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olors1.xml" ContentType="application/vnd.ms-office.chartcolorstyl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k Healey" initials="PH" lastIdx="1" clrIdx="0">
    <p:extLst>
      <p:ext uri="{19B8F6BF-5375-455C-9EA6-DF929625EA0E}">
        <p15:presenceInfo xmlns:p15="http://schemas.microsoft.com/office/powerpoint/2012/main" xmlns="" userId="a3bd9b795659e0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1" autoAdjust="0"/>
  </p:normalViewPr>
  <p:slideViewPr>
    <p:cSldViewPr>
      <p:cViewPr varScale="1">
        <p:scale>
          <a:sx n="70" d="100"/>
          <a:sy n="70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P47He_000\Desktop\Book1.xlsx" TargetMode="External"/><Relationship Id="rId4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44149934383202105"/>
          <c:y val="8.4445077449441366E-2"/>
          <c:w val="0.51016731356535572"/>
          <c:h val="0.79453565418099215"/>
        </c:manualLayout>
      </c:layout>
      <c:barChart>
        <c:barDir val="bar"/>
        <c:grouping val="stacked"/>
        <c:ser>
          <c:idx val="0"/>
          <c:order val="0"/>
          <c:tx>
            <c:strRef>
              <c:f>Sheet1!$D$21:$D$27</c:f>
              <c:strCache>
                <c:ptCount val="7"/>
                <c:pt idx="0">
                  <c:v>Closing Deliverables</c:v>
                </c:pt>
                <c:pt idx="1">
                  <c:v>Mobile Tests</c:v>
                </c:pt>
                <c:pt idx="2">
                  <c:v>Revision of System</c:v>
                </c:pt>
                <c:pt idx="3">
                  <c:v>Static Tests</c:v>
                </c:pt>
                <c:pt idx="4">
                  <c:v>System Construction</c:v>
                </c:pt>
                <c:pt idx="5">
                  <c:v>Rectenna Design</c:v>
                </c:pt>
                <c:pt idx="6">
                  <c:v>TR Mirror Design</c:v>
                </c:pt>
              </c:strCache>
            </c:strRef>
          </c:tx>
          <c:spPr>
            <a:noFill/>
            <a:ln>
              <a:noFill/>
            </a:ln>
            <a:effectLst/>
          </c:spPr>
          <c:cat>
            <c:strRef>
              <c:f>Sheet1!$D$21:$D$27</c:f>
              <c:strCache>
                <c:ptCount val="7"/>
                <c:pt idx="0">
                  <c:v>Closing Deliverables</c:v>
                </c:pt>
                <c:pt idx="1">
                  <c:v>Mobile Tests</c:v>
                </c:pt>
                <c:pt idx="2">
                  <c:v>Revision of System</c:v>
                </c:pt>
                <c:pt idx="3">
                  <c:v>Static Tests</c:v>
                </c:pt>
                <c:pt idx="4">
                  <c:v>System Construction</c:v>
                </c:pt>
                <c:pt idx="5">
                  <c:v>Rectenna Design</c:v>
                </c:pt>
                <c:pt idx="6">
                  <c:v>TR Mirror Design</c:v>
                </c:pt>
              </c:strCache>
            </c:strRef>
          </c:cat>
          <c:val>
            <c:numRef>
              <c:f>Sheet1!$E$21:$E$27</c:f>
              <c:numCache>
                <c:formatCode>General</c:formatCode>
                <c:ptCount val="7"/>
                <c:pt idx="0">
                  <c:v>41785</c:v>
                </c:pt>
                <c:pt idx="1">
                  <c:v>41780</c:v>
                </c:pt>
                <c:pt idx="2">
                  <c:v>41754</c:v>
                </c:pt>
                <c:pt idx="3">
                  <c:v>41719</c:v>
                </c:pt>
                <c:pt idx="4">
                  <c:v>41691</c:v>
                </c:pt>
                <c:pt idx="5">
                  <c:v>41687</c:v>
                </c:pt>
                <c:pt idx="6">
                  <c:v>41671</c:v>
                </c:pt>
              </c:numCache>
            </c:numRef>
          </c:val>
        </c:ser>
        <c:ser>
          <c:idx val="1"/>
          <c:order val="1"/>
          <c:tx>
            <c:strRef>
              <c:f>Sheet1!$D$21:$D$27</c:f>
              <c:strCache>
                <c:ptCount val="7"/>
                <c:pt idx="0">
                  <c:v>Closing Deliverables</c:v>
                </c:pt>
                <c:pt idx="1">
                  <c:v>Mobile Tests</c:v>
                </c:pt>
                <c:pt idx="2">
                  <c:v>Revision of System</c:v>
                </c:pt>
                <c:pt idx="3">
                  <c:v>Static Tests</c:v>
                </c:pt>
                <c:pt idx="4">
                  <c:v>System Construction</c:v>
                </c:pt>
                <c:pt idx="5">
                  <c:v>Rectenna Design</c:v>
                </c:pt>
                <c:pt idx="6">
                  <c:v>TR Mirror Design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-0.2645039723014655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May</a:t>
                    </a:r>
                    <a:r>
                      <a:rPr lang="en-US" baseline="0"/>
                      <a:t> 26 - Jn 30</a:t>
                    </a:r>
                    <a:endParaRPr lang="en-US"/>
                  </a:p>
                </c:rich>
              </c:tx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24590110891207692"/>
                  <c:y val="-2.9222047955372288E-3"/>
                </c:manualLayout>
              </c:layout>
              <c:tx>
                <c:rich>
                  <a:bodyPr/>
                  <a:lstStyle/>
                  <a:p>
                    <a:r>
                      <a:rPr lang="en-US" sz="1100" b="0" i="0" u="none" strike="noStrike" kern="1200" baseline="0" dirty="0">
                        <a:solidFill>
                          <a:sysClr val="windowText" lastClr="000000"/>
                        </a:solidFill>
                      </a:rPr>
                      <a:t>May 21 - Jun 20</a:t>
                    </a:r>
                  </a:p>
                </c:rich>
              </c:tx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16767662529825034"/>
                  <c:y val="-7.5079912812712974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Apr</a:t>
                    </a:r>
                    <a:r>
                      <a:rPr lang="en-US" baseline="0"/>
                      <a:t> 25 - May 30</a:t>
                    </a:r>
                    <a:endParaRPr lang="en-US"/>
                  </a:p>
                </c:rich>
              </c:tx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18184648095725758"/>
                  <c:y val="-7.5079912812712288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Mar 21 - May 9</a:t>
                    </a:r>
                  </a:p>
                </c:rich>
              </c:tx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27631218535063801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Feb 21 -</a:t>
                    </a:r>
                    <a:r>
                      <a:rPr lang="en-US" baseline="0"/>
                      <a:t> Apr 11</a:t>
                    </a:r>
                    <a:endParaRPr lang="en-US"/>
                  </a:p>
                </c:rich>
              </c:tx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34202814520122582"/>
                  <c:y val="1.7205614592185266E-17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Feb</a:t>
                    </a:r>
                    <a:r>
                      <a:rPr lang="en-US" baseline="0" dirty="0"/>
                      <a:t> 17 - Mar 5</a:t>
                    </a:r>
                    <a:endParaRPr lang="en-US" dirty="0"/>
                  </a:p>
                </c:rich>
              </c:tx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35424639147517684"/>
                  <c:y val="-7.5079912812712288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Feb</a:t>
                    </a:r>
                    <a:r>
                      <a:rPr lang="en-US" baseline="0"/>
                      <a:t> 1 - Mar 14</a:t>
                    </a:r>
                    <a:endParaRPr lang="en-US"/>
                  </a:p>
                </c:rich>
              </c:tx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noFill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Sheet1!$D$21:$D$27</c:f>
              <c:strCache>
                <c:ptCount val="7"/>
                <c:pt idx="0">
                  <c:v>Closing Deliverables</c:v>
                </c:pt>
                <c:pt idx="1">
                  <c:v>Mobile Tests</c:v>
                </c:pt>
                <c:pt idx="2">
                  <c:v>Revision of System</c:v>
                </c:pt>
                <c:pt idx="3">
                  <c:v>Static Tests</c:v>
                </c:pt>
                <c:pt idx="4">
                  <c:v>System Construction</c:v>
                </c:pt>
                <c:pt idx="5">
                  <c:v>Rectenna Design</c:v>
                </c:pt>
                <c:pt idx="6">
                  <c:v>TR Mirror Design</c:v>
                </c:pt>
              </c:strCache>
            </c:strRef>
          </c:cat>
          <c:val>
            <c:numRef>
              <c:f>Sheet1!$F$21:$F$27</c:f>
              <c:numCache>
                <c:formatCode>General</c:formatCode>
                <c:ptCount val="7"/>
                <c:pt idx="0">
                  <c:v>35</c:v>
                </c:pt>
                <c:pt idx="1">
                  <c:v>30</c:v>
                </c:pt>
                <c:pt idx="2">
                  <c:v>35</c:v>
                </c:pt>
                <c:pt idx="3">
                  <c:v>49</c:v>
                </c:pt>
                <c:pt idx="4">
                  <c:v>49</c:v>
                </c:pt>
                <c:pt idx="5">
                  <c:v>16</c:v>
                </c:pt>
                <c:pt idx="6">
                  <c:v>41</c:v>
                </c:pt>
              </c:numCache>
            </c:numRef>
          </c:val>
        </c:ser>
        <c:dLbls/>
        <c:overlap val="100"/>
        <c:axId val="55274880"/>
        <c:axId val="38544512"/>
      </c:barChart>
      <c:catAx>
        <c:axId val="55274880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44512"/>
        <c:crosses val="autoZero"/>
        <c:auto val="1"/>
        <c:lblAlgn val="ctr"/>
        <c:lblOffset val="100"/>
      </c:catAx>
      <c:valAx>
        <c:axId val="38544512"/>
        <c:scaling>
          <c:orientation val="minMax"/>
          <c:max val="41821"/>
          <c:min val="41671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0"/>
        <c:majorTickMark val="in"/>
        <c:minorTickMark val="out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7488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0.53017</cdr:x>
      <cdr:y>0.19865</cdr:y>
    </cdr:from>
    <cdr:to>
      <cdr:x>0.76634</cdr:x>
      <cdr:y>0.19865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2851071" y="336022"/>
          <a:ext cx="127000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0.75052</cdr:x>
      <cdr:y>0.42389</cdr:y>
    </cdr:from>
    <cdr:to>
      <cdr:x>0.76752</cdr:x>
      <cdr:y>0.42389</cdr:y>
    </cdr:to>
    <cdr:cxnSp macro="">
      <cdr:nvCxnSpPr>
        <cdr:cNvPr id="5" name="Straight Connector 4"/>
        <cdr:cNvCxnSpPr/>
      </cdr:nvCxnSpPr>
      <cdr:spPr>
        <a:xfrm xmlns:a="http://schemas.openxmlformats.org/drawingml/2006/main">
          <a:off x="4035981" y="717022"/>
          <a:ext cx="9144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F9790-B489-48A9-AF1B-38A2982C7E33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E7A4F-C855-4CED-9952-5E7255E70C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5484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E7A4F-C855-4CED-9952-5E7255E70CC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7490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71F7-3283-4C38-8144-2738B39FE55A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AED0-0F88-4D98-98DD-5DB9A6F75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916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71F7-3283-4C38-8144-2738B39FE55A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AED0-0F88-4D98-98DD-5DB9A6F75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828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71F7-3283-4C38-8144-2738B39FE55A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AED0-0F88-4D98-98DD-5DB9A6F75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752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71F7-3283-4C38-8144-2738B39FE55A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AED0-0F88-4D98-98DD-5DB9A6F75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00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71F7-3283-4C38-8144-2738B39FE55A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AED0-0F88-4D98-98DD-5DB9A6F75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290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71F7-3283-4C38-8144-2738B39FE55A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AED0-0F88-4D98-98DD-5DB9A6F75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744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71F7-3283-4C38-8144-2738B39FE55A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AED0-0F88-4D98-98DD-5DB9A6F75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580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71F7-3283-4C38-8144-2738B39FE55A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AED0-0F88-4D98-98DD-5DB9A6F75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94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71F7-3283-4C38-8144-2738B39FE55A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AED0-0F88-4D98-98DD-5DB9A6F75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071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71F7-3283-4C38-8144-2738B39FE55A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AED0-0F88-4D98-98DD-5DB9A6F75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75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71F7-3283-4C38-8144-2738B39FE55A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AED0-0F88-4D98-98DD-5DB9A6F75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81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271F7-3283-4C38-8144-2738B39FE55A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EAED0-0F88-4D98-98DD-5DB9A6F75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590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Char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03035053"/>
              </p:ext>
            </p:extLst>
          </p:nvPr>
        </p:nvGraphicFramePr>
        <p:xfrm>
          <a:off x="3778329" y="5169428"/>
          <a:ext cx="5377613" cy="1691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4890" y="1492330"/>
            <a:ext cx="1098470" cy="109847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24800" y="1494729"/>
            <a:ext cx="1096071" cy="109607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42267" y="2670966"/>
            <a:ext cx="1093261" cy="109326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27610" y="2676576"/>
            <a:ext cx="1093261" cy="109326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0804" y="914400"/>
            <a:ext cx="9107038" cy="0"/>
          </a:xfrm>
          <a:prstGeom prst="line">
            <a:avLst/>
          </a:prstGeom>
          <a:ln w="6985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124690"/>
            <a:ext cx="7620000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50" b="1" dirty="0" smtClean="0"/>
              <a:t>Use of Time-Reversal to Deliver Wireless Power via Electromagnetic Waves</a:t>
            </a:r>
            <a:endParaRPr lang="en-US" sz="185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143000" y="92286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0" y="914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Approach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2950" y="3887224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Applications/Relevance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72200" y="3886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Work Plan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22042" y="1178129"/>
            <a:ext cx="453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</a:t>
            </a:r>
            <a:r>
              <a:rPr lang="en-US" sz="1200" dirty="0" smtClean="0"/>
              <a:t>he basic operation of the TR WPT will consist of  a rectenna and time-reversal mirror as shown: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617720" y="1581171"/>
            <a:ext cx="21156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An EM pulse is generated by the TR mirror.</a:t>
            </a:r>
          </a:p>
          <a:p>
            <a:r>
              <a:rPr lang="en-US" sz="1200" dirty="0" smtClean="0"/>
              <a:t>2. Device echoes the EM pulse using an attached </a:t>
            </a:r>
            <a:r>
              <a:rPr lang="en-US" sz="1200" dirty="0" err="1" smtClean="0"/>
              <a:t>rectenna</a:t>
            </a:r>
            <a:r>
              <a:rPr lang="en-US" sz="1200" dirty="0" smtClean="0"/>
              <a:t>.</a:t>
            </a:r>
          </a:p>
          <a:p>
            <a:r>
              <a:rPr lang="en-US" sz="1200" dirty="0"/>
              <a:t>3</a:t>
            </a:r>
            <a:r>
              <a:rPr lang="en-US" sz="1200" dirty="0" smtClean="0"/>
              <a:t>. Signal is processed by the time-reversal mirror and rebroadcast at higher amplitude.</a:t>
            </a:r>
          </a:p>
          <a:p>
            <a:r>
              <a:rPr lang="en-US" sz="1200" dirty="0"/>
              <a:t>4</a:t>
            </a:r>
            <a:r>
              <a:rPr lang="en-US" sz="1200" dirty="0" smtClean="0"/>
              <a:t>. Return signal converges on rectenna with a net power gain. This process repeats to provide continuous energy.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229142"/>
            <a:ext cx="4191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 propose development of </a:t>
            </a:r>
            <a:r>
              <a:rPr lang="en-US" sz="1200" dirty="0" smtClean="0"/>
              <a:t>a novel method for wireless power transfer (WPT) using time-reversal (TR) of electromagnetic (EM) waves. TR allows waves to be focused to a specific point, which will dramatically increase the range and efficiency of WPT.</a:t>
            </a:r>
          </a:p>
          <a:p>
            <a:endParaRPr lang="en-US" sz="1200" dirty="0" smtClean="0"/>
          </a:p>
          <a:p>
            <a:r>
              <a:rPr lang="en-US" sz="1200" dirty="0"/>
              <a:t>The overall goal of this research is to </a:t>
            </a:r>
            <a:r>
              <a:rPr lang="en-US" sz="1200" dirty="0" smtClean="0"/>
              <a:t>prove this technique can effectively power moving objects. To this end, a system will be built to power a single continuously moving object. </a:t>
            </a:r>
            <a:r>
              <a:rPr lang="en-US" sz="1200" dirty="0"/>
              <a:t>This will demonstrate  that </a:t>
            </a:r>
            <a:r>
              <a:rPr lang="en-US" sz="1200" dirty="0" smtClean="0"/>
              <a:t>the  concept allows for adjustment </a:t>
            </a:r>
            <a:r>
              <a:rPr lang="en-US" sz="1200" dirty="0"/>
              <a:t>in real time for changes in </a:t>
            </a:r>
            <a:r>
              <a:rPr lang="en-US" sz="1200" dirty="0" smtClean="0"/>
              <a:t>position of the target.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4108319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dirty="0" smtClean="0"/>
              <a:t>ork </a:t>
            </a:r>
            <a:r>
              <a:rPr lang="en-US" sz="1200" dirty="0"/>
              <a:t>will be carried out by a graduate student and </a:t>
            </a:r>
            <a:r>
              <a:rPr lang="en-US" sz="1200" dirty="0" smtClean="0"/>
              <a:t>thirteen undergraduate honors students.</a:t>
            </a:r>
            <a:r>
              <a:rPr lang="en-US" sz="1200" dirty="0"/>
              <a:t> </a:t>
            </a:r>
            <a:r>
              <a:rPr lang="en-US" sz="1200" dirty="0" smtClean="0"/>
              <a:t>Deliverables include the demonstration of WPT, data showing the efficiency and responsiveness of the process, and a summary of  possible improvements to the process.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804" y="443345"/>
            <a:ext cx="6874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Prof. Steven Anlage and Gemstone </a:t>
            </a:r>
            <a:r>
              <a:rPr lang="en-US" sz="1600" dirty="0"/>
              <a:t>T</a:t>
            </a:r>
            <a:r>
              <a:rPr lang="en-US" sz="1600" dirty="0" smtClean="0"/>
              <a:t>eam TESLA, University of Maryland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4200942"/>
            <a:ext cx="4191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greatest benefit of time-reversed wireless power will be in removing the logistical limitations </a:t>
            </a:r>
            <a:r>
              <a:rPr lang="en-US" sz="1200" dirty="0" smtClean="0"/>
              <a:t>inherent to </a:t>
            </a:r>
            <a:r>
              <a:rPr lang="en-US" sz="1200" dirty="0"/>
              <a:t>wired systems</a:t>
            </a:r>
            <a:r>
              <a:rPr lang="en-US" sz="1200" dirty="0" smtClean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A</a:t>
            </a:r>
            <a:r>
              <a:rPr lang="en-US" sz="1200" dirty="0" smtClean="0"/>
              <a:t>llow </a:t>
            </a:r>
            <a:r>
              <a:rPr lang="en-US" sz="1200" dirty="0"/>
              <a:t>for charging of </a:t>
            </a:r>
            <a:r>
              <a:rPr lang="en-US" sz="1200" dirty="0" smtClean="0"/>
              <a:t>moving/in-use </a:t>
            </a:r>
            <a:r>
              <a:rPr lang="en-US" sz="1200" dirty="0"/>
              <a:t>devices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Allow </a:t>
            </a:r>
            <a:r>
              <a:rPr lang="en-US" sz="1200" dirty="0"/>
              <a:t>for charging of many devices at the same </a:t>
            </a:r>
            <a:r>
              <a:rPr lang="en-US" sz="1200" dirty="0" smtClean="0"/>
              <a:t>time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Allow </a:t>
            </a:r>
            <a:r>
              <a:rPr lang="en-US" sz="1200" dirty="0"/>
              <a:t>for the creation of more efficient/lighter electrical systems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Additionally, </a:t>
            </a:r>
            <a:r>
              <a:rPr lang="en-US" sz="1200" dirty="0" smtClean="0"/>
              <a:t>devices could be built that </a:t>
            </a:r>
            <a:r>
              <a:rPr lang="en-US" sz="1200" dirty="0"/>
              <a:t>rely </a:t>
            </a:r>
            <a:r>
              <a:rPr lang="en-US" sz="1200" dirty="0" smtClean="0"/>
              <a:t>solely on </a:t>
            </a:r>
            <a:r>
              <a:rPr lang="en-US" sz="1200" dirty="0"/>
              <a:t>TR power supply to be </a:t>
            </a:r>
            <a:r>
              <a:rPr lang="en-US" sz="1200" dirty="0" smtClean="0"/>
              <a:t>functional, controlling their use.</a:t>
            </a: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Prevent the continued use/study of captured weapons (drones, </a:t>
            </a:r>
            <a:r>
              <a:rPr lang="en-US" sz="1200" dirty="0" smtClean="0"/>
              <a:t>intelligence gathering equipment, etc.)</a:t>
            </a:r>
            <a:endParaRPr lang="en-US" sz="12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4562237" y="917359"/>
            <a:ext cx="0" cy="594360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-2959" y="3848100"/>
            <a:ext cx="9146959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03383" y="31361"/>
            <a:ext cx="810649" cy="810649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39890" y="43113"/>
            <a:ext cx="791277" cy="791277"/>
          </a:xfrm>
          <a:prstGeom prst="rect">
            <a:avLst/>
          </a:prstGeom>
        </p:spPr>
      </p:pic>
      <p:cxnSp>
        <p:nvCxnSpPr>
          <p:cNvPr id="93" name="Straight Arrow Connector 92"/>
          <p:cNvCxnSpPr/>
          <p:nvPr/>
        </p:nvCxnSpPr>
        <p:spPr>
          <a:xfrm flipH="1">
            <a:off x="8839200" y="3226297"/>
            <a:ext cx="242902" cy="0"/>
          </a:xfrm>
          <a:prstGeom prst="straightConnector1">
            <a:avLst/>
          </a:prstGeom>
          <a:ln w="28575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7665720" y="2058216"/>
            <a:ext cx="469366" cy="0"/>
          </a:xfrm>
          <a:prstGeom prst="straightConnector1">
            <a:avLst/>
          </a:prstGeom>
          <a:ln w="28575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9089829" y="2054536"/>
            <a:ext cx="0" cy="116306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915400" y="2054536"/>
            <a:ext cx="156163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285047" y="1637316"/>
            <a:ext cx="1086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Target</a:t>
            </a:r>
            <a:endParaRPr lang="en-US" sz="105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284125" y="2362737"/>
            <a:ext cx="1370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Mirror</a:t>
            </a:r>
            <a:endParaRPr lang="en-US" sz="1050" b="1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7620000" y="3226297"/>
            <a:ext cx="480060" cy="0"/>
          </a:xfrm>
          <a:prstGeom prst="straightConnector1">
            <a:avLst/>
          </a:prstGeom>
          <a:ln w="28575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94500" y="5308600"/>
            <a:ext cx="1111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309526" y="5695950"/>
            <a:ext cx="59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439890" y="6076950"/>
            <a:ext cx="120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7439890" y="6276115"/>
            <a:ext cx="599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7439890" y="6464300"/>
            <a:ext cx="6881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0777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2590</TotalTime>
  <Words>332</Words>
  <Application>Microsoft Office PowerPoint</Application>
  <PresentationFormat>On-screen Show (4:3)</PresentationFormat>
  <Paragraphs>32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Robert Healey</dc:creator>
  <cp:lastModifiedBy>Steven Anlage</cp:lastModifiedBy>
  <cp:revision>86</cp:revision>
  <dcterms:created xsi:type="dcterms:W3CDTF">2013-12-17T03:11:43Z</dcterms:created>
  <dcterms:modified xsi:type="dcterms:W3CDTF">2014-01-10T13:44:27Z</dcterms:modified>
</cp:coreProperties>
</file>