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2" r:id="rId2"/>
    <p:sldId id="257" r:id="rId3"/>
    <p:sldId id="258" r:id="rId4"/>
    <p:sldId id="259" r:id="rId5"/>
    <p:sldId id="267" r:id="rId6"/>
    <p:sldId id="260" r:id="rId7"/>
    <p:sldId id="268" r:id="rId8"/>
    <p:sldId id="261" r:id="rId9"/>
    <p:sldId id="271" r:id="rId10"/>
    <p:sldId id="269" r:id="rId11"/>
    <p:sldId id="262" r:id="rId12"/>
    <p:sldId id="263" r:id="rId13"/>
    <p:sldId id="272" r:id="rId14"/>
    <p:sldId id="264" r:id="rId15"/>
    <p:sldId id="265" r:id="rId16"/>
    <p:sldId id="273" r:id="rId17"/>
    <p:sldId id="266" r:id="rId18"/>
    <p:sldId id="276" r:id="rId19"/>
    <p:sldId id="277" r:id="rId20"/>
    <p:sldId id="279"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7" autoAdjust="0"/>
    <p:restoredTop sz="94660"/>
  </p:normalViewPr>
  <p:slideViewPr>
    <p:cSldViewPr snapToGrid="0">
      <p:cViewPr>
        <p:scale>
          <a:sx n="100" d="100"/>
          <a:sy n="100" d="100"/>
        </p:scale>
        <p:origin x="69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12/3/2018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12/3/2018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translate.googleusercontent.com/translate_c?depth=1&amp;rurl=translate.google.com&amp;sl=en&amp;sp=nmt4&amp;tl=tr&amp;u=http://www.wikizeroo.net/index.php%3Fq%3DaHR0cHM6Ly9lbi53aWtpcGVkaWEub3JnL3dpa2kvU29mdHdhcmVfcGF0ZW50&amp;xid=17259,15700022,15700124,15700149,15700186,15700191,15700201,15700237&amp;usg=ALkJrhjPYbAl3u1v3j6m9jC83fG3Sbao1g" TargetMode="External"/><Relationship Id="rId13" Type="http://schemas.openxmlformats.org/officeDocument/2006/relationships/hyperlink" Target="https://translate.googleusercontent.com/translate_c?depth=1&amp;rurl=translate.google.com&amp;sl=en&amp;sp=nmt4&amp;tl=tr&amp;u=http://www.wikizeroo.net/index.php%3Fq%3DaHR0cHM6Ly9lbi53aWtpcGVkaWEub3JnL3dpa2kvUmVhbC10aW1lX1RyYW5zcG9ydF9Qcm90b2NvbA&amp;xid=17259,15700022,15700124,15700149,15700186,15700191,15700201,15700237&amp;usg=ALkJrhjYk2i94agfLXMHnzoa5JgebHGXSQ" TargetMode="External"/><Relationship Id="rId3" Type="http://schemas.openxmlformats.org/officeDocument/2006/relationships/hyperlink" Target="https://translate.googleusercontent.com/translate_c?depth=1&amp;rurl=translate.google.com&amp;sl=en&amp;sp=nmt4&amp;tl=tr&amp;u=http://www.wikizeroo.net/index.php%3Fq%3DaHR0cHM6Ly9lbi53aWtpcGVkaWEub3JnL3dpa2kvVm9pY2Vfb3Zlcl9JUA&amp;xid=17259,15700022,15700124,15700149,15700186,15700191,15700201,15700237&amp;usg=ALkJrhjhHdt5PI8PbPYZjR3YnEv2BHvwxQ" TargetMode="External"/><Relationship Id="rId7" Type="http://schemas.openxmlformats.org/officeDocument/2006/relationships/hyperlink" Target="https://translate.googleusercontent.com/translate_c?depth=1&amp;rurl=translate.google.com&amp;sl=en&amp;sp=nmt4&amp;tl=tr&amp;u=http://www.wikizeroo.net/index.php%3Fq%3DaHR0cHM6Ly9lbi53aWtpcGVkaWEub3JnL3dpa2kvQ29kZV9leGNpdGVkX2xpbmVhcl9wcmVkaWN0aW9u&amp;xid=17259,15700022,15700124,15700149,15700186,15700191,15700201,15700237&amp;usg=ALkJrhiS3I13Daxmmq8nLNh2rdYUQ3G8HA" TargetMode="External"/><Relationship Id="rId12" Type="http://schemas.openxmlformats.org/officeDocument/2006/relationships/hyperlink" Target="https://translate.googleusercontent.com/translate_c?depth=1&amp;rurl=translate.google.com&amp;sl=en&amp;sp=nmt4&amp;tl=tr&amp;u=http://www.wikizeroo.net/index.php%3Fq%3DaHR0cHM6Ly9lbi53aWtpcGVkaWEub3JnL3dpa2kvVXNlcl9EYXRhZ3JhbV9Qcm90b2NvbA&amp;xid=17259,15700022,15700124,15700149,15700186,15700191,15700201,15700237&amp;usg=ALkJrhjagxbnoFzrGXWEuHlz5W1drFNvdw" TargetMode="External"/><Relationship Id="rId2" Type="http://schemas.openxmlformats.org/officeDocument/2006/relationships/hyperlink" Target="https://translate.googleusercontent.com/translate_c?depth=1&amp;rurl=translate.google.com&amp;sl=en&amp;sp=nmt4&amp;tl=tr&amp;u=http://www.wikizeroo.net/index.php%3Fq%3DaHR0cHM6Ly9lbi53aWtpcGVkaWEub3JnL3dpa2kvQXVkaW9fY29tcHJlc3Npb25fZm9ybWF0&amp;xid=17259,15700022,15700124,15700149,15700186,15700191,15700201,15700237&amp;usg=ALkJrhgzU7m1ulur7KhvLufoaiwY3ROapg" TargetMode="External"/><Relationship Id="rId1" Type="http://schemas.openxmlformats.org/officeDocument/2006/relationships/slideLayout" Target="../slideLayouts/slideLayout2.xml"/><Relationship Id="rId6" Type="http://schemas.openxmlformats.org/officeDocument/2006/relationships/hyperlink" Target="https://translate.googleusercontent.com/translate_c?depth=1&amp;rurl=translate.google.com&amp;sl=en&amp;sp=nmt4&amp;tl=tr&amp;u=http://www.wikizeroo.net/index.php%3Fq%3DaHR0cHM6Ly9lbi53aWtpcGVkaWEub3JnL3dpa2kvU3BlZWNoX2NvZGVy&amp;xid=17259,15700022,15700124,15700149,15700186,15700191,15700201,15700237&amp;usg=ALkJrhiIClz9xEZ0XsYV1PGi3QKLN0oLLw" TargetMode="External"/><Relationship Id="rId11" Type="http://schemas.openxmlformats.org/officeDocument/2006/relationships/hyperlink" Target="https://translate.googleusercontent.com/translate_c?depth=1&amp;rurl=translate.google.com&amp;sl=en&amp;sp=nmt4&amp;tl=tr&amp;u=http://www.wikizeroo.net/index.php%3Fq%3DaHR0cHM6Ly9lbi53aWtpcGVkaWEub3JnL3dpa2kvQ29udGFpbmVyX2Zvcm1hdF8oZGlnaXRhbCk&amp;xid=17259,15700022,15700124,15700149,15700186,15700191,15700201,15700237&amp;usg=ALkJrhgFjz8LcTNO9L62zRgFHQaKGyDXNg" TargetMode="External"/><Relationship Id="rId5" Type="http://schemas.openxmlformats.org/officeDocument/2006/relationships/hyperlink" Target="https://translate.googleusercontent.com/translate_c?depth=1&amp;rurl=translate.google.com&amp;sl=en&amp;sp=nmt4&amp;tl=tr&amp;u=http://www.wikizeroo.net/index.php%3Fq%3DaHR0cHM6Ly9lbi53aWtpcGVkaWEub3JnL3dpa2kvRnJlZV9zb2Z0d2FyZQ&amp;xid=17259,15700022,15700124,15700149,15700186,15700191,15700201,15700237&amp;usg=ALkJrhjia5giZqd7Qn4vFCpnUxV2QCkdnA" TargetMode="External"/><Relationship Id="rId15" Type="http://schemas.openxmlformats.org/officeDocument/2006/relationships/image" Target="../media/image8.png"/><Relationship Id="rId10" Type="http://schemas.openxmlformats.org/officeDocument/2006/relationships/hyperlink" Target="https://translate.googleusercontent.com/translate_c?depth=1&amp;rurl=translate.google.com&amp;sl=en&amp;sp=nmt4&amp;tl=tr&amp;u=http://www.wikizeroo.net/index.php%3Fq%3DaHR0cHM6Ly9lbi53aWtpcGVkaWEub3JnL3dpa2kvT2dn&amp;xid=17259,15700022,15700124,15700149,15700186,15700191,15700201,15700237&amp;usg=ALkJrhgVp_CuuL9XuvguRB8P4BSOUCEntg" TargetMode="External"/><Relationship Id="rId4" Type="http://schemas.openxmlformats.org/officeDocument/2006/relationships/hyperlink" Target="https://translate.googleusercontent.com/translate_c?depth=1&amp;rurl=translate.google.com&amp;sl=en&amp;sp=nmt4&amp;tl=tr&amp;u=http://www.wikizeroo.net/index.php%3Fq%3DaHR0cHM6Ly9lbi53aWtpcGVkaWEub3JnL3dpa2kvUG9kY2FzdA&amp;xid=17259,15700022,15700124,15700149,15700186,15700191,15700201,15700237&amp;usg=ALkJrhhTWggmojZmRNxprnW-hGovSQpWkQ" TargetMode="External"/><Relationship Id="rId9" Type="http://schemas.openxmlformats.org/officeDocument/2006/relationships/hyperlink" Target="https://translate.googleusercontent.com/translate_c?depth=1&amp;rurl=translate.google.com&amp;sl=en&amp;sp=nmt4&amp;tl=tr&amp;u=http://www.wikizeroo.net/index.php%3Fq%3DaHR0cHM6Ly9lbi53aWtpcGVkaWEub3JnL3dpa2kvQlNEX0xpY2Vuc2U&amp;xid=17259,15700022,15700124,15700149,15700186,15700191,15700201,15700237&amp;usg=ALkJrhgIwpzcocw9KA5qz6JgZ3xC4QkCKg" TargetMode="External"/><Relationship Id="rId14" Type="http://schemas.openxmlformats.org/officeDocument/2006/relationships/hyperlink" Target="https://translate.googleusercontent.com/translate_c?depth=1&amp;rurl=translate.google.com&amp;sl=en&amp;sp=nmt4&amp;tl=tr&amp;u=http://www.wikizeroo.net/index.php%3Fq%3DaHR0cHM6Ly9lbi53aWtpcGVkaWEub3JnL3dpa2kvRkxW&amp;xid=17259,15700022,15700124,15700149,15700186,15700191,15700201,15700237&amp;usg=ALkJrhgV8_nsrlbyjYpnjxiGrcXBMWFX4Q"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translate.googleusercontent.com/translate_c?depth=1&amp;rurl=translate.google.com&amp;sl=en&amp;sp=nmt4&amp;tl=tr&amp;u=http://www.wikizeroo.net/index.php%3Fq%3DaHR0cHM6Ly9lbi53aWtpcGVkaWEub3JnL3dpa2kvT3B1c18oY29kZWMp&amp;xid=17259,15700022,15700124,15700149,15700186,15700191,15700201,15700237&amp;usg=ALkJrhgKX79UJTQ6m-_iSad84LeZ24FC8A" TargetMode="External"/><Relationship Id="rId3" Type="http://schemas.openxmlformats.org/officeDocument/2006/relationships/hyperlink" Target="https://translate.googleusercontent.com/translate_c?depth=1&amp;rurl=translate.google.com&amp;sl=en&amp;sp=nmt4&amp;tl=tr&amp;u=http://www.wikizeroo.net/index.php%3Fq%3DaHR0cHM6Ly9lbi53aWtpcGVkaWEub3JnL3dpa2kvQXVkaW9fZGF0YV9jb21wcmVzc2lvbg&amp;xid=17259,15700022,15700124,15700149,15700186,15700191,15700201,15700237&amp;usg=ALkJrhjTmHWlCEC9pEX4Jk6qZs3V0IBNDw" TargetMode="External"/><Relationship Id="rId7" Type="http://schemas.openxmlformats.org/officeDocument/2006/relationships/hyperlink" Target="https://translate.googleusercontent.com/translate_c?depth=1&amp;rurl=translate.google.com&amp;sl=en&amp;sp=nmt4&amp;tl=tr&amp;u=http://www.wikizeroo.net/index.php?q%3DaHR0cHM6Ly9lbi53aWtpcGVkaWEub3JnL3dpa2kvU2t5cGU&amp;xid=17259,15700022,15700124,15700149,15700186,15700191,15700201,15700237&amp;usg=ALkJrhgKYrK0V6MT1ZB-G-FwErE1cWieYw" TargetMode="External"/><Relationship Id="rId2" Type="http://schemas.openxmlformats.org/officeDocument/2006/relationships/hyperlink" Target="https://translate.googleusercontent.com/translate_c?depth=1&amp;rurl=translate.google.com&amp;sl=en&amp;sp=nmt4&amp;tl=tr&amp;u=http://www.wikizeroo.net/index.php%3Fq%3DaHR0cHM6Ly9lbi53aWtpcGVkaWEub3JnL3dpa2kvU2t5cGVfTGltaXRlZA&amp;xid=17259,15700022,15700124,15700149,15700186,15700191,15700201,15700237&amp;usg=ALkJrhhvGL33-mAIbkZM4Zf2mteJ7N_J3A" TargetMode="External"/><Relationship Id="rId1" Type="http://schemas.openxmlformats.org/officeDocument/2006/relationships/slideLayout" Target="../slideLayouts/slideLayout2.xml"/><Relationship Id="rId6" Type="http://schemas.openxmlformats.org/officeDocument/2006/relationships/hyperlink" Target="https://translate.googleusercontent.com/translate_c?depth=1&amp;rurl=translate.google.com&amp;sl=en&amp;sp=nmt4&amp;tl=tr&amp;u=http://www.wikizeroo.net/index.php%3Fq%3DaHR0cHM6Ly9lbi53aWtpcGVkaWEub3JnL3dpa2kvU2t5cGU&amp;xid=17259,15700022,15700124,15700149,15700186,15700191,15700201,15700237&amp;usg=ALkJrhgKYrK0V6MT1ZB-G-FwErE1cWieYw" TargetMode="External"/><Relationship Id="rId5" Type="http://schemas.openxmlformats.org/officeDocument/2006/relationships/hyperlink" Target="https://translate.googleusercontent.com/translate_c?depth=1&amp;rurl=translate.google.com&amp;sl=en&amp;sp=nmt4&amp;tl=tr&amp;u=http://www.wikizeroo.net/index.php%3Fq%3DaHR0cHM6Ly9lbi53aWtpcGVkaWEub3JnL3dpa2kvU1ZPUEM&amp;xid=17259,15700022,15700124,15700149,15700186,15700191,15700201,15700237&amp;usg=ALkJrhj_49JyJOYUCW4noF-23k0buOhkGA" TargetMode="External"/><Relationship Id="rId4" Type="http://schemas.openxmlformats.org/officeDocument/2006/relationships/hyperlink" Target="https://translate.googleusercontent.com/translate_c?depth=1&amp;rurl=translate.google.com&amp;sl=en&amp;sp=nmt4&amp;tl=tr&amp;u=http://www.wikizeroo.net/index.php%3Fq%3DaHR0cHM6Ly9lbi53aWtpcGVkaWEub3JnL3dpa2kvQXVkaW9fY29kZWM&amp;xid=17259,15700022,15700124,15700149,15700186,15700191,15700201,15700237&amp;usg=ALkJrhhUGGHGsnoFJj44TCdJOo1OTlhsH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ranslate.googleusercontent.com/translate_c?depth=1&amp;rurl=translate.google.com&amp;sl=en&amp;sp=nmt4&amp;tl=tr&amp;u=https://www.webopedia.com/TERM/P/protocol.html&amp;xid=17259,15700022,15700124,15700149,15700186,15700191,15700201,15700237&amp;usg=ALkJrhjAONpW3mV2UFUjMvS4DEoFTQzEMQ" TargetMode="External"/><Relationship Id="rId2" Type="http://schemas.openxmlformats.org/officeDocument/2006/relationships/hyperlink" Target="https://translate.googleusercontent.com/translate_c?depth=1&amp;rurl=translate.google.com&amp;sl=en&amp;sp=nmt4&amp;tl=tr&amp;u=https://www.webopedia.com/TERM/V/VoIP.html&amp;xid=17259,15700022,15700124,15700149,15700186,15700191,15700201,15700237&amp;usg=ALkJrhjRB63Vu0L9RjUa1b7GIohIuqsIMQ"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ranslate.googleusercontent.com/translate_c?depth=1&amp;rurl=translate.google.com&amp;sl=en&amp;sp=nmt4&amp;tl=tr&amp;u=https://www.webopedia.com/TERM/S/sampling_rate.html&amp;xid=17259,15700022,15700124,15700149,15700186,15700191,15700201,15700237&amp;usg=ALkJrhjqA0cpnSaI_wD16nJXCa04OwxYow" TargetMode="External"/><Relationship Id="rId7" Type="http://schemas.openxmlformats.org/officeDocument/2006/relationships/hyperlink" Target="https://translate.googleusercontent.com/translate_c?depth=1&amp;rurl=translate.google.com&amp;sl=en&amp;sp=nmt4&amp;tl=tr&amp;u=https://www.webopedia.com/TERM/A/A_Law.html&amp;xid=17259,15700022,15700124,15700149,15700186,15700191,15700201,15700237&amp;usg=ALkJrhi3M3u1k7gRmzCUpZjzuGWeVp16bA" TargetMode="External"/><Relationship Id="rId2" Type="http://schemas.openxmlformats.org/officeDocument/2006/relationships/hyperlink" Target="https://translate.googleusercontent.com/translate_c?depth=1&amp;rurl=translate.google.com&amp;sl=en&amp;sp=nmt4&amp;tl=tr&amp;u=https://www.webopedia.com/TERM/P/pulse_code_modulation.html&amp;xid=17259,15700022,15700124,15700149,15700186,15700191,15700201,15700237&amp;usg=ALkJrhghnT1Ld_PfSEAVVzpdS0U6eMOGFw" TargetMode="External"/><Relationship Id="rId1" Type="http://schemas.openxmlformats.org/officeDocument/2006/relationships/slideLayout" Target="../slideLayouts/slideLayout2.xml"/><Relationship Id="rId6" Type="http://schemas.openxmlformats.org/officeDocument/2006/relationships/hyperlink" Target="https://translate.googleusercontent.com/translate_c?depth=1&amp;rurl=translate.google.com&amp;sl=en&amp;sp=nmt4&amp;tl=tr&amp;u=https://www.webopedia.com/TERM/C/codec.html&amp;xid=17259,15700022,15700124,15700149,15700186,15700191,15700201,15700237&amp;usg=ALkJrhj_cuotJ5TXEwLOZVdtAccGsyadBg" TargetMode="External"/><Relationship Id="rId5" Type="http://schemas.openxmlformats.org/officeDocument/2006/relationships/hyperlink" Target="https://translate.googleusercontent.com/translate_c?depth=1&amp;rurl=translate.google.com&amp;sl=en&amp;sp=nmt4&amp;tl=tr&amp;u=https://www.webopedia.com/TERM/B/bit.html&amp;xid=17259,15700022,15700124,15700149,15700186,15700191,15700201,15700237&amp;usg=ALkJrhi44L6Ed9cdgD-07icxdVbkxIaXXw" TargetMode="External"/><Relationship Id="rId4" Type="http://schemas.openxmlformats.org/officeDocument/2006/relationships/hyperlink" Target="https://translate.googleusercontent.com/translate_c?depth=1&amp;rurl=translate.google.com&amp;sl=en&amp;sp=nmt4&amp;tl=tr&amp;u=https://www.webopedia.com/TERM/K/Kbps.html&amp;xid=17259,15700022,15700124,15700149,15700186,15700191,15700201,15700237&amp;usg=ALkJrhhUukpdq2bJ-OIMXJKLfu4F0daVL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ranslate.googleusercontent.com/translate_c?depth=1&amp;rurl=translate.google.com&amp;sl=en&amp;sp=nmt4&amp;tl=tr&amp;u=https://www.webopedia.com/TERM/A/ADPCM.html&amp;xid=17259,15700022,15700124,15700149,15700186,15700191,15700201,15700237&amp;usg=ALkJrhhdPjYJdr8QMMKfnIXDdJfVYrS02w" TargetMode="External"/><Relationship Id="rId2" Type="http://schemas.openxmlformats.org/officeDocument/2006/relationships/hyperlink" Target="https://translate.googleusercontent.com/translate_c?depth=1&amp;rurl=translate.google.com&amp;sl=en&amp;sp=nmt4&amp;tl=tr&amp;u=https://www.webopedia.com/TERM/K/Kbps.html&amp;xid=17259,15700022,15700124,15700149,15700186,15700191,15700201,15700237&amp;usg=ALkJrhhUukpdq2bJ-OIMXJKLfu4F0daVLg" TargetMode="External"/><Relationship Id="rId1" Type="http://schemas.openxmlformats.org/officeDocument/2006/relationships/slideLayout" Target="../slideLayouts/slideLayout2.xml"/><Relationship Id="rId4" Type="http://schemas.openxmlformats.org/officeDocument/2006/relationships/hyperlink" Target="https://translate.googleusercontent.com/translate_c?depth=1&amp;rurl=translate.google.com&amp;sl=en&amp;sp=nmt4&amp;tl=tr&amp;u=https://www.webopedia.com/TERM/D/DECT.html&amp;xid=17259,15700022,15700124,15700149,15700186,15700191,15700201,15700237&amp;usg=ALkJrhh2XTCTgbrnjSZRG_4S9CKMfbDFH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ranslate.googleusercontent.com/translate_c?depth=1&amp;rurl=translate.google.com&amp;sl=en&amp;sp=nmt4&amp;tl=tr&amp;u=https://www.webopedia.com/TERM/L/LD_CELP.html&amp;xid=17259,15700022,15700124,15700149,15700186,15700191,15700201,15700237&amp;usg=ALkJrhh8PaUgmYq3imnnIvCLLL3hKw3bSA" TargetMode="External"/><Relationship Id="rId2" Type="http://schemas.openxmlformats.org/officeDocument/2006/relationships/hyperlink" Target="https://translate.googleusercontent.com/translate_c?depth=1&amp;rurl=translate.google.com&amp;sl=en&amp;sp=nmt4&amp;tl=tr&amp;u=https://www.webopedia.com/TERM/K/Kbps.html&amp;xid=17259,15700022,15700124,15700149,15700186,15700191,15700201,15700237&amp;usg=ALkJrhhUukpdq2bJ-OIMXJKLfu4F0daVL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Unvan 1">
            <a:extLst>
              <a:ext uri="{FF2B5EF4-FFF2-40B4-BE49-F238E27FC236}">
                <a16:creationId xmlns:a16="http://schemas.microsoft.com/office/drawing/2014/main" id="{4F3502D3-87AE-4A89-A5D3-4C9095D18161}"/>
              </a:ext>
            </a:extLst>
          </p:cNvPr>
          <p:cNvSpPr>
            <a:spLocks noGrp="1"/>
          </p:cNvSpPr>
          <p:nvPr>
            <p:ph type="title"/>
          </p:nvPr>
        </p:nvSpPr>
        <p:spPr>
          <a:xfrm>
            <a:off x="123830" y="1270907"/>
            <a:ext cx="4208732" cy="4316186"/>
          </a:xfrm>
        </p:spPr>
        <p:txBody>
          <a:bodyPr anchor="ctr">
            <a:normAutofit/>
          </a:bodyPr>
          <a:lstStyle/>
          <a:p>
            <a:pPr algn="ctr"/>
            <a:r>
              <a:rPr lang="en-US" sz="5500" dirty="0"/>
              <a:t>Video &amp; Audio</a:t>
            </a:r>
            <a:br>
              <a:rPr lang="tr-TR" sz="5500" dirty="0"/>
            </a:br>
            <a:r>
              <a:rPr lang="tr-TR" sz="5500" dirty="0" err="1"/>
              <a:t>Codec</a:t>
            </a:r>
            <a:endParaRPr lang="tr-TR" sz="5500" dirty="0"/>
          </a:p>
        </p:txBody>
      </p:sp>
      <p:cxnSp>
        <p:nvCxnSpPr>
          <p:cNvPr id="10" name="Straight Connector 9">
            <a:extLst>
              <a:ext uri="{FF2B5EF4-FFF2-40B4-BE49-F238E27FC236}">
                <a16:creationId xmlns:a16="http://schemas.microsoft.com/office/drawing/2014/main" id="{9EBFCA9E-15A5-437B-9F71-6FA5091EF1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6015"/>
            <a:ext cx="0" cy="3145971"/>
          </a:xfrm>
          <a:prstGeom prst="line">
            <a:avLst/>
          </a:prstGeom>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1461751-6A7F-4F9A-8889-432F6F9F74C2}"/>
              </a:ext>
            </a:extLst>
          </p:cNvPr>
          <p:cNvSpPr>
            <a:spLocks noGrp="1"/>
          </p:cNvSpPr>
          <p:nvPr>
            <p:ph sz="quarter" idx="13"/>
          </p:nvPr>
        </p:nvSpPr>
        <p:spPr>
          <a:xfrm>
            <a:off x="5005799" y="1879147"/>
            <a:ext cx="6104479" cy="4316186"/>
          </a:xfrm>
        </p:spPr>
        <p:txBody>
          <a:bodyPr anchor="ctr">
            <a:normAutofit/>
          </a:bodyPr>
          <a:lstStyle/>
          <a:p>
            <a:r>
              <a:rPr lang="en-US" sz="3000" dirty="0" err="1">
                <a:solidFill>
                  <a:schemeClr val="tx1">
                    <a:lumMod val="85000"/>
                    <a:lumOff val="15000"/>
                  </a:schemeClr>
                </a:solidFill>
              </a:rPr>
              <a:t>Fahri</a:t>
            </a:r>
            <a:r>
              <a:rPr lang="en-US" sz="3000" dirty="0">
                <a:solidFill>
                  <a:schemeClr val="tx1">
                    <a:lumMod val="85000"/>
                    <a:lumOff val="15000"/>
                  </a:schemeClr>
                </a:solidFill>
              </a:rPr>
              <a:t> can </a:t>
            </a:r>
            <a:r>
              <a:rPr lang="en-US" sz="3000" dirty="0" err="1">
                <a:solidFill>
                  <a:schemeClr val="tx1">
                    <a:lumMod val="85000"/>
                    <a:lumOff val="15000"/>
                  </a:schemeClr>
                </a:solidFill>
              </a:rPr>
              <a:t>seçer</a:t>
            </a:r>
            <a:endParaRPr lang="tr-TR" sz="3000" dirty="0">
              <a:solidFill>
                <a:schemeClr val="tx1">
                  <a:lumMod val="85000"/>
                  <a:lumOff val="15000"/>
                </a:schemeClr>
              </a:solidFill>
            </a:endParaRPr>
          </a:p>
          <a:p>
            <a:r>
              <a:rPr lang="en-US" sz="3000" dirty="0" err="1">
                <a:solidFill>
                  <a:schemeClr val="tx1">
                    <a:lumMod val="85000"/>
                    <a:lumOff val="15000"/>
                  </a:schemeClr>
                </a:solidFill>
              </a:rPr>
              <a:t>vedat</a:t>
            </a:r>
            <a:r>
              <a:rPr lang="en-US" sz="3000" dirty="0">
                <a:solidFill>
                  <a:schemeClr val="tx1">
                    <a:lumMod val="85000"/>
                    <a:lumOff val="15000"/>
                  </a:schemeClr>
                </a:solidFill>
              </a:rPr>
              <a:t> </a:t>
            </a:r>
            <a:r>
              <a:rPr lang="en-US" sz="3000" dirty="0" err="1">
                <a:solidFill>
                  <a:schemeClr val="tx1">
                    <a:lumMod val="85000"/>
                    <a:lumOff val="15000"/>
                  </a:schemeClr>
                </a:solidFill>
              </a:rPr>
              <a:t>musa</a:t>
            </a:r>
            <a:r>
              <a:rPr lang="en-US" sz="3000" dirty="0">
                <a:solidFill>
                  <a:schemeClr val="tx1">
                    <a:lumMod val="85000"/>
                    <a:lumOff val="15000"/>
                  </a:schemeClr>
                </a:solidFill>
              </a:rPr>
              <a:t> </a:t>
            </a:r>
            <a:r>
              <a:rPr lang="en-US" sz="3000" dirty="0" err="1">
                <a:solidFill>
                  <a:schemeClr val="tx1">
                    <a:lumMod val="85000"/>
                    <a:lumOff val="15000"/>
                  </a:schemeClr>
                </a:solidFill>
              </a:rPr>
              <a:t>çetintaş</a:t>
            </a:r>
            <a:endParaRPr lang="tr-TR" sz="3000" dirty="0">
              <a:solidFill>
                <a:schemeClr val="tx1">
                  <a:lumMod val="85000"/>
                  <a:lumOff val="15000"/>
                </a:schemeClr>
              </a:solidFill>
            </a:endParaRPr>
          </a:p>
          <a:p>
            <a:r>
              <a:rPr lang="en-US" sz="3000" dirty="0" err="1">
                <a:solidFill>
                  <a:schemeClr val="tx1">
                    <a:lumMod val="85000"/>
                    <a:lumOff val="15000"/>
                  </a:schemeClr>
                </a:solidFill>
              </a:rPr>
              <a:t>ramazan</a:t>
            </a:r>
            <a:r>
              <a:rPr lang="en-US" sz="3000" dirty="0">
                <a:solidFill>
                  <a:schemeClr val="tx1">
                    <a:lumMod val="85000"/>
                    <a:lumOff val="15000"/>
                  </a:schemeClr>
                </a:solidFill>
              </a:rPr>
              <a:t> </a:t>
            </a:r>
            <a:r>
              <a:rPr lang="en-US" sz="3000" dirty="0" err="1">
                <a:solidFill>
                  <a:schemeClr val="tx1">
                    <a:lumMod val="85000"/>
                    <a:lumOff val="15000"/>
                  </a:schemeClr>
                </a:solidFill>
              </a:rPr>
              <a:t>kılıç</a:t>
            </a:r>
            <a:endParaRPr lang="tr-TR" sz="3000" dirty="0">
              <a:solidFill>
                <a:schemeClr val="tx1">
                  <a:lumMod val="85000"/>
                  <a:lumOff val="15000"/>
                </a:schemeClr>
              </a:solidFill>
            </a:endParaRPr>
          </a:p>
          <a:p>
            <a:endParaRPr lang="tr-TR" sz="3000" dirty="0">
              <a:solidFill>
                <a:schemeClr val="tx1">
                  <a:lumMod val="85000"/>
                  <a:lumOff val="15000"/>
                </a:schemeClr>
              </a:solidFill>
            </a:endParaRPr>
          </a:p>
          <a:p>
            <a:endParaRPr lang="tr-TR" sz="3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451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135112F-3D79-4320-B743-7331C4FCB323}"/>
              </a:ext>
            </a:extLst>
          </p:cNvPr>
          <p:cNvSpPr>
            <a:spLocks noGrp="1"/>
          </p:cNvSpPr>
          <p:nvPr>
            <p:ph type="title"/>
          </p:nvPr>
        </p:nvSpPr>
        <p:spPr/>
        <p:txBody>
          <a:bodyPr>
            <a:normAutofit fontScale="90000"/>
          </a:bodyPr>
          <a:lstStyle/>
          <a:p>
            <a:r>
              <a:rPr lang="tr-TR" dirty="0"/>
              <a:t>En Yaygın Ses Biçimleri Hakkında</a:t>
            </a:r>
            <a:br>
              <a:rPr lang="tr-TR" dirty="0"/>
            </a:br>
            <a:endParaRPr lang="tr-TR" dirty="0"/>
          </a:p>
        </p:txBody>
      </p:sp>
      <p:sp>
        <p:nvSpPr>
          <p:cNvPr id="3" name="İçerik Yer Tutucusu 2">
            <a:extLst>
              <a:ext uri="{FF2B5EF4-FFF2-40B4-BE49-F238E27FC236}">
                <a16:creationId xmlns:a16="http://schemas.microsoft.com/office/drawing/2014/main" id="{52A38DB8-B1B7-4F63-8E42-72D27F766A48}"/>
              </a:ext>
            </a:extLst>
          </p:cNvPr>
          <p:cNvSpPr>
            <a:spLocks noGrp="1"/>
          </p:cNvSpPr>
          <p:nvPr>
            <p:ph sz="quarter" idx="13"/>
          </p:nvPr>
        </p:nvSpPr>
        <p:spPr>
          <a:xfrm>
            <a:off x="685802" y="1709047"/>
            <a:ext cx="8234462" cy="3311189"/>
          </a:xfrm>
        </p:spPr>
        <p:txBody>
          <a:bodyPr/>
          <a:lstStyle/>
          <a:p>
            <a:r>
              <a:rPr lang="tr-TR" b="1" dirty="0"/>
              <a:t>WMA</a:t>
            </a:r>
            <a:r>
              <a:rPr lang="tr-TR" dirty="0"/>
              <a:t> (Windows Media </a:t>
            </a:r>
            <a:r>
              <a:rPr lang="tr-TR" dirty="0" err="1"/>
              <a:t>Audio</a:t>
            </a:r>
            <a:r>
              <a:rPr lang="tr-TR" dirty="0"/>
              <a:t>), Microsoft Firması'nın sahip olduğu bir biçimdir. Öncelikle, yüksek sıkıştırma özellikleriyle MP3'e alternatif olarak doğmuştur. Ancak; zamanla yapılan bağımsız testlerle bu yönü değişmiştir. Ek olarak WMA biçimi DRM aracılığıyla veri korumasını destekler. DRM nedir? (</a:t>
            </a:r>
            <a:r>
              <a:rPr lang="tr-TR" dirty="0" err="1"/>
              <a:t>Drm</a:t>
            </a:r>
            <a:r>
              <a:rPr lang="tr-TR" dirty="0"/>
              <a:t>=Dijital haklar yönetimi)</a:t>
            </a:r>
          </a:p>
          <a:p>
            <a:endParaRPr lang="tr-TR" dirty="0"/>
          </a:p>
        </p:txBody>
      </p:sp>
      <p:pic>
        <p:nvPicPr>
          <p:cNvPr id="5" name="Resim 4">
            <a:extLst>
              <a:ext uri="{FF2B5EF4-FFF2-40B4-BE49-F238E27FC236}">
                <a16:creationId xmlns:a16="http://schemas.microsoft.com/office/drawing/2014/main" id="{4C37FB35-0E52-4B10-B1C8-9C03EAB296C0}"/>
              </a:ext>
            </a:extLst>
          </p:cNvPr>
          <p:cNvPicPr>
            <a:picLocks noChangeAspect="1"/>
          </p:cNvPicPr>
          <p:nvPr/>
        </p:nvPicPr>
        <p:blipFill>
          <a:blip r:embed="rId2"/>
          <a:stretch>
            <a:fillRect/>
          </a:stretch>
        </p:blipFill>
        <p:spPr>
          <a:xfrm>
            <a:off x="8920264" y="1837765"/>
            <a:ext cx="2438400" cy="2438400"/>
          </a:xfrm>
          <a:prstGeom prst="rect">
            <a:avLst/>
          </a:prstGeom>
        </p:spPr>
      </p:pic>
    </p:spTree>
    <p:extLst>
      <p:ext uri="{BB962C8B-B14F-4D97-AF65-F5344CB8AC3E}">
        <p14:creationId xmlns:p14="http://schemas.microsoft.com/office/powerpoint/2010/main" val="385921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6193FBB-61B3-4454-8CDA-B4B3F2D99D2A}"/>
              </a:ext>
            </a:extLst>
          </p:cNvPr>
          <p:cNvSpPr>
            <a:spLocks noGrp="1"/>
          </p:cNvSpPr>
          <p:nvPr>
            <p:ph type="title"/>
          </p:nvPr>
        </p:nvSpPr>
        <p:spPr/>
        <p:txBody>
          <a:bodyPr/>
          <a:lstStyle/>
          <a:p>
            <a:r>
              <a:rPr lang="tr-TR" dirty="0"/>
              <a:t>Video </a:t>
            </a:r>
            <a:r>
              <a:rPr lang="tr-TR" dirty="0" err="1"/>
              <a:t>codec</a:t>
            </a:r>
          </a:p>
        </p:txBody>
      </p:sp>
      <p:sp>
        <p:nvSpPr>
          <p:cNvPr id="3" name="İçerik Yer Tutucusu 2">
            <a:extLst>
              <a:ext uri="{FF2B5EF4-FFF2-40B4-BE49-F238E27FC236}">
                <a16:creationId xmlns:a16="http://schemas.microsoft.com/office/drawing/2014/main" id="{E574B0D5-8424-4453-9B7A-494450AF27B6}"/>
              </a:ext>
            </a:extLst>
          </p:cNvPr>
          <p:cNvSpPr>
            <a:spLocks noGrp="1"/>
          </p:cNvSpPr>
          <p:nvPr>
            <p:ph sz="quarter" idx="13"/>
          </p:nvPr>
        </p:nvSpPr>
        <p:spPr/>
        <p:txBody>
          <a:bodyPr/>
          <a:lstStyle/>
          <a:p>
            <a:r>
              <a:rPr lang="tr-TR" dirty="0"/>
              <a:t>Video </a:t>
            </a:r>
            <a:r>
              <a:rPr lang="tr-TR" dirty="0" err="1"/>
              <a:t>codec</a:t>
            </a:r>
            <a:r>
              <a:rPr lang="tr-TR" dirty="0"/>
              <a:t> bileşenleri, temelde analog veri setini dijital biçimde temsil etmeyi amaçlamaktadır. Parlaklık (“</a:t>
            </a:r>
            <a:r>
              <a:rPr lang="tr-TR" dirty="0" err="1"/>
              <a:t>luma</a:t>
            </a:r>
            <a:r>
              <a:rPr lang="tr-TR" dirty="0"/>
              <a:t>”) ve renk bilgisini (renk “</a:t>
            </a:r>
            <a:r>
              <a:rPr lang="tr-TR" dirty="0" err="1"/>
              <a:t>chroma</a:t>
            </a:r>
            <a:r>
              <a:rPr lang="tr-TR" dirty="0"/>
              <a:t>”) ayrı ayrı temsil eden analog video sinyallerinin tasarımı nedeniyle, </a:t>
            </a:r>
            <a:r>
              <a:rPr lang="tr-TR" dirty="0" err="1"/>
              <a:t>codec</a:t>
            </a:r>
            <a:r>
              <a:rPr lang="tr-TR" dirty="0"/>
              <a:t> tasarımında görüntü sıkıştırmada yaygın olan ilk adım, görüntüyü bir </a:t>
            </a:r>
            <a:r>
              <a:rPr lang="tr-TR" dirty="0" err="1"/>
              <a:t>YCbCr</a:t>
            </a:r>
            <a:r>
              <a:rPr lang="tr-TR" dirty="0"/>
              <a:t> renginde temsil etmek ve depolamaktır alanı. </a:t>
            </a:r>
            <a:r>
              <a:rPr lang="tr-TR" dirty="0" err="1"/>
              <a:t>YCbCr’ye</a:t>
            </a:r>
            <a:r>
              <a:rPr lang="tr-TR" dirty="0"/>
              <a:t> dönüşüm iki yararı sağlar: İlk olarak, renk sinyallerinin </a:t>
            </a:r>
            <a:r>
              <a:rPr lang="tr-TR" dirty="0" err="1"/>
              <a:t>dekorelasyonunu</a:t>
            </a:r>
            <a:r>
              <a:rPr lang="tr-TR" dirty="0"/>
              <a:t> sağlayarak sıkışmayı geliştirir; ikincisi, daha algısal açıdan çok önemli olan </a:t>
            </a:r>
            <a:r>
              <a:rPr lang="tr-TR" dirty="0" err="1"/>
              <a:t>luma</a:t>
            </a:r>
            <a:r>
              <a:rPr lang="tr-TR" dirty="0"/>
              <a:t> sinyalini daha algısal olarak önemli olan ve daha etkili veri sıkıştırması elde etmek için daha düşük çözünürlükte temsil edilebilen kroma sinyalinden ayırır</a:t>
            </a:r>
          </a:p>
        </p:txBody>
      </p:sp>
    </p:spTree>
    <p:extLst>
      <p:ext uri="{BB962C8B-B14F-4D97-AF65-F5344CB8AC3E}">
        <p14:creationId xmlns:p14="http://schemas.microsoft.com/office/powerpoint/2010/main" val="76662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3655981-264D-4C66-AB44-F6D2C1BBEE32}"/>
              </a:ext>
            </a:extLst>
          </p:cNvPr>
          <p:cNvSpPr>
            <a:spLocks noGrp="1"/>
          </p:cNvSpPr>
          <p:nvPr>
            <p:ph type="title"/>
          </p:nvPr>
        </p:nvSpPr>
        <p:spPr>
          <a:xfrm>
            <a:off x="635467" y="780112"/>
            <a:ext cx="10396882" cy="1151965"/>
          </a:xfrm>
        </p:spPr>
        <p:txBody>
          <a:bodyPr/>
          <a:lstStyle/>
          <a:p>
            <a:r>
              <a:rPr lang="tr-TR" dirty="0"/>
              <a:t>En yaygın video biçimleri</a:t>
            </a:r>
          </a:p>
        </p:txBody>
      </p:sp>
      <p:sp>
        <p:nvSpPr>
          <p:cNvPr id="3" name="İçerik Yer Tutucusu 2">
            <a:extLst>
              <a:ext uri="{FF2B5EF4-FFF2-40B4-BE49-F238E27FC236}">
                <a16:creationId xmlns:a16="http://schemas.microsoft.com/office/drawing/2014/main" id="{6DF74990-B34E-4137-B6FE-F49BACC50914}"/>
              </a:ext>
            </a:extLst>
          </p:cNvPr>
          <p:cNvSpPr>
            <a:spLocks noGrp="1"/>
          </p:cNvSpPr>
          <p:nvPr>
            <p:ph sz="quarter" idx="13"/>
          </p:nvPr>
        </p:nvSpPr>
        <p:spPr>
          <a:xfrm>
            <a:off x="427007" y="2092151"/>
            <a:ext cx="10394707" cy="3943792"/>
          </a:xfrm>
        </p:spPr>
        <p:txBody>
          <a:bodyPr vert="horz" lIns="91440" tIns="45720" rIns="91440" bIns="45720" rtlCol="0" anchor="ctr">
            <a:noAutofit/>
          </a:bodyPr>
          <a:lstStyle/>
          <a:p>
            <a:endParaRPr lang="en-US" sz="1700" dirty="0"/>
          </a:p>
          <a:p>
            <a:pPr algn="just"/>
            <a:r>
              <a:rPr lang="tr-TR" sz="1700" dirty="0"/>
              <a:t>MPEG-1:  (</a:t>
            </a:r>
            <a:r>
              <a:rPr lang="tr-TR" sz="1700" dirty="0" err="1"/>
              <a:t>Moving</a:t>
            </a:r>
            <a:r>
              <a:rPr lang="tr-TR" sz="1700" dirty="0"/>
              <a:t> </a:t>
            </a:r>
            <a:r>
              <a:rPr lang="tr-TR" sz="1700" dirty="0" err="1"/>
              <a:t>Pictures</a:t>
            </a:r>
            <a:r>
              <a:rPr lang="tr-TR" sz="1700" dirty="0"/>
              <a:t> </a:t>
            </a:r>
            <a:r>
              <a:rPr lang="tr-TR" sz="1700" dirty="0" err="1"/>
              <a:t>Experts</a:t>
            </a:r>
            <a:r>
              <a:rPr lang="tr-TR" sz="1700" dirty="0"/>
              <a:t> </a:t>
            </a:r>
            <a:r>
              <a:rPr lang="tr-TR" sz="1700" dirty="0" err="1"/>
              <a:t>Group</a:t>
            </a:r>
            <a:r>
              <a:rPr lang="tr-TR" sz="1700" dirty="0"/>
              <a:t>, Hareketli Görüntü Uzmanları Birliği)</a:t>
            </a:r>
          </a:p>
          <a:p>
            <a:pPr algn="just"/>
            <a:r>
              <a:rPr lang="tr-TR" sz="1700" dirty="0"/>
              <a:t>MPEG-1 MPEG grubu tarafından standartları kabul edilmiş ses ve görüntü kodlama biçimidir. MPEG-1 görüntü biçimi </a:t>
            </a:r>
            <a:r>
              <a:rPr lang="tr-TR" sz="1700" dirty="0" err="1"/>
              <a:t>VCDler</a:t>
            </a:r>
            <a:r>
              <a:rPr lang="tr-TR" sz="1700" dirty="0"/>
              <a:t> tarafından kullanılır. Görüntü kalitesi VHS kasetlerinin bit oranına yaklaşıktır. MPEG-1, </a:t>
            </a:r>
            <a:r>
              <a:rPr lang="tr-TR" sz="1700" i="1" dirty="0"/>
              <a:t>ses katmanı 3</a:t>
            </a:r>
            <a:r>
              <a:rPr lang="tr-TR" sz="1700" dirty="0"/>
              <a:t> popüler MP3 biçiminin uzun ismidir. Daha ucuz ve güçlü çözücü donanım kartlarının çıkmasıyla MPEG-2 ve MPEG-4 gibi bazı biçimler geliştirildi. Bu yeni biçimler daha karışık ve daha hızlı donanım gerektirmelerine rağmen, daha iyi sıkıştırma ve görüntü kalitesi sağlamaktadırlar.</a:t>
            </a:r>
          </a:p>
          <a:p>
            <a:endParaRPr lang="tr-TR" sz="1700" dirty="0"/>
          </a:p>
          <a:p>
            <a:endParaRPr lang="tr-TR" sz="1700" dirty="0"/>
          </a:p>
          <a:p>
            <a:endParaRPr lang="tr-TR" sz="1700" dirty="0"/>
          </a:p>
        </p:txBody>
      </p:sp>
    </p:spTree>
    <p:extLst>
      <p:ext uri="{BB962C8B-B14F-4D97-AF65-F5344CB8AC3E}">
        <p14:creationId xmlns:p14="http://schemas.microsoft.com/office/powerpoint/2010/main" val="407271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3655981-264D-4C66-AB44-F6D2C1BBEE32}"/>
              </a:ext>
            </a:extLst>
          </p:cNvPr>
          <p:cNvSpPr>
            <a:spLocks noGrp="1"/>
          </p:cNvSpPr>
          <p:nvPr>
            <p:ph type="title"/>
          </p:nvPr>
        </p:nvSpPr>
        <p:spPr>
          <a:xfrm>
            <a:off x="427007" y="940186"/>
            <a:ext cx="10396882" cy="1151965"/>
          </a:xfrm>
        </p:spPr>
        <p:txBody>
          <a:bodyPr/>
          <a:lstStyle/>
          <a:p>
            <a:r>
              <a:rPr lang="tr-TR" dirty="0"/>
              <a:t>En yaygın video biçimleri</a:t>
            </a:r>
          </a:p>
        </p:txBody>
      </p:sp>
      <p:sp>
        <p:nvSpPr>
          <p:cNvPr id="3" name="İçerik Yer Tutucusu 2">
            <a:extLst>
              <a:ext uri="{FF2B5EF4-FFF2-40B4-BE49-F238E27FC236}">
                <a16:creationId xmlns:a16="http://schemas.microsoft.com/office/drawing/2014/main" id="{6DF74990-B34E-4137-B6FE-F49BACC50914}"/>
              </a:ext>
            </a:extLst>
          </p:cNvPr>
          <p:cNvSpPr>
            <a:spLocks noGrp="1"/>
          </p:cNvSpPr>
          <p:nvPr>
            <p:ph sz="quarter" idx="13"/>
          </p:nvPr>
        </p:nvSpPr>
        <p:spPr>
          <a:xfrm>
            <a:off x="427007" y="2092151"/>
            <a:ext cx="10394707" cy="3943792"/>
          </a:xfrm>
        </p:spPr>
        <p:txBody>
          <a:bodyPr vert="horz" lIns="91440" tIns="45720" rIns="91440" bIns="45720" rtlCol="0" anchor="ctr">
            <a:noAutofit/>
          </a:bodyPr>
          <a:lstStyle/>
          <a:p>
            <a:endParaRPr lang="en-US" sz="1700" dirty="0"/>
          </a:p>
          <a:p>
            <a:pPr algn="just"/>
            <a:r>
              <a:rPr lang="tr-TR" sz="1700" dirty="0"/>
              <a:t>MPEG-2: genellikle uydu yayınları ve kablolu televizyonlar dahil canlı yayınlar için ses ve görüntü sıkıştırmasında kullanılır. Ayrıca MPEG-2 bazı değişikliklerle DVD filmlerinin kodlanmasında kullanılır. </a:t>
            </a:r>
          </a:p>
          <a:p>
            <a:pPr algn="just"/>
            <a:r>
              <a:rPr lang="tr-TR" sz="1700" dirty="0"/>
              <a:t>MPEG-4: standardı, şu anda kullanılan MPEG-2 standardına göre daha yüksek sıkıştırma olanakları ve yeni kodlama araçları sunmayı amaçlamaktadır. MPEG-4 sesli ve görsel     ( </a:t>
            </a:r>
            <a:r>
              <a:rPr lang="tr-TR" sz="1700" dirty="0" err="1"/>
              <a:t>Audio</a:t>
            </a:r>
            <a:r>
              <a:rPr lang="tr-TR" sz="1700" dirty="0"/>
              <a:t> Visual, "AV") sayısal verilerin görüntü sıkıştırmasını tanımlayan metotlar bütünüdür. İlk olarak 1998 yılı sonlarında yayınlanmıştır </a:t>
            </a:r>
          </a:p>
          <a:p>
            <a:pPr algn="just"/>
            <a:endParaRPr lang="tr-TR" sz="1700" dirty="0"/>
          </a:p>
          <a:p>
            <a:pPr algn="just"/>
            <a:endParaRPr lang="tr-TR" sz="1700" dirty="0"/>
          </a:p>
          <a:p>
            <a:endParaRPr lang="tr-TR" sz="1700" dirty="0"/>
          </a:p>
          <a:p>
            <a:endParaRPr lang="tr-TR" sz="1700" dirty="0"/>
          </a:p>
          <a:p>
            <a:endParaRPr lang="tr-TR" sz="1700" dirty="0"/>
          </a:p>
        </p:txBody>
      </p:sp>
    </p:spTree>
    <p:extLst>
      <p:ext uri="{BB962C8B-B14F-4D97-AF65-F5344CB8AC3E}">
        <p14:creationId xmlns:p14="http://schemas.microsoft.com/office/powerpoint/2010/main" val="309038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B16FB46-15DB-4A12-BF9E-D02D43738823}"/>
              </a:ext>
            </a:extLst>
          </p:cNvPr>
          <p:cNvSpPr>
            <a:spLocks noGrp="1"/>
          </p:cNvSpPr>
          <p:nvPr>
            <p:ph type="title"/>
          </p:nvPr>
        </p:nvSpPr>
        <p:spPr/>
        <p:txBody>
          <a:bodyPr/>
          <a:lstStyle/>
          <a:p>
            <a:r>
              <a:rPr lang="tr-TR" dirty="0"/>
              <a:t>En yaygın video biçimleri</a:t>
            </a:r>
          </a:p>
        </p:txBody>
      </p:sp>
      <p:sp>
        <p:nvSpPr>
          <p:cNvPr id="3" name="İçerik Yer Tutucusu 2">
            <a:extLst>
              <a:ext uri="{FF2B5EF4-FFF2-40B4-BE49-F238E27FC236}">
                <a16:creationId xmlns:a16="http://schemas.microsoft.com/office/drawing/2014/main" id="{FA199543-B132-45BC-8B39-27A796C2F920}"/>
              </a:ext>
            </a:extLst>
          </p:cNvPr>
          <p:cNvSpPr>
            <a:spLocks noGrp="1"/>
          </p:cNvSpPr>
          <p:nvPr>
            <p:ph sz="quarter" idx="13"/>
          </p:nvPr>
        </p:nvSpPr>
        <p:spPr>
          <a:xfrm>
            <a:off x="535833" y="2620570"/>
            <a:ext cx="8681935" cy="3311189"/>
          </a:xfrm>
        </p:spPr>
        <p:txBody>
          <a:bodyPr>
            <a:noAutofit/>
          </a:bodyPr>
          <a:lstStyle/>
          <a:p>
            <a:r>
              <a:rPr lang="tr-TR" sz="2100" b="1" dirty="0"/>
              <a:t>WMV: </a:t>
            </a:r>
            <a:r>
              <a:rPr lang="tr-TR" sz="2100" dirty="0"/>
              <a:t>Windows Media format ya da WMV formatı, Microsoft Corporation tarafından kişisel bilgisayarlarda video içeriklerini ve internet yayınlarını kullanmak için geliştirilmiş bir sıkıştırma formatıdır. Bu tür dosyalar, kaliteyi koruyarak ağ üzerinde kullanıma destek vermek için büyük boyutlu dosyaları sıkıştırmaya ya da boyutlarını küçültmeye yarar. Aslen, WMV formatı MPEG-4 formatının standartsız halidir ancak SMPTE( Hareketli Görüntü ve Televizyon Mühendisleri Derneği) tarafından getirilen standartla WMV artık açık standart format olarak kabul görmektedir.</a:t>
            </a:r>
          </a:p>
          <a:p>
            <a:pPr marL="0" indent="0">
              <a:buNone/>
            </a:pPr>
            <a:br>
              <a:rPr lang="tr-TR" sz="2100" dirty="0"/>
            </a:br>
            <a:endParaRPr lang="tr-TR" sz="2100" b="1" dirty="0"/>
          </a:p>
          <a:p>
            <a:endParaRPr lang="tr-TR" sz="2100" dirty="0"/>
          </a:p>
        </p:txBody>
      </p:sp>
      <p:pic>
        <p:nvPicPr>
          <p:cNvPr id="5" name="Resim 4">
            <a:extLst>
              <a:ext uri="{FF2B5EF4-FFF2-40B4-BE49-F238E27FC236}">
                <a16:creationId xmlns:a16="http://schemas.microsoft.com/office/drawing/2014/main" id="{7B87273E-6DA0-460D-B98F-916C2746709A}"/>
              </a:ext>
            </a:extLst>
          </p:cNvPr>
          <p:cNvPicPr>
            <a:picLocks noChangeAspect="1"/>
          </p:cNvPicPr>
          <p:nvPr/>
        </p:nvPicPr>
        <p:blipFill>
          <a:blip r:embed="rId2"/>
          <a:stretch>
            <a:fillRect/>
          </a:stretch>
        </p:blipFill>
        <p:spPr>
          <a:xfrm>
            <a:off x="9217767" y="2333876"/>
            <a:ext cx="2438400" cy="2438400"/>
          </a:xfrm>
          <a:prstGeom prst="rect">
            <a:avLst/>
          </a:prstGeom>
        </p:spPr>
      </p:pic>
    </p:spTree>
    <p:extLst>
      <p:ext uri="{BB962C8B-B14F-4D97-AF65-F5344CB8AC3E}">
        <p14:creationId xmlns:p14="http://schemas.microsoft.com/office/powerpoint/2010/main" val="227174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A34FFD3-1BD5-4C03-83E6-99C1A85909D9}"/>
              </a:ext>
            </a:extLst>
          </p:cNvPr>
          <p:cNvSpPr>
            <a:spLocks noGrp="1"/>
          </p:cNvSpPr>
          <p:nvPr>
            <p:ph type="title"/>
          </p:nvPr>
        </p:nvSpPr>
        <p:spPr/>
        <p:txBody>
          <a:bodyPr/>
          <a:lstStyle/>
          <a:p>
            <a:r>
              <a:rPr lang="tr-TR" b="1" dirty="0" err="1">
                <a:latin typeface="Impact (Gövde)"/>
              </a:rPr>
              <a:t>Speex</a:t>
            </a:r>
            <a:r>
              <a:rPr lang="tr-TR" b="1" dirty="0">
                <a:latin typeface="Impact (Gövde)"/>
              </a:rPr>
              <a:t> CODEC</a:t>
            </a:r>
            <a:r>
              <a:rPr lang="tr-TR" dirty="0">
                <a:latin typeface="Impact (Gövde)"/>
              </a:rPr>
              <a:t> </a:t>
            </a:r>
            <a:endParaRPr lang="tr-TR" dirty="0"/>
          </a:p>
        </p:txBody>
      </p:sp>
      <p:sp>
        <p:nvSpPr>
          <p:cNvPr id="3" name="İçerik Yer Tutucusu 2">
            <a:extLst>
              <a:ext uri="{FF2B5EF4-FFF2-40B4-BE49-F238E27FC236}">
                <a16:creationId xmlns:a16="http://schemas.microsoft.com/office/drawing/2014/main" id="{F2B1047F-1C99-4E59-A654-7C387B3EC2F7}"/>
              </a:ext>
            </a:extLst>
          </p:cNvPr>
          <p:cNvSpPr>
            <a:spLocks noGrp="1"/>
          </p:cNvSpPr>
          <p:nvPr>
            <p:ph sz="quarter" idx="13"/>
          </p:nvPr>
        </p:nvSpPr>
        <p:spPr/>
        <p:txBody>
          <a:bodyPr/>
          <a:lstStyle/>
          <a:p>
            <a:r>
              <a:rPr lang="tr-TR" dirty="0">
                <a:latin typeface="Impact (Gövde)"/>
              </a:rPr>
              <a:t>insan konuşmasının yeniden üretilmesi için özel olarak ayarlanmış bir </a:t>
            </a:r>
            <a:r>
              <a:rPr lang="tr-TR" dirty="0">
                <a:latin typeface="Impact (Gövde)"/>
                <a:hlinkClick r:id="rId2" tooltip="Ses sıkıştırma formatı">
                  <a:extLst>
                    <a:ext uri="{A12FA001-AC4F-418D-AE19-62706E023703}">
                      <ahyp:hlinkClr xmlns:ahyp="http://schemas.microsoft.com/office/drawing/2018/hyperlinkcolor" val="tx"/>
                    </a:ext>
                  </a:extLst>
                </a:hlinkClick>
              </a:rPr>
              <a:t>ses sıkıştırma formatı</a:t>
            </a:r>
            <a:r>
              <a:rPr lang="tr-TR" dirty="0">
                <a:latin typeface="Impact (Gövde)"/>
              </a:rPr>
              <a:t> ve </a:t>
            </a:r>
            <a:r>
              <a:rPr lang="tr-TR" dirty="0" err="1">
                <a:latin typeface="Impact (Gövde)"/>
                <a:hlinkClick r:id="rId3" tooltip="IP üzerinden ses">
                  <a:extLst>
                    <a:ext uri="{A12FA001-AC4F-418D-AE19-62706E023703}">
                      <ahyp:hlinkClr xmlns:ahyp="http://schemas.microsoft.com/office/drawing/2018/hyperlinkcolor" val="tx"/>
                    </a:ext>
                  </a:extLst>
                </a:hlinkClick>
              </a:rPr>
              <a:t>VoIP</a:t>
            </a:r>
            <a:r>
              <a:rPr lang="tr-TR" dirty="0">
                <a:latin typeface="Impact (Gövde)"/>
              </a:rPr>
              <a:t> uygulamaları ve </a:t>
            </a:r>
            <a:r>
              <a:rPr lang="tr-TR" dirty="0" err="1">
                <a:latin typeface="Impact (Gövde)"/>
                <a:hlinkClick r:id="rId4" tooltip="Podcast">
                  <a:extLst>
                    <a:ext uri="{A12FA001-AC4F-418D-AE19-62706E023703}">
                      <ahyp:hlinkClr xmlns:ahyp="http://schemas.microsoft.com/office/drawing/2018/hyperlinkcolor" val="tx"/>
                    </a:ext>
                  </a:extLst>
                </a:hlinkClick>
              </a:rPr>
              <a:t>podcast'lerinde</a:t>
            </a:r>
            <a:r>
              <a:rPr lang="tr-TR" dirty="0">
                <a:latin typeface="Impact (Gövde)"/>
              </a:rPr>
              <a:t> kullanılabilen </a:t>
            </a:r>
            <a:r>
              <a:rPr lang="tr-TR" dirty="0">
                <a:latin typeface="Impact (Gövde)"/>
                <a:hlinkClick r:id="rId5" tooltip="Ücretsiz yazılım">
                  <a:extLst>
                    <a:ext uri="{A12FA001-AC4F-418D-AE19-62706E023703}">
                      <ahyp:hlinkClr xmlns:ahyp="http://schemas.microsoft.com/office/drawing/2018/hyperlinkcolor" val="tx"/>
                    </a:ext>
                  </a:extLst>
                </a:hlinkClick>
              </a:rPr>
              <a:t>ücretsiz bir yazılım</a:t>
            </a:r>
            <a:r>
              <a:rPr lang="tr-TR" dirty="0">
                <a:latin typeface="Impact (Gövde)"/>
              </a:rPr>
              <a:t> </a:t>
            </a:r>
            <a:r>
              <a:rPr lang="tr-TR" u="sng" dirty="0">
                <a:latin typeface="Impact (Gövde)"/>
                <a:hlinkClick r:id="rId6" tooltip="Konuşma kodlayıcısı">
                  <a:extLst>
                    <a:ext uri="{A12FA001-AC4F-418D-AE19-62706E023703}">
                      <ahyp:hlinkClr xmlns:ahyp="http://schemas.microsoft.com/office/drawing/2018/hyperlinkcolor" val="tx"/>
                    </a:ext>
                  </a:extLst>
                </a:hlinkClick>
              </a:rPr>
              <a:t>konuşma</a:t>
            </a:r>
            <a:r>
              <a:rPr lang="tr-TR" dirty="0">
                <a:latin typeface="Impact (Gövde)"/>
              </a:rPr>
              <a:t> </a:t>
            </a:r>
            <a:r>
              <a:rPr lang="tr-TR" dirty="0" err="1">
                <a:latin typeface="Impact (Gövde)"/>
              </a:rPr>
              <a:t>CODEC’idir</a:t>
            </a:r>
            <a:r>
              <a:rPr lang="tr-TR" dirty="0">
                <a:latin typeface="Impact (Gövde)"/>
              </a:rPr>
              <a:t> .  </a:t>
            </a:r>
            <a:r>
              <a:rPr lang="tr-TR" dirty="0">
                <a:latin typeface="Impact (Gövde)"/>
                <a:hlinkClick r:id="rId7" tooltip="Kod uyarlanmış doğrusal tahmin">
                  <a:extLst>
                    <a:ext uri="{A12FA001-AC4F-418D-AE19-62706E023703}">
                      <ahyp:hlinkClr xmlns:ahyp="http://schemas.microsoft.com/office/drawing/2018/hyperlinkcolor" val="tx"/>
                    </a:ext>
                  </a:extLst>
                </a:hlinkClick>
              </a:rPr>
              <a:t>CELP</a:t>
            </a:r>
            <a:r>
              <a:rPr lang="tr-TR" dirty="0">
                <a:latin typeface="Impact (Gövde)"/>
              </a:rPr>
              <a:t> konuşma kodlama algoritmasına dayanır.  </a:t>
            </a:r>
            <a:r>
              <a:rPr lang="tr-TR" dirty="0" err="1">
                <a:latin typeface="Impact (Gövde)"/>
              </a:rPr>
              <a:t>Speex</a:t>
            </a:r>
            <a:r>
              <a:rPr lang="tr-TR" dirty="0">
                <a:latin typeface="Impact (Gövde)"/>
              </a:rPr>
              <a:t>, herhangi bir </a:t>
            </a:r>
            <a:r>
              <a:rPr lang="tr-TR" dirty="0">
                <a:latin typeface="Impact (Gövde)"/>
                <a:hlinkClick r:id="rId8" tooltip="Yazılım patenti">
                  <a:extLst>
                    <a:ext uri="{A12FA001-AC4F-418D-AE19-62706E023703}">
                      <ahyp:hlinkClr xmlns:ahyp="http://schemas.microsoft.com/office/drawing/2018/hyperlinkcolor" val="tx"/>
                    </a:ext>
                  </a:extLst>
                </a:hlinkClick>
              </a:rPr>
              <a:t>patent</a:t>
            </a:r>
            <a:r>
              <a:rPr lang="tr-TR" dirty="0">
                <a:latin typeface="Impact (Gövde)"/>
              </a:rPr>
              <a:t> kısıtlaması bulunmadığını ve gözden geçirilmiş (3 maddeli) </a:t>
            </a:r>
            <a:r>
              <a:rPr lang="tr-TR" dirty="0">
                <a:latin typeface="Impact (Gövde)"/>
                <a:hlinkClick r:id="rId9" tooltip="BSD Lisansı">
                  <a:extLst>
                    <a:ext uri="{A12FA001-AC4F-418D-AE19-62706E023703}">
                      <ahyp:hlinkClr xmlns:ahyp="http://schemas.microsoft.com/office/drawing/2018/hyperlinkcolor" val="tx"/>
                    </a:ext>
                  </a:extLst>
                </a:hlinkClick>
              </a:rPr>
              <a:t>BSD lisansı</a:t>
            </a:r>
            <a:r>
              <a:rPr lang="tr-TR" dirty="0">
                <a:latin typeface="Impact (Gövde)"/>
              </a:rPr>
              <a:t> kapsamında lisanslandığını iddia ediyor. </a:t>
            </a:r>
            <a:r>
              <a:rPr lang="tr-TR" dirty="0" err="1">
                <a:latin typeface="Impact (Gövde)"/>
                <a:hlinkClick r:id="rId10" tooltip="Ogg">
                  <a:extLst>
                    <a:ext uri="{A12FA001-AC4F-418D-AE19-62706E023703}">
                      <ahyp:hlinkClr xmlns:ahyp="http://schemas.microsoft.com/office/drawing/2018/hyperlinkcolor" val="tx"/>
                    </a:ext>
                  </a:extLst>
                </a:hlinkClick>
              </a:rPr>
              <a:t>Ogg</a:t>
            </a:r>
            <a:r>
              <a:rPr lang="tr-TR" dirty="0">
                <a:latin typeface="Impact (Gövde)"/>
              </a:rPr>
              <a:t> </a:t>
            </a:r>
            <a:r>
              <a:rPr lang="tr-TR" u="sng" dirty="0">
                <a:latin typeface="Impact (Gövde)"/>
                <a:hlinkClick r:id="rId11" tooltip="Konteyner formatı (dijital)">
                  <a:extLst>
                    <a:ext uri="{A12FA001-AC4F-418D-AE19-62706E023703}">
                      <ahyp:hlinkClr xmlns:ahyp="http://schemas.microsoft.com/office/drawing/2018/hyperlinkcolor" val="tx"/>
                    </a:ext>
                  </a:extLst>
                </a:hlinkClick>
              </a:rPr>
              <a:t>konteyner</a:t>
            </a:r>
            <a:r>
              <a:rPr lang="tr-TR" dirty="0">
                <a:latin typeface="Impact (Gövde)"/>
                <a:hlinkClick r:id="rId11" tooltip="Konteyner formatı (dijital)">
                  <a:extLst>
                    <a:ext uri="{A12FA001-AC4F-418D-AE19-62706E023703}">
                      <ahyp:hlinkClr xmlns:ahyp="http://schemas.microsoft.com/office/drawing/2018/hyperlinkcolor" val="tx"/>
                    </a:ext>
                  </a:extLst>
                </a:hlinkClick>
              </a:rPr>
              <a:t> formatıyla kullanılabilir</a:t>
            </a:r>
            <a:r>
              <a:rPr lang="tr-TR" dirty="0">
                <a:latin typeface="Impact (Gövde)"/>
              </a:rPr>
              <a:t> veya </a:t>
            </a:r>
            <a:r>
              <a:rPr lang="tr-TR" dirty="0">
                <a:latin typeface="Impact (Gövde)"/>
                <a:hlinkClick r:id="rId12" tooltip="Kullanıcı Datagram Protokolü">
                  <a:extLst>
                    <a:ext uri="{A12FA001-AC4F-418D-AE19-62706E023703}">
                      <ahyp:hlinkClr xmlns:ahyp="http://schemas.microsoft.com/office/drawing/2018/hyperlinkcolor" val="tx"/>
                    </a:ext>
                  </a:extLst>
                </a:hlinkClick>
              </a:rPr>
              <a:t>UDP</a:t>
            </a:r>
            <a:r>
              <a:rPr lang="tr-TR" dirty="0">
                <a:latin typeface="Impact (Gövde)"/>
              </a:rPr>
              <a:t> / </a:t>
            </a:r>
            <a:r>
              <a:rPr lang="tr-TR" dirty="0">
                <a:latin typeface="Impact (Gövde)"/>
                <a:hlinkClick r:id="rId13" tooltip="Gerçek Zamanlı Taşıma Protokolü">
                  <a:extLst>
                    <a:ext uri="{A12FA001-AC4F-418D-AE19-62706E023703}">
                      <ahyp:hlinkClr xmlns:ahyp="http://schemas.microsoft.com/office/drawing/2018/hyperlinkcolor" val="tx"/>
                    </a:ext>
                  </a:extLst>
                </a:hlinkClick>
              </a:rPr>
              <a:t>RTP</a:t>
            </a:r>
            <a:r>
              <a:rPr lang="tr-TR" dirty="0">
                <a:latin typeface="Impact (Gövde)"/>
              </a:rPr>
              <a:t> üzerinden doğrudan iletilebilir. </a:t>
            </a:r>
            <a:r>
              <a:rPr lang="tr-TR" dirty="0">
                <a:latin typeface="Impact (Gövde)"/>
                <a:hlinkClick r:id="rId14" tooltip="FLV">
                  <a:extLst>
                    <a:ext uri="{A12FA001-AC4F-418D-AE19-62706E023703}">
                      <ahyp:hlinkClr xmlns:ahyp="http://schemas.microsoft.com/office/drawing/2018/hyperlinkcolor" val="tx"/>
                    </a:ext>
                  </a:extLst>
                </a:hlinkClick>
              </a:rPr>
              <a:t>FLV</a:t>
            </a:r>
            <a:r>
              <a:rPr lang="tr-TR" dirty="0">
                <a:latin typeface="Impact (Gövde)"/>
              </a:rPr>
              <a:t> konteyner formatıyla da kullanılabilir. </a:t>
            </a:r>
          </a:p>
        </p:txBody>
      </p:sp>
      <p:pic>
        <p:nvPicPr>
          <p:cNvPr id="7" name="Resim 6">
            <a:extLst>
              <a:ext uri="{FF2B5EF4-FFF2-40B4-BE49-F238E27FC236}">
                <a16:creationId xmlns:a16="http://schemas.microsoft.com/office/drawing/2014/main" id="{87EF726C-3B6C-4CA7-AFB9-2325D7ED8C8F}"/>
              </a:ext>
            </a:extLst>
          </p:cNvPr>
          <p:cNvPicPr>
            <a:picLocks noChangeAspect="1"/>
          </p:cNvPicPr>
          <p:nvPr/>
        </p:nvPicPr>
        <p:blipFill>
          <a:blip r:embed="rId15"/>
          <a:stretch>
            <a:fillRect/>
          </a:stretch>
        </p:blipFill>
        <p:spPr>
          <a:xfrm>
            <a:off x="5691411" y="585632"/>
            <a:ext cx="4065432" cy="1795566"/>
          </a:xfrm>
          <a:prstGeom prst="rect">
            <a:avLst/>
          </a:prstGeom>
        </p:spPr>
      </p:pic>
    </p:spTree>
    <p:extLst>
      <p:ext uri="{BB962C8B-B14F-4D97-AF65-F5344CB8AC3E}">
        <p14:creationId xmlns:p14="http://schemas.microsoft.com/office/powerpoint/2010/main" val="358435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A34FFD3-1BD5-4C03-83E6-99C1A85909D9}"/>
              </a:ext>
            </a:extLst>
          </p:cNvPr>
          <p:cNvSpPr>
            <a:spLocks noGrp="1"/>
          </p:cNvSpPr>
          <p:nvPr>
            <p:ph type="title"/>
          </p:nvPr>
        </p:nvSpPr>
        <p:spPr/>
        <p:txBody>
          <a:bodyPr/>
          <a:lstStyle/>
          <a:p>
            <a:r>
              <a:rPr lang="tr-TR" b="1" dirty="0">
                <a:latin typeface="Impact (Gövde)"/>
              </a:rPr>
              <a:t>SILK </a:t>
            </a:r>
            <a:r>
              <a:rPr lang="tr-TR" b="1" dirty="0" err="1">
                <a:latin typeface="Impact (Gövde)"/>
              </a:rPr>
              <a:t>codec</a:t>
            </a:r>
            <a:endParaRPr lang="tr-TR" dirty="0"/>
          </a:p>
        </p:txBody>
      </p:sp>
      <p:sp>
        <p:nvSpPr>
          <p:cNvPr id="3" name="İçerik Yer Tutucusu 2">
            <a:extLst>
              <a:ext uri="{FF2B5EF4-FFF2-40B4-BE49-F238E27FC236}">
                <a16:creationId xmlns:a16="http://schemas.microsoft.com/office/drawing/2014/main" id="{F2B1047F-1C99-4E59-A654-7C387B3EC2F7}"/>
              </a:ext>
            </a:extLst>
          </p:cNvPr>
          <p:cNvSpPr>
            <a:spLocks noGrp="1"/>
          </p:cNvSpPr>
          <p:nvPr>
            <p:ph sz="quarter" idx="13"/>
          </p:nvPr>
        </p:nvSpPr>
        <p:spPr>
          <a:xfrm>
            <a:off x="685801" y="1709047"/>
            <a:ext cx="10394707" cy="3311189"/>
          </a:xfrm>
        </p:spPr>
        <p:txBody>
          <a:bodyPr/>
          <a:lstStyle/>
          <a:p>
            <a:r>
              <a:rPr lang="tr-TR" dirty="0">
                <a:hlinkClick r:id="rId2" tooltip="Skype sınırlı">
                  <a:extLst>
                    <a:ext uri="{A12FA001-AC4F-418D-AE19-62706E023703}">
                      <ahyp:hlinkClr xmlns:ahyp="http://schemas.microsoft.com/office/drawing/2018/hyperlinkcolor" val="tx"/>
                    </a:ext>
                  </a:extLst>
                </a:hlinkClick>
              </a:rPr>
              <a:t>Skype Limited</a:t>
            </a:r>
            <a:r>
              <a:rPr lang="tr-TR" dirty="0"/>
              <a:t> tarafından geliştirilen bir </a:t>
            </a:r>
            <a:r>
              <a:rPr lang="tr-TR" dirty="0">
                <a:hlinkClick r:id="rId3" tooltip="Ses veri sıkıştırma">
                  <a:extLst>
                    <a:ext uri="{A12FA001-AC4F-418D-AE19-62706E023703}">
                      <ahyp:hlinkClr xmlns:ahyp="http://schemas.microsoft.com/office/drawing/2018/hyperlinkcolor" val="tx"/>
                    </a:ext>
                  </a:extLst>
                </a:hlinkClick>
              </a:rPr>
              <a:t>ses sıkıştırma</a:t>
            </a:r>
            <a:r>
              <a:rPr lang="tr-TR" dirty="0"/>
              <a:t> formatı ve </a:t>
            </a:r>
            <a:r>
              <a:rPr lang="tr-TR" dirty="0">
                <a:hlinkClick r:id="rId4" tooltip="Ses codec">
                  <a:extLst>
                    <a:ext uri="{A12FA001-AC4F-418D-AE19-62706E023703}">
                      <ahyp:hlinkClr xmlns:ahyp="http://schemas.microsoft.com/office/drawing/2018/hyperlinkcolor" val="tx"/>
                    </a:ext>
                  </a:extLst>
                </a:hlinkClick>
              </a:rPr>
              <a:t>ses </a:t>
            </a:r>
            <a:r>
              <a:rPr lang="tr-TR" dirty="0" err="1"/>
              <a:t>CODEC’İdir</a:t>
            </a:r>
            <a:r>
              <a:rPr lang="tr-TR" dirty="0"/>
              <a:t> . </a:t>
            </a:r>
            <a:r>
              <a:rPr lang="tr-TR" dirty="0">
                <a:hlinkClick r:id="rId5" tooltip="SVOPC">
                  <a:extLst>
                    <a:ext uri="{A12FA001-AC4F-418D-AE19-62706E023703}">
                      <ahyp:hlinkClr xmlns:ahyp="http://schemas.microsoft.com/office/drawing/2018/hyperlinkcolor" val="tx"/>
                    </a:ext>
                  </a:extLst>
                </a:hlinkClick>
              </a:rPr>
              <a:t>SVOPC</a:t>
            </a:r>
            <a:r>
              <a:rPr lang="tr-TR" dirty="0"/>
              <a:t> </a:t>
            </a:r>
            <a:r>
              <a:rPr lang="tr-TR" dirty="0" err="1"/>
              <a:t>codec'in</a:t>
            </a:r>
            <a:r>
              <a:rPr lang="tr-TR" dirty="0"/>
              <a:t> yerine </a:t>
            </a:r>
            <a:r>
              <a:rPr lang="tr-TR" dirty="0" err="1">
                <a:hlinkClick r:id="rId6" tooltip="Skype">
                  <a:extLst>
                    <a:ext uri="{A12FA001-AC4F-418D-AE19-62706E023703}">
                      <ahyp:hlinkClr xmlns:ahyp="http://schemas.microsoft.com/office/drawing/2018/hyperlinkcolor" val="tx"/>
                    </a:ext>
                  </a:extLst>
                </a:hlinkClick>
              </a:rPr>
              <a:t>Skype</a:t>
            </a:r>
            <a:r>
              <a:rPr lang="tr-TR" dirty="0" err="1">
                <a:hlinkClick r:id="rId7" tooltip="Skype">
                  <a:extLst>
                    <a:ext uri="{A12FA001-AC4F-418D-AE19-62706E023703}">
                      <ahyp:hlinkClr xmlns:ahyp="http://schemas.microsoft.com/office/drawing/2018/hyperlinkcolor" val="tx"/>
                    </a:ext>
                  </a:extLst>
                </a:hlinkClick>
              </a:rPr>
              <a:t>’ta</a:t>
            </a:r>
            <a:r>
              <a:rPr lang="tr-TR" dirty="0"/>
              <a:t> kullanılmak üzere geliştirilmiştir. Lisanslamadan bu yana, başkaları tarafından da </a:t>
            </a:r>
            <a:r>
              <a:rPr lang="tr-TR" dirty="0" err="1"/>
              <a:t>kullanılmıştır.Internet</a:t>
            </a:r>
            <a:r>
              <a:rPr lang="tr-TR" dirty="0"/>
              <a:t> standardı </a:t>
            </a:r>
            <a:r>
              <a:rPr lang="tr-TR" dirty="0">
                <a:hlinkClick r:id="rId8" tooltip="Opus (kodek)">
                  <a:extLst>
                    <a:ext uri="{A12FA001-AC4F-418D-AE19-62706E023703}">
                      <ahyp:hlinkClr xmlns:ahyp="http://schemas.microsoft.com/office/drawing/2018/hyperlinkcolor" val="tx"/>
                    </a:ext>
                  </a:extLst>
                </a:hlinkClick>
              </a:rPr>
              <a:t>Opus</a:t>
            </a:r>
            <a:r>
              <a:rPr lang="tr-TR" dirty="0"/>
              <a:t> </a:t>
            </a:r>
            <a:r>
              <a:rPr lang="tr-TR" dirty="0" err="1"/>
              <a:t>codec'ine</a:t>
            </a:r>
            <a:r>
              <a:rPr lang="tr-TR" dirty="0"/>
              <a:t> genişletildi. </a:t>
            </a:r>
            <a:endParaRPr lang="tr-TR" dirty="0">
              <a:latin typeface="Impact (Gövde)"/>
            </a:endParaRPr>
          </a:p>
        </p:txBody>
      </p:sp>
    </p:spTree>
    <p:extLst>
      <p:ext uri="{BB962C8B-B14F-4D97-AF65-F5344CB8AC3E}">
        <p14:creationId xmlns:p14="http://schemas.microsoft.com/office/powerpoint/2010/main" val="327610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C792109-A2EE-4690-94BB-D5C5D7E27D79}"/>
              </a:ext>
            </a:extLst>
          </p:cNvPr>
          <p:cNvSpPr>
            <a:spLocks noGrp="1"/>
          </p:cNvSpPr>
          <p:nvPr>
            <p:ph type="title"/>
          </p:nvPr>
        </p:nvSpPr>
        <p:spPr/>
        <p:txBody>
          <a:bodyPr/>
          <a:lstStyle/>
          <a:p>
            <a:r>
              <a:rPr lang="tr-TR" dirty="0"/>
              <a:t>G.7XX CODEC</a:t>
            </a:r>
          </a:p>
        </p:txBody>
      </p:sp>
      <p:sp>
        <p:nvSpPr>
          <p:cNvPr id="3" name="İçerik Yer Tutucusu 2">
            <a:extLst>
              <a:ext uri="{FF2B5EF4-FFF2-40B4-BE49-F238E27FC236}">
                <a16:creationId xmlns:a16="http://schemas.microsoft.com/office/drawing/2014/main" id="{74EDAAA9-C1B9-47A6-B74E-2DB1C21CB0F7}"/>
              </a:ext>
            </a:extLst>
          </p:cNvPr>
          <p:cNvSpPr>
            <a:spLocks noGrp="1"/>
          </p:cNvSpPr>
          <p:nvPr>
            <p:ph sz="quarter" idx="13"/>
          </p:nvPr>
        </p:nvSpPr>
        <p:spPr/>
        <p:txBody>
          <a:bodyPr/>
          <a:lstStyle/>
          <a:p>
            <a:r>
              <a:rPr lang="tr-TR" dirty="0"/>
              <a:t>G.7xx standartlar ailesi, özellikle </a:t>
            </a:r>
            <a:r>
              <a:rPr lang="tr-TR" dirty="0" err="1">
                <a:hlinkClick r:id="rId2">
                  <a:extLst>
                    <a:ext uri="{A12FA001-AC4F-418D-AE19-62706E023703}">
                      <ahyp:hlinkClr xmlns:ahyp="http://schemas.microsoft.com/office/drawing/2018/hyperlinkcolor" val="tx"/>
                    </a:ext>
                  </a:extLst>
                </a:hlinkClick>
              </a:rPr>
              <a:t>Voip</a:t>
            </a:r>
            <a:r>
              <a:rPr lang="tr-TR" dirty="0"/>
              <a:t> P iletişimi dahil olmak üzere cep telefonu ve internet telefonlarında kullanılan konuşma ve ses </a:t>
            </a:r>
            <a:r>
              <a:rPr lang="tr-TR" dirty="0" err="1"/>
              <a:t>kodeklerinden</a:t>
            </a:r>
            <a:r>
              <a:rPr lang="tr-TR" dirty="0"/>
              <a:t> oluşur. </a:t>
            </a:r>
          </a:p>
          <a:p>
            <a:r>
              <a:rPr lang="tr-TR" dirty="0"/>
              <a:t>Aşağıdakiler dahil, G.7xx G Serisi ITU Tavsiyeleri ailesinde birkaç özellik ( </a:t>
            </a:r>
            <a:r>
              <a:rPr lang="tr-TR" dirty="0">
                <a:hlinkClick r:id="rId3">
                  <a:extLst>
                    <a:ext uri="{A12FA001-AC4F-418D-AE19-62706E023703}">
                      <ahyp:hlinkClr xmlns:ahyp="http://schemas.microsoft.com/office/drawing/2018/hyperlinkcolor" val="tx"/>
                    </a:ext>
                  </a:extLst>
                </a:hlinkClick>
              </a:rPr>
              <a:t>protokol</a:t>
            </a:r>
            <a:r>
              <a:rPr lang="tr-TR" dirty="0"/>
              <a:t> ) bulunmaktadır:</a:t>
            </a:r>
          </a:p>
        </p:txBody>
      </p:sp>
    </p:spTree>
    <p:extLst>
      <p:ext uri="{BB962C8B-B14F-4D97-AF65-F5344CB8AC3E}">
        <p14:creationId xmlns:p14="http://schemas.microsoft.com/office/powerpoint/2010/main" val="232535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A88A329F-E29D-4CDB-8FE4-201175E18BCA}"/>
              </a:ext>
            </a:extLst>
          </p:cNvPr>
          <p:cNvSpPr>
            <a:spLocks noGrp="1"/>
          </p:cNvSpPr>
          <p:nvPr>
            <p:ph type="title"/>
          </p:nvPr>
        </p:nvSpPr>
        <p:spPr/>
        <p:txBody>
          <a:bodyPr>
            <a:normAutofit/>
          </a:bodyPr>
          <a:lstStyle/>
          <a:p>
            <a:r>
              <a:rPr lang="tr-TR" sz="4000" b="1" dirty="0"/>
              <a:t>G.711</a:t>
            </a:r>
            <a:r>
              <a:rPr lang="tr-TR" sz="4000" dirty="0"/>
              <a:t> </a:t>
            </a:r>
            <a:r>
              <a:rPr lang="tr-TR" sz="4000" dirty="0" err="1"/>
              <a:t>Codec</a:t>
            </a:r>
            <a:endParaRPr lang="tr-TR" sz="4000" dirty="0"/>
          </a:p>
        </p:txBody>
      </p:sp>
      <p:sp>
        <p:nvSpPr>
          <p:cNvPr id="3" name="İçerik Yer Tutucusu 2">
            <a:extLst>
              <a:ext uri="{FF2B5EF4-FFF2-40B4-BE49-F238E27FC236}">
                <a16:creationId xmlns:a16="http://schemas.microsoft.com/office/drawing/2014/main" id="{74EDAAA9-C1B9-47A6-B74E-2DB1C21CB0F7}"/>
              </a:ext>
            </a:extLst>
          </p:cNvPr>
          <p:cNvSpPr>
            <a:spLocks noGrp="1"/>
          </p:cNvSpPr>
          <p:nvPr>
            <p:ph sz="quarter" idx="13"/>
          </p:nvPr>
        </p:nvSpPr>
        <p:spPr/>
        <p:txBody>
          <a:bodyPr/>
          <a:lstStyle/>
          <a:p>
            <a:r>
              <a:rPr lang="tr-TR" b="1" i="1" dirty="0" err="1"/>
              <a:t>P</a:t>
            </a:r>
            <a:r>
              <a:rPr lang="tr-TR" i="1" dirty="0" err="1"/>
              <a:t>ulse</a:t>
            </a:r>
            <a:r>
              <a:rPr lang="tr-TR" i="1" dirty="0"/>
              <a:t> </a:t>
            </a:r>
            <a:r>
              <a:rPr lang="tr-TR" b="1" i="1" dirty="0" err="1"/>
              <a:t>C</a:t>
            </a:r>
            <a:r>
              <a:rPr lang="tr-TR" i="1" dirty="0" err="1"/>
              <a:t>ode</a:t>
            </a:r>
            <a:r>
              <a:rPr lang="tr-TR" i="1" dirty="0"/>
              <a:t> </a:t>
            </a:r>
            <a:r>
              <a:rPr lang="tr-TR" b="1" i="1" dirty="0" err="1"/>
              <a:t>M</a:t>
            </a:r>
            <a:r>
              <a:rPr lang="tr-TR" i="1" dirty="0" err="1"/>
              <a:t>odulation</a:t>
            </a:r>
            <a:r>
              <a:rPr lang="tr-TR" i="1" dirty="0"/>
              <a:t> </a:t>
            </a:r>
            <a:r>
              <a:rPr lang="tr-TR" dirty="0"/>
              <a:t> ( </a:t>
            </a:r>
            <a:r>
              <a:rPr lang="tr-TR" dirty="0">
                <a:hlinkClick r:id="rId2">
                  <a:extLst>
                    <a:ext uri="{A12FA001-AC4F-418D-AE19-62706E023703}">
                      <ahyp:hlinkClr xmlns:ahyp="http://schemas.microsoft.com/office/drawing/2018/hyperlinkcolor" val="tx"/>
                    </a:ext>
                  </a:extLst>
                </a:hlinkClick>
              </a:rPr>
              <a:t>PCM</a:t>
            </a:r>
            <a:r>
              <a:rPr lang="tr-TR" dirty="0"/>
              <a:t> ) olarak da bilinen bu, 64 </a:t>
            </a:r>
            <a:r>
              <a:rPr lang="tr-TR" dirty="0" err="1"/>
              <a:t>kbps</a:t>
            </a:r>
            <a:r>
              <a:rPr lang="tr-TR" dirty="0"/>
              <a:t> kanalda telefon sesini kodlamak için ITU-T uluslararası standardıdır. PCM, sinyali saniyede 8000 kez </a:t>
            </a:r>
            <a:r>
              <a:rPr lang="tr-TR" dirty="0">
                <a:hlinkClick r:id="rId3">
                  <a:extLst>
                    <a:ext uri="{A12FA001-AC4F-418D-AE19-62706E023703}">
                      <ahyp:hlinkClr xmlns:ahyp="http://schemas.microsoft.com/office/drawing/2018/hyperlinkcolor" val="tx"/>
                    </a:ext>
                  </a:extLst>
                </a:hlinkClick>
              </a:rPr>
              <a:t>örneklendirir</a:t>
            </a:r>
            <a:r>
              <a:rPr lang="tr-TR" dirty="0"/>
              <a:t> ; her örnek toplam 64 </a:t>
            </a:r>
            <a:r>
              <a:rPr lang="tr-TR" dirty="0" err="1">
                <a:hlinkClick r:id="rId4">
                  <a:extLst>
                    <a:ext uri="{A12FA001-AC4F-418D-AE19-62706E023703}">
                      <ahyp:hlinkClr xmlns:ahyp="http://schemas.microsoft.com/office/drawing/2018/hyperlinkcolor" val="tx"/>
                    </a:ext>
                  </a:extLst>
                </a:hlinkClick>
              </a:rPr>
              <a:t>kbit</a:t>
            </a:r>
            <a:r>
              <a:rPr lang="tr-TR" dirty="0">
                <a:hlinkClick r:id="rId4">
                  <a:extLst>
                    <a:ext uri="{A12FA001-AC4F-418D-AE19-62706E023703}">
                      <ahyp:hlinkClr xmlns:ahyp="http://schemas.microsoft.com/office/drawing/2018/hyperlinkcolor" val="tx"/>
                    </a:ext>
                  </a:extLst>
                </a:hlinkClick>
              </a:rPr>
              <a:t> / s</a:t>
            </a:r>
            <a:r>
              <a:rPr lang="tr-TR" dirty="0"/>
              <a:t> için 8 </a:t>
            </a:r>
            <a:r>
              <a:rPr lang="tr-TR" dirty="0">
                <a:hlinkClick r:id="rId5">
                  <a:extLst>
                    <a:ext uri="{A12FA001-AC4F-418D-AE19-62706E023703}">
                      <ahyp:hlinkClr xmlns:ahyp="http://schemas.microsoft.com/office/drawing/2018/hyperlinkcolor" val="tx"/>
                    </a:ext>
                  </a:extLst>
                </a:hlinkClick>
              </a:rPr>
              <a:t>bit</a:t>
            </a:r>
            <a:r>
              <a:rPr lang="tr-TR" dirty="0"/>
              <a:t> ile temsil edilir. Bu standart </a:t>
            </a:r>
            <a:r>
              <a:rPr lang="tr-TR" dirty="0" err="1">
                <a:hlinkClick r:id="rId6">
                  <a:extLst>
                    <a:ext uri="{A12FA001-AC4F-418D-AE19-62706E023703}">
                      <ahyp:hlinkClr xmlns:ahyp="http://schemas.microsoft.com/office/drawing/2018/hyperlinkcolor" val="tx"/>
                    </a:ext>
                  </a:extLst>
                </a:hlinkClick>
              </a:rPr>
              <a:t>kodekin</a:t>
            </a:r>
            <a:r>
              <a:rPr lang="tr-TR" dirty="0"/>
              <a:t> iki sürümü vardır. -</a:t>
            </a:r>
            <a:r>
              <a:rPr lang="tr-TR" dirty="0" err="1"/>
              <a:t>law</a:t>
            </a:r>
            <a:r>
              <a:rPr lang="tr-TR" dirty="0"/>
              <a:t> </a:t>
            </a:r>
            <a:r>
              <a:rPr lang="tr-TR" i="1" dirty="0"/>
              <a:t>(</a:t>
            </a:r>
            <a:r>
              <a:rPr lang="tr-TR" i="1" dirty="0" err="1"/>
              <a:t>mew</a:t>
            </a:r>
            <a:r>
              <a:rPr lang="tr-TR" i="1" dirty="0"/>
              <a:t> yasası olarak telaffuz edilir)</a:t>
            </a:r>
            <a:r>
              <a:rPr lang="tr-TR" dirty="0"/>
              <a:t> genellikle Kuzey Amerika ve Japonya dijital iletişiminde kullanılır. </a:t>
            </a:r>
            <a:r>
              <a:rPr lang="tr-TR" dirty="0">
                <a:hlinkClick r:id="rId7">
                  <a:extLst>
                    <a:ext uri="{A12FA001-AC4F-418D-AE19-62706E023703}">
                      <ahyp:hlinkClr xmlns:ahyp="http://schemas.microsoft.com/office/drawing/2018/hyperlinkcolor" val="tx"/>
                    </a:ext>
                  </a:extLst>
                </a:hlinkClick>
              </a:rPr>
              <a:t>A-kanunu</a:t>
            </a:r>
            <a:r>
              <a:rPr lang="tr-TR" dirty="0"/>
              <a:t> , Avrupa dijital iletişiminde kullanılır. İki standart arasındaki fark, analog sinyalin örneklendiği yöntemdir. </a:t>
            </a:r>
          </a:p>
        </p:txBody>
      </p:sp>
    </p:spTree>
    <p:extLst>
      <p:ext uri="{BB962C8B-B14F-4D97-AF65-F5344CB8AC3E}">
        <p14:creationId xmlns:p14="http://schemas.microsoft.com/office/powerpoint/2010/main" val="76990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A88A329F-E29D-4CDB-8FE4-201175E18BCA}"/>
              </a:ext>
            </a:extLst>
          </p:cNvPr>
          <p:cNvSpPr>
            <a:spLocks noGrp="1"/>
          </p:cNvSpPr>
          <p:nvPr>
            <p:ph type="title"/>
          </p:nvPr>
        </p:nvSpPr>
        <p:spPr/>
        <p:txBody>
          <a:bodyPr>
            <a:normAutofit/>
          </a:bodyPr>
          <a:lstStyle/>
          <a:p>
            <a:r>
              <a:rPr lang="tr-TR" sz="4000" b="1" dirty="0"/>
              <a:t>G.726 </a:t>
            </a:r>
            <a:r>
              <a:rPr lang="tr-TR" sz="4000" dirty="0"/>
              <a:t> </a:t>
            </a:r>
            <a:r>
              <a:rPr lang="tr-TR" sz="4000" dirty="0" err="1"/>
              <a:t>Codec</a:t>
            </a:r>
            <a:endParaRPr lang="tr-TR" sz="4000" dirty="0"/>
          </a:p>
        </p:txBody>
      </p:sp>
      <p:sp>
        <p:nvSpPr>
          <p:cNvPr id="3" name="İçerik Yer Tutucusu 2">
            <a:extLst>
              <a:ext uri="{FF2B5EF4-FFF2-40B4-BE49-F238E27FC236}">
                <a16:creationId xmlns:a16="http://schemas.microsoft.com/office/drawing/2014/main" id="{74EDAAA9-C1B9-47A6-B74E-2DB1C21CB0F7}"/>
              </a:ext>
            </a:extLst>
          </p:cNvPr>
          <p:cNvSpPr>
            <a:spLocks noGrp="1"/>
          </p:cNvSpPr>
          <p:nvPr>
            <p:ph sz="quarter" idx="13"/>
          </p:nvPr>
        </p:nvSpPr>
        <p:spPr/>
        <p:txBody>
          <a:bodyPr/>
          <a:lstStyle/>
          <a:p>
            <a:r>
              <a:rPr lang="tr-TR" dirty="0"/>
              <a:t> 16, 24, 32 ve 40 </a:t>
            </a:r>
            <a:r>
              <a:rPr lang="tr-TR" dirty="0" err="1">
                <a:hlinkClick r:id="rId2">
                  <a:extLst>
                    <a:ext uri="{A12FA001-AC4F-418D-AE19-62706E023703}">
                      <ahyp:hlinkClr xmlns:ahyp="http://schemas.microsoft.com/office/drawing/2018/hyperlinkcolor" val="tx"/>
                    </a:ext>
                  </a:extLst>
                </a:hlinkClick>
              </a:rPr>
              <a:t>kbit</a:t>
            </a:r>
            <a:r>
              <a:rPr lang="tr-TR" dirty="0">
                <a:hlinkClick r:id="rId2">
                  <a:extLst>
                    <a:ext uri="{A12FA001-AC4F-418D-AE19-62706E023703}">
                      <ahyp:hlinkClr xmlns:ahyp="http://schemas.microsoft.com/office/drawing/2018/hyperlinkcolor" val="tx"/>
                    </a:ext>
                  </a:extLst>
                </a:hlinkClick>
              </a:rPr>
              <a:t> / s</a:t>
            </a:r>
            <a:r>
              <a:rPr lang="tr-TR" dirty="0"/>
              <a:t> kanallarında ses iletimi için kullanılan ITU-T </a:t>
            </a:r>
            <a:r>
              <a:rPr lang="tr-TR" i="1" dirty="0"/>
              <a:t>Uyarlamalı Diferansiyel Darbe Kod Modülasyonu</a:t>
            </a:r>
            <a:r>
              <a:rPr lang="tr-TR" dirty="0"/>
              <a:t> ( </a:t>
            </a:r>
            <a:r>
              <a:rPr lang="tr-TR" dirty="0">
                <a:hlinkClick r:id="rId3">
                  <a:extLst>
                    <a:ext uri="{A12FA001-AC4F-418D-AE19-62706E023703}">
                      <ahyp:hlinkClr xmlns:ahyp="http://schemas.microsoft.com/office/drawing/2018/hyperlinkcolor" val="tx"/>
                    </a:ext>
                  </a:extLst>
                </a:hlinkClick>
              </a:rPr>
              <a:t>ADPCM</a:t>
            </a:r>
            <a:r>
              <a:rPr lang="tr-TR" dirty="0"/>
              <a:t> ) standart konuşma </a:t>
            </a:r>
            <a:r>
              <a:rPr lang="tr-TR" dirty="0" err="1">
                <a:hlinkClick r:id="rId2">
                  <a:extLst>
                    <a:ext uri="{A12FA001-AC4F-418D-AE19-62706E023703}">
                      <ahyp:hlinkClr xmlns:ahyp="http://schemas.microsoft.com/office/drawing/2018/hyperlinkcolor" val="tx"/>
                    </a:ext>
                  </a:extLst>
                </a:hlinkClick>
              </a:rPr>
              <a:t>kodekidir</a:t>
            </a:r>
            <a:r>
              <a:rPr lang="tr-TR" dirty="0"/>
              <a:t> . G.726, hem G.721 hem de G. 723'ün yerini alır, çünkü bu standartların her ikisini de içerir ve artı 16 </a:t>
            </a:r>
            <a:r>
              <a:rPr lang="tr-TR" dirty="0" err="1">
                <a:hlinkClick r:id="rId2">
                  <a:extLst>
                    <a:ext uri="{A12FA001-AC4F-418D-AE19-62706E023703}">
                      <ahyp:hlinkClr xmlns:ahyp="http://schemas.microsoft.com/office/drawing/2018/hyperlinkcolor" val="tx"/>
                    </a:ext>
                  </a:extLst>
                </a:hlinkClick>
              </a:rPr>
              <a:t>kbit</a:t>
            </a:r>
            <a:r>
              <a:rPr lang="tr-TR" dirty="0">
                <a:hlinkClick r:id="rId2">
                  <a:extLst>
                    <a:ext uri="{A12FA001-AC4F-418D-AE19-62706E023703}">
                      <ahyp:hlinkClr xmlns:ahyp="http://schemas.microsoft.com/office/drawing/2018/hyperlinkcolor" val="tx"/>
                    </a:ext>
                  </a:extLst>
                </a:hlinkClick>
              </a:rPr>
              <a:t> / s</a:t>
            </a:r>
            <a:r>
              <a:rPr lang="tr-TR" dirty="0"/>
              <a:t> oranı için yeni standardı içerir. G.726, </a:t>
            </a:r>
            <a:r>
              <a:rPr lang="tr-TR" dirty="0" err="1"/>
              <a:t>Digital</a:t>
            </a:r>
            <a:r>
              <a:rPr lang="tr-TR" dirty="0"/>
              <a:t> </a:t>
            </a:r>
            <a:r>
              <a:rPr lang="tr-TR" dirty="0" err="1"/>
              <a:t>Enhanced</a:t>
            </a:r>
            <a:r>
              <a:rPr lang="tr-TR" dirty="0"/>
              <a:t> Cordless </a:t>
            </a:r>
            <a:r>
              <a:rPr lang="tr-TR" dirty="0" err="1"/>
              <a:t>Telecommunications</a:t>
            </a:r>
            <a:r>
              <a:rPr lang="tr-TR" dirty="0"/>
              <a:t> ( </a:t>
            </a:r>
            <a:r>
              <a:rPr lang="tr-TR" dirty="0">
                <a:hlinkClick r:id="rId4">
                  <a:extLst>
                    <a:ext uri="{A12FA001-AC4F-418D-AE19-62706E023703}">
                      <ahyp:hlinkClr xmlns:ahyp="http://schemas.microsoft.com/office/drawing/2018/hyperlinkcolor" val="tx"/>
                    </a:ext>
                  </a:extLst>
                </a:hlinkClick>
              </a:rPr>
              <a:t>DECT</a:t>
            </a:r>
            <a:r>
              <a:rPr lang="tr-TR" dirty="0"/>
              <a:t> ) kablosuz telefon sistemlerinde kullanılan standart </a:t>
            </a:r>
            <a:r>
              <a:rPr lang="tr-TR" dirty="0" err="1"/>
              <a:t>kodekti</a:t>
            </a:r>
            <a:r>
              <a:rPr lang="tr-TR" dirty="0"/>
              <a:t>. </a:t>
            </a:r>
          </a:p>
        </p:txBody>
      </p:sp>
    </p:spTree>
    <p:extLst>
      <p:ext uri="{BB962C8B-B14F-4D97-AF65-F5344CB8AC3E}">
        <p14:creationId xmlns:p14="http://schemas.microsoft.com/office/powerpoint/2010/main" val="345521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B954C3B-44C2-49EA-A29F-D2BEC3BF5572}"/>
              </a:ext>
            </a:extLst>
          </p:cNvPr>
          <p:cNvSpPr>
            <a:spLocks noGrp="1"/>
          </p:cNvSpPr>
          <p:nvPr>
            <p:ph type="title"/>
          </p:nvPr>
        </p:nvSpPr>
        <p:spPr/>
        <p:txBody>
          <a:bodyPr/>
          <a:lstStyle/>
          <a:p>
            <a:r>
              <a:rPr lang="tr-TR"/>
              <a:t>codec nedir?</a:t>
            </a:r>
            <a:endParaRPr lang="tr-TR" dirty="0"/>
          </a:p>
        </p:txBody>
      </p:sp>
      <p:sp>
        <p:nvSpPr>
          <p:cNvPr id="3" name="İçerik Yer Tutucusu 2">
            <a:extLst>
              <a:ext uri="{FF2B5EF4-FFF2-40B4-BE49-F238E27FC236}">
                <a16:creationId xmlns:a16="http://schemas.microsoft.com/office/drawing/2014/main" id="{3D022C2C-C5F4-49BC-A003-6ABB22C4A1B6}"/>
              </a:ext>
            </a:extLst>
          </p:cNvPr>
          <p:cNvSpPr>
            <a:spLocks noGrp="1"/>
          </p:cNvSpPr>
          <p:nvPr>
            <p:ph sz="quarter" idx="13"/>
          </p:nvPr>
        </p:nvSpPr>
        <p:spPr/>
        <p:txBody>
          <a:bodyPr/>
          <a:lstStyle/>
          <a:p>
            <a:r>
              <a:rPr lang="tr-TR"/>
              <a:t>Compression ( sıkıştırma ) ve de-compression ( açma ) kelimelerinin birleşiminden oluşur. codec DVR kartın kalbinde bulunan bir program veya algoritmadır. KodeC’in kalitesi sisteminizin görsel ve tüm diğer performansını olumlu Ya da olumsuz olarak etkileyebilir. Codecler bilgisayar işlemcileri ve diğer tüm dijital teknoloji ürünlerinden daha kısa sürede değişim gösterir. Eski codec’lerin algoritma temelinde Huffman algoritması yatar. MPEG-4, MPEG-2 ve wavelet gibi.</a:t>
            </a:r>
            <a:br>
              <a:rPr lang="tr-TR"/>
            </a:br>
            <a:r>
              <a:rPr lang="tr-TR"/>
              <a:t>Ancak yeni nesil H.264 codec'inde Huffman algoritmasıyla beraber yeni Arithmetic teknolojiside kullanılır.</a:t>
            </a:r>
            <a:endParaRPr lang="tr-TR" dirty="0"/>
          </a:p>
        </p:txBody>
      </p:sp>
    </p:spTree>
    <p:extLst>
      <p:ext uri="{BB962C8B-B14F-4D97-AF65-F5344CB8AC3E}">
        <p14:creationId xmlns:p14="http://schemas.microsoft.com/office/powerpoint/2010/main" val="370051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A88A329F-E29D-4CDB-8FE4-201175E18BCA}"/>
              </a:ext>
            </a:extLst>
          </p:cNvPr>
          <p:cNvSpPr>
            <a:spLocks noGrp="1"/>
          </p:cNvSpPr>
          <p:nvPr>
            <p:ph type="title"/>
          </p:nvPr>
        </p:nvSpPr>
        <p:spPr/>
        <p:txBody>
          <a:bodyPr>
            <a:normAutofit/>
          </a:bodyPr>
          <a:lstStyle/>
          <a:p>
            <a:r>
              <a:rPr lang="tr-TR" sz="4000" b="1" dirty="0"/>
              <a:t>G.728 </a:t>
            </a:r>
            <a:r>
              <a:rPr lang="tr-TR" sz="4000" dirty="0" err="1"/>
              <a:t>Codec</a:t>
            </a:r>
            <a:endParaRPr lang="tr-TR" sz="4000" dirty="0"/>
          </a:p>
        </p:txBody>
      </p:sp>
      <p:sp>
        <p:nvSpPr>
          <p:cNvPr id="3" name="İçerik Yer Tutucusu 2">
            <a:extLst>
              <a:ext uri="{FF2B5EF4-FFF2-40B4-BE49-F238E27FC236}">
                <a16:creationId xmlns:a16="http://schemas.microsoft.com/office/drawing/2014/main" id="{74EDAAA9-C1B9-47A6-B74E-2DB1C21CB0F7}"/>
              </a:ext>
            </a:extLst>
          </p:cNvPr>
          <p:cNvSpPr>
            <a:spLocks noGrp="1"/>
          </p:cNvSpPr>
          <p:nvPr>
            <p:ph sz="quarter" idx="13"/>
          </p:nvPr>
        </p:nvSpPr>
        <p:spPr/>
        <p:txBody>
          <a:bodyPr/>
          <a:lstStyle/>
          <a:p>
            <a:r>
              <a:rPr lang="tr-TR" dirty="0"/>
              <a:t>Saniyede 8.000 örnekleme </a:t>
            </a:r>
            <a:r>
              <a:rPr lang="tr-TR" dirty="0" err="1"/>
              <a:t>örnekleme</a:t>
            </a:r>
            <a:r>
              <a:rPr lang="tr-TR" dirty="0"/>
              <a:t> hızında 16 </a:t>
            </a:r>
            <a:r>
              <a:rPr lang="tr-TR" dirty="0" err="1">
                <a:hlinkClick r:id="rId2">
                  <a:extLst>
                    <a:ext uri="{A12FA001-AC4F-418D-AE19-62706E023703}">
                      <ahyp:hlinkClr xmlns:ahyp="http://schemas.microsoft.com/office/drawing/2018/hyperlinkcolor" val="tx"/>
                    </a:ext>
                  </a:extLst>
                </a:hlinkClick>
              </a:rPr>
              <a:t>kbit</a:t>
            </a:r>
            <a:r>
              <a:rPr lang="tr-TR" dirty="0">
                <a:hlinkClick r:id="rId2">
                  <a:extLst>
                    <a:ext uri="{A12FA001-AC4F-418D-AE19-62706E023703}">
                      <ahyp:hlinkClr xmlns:ahyp="http://schemas.microsoft.com/office/drawing/2018/hyperlinkcolor" val="tx"/>
                    </a:ext>
                  </a:extLst>
                </a:hlinkClick>
              </a:rPr>
              <a:t> / s</a:t>
            </a:r>
            <a:r>
              <a:rPr lang="tr-TR" dirty="0"/>
              <a:t> sıkıştırmada çalışan </a:t>
            </a:r>
            <a:r>
              <a:rPr lang="tr-TR" i="1" dirty="0"/>
              <a:t>Düşük Gecikmeli Kod </a:t>
            </a:r>
            <a:r>
              <a:rPr lang="tr-TR" i="1" dirty="0" err="1"/>
              <a:t>Uyarımlı</a:t>
            </a:r>
            <a:r>
              <a:rPr lang="tr-TR" i="1" dirty="0"/>
              <a:t> Doğrusal Tahmini</a:t>
            </a:r>
            <a:r>
              <a:rPr lang="tr-TR" dirty="0"/>
              <a:t> ( </a:t>
            </a:r>
            <a:r>
              <a:rPr lang="tr-TR" dirty="0">
                <a:hlinkClick r:id="rId3">
                  <a:extLst>
                    <a:ext uri="{A12FA001-AC4F-418D-AE19-62706E023703}">
                      <ahyp:hlinkClr xmlns:ahyp="http://schemas.microsoft.com/office/drawing/2018/hyperlinkcolor" val="tx"/>
                    </a:ext>
                  </a:extLst>
                </a:hlinkClick>
              </a:rPr>
              <a:t>LD-CELP</a:t>
            </a:r>
            <a:r>
              <a:rPr lang="tr-TR" dirty="0"/>
              <a:t> ) kullanan bir ITU-T konuşma kodlama standardı. G.728'in </a:t>
            </a:r>
            <a:r>
              <a:rPr lang="tr-TR" dirty="0" err="1"/>
              <a:t>algoritmik</a:t>
            </a:r>
            <a:r>
              <a:rPr lang="tr-TR" dirty="0"/>
              <a:t> kodlama gecikmesi 0.625 </a:t>
            </a:r>
            <a:r>
              <a:rPr lang="tr-TR" dirty="0" err="1"/>
              <a:t>ms'dir</a:t>
            </a:r>
            <a:r>
              <a:rPr lang="tr-TR" dirty="0"/>
              <a:t>. G.728, G.726 ile karşılaştırıldığında aynı ses kalitesine yakındır ancak sadece bant genişliğinin yarısını kullanır.</a:t>
            </a:r>
          </a:p>
        </p:txBody>
      </p:sp>
    </p:spTree>
    <p:extLst>
      <p:ext uri="{BB962C8B-B14F-4D97-AF65-F5344CB8AC3E}">
        <p14:creationId xmlns:p14="http://schemas.microsoft.com/office/powerpoint/2010/main" val="128690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useBgFill="1">
        <p:nvSpPr>
          <p:cNvPr id="14" name="Freeform: Shape 7">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Unvan 1">
            <a:extLst>
              <a:ext uri="{FF2B5EF4-FFF2-40B4-BE49-F238E27FC236}">
                <a16:creationId xmlns:a16="http://schemas.microsoft.com/office/drawing/2014/main" id="{4F3502D3-87AE-4A89-A5D3-4C9095D18161}"/>
              </a:ext>
            </a:extLst>
          </p:cNvPr>
          <p:cNvSpPr>
            <a:spLocks noGrp="1"/>
          </p:cNvSpPr>
          <p:nvPr>
            <p:ph type="title"/>
          </p:nvPr>
        </p:nvSpPr>
        <p:spPr>
          <a:xfrm>
            <a:off x="1230086" y="1270907"/>
            <a:ext cx="3102475" cy="4316186"/>
          </a:xfrm>
        </p:spPr>
        <p:txBody>
          <a:bodyPr anchor="ctr">
            <a:normAutofit/>
          </a:bodyPr>
          <a:lstStyle/>
          <a:p>
            <a:pPr algn="r"/>
            <a:r>
              <a:rPr lang="en-US" sz="4000"/>
              <a:t>Video &amp; Audio</a:t>
            </a:r>
            <a:br>
              <a:rPr lang="tr-TR" sz="4000"/>
            </a:br>
            <a:r>
              <a:rPr lang="tr-TR" sz="4000"/>
              <a:t>Codec</a:t>
            </a:r>
            <a:endParaRPr lang="tr-TR" sz="4000" dirty="0"/>
          </a:p>
        </p:txBody>
      </p:sp>
      <p:cxnSp>
        <p:nvCxnSpPr>
          <p:cNvPr id="15" name="Straight Connector 9">
            <a:extLst>
              <a:ext uri="{FF2B5EF4-FFF2-40B4-BE49-F238E27FC236}">
                <a16:creationId xmlns:a16="http://schemas.microsoft.com/office/drawing/2014/main" id="{9EBFCA9E-15A5-437B-9F71-6FA5091EF1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6015"/>
            <a:ext cx="0" cy="3145971"/>
          </a:xfrm>
          <a:prstGeom prst="line">
            <a:avLst/>
          </a:prstGeom>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1461751-6A7F-4F9A-8889-432F6F9F74C2}"/>
              </a:ext>
            </a:extLst>
          </p:cNvPr>
          <p:cNvSpPr>
            <a:spLocks noGrp="1"/>
          </p:cNvSpPr>
          <p:nvPr>
            <p:ph sz="quarter" idx="13"/>
          </p:nvPr>
        </p:nvSpPr>
        <p:spPr>
          <a:xfrm>
            <a:off x="4976028" y="1270908"/>
            <a:ext cx="6104479" cy="4316186"/>
          </a:xfrm>
        </p:spPr>
        <p:txBody>
          <a:bodyPr anchor="ctr">
            <a:normAutofit/>
          </a:bodyPr>
          <a:lstStyle/>
          <a:p>
            <a:pPr marL="0" indent="0">
              <a:buNone/>
            </a:pPr>
            <a:r>
              <a:rPr lang="tr-TR" sz="1600">
                <a:solidFill>
                  <a:schemeClr val="tx1">
                    <a:lumMod val="85000"/>
                    <a:lumOff val="15000"/>
                  </a:schemeClr>
                </a:solidFill>
              </a:rPr>
              <a:t>Değerli Zamanınızı ayırıp, bizi dinlediğiniz için teşekkürler…</a:t>
            </a:r>
          </a:p>
        </p:txBody>
      </p:sp>
      <p:sp>
        <p:nvSpPr>
          <p:cNvPr id="16" name="Freeform: Shape 11">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343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B66F3B-E084-4602-9123-F0EB994B0B35}"/>
              </a:ext>
            </a:extLst>
          </p:cNvPr>
          <p:cNvSpPr>
            <a:spLocks noGrp="1"/>
          </p:cNvSpPr>
          <p:nvPr>
            <p:ph type="title"/>
          </p:nvPr>
        </p:nvSpPr>
        <p:spPr/>
        <p:txBody>
          <a:bodyPr/>
          <a:lstStyle/>
          <a:p>
            <a:r>
              <a:rPr lang="tr-TR" dirty="0" err="1"/>
              <a:t>Huffman</a:t>
            </a:r>
            <a:r>
              <a:rPr lang="tr-TR" dirty="0"/>
              <a:t> algoritması:</a:t>
            </a:r>
          </a:p>
        </p:txBody>
      </p:sp>
      <p:sp>
        <p:nvSpPr>
          <p:cNvPr id="3" name="İçerik Yer Tutucusu 2">
            <a:extLst>
              <a:ext uri="{FF2B5EF4-FFF2-40B4-BE49-F238E27FC236}">
                <a16:creationId xmlns:a16="http://schemas.microsoft.com/office/drawing/2014/main" id="{46704440-D70D-40E1-8F9D-A9311B5C3CEC}"/>
              </a:ext>
            </a:extLst>
          </p:cNvPr>
          <p:cNvSpPr>
            <a:spLocks noGrp="1"/>
          </p:cNvSpPr>
          <p:nvPr>
            <p:ph sz="quarter" idx="13"/>
          </p:nvPr>
        </p:nvSpPr>
        <p:spPr/>
        <p:txBody>
          <a:bodyPr/>
          <a:lstStyle/>
          <a:p>
            <a:r>
              <a:rPr lang="tr-TR" dirty="0"/>
              <a:t>Bilgisayar bilimlerinde veri sıkıştırmak için kullanılan bir kodlama yöntemidir. Kayıpsız (</a:t>
            </a:r>
            <a:r>
              <a:rPr lang="tr-TR" dirty="0" err="1"/>
              <a:t>lossless</a:t>
            </a:r>
            <a:r>
              <a:rPr lang="tr-TR" dirty="0"/>
              <a:t>) olarak veriyi sıkıştırıp tekrar açmak için kullanılır. </a:t>
            </a:r>
            <a:r>
              <a:rPr lang="tr-TR" dirty="0" err="1"/>
              <a:t>Huffman</a:t>
            </a:r>
            <a:r>
              <a:rPr lang="tr-TR" dirty="0"/>
              <a:t> kodlamasının en büyük avantajlarından birisi kullanılan karakterlerin frekanslarına göre bir kodlama yapması ve bu sayede sık kullanılan karakterlerin daha az, nadir kullanılan karakterlerin ise daha fazla yer kaplamasını sağlamasıdır.</a:t>
            </a:r>
          </a:p>
        </p:txBody>
      </p:sp>
    </p:spTree>
    <p:extLst>
      <p:ext uri="{BB962C8B-B14F-4D97-AF65-F5344CB8AC3E}">
        <p14:creationId xmlns:p14="http://schemas.microsoft.com/office/powerpoint/2010/main" val="36899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1C81C01-141B-48FC-9B39-C19B411B0EE9}"/>
              </a:ext>
            </a:extLst>
          </p:cNvPr>
          <p:cNvSpPr>
            <a:spLocks noGrp="1"/>
          </p:cNvSpPr>
          <p:nvPr>
            <p:ph type="title"/>
          </p:nvPr>
        </p:nvSpPr>
        <p:spPr>
          <a:xfrm>
            <a:off x="757688" y="81951"/>
            <a:ext cx="10396882" cy="1151965"/>
          </a:xfrm>
        </p:spPr>
        <p:txBody>
          <a:bodyPr/>
          <a:lstStyle/>
          <a:p>
            <a:r>
              <a:rPr lang="tr-TR" dirty="0" err="1"/>
              <a:t>AudIo</a:t>
            </a:r>
            <a:r>
              <a:rPr lang="tr-TR" dirty="0"/>
              <a:t> CODEC nedir?</a:t>
            </a:r>
          </a:p>
        </p:txBody>
      </p:sp>
      <p:sp>
        <p:nvSpPr>
          <p:cNvPr id="3" name="İçerik Yer Tutucusu 2">
            <a:extLst>
              <a:ext uri="{FF2B5EF4-FFF2-40B4-BE49-F238E27FC236}">
                <a16:creationId xmlns:a16="http://schemas.microsoft.com/office/drawing/2014/main" id="{FC22028A-A26A-49E5-869F-565893E14152}"/>
              </a:ext>
            </a:extLst>
          </p:cNvPr>
          <p:cNvSpPr>
            <a:spLocks noGrp="1"/>
          </p:cNvSpPr>
          <p:nvPr>
            <p:ph sz="quarter" idx="13"/>
          </p:nvPr>
        </p:nvSpPr>
        <p:spPr>
          <a:xfrm>
            <a:off x="685800" y="1229510"/>
            <a:ext cx="10394707" cy="4418245"/>
          </a:xfrm>
        </p:spPr>
        <p:txBody>
          <a:bodyPr>
            <a:normAutofit lnSpcReduction="10000"/>
          </a:bodyPr>
          <a:lstStyle/>
          <a:p>
            <a:pPr marL="0" indent="0">
              <a:buNone/>
            </a:pPr>
            <a:r>
              <a:rPr lang="tr-TR" dirty="0"/>
              <a:t>Kullanılmakta olan çok sayıda ses dosyası biçimi bulunur. En yaygın olan biçim MP3 (MPEG-2 </a:t>
            </a:r>
            <a:r>
              <a:rPr lang="tr-TR" dirty="0" err="1"/>
              <a:t>Audio</a:t>
            </a:r>
            <a:r>
              <a:rPr lang="tr-TR" dirty="0"/>
              <a:t> </a:t>
            </a:r>
            <a:r>
              <a:rPr lang="tr-TR" dirty="0" err="1"/>
              <a:t>Layer</a:t>
            </a:r>
            <a:r>
              <a:rPr lang="tr-TR" dirty="0"/>
              <a:t> III) ve </a:t>
            </a:r>
            <a:r>
              <a:rPr lang="tr-TR" dirty="0" err="1"/>
              <a:t>WAV'dır</a:t>
            </a:r>
            <a:r>
              <a:rPr lang="tr-TR" dirty="0"/>
              <a:t>. Biçim türü genellikle dosya uzantısıyla uyum içerisindedir (noktadan sonra gelen harfler; .mp3, .</a:t>
            </a:r>
            <a:r>
              <a:rPr lang="tr-TR" dirty="0" err="1"/>
              <a:t>wav</a:t>
            </a:r>
            <a:r>
              <a:rPr lang="tr-TR" dirty="0"/>
              <a:t>, .</a:t>
            </a:r>
            <a:r>
              <a:rPr lang="tr-TR" dirty="0" err="1"/>
              <a:t>ogg</a:t>
            </a:r>
            <a:r>
              <a:rPr lang="tr-TR" dirty="0"/>
              <a:t> gibi).</a:t>
            </a:r>
          </a:p>
          <a:p>
            <a:r>
              <a:rPr lang="tr-TR" dirty="0"/>
              <a:t> </a:t>
            </a:r>
            <a:r>
              <a:rPr lang="tr-TR" dirty="0" err="1"/>
              <a:t>codec</a:t>
            </a:r>
            <a:r>
              <a:rPr lang="tr-TR" dirty="0"/>
              <a:t>  verileri bir ses biçimine kodlama ve sıkıştırma algoritmasıdır. Bazı dosya türleri için atanan belirli bir kod vardır. Örneğin; MP3 biçimi her zaman MPEG Layer-3 </a:t>
            </a:r>
            <a:r>
              <a:rPr lang="tr-TR" dirty="0" err="1"/>
              <a:t>codecini</a:t>
            </a:r>
            <a:r>
              <a:rPr lang="tr-TR" dirty="0"/>
              <a:t> kullanırken MP4 biçimi farklı </a:t>
            </a:r>
            <a:r>
              <a:rPr lang="tr-TR" dirty="0" err="1"/>
              <a:t>codec'ler</a:t>
            </a:r>
            <a:r>
              <a:rPr lang="tr-TR" dirty="0"/>
              <a:t> kullanabilir. </a:t>
            </a:r>
          </a:p>
          <a:p>
            <a:r>
              <a:rPr lang="tr-TR" dirty="0"/>
              <a:t>Sıklıkla </a:t>
            </a:r>
            <a:r>
              <a:rPr lang="tr-TR" dirty="0" err="1"/>
              <a:t>codec</a:t>
            </a:r>
            <a:r>
              <a:rPr lang="tr-TR" dirty="0"/>
              <a:t> ve biçim kavramları birbirinin yerine kullanılır.  Özellikle bir biçim tek bir </a:t>
            </a:r>
            <a:r>
              <a:rPr lang="tr-TR" dirty="0" err="1"/>
              <a:t>codec</a:t>
            </a:r>
            <a:r>
              <a:rPr lang="tr-TR" dirty="0"/>
              <a:t> kullandığında iki kavram ayrılmaz. Ne var ki; biçim ve </a:t>
            </a:r>
            <a:r>
              <a:rPr lang="tr-TR" dirty="0" err="1"/>
              <a:t>codec</a:t>
            </a:r>
            <a:r>
              <a:rPr lang="tr-TR" dirty="0"/>
              <a:t> arasındaki farklı anlamak gereklidir. Basitçe açıklayacak olursak; bir biçim belirli bir </a:t>
            </a:r>
            <a:r>
              <a:rPr lang="tr-TR" dirty="0" err="1"/>
              <a:t>codec</a:t>
            </a:r>
            <a:r>
              <a:rPr lang="tr-TR" dirty="0"/>
              <a:t> aracılığıyla içerisinde ses veya video sinyali saklanabilen bir kaptır.</a:t>
            </a:r>
          </a:p>
          <a:p>
            <a:r>
              <a:rPr lang="tr-TR" dirty="0"/>
              <a:t>MP4 ve FLV gibi bazı biçimler hem ses hem de video akışlarını saklayabilir. </a:t>
            </a:r>
          </a:p>
        </p:txBody>
      </p:sp>
    </p:spTree>
    <p:extLst>
      <p:ext uri="{BB962C8B-B14F-4D97-AF65-F5344CB8AC3E}">
        <p14:creationId xmlns:p14="http://schemas.microsoft.com/office/powerpoint/2010/main" val="53757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69FBDA7-3B5E-456F-97B6-67090FF79D51}"/>
              </a:ext>
            </a:extLst>
          </p:cNvPr>
          <p:cNvSpPr>
            <a:spLocks noGrp="1"/>
          </p:cNvSpPr>
          <p:nvPr>
            <p:ph type="title"/>
          </p:nvPr>
        </p:nvSpPr>
        <p:spPr>
          <a:xfrm>
            <a:off x="685800" y="1483415"/>
            <a:ext cx="12038202" cy="1151965"/>
          </a:xfrm>
        </p:spPr>
        <p:txBody>
          <a:bodyPr>
            <a:noAutofit/>
          </a:bodyPr>
          <a:lstStyle/>
          <a:p>
            <a:r>
              <a:rPr lang="tr-TR" sz="4500" dirty="0"/>
              <a:t>Sıkıştırma türüne bağlı olarak </a:t>
            </a:r>
            <a:br>
              <a:rPr lang="tr-TR" sz="4500" dirty="0"/>
            </a:br>
            <a:r>
              <a:rPr lang="tr-TR" sz="4500" dirty="0"/>
              <a:t>iki </a:t>
            </a:r>
            <a:r>
              <a:rPr lang="tr-TR" sz="4500" dirty="0" err="1"/>
              <a:t>codec</a:t>
            </a:r>
            <a:r>
              <a:rPr lang="tr-TR" sz="4500" dirty="0"/>
              <a:t> tipi çıkarılabilir:</a:t>
            </a:r>
            <a:br>
              <a:rPr lang="tr-TR" sz="4500" dirty="0"/>
            </a:br>
            <a:endParaRPr lang="tr-TR" sz="4500" dirty="0"/>
          </a:p>
        </p:txBody>
      </p:sp>
      <p:sp>
        <p:nvSpPr>
          <p:cNvPr id="3" name="İçerik Yer Tutucusu 2">
            <a:extLst>
              <a:ext uri="{FF2B5EF4-FFF2-40B4-BE49-F238E27FC236}">
                <a16:creationId xmlns:a16="http://schemas.microsoft.com/office/drawing/2014/main" id="{A4B90C86-1F22-47F7-AB12-3E3CC44EA08A}"/>
              </a:ext>
            </a:extLst>
          </p:cNvPr>
          <p:cNvSpPr>
            <a:spLocks noGrp="1"/>
          </p:cNvSpPr>
          <p:nvPr>
            <p:ph sz="quarter" idx="13"/>
          </p:nvPr>
        </p:nvSpPr>
        <p:spPr/>
        <p:txBody>
          <a:bodyPr>
            <a:normAutofit/>
          </a:bodyPr>
          <a:lstStyle/>
          <a:p>
            <a:r>
              <a:rPr lang="tr-TR" sz="3000" dirty="0"/>
              <a:t>Kayıpsız </a:t>
            </a:r>
            <a:r>
              <a:rPr lang="tr-TR" sz="3000" dirty="0" err="1"/>
              <a:t>codecler</a:t>
            </a:r>
            <a:endParaRPr lang="tr-TR" sz="3000" dirty="0"/>
          </a:p>
          <a:p>
            <a:r>
              <a:rPr lang="tr-TR" sz="3000" dirty="0"/>
              <a:t>Kayıplı </a:t>
            </a:r>
            <a:r>
              <a:rPr lang="tr-TR" sz="3000" dirty="0" err="1"/>
              <a:t>codecler</a:t>
            </a:r>
            <a:r>
              <a:rPr lang="tr-TR" sz="3000" dirty="0"/>
              <a:t>:</a:t>
            </a:r>
          </a:p>
          <a:p>
            <a:endParaRPr lang="tr-TR" sz="3000" dirty="0"/>
          </a:p>
        </p:txBody>
      </p:sp>
    </p:spTree>
    <p:extLst>
      <p:ext uri="{BB962C8B-B14F-4D97-AF65-F5344CB8AC3E}">
        <p14:creationId xmlns:p14="http://schemas.microsoft.com/office/powerpoint/2010/main" val="20750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8AC22EE9-D569-4344-B359-12052D575D46}"/>
              </a:ext>
            </a:extLst>
          </p:cNvPr>
          <p:cNvSpPr>
            <a:spLocks noGrp="1"/>
          </p:cNvSpPr>
          <p:nvPr>
            <p:ph type="title"/>
          </p:nvPr>
        </p:nvSpPr>
        <p:spPr>
          <a:xfrm>
            <a:off x="635467" y="729129"/>
            <a:ext cx="10396882" cy="1151965"/>
          </a:xfrm>
        </p:spPr>
        <p:txBody>
          <a:bodyPr>
            <a:normAutofit/>
          </a:bodyPr>
          <a:lstStyle/>
          <a:p>
            <a:r>
              <a:rPr lang="tr-TR" sz="4000" dirty="0"/>
              <a:t>Kayıpsız </a:t>
            </a:r>
            <a:r>
              <a:rPr lang="tr-TR" sz="4000" dirty="0" err="1"/>
              <a:t>codecler</a:t>
            </a:r>
            <a:r>
              <a:rPr lang="tr-TR" sz="4000" dirty="0"/>
              <a:t>:</a:t>
            </a:r>
          </a:p>
        </p:txBody>
      </p:sp>
      <p:sp>
        <p:nvSpPr>
          <p:cNvPr id="3" name="İçerik Yer Tutucusu 2">
            <a:extLst>
              <a:ext uri="{FF2B5EF4-FFF2-40B4-BE49-F238E27FC236}">
                <a16:creationId xmlns:a16="http://schemas.microsoft.com/office/drawing/2014/main" id="{584E0127-D15E-420A-B73B-CEE104DB171C}"/>
              </a:ext>
            </a:extLst>
          </p:cNvPr>
          <p:cNvSpPr>
            <a:spLocks noGrp="1"/>
          </p:cNvSpPr>
          <p:nvPr>
            <p:ph sz="quarter" idx="13"/>
          </p:nvPr>
        </p:nvSpPr>
        <p:spPr>
          <a:xfrm>
            <a:off x="573155" y="1544823"/>
            <a:ext cx="10394707" cy="5539679"/>
          </a:xfrm>
        </p:spPr>
        <p:txBody>
          <a:bodyPr>
            <a:normAutofit/>
          </a:bodyPr>
          <a:lstStyle/>
          <a:p>
            <a:r>
              <a:rPr lang="tr-TR" dirty="0"/>
              <a:t>Bu biçim grubu bir sesi kodlandığında orijinal kalitesini koruyacak biçimde kaydeder ve sıkıştırır.</a:t>
            </a:r>
          </a:p>
          <a:p>
            <a:r>
              <a:rPr lang="tr-TR" dirty="0"/>
              <a:t>En yaygın kayıpsız kodlama biçimleri:</a:t>
            </a:r>
          </a:p>
          <a:p>
            <a:r>
              <a:rPr lang="tr-TR" dirty="0"/>
              <a:t>FLAC (</a:t>
            </a:r>
            <a:r>
              <a:rPr lang="tr-TR" dirty="0" err="1"/>
              <a:t>Free</a:t>
            </a:r>
            <a:r>
              <a:rPr lang="tr-TR" dirty="0"/>
              <a:t> </a:t>
            </a:r>
            <a:r>
              <a:rPr lang="tr-TR" dirty="0" err="1"/>
              <a:t>Lossless</a:t>
            </a:r>
            <a:r>
              <a:rPr lang="tr-TR" dirty="0"/>
              <a:t> </a:t>
            </a:r>
            <a:r>
              <a:rPr lang="tr-TR" dirty="0" err="1"/>
              <a:t>Audio</a:t>
            </a:r>
            <a:r>
              <a:rPr lang="tr-TR" dirty="0"/>
              <a:t> </a:t>
            </a:r>
            <a:r>
              <a:rPr lang="tr-TR" dirty="0" err="1"/>
              <a:t>Codec</a:t>
            </a:r>
            <a:r>
              <a:rPr lang="tr-TR" dirty="0"/>
              <a:t>),</a:t>
            </a:r>
          </a:p>
          <a:p>
            <a:r>
              <a:rPr lang="tr-TR" dirty="0"/>
              <a:t>APE  (</a:t>
            </a:r>
            <a:r>
              <a:rPr lang="tr-TR" dirty="0" err="1"/>
              <a:t>Monkey’s</a:t>
            </a:r>
            <a:r>
              <a:rPr lang="tr-TR" dirty="0"/>
              <a:t> </a:t>
            </a:r>
            <a:r>
              <a:rPr lang="tr-TR" dirty="0" err="1"/>
              <a:t>Audio</a:t>
            </a:r>
            <a:r>
              <a:rPr lang="tr-TR" dirty="0"/>
              <a:t>),</a:t>
            </a:r>
          </a:p>
          <a:p>
            <a:r>
              <a:rPr lang="tr-TR" dirty="0"/>
              <a:t>ALAC (Apple </a:t>
            </a:r>
            <a:r>
              <a:rPr lang="tr-TR" dirty="0" err="1"/>
              <a:t>Lossless</a:t>
            </a:r>
            <a:r>
              <a:rPr lang="tr-TR" dirty="0"/>
              <a:t> </a:t>
            </a:r>
            <a:r>
              <a:rPr lang="tr-TR" dirty="0" err="1"/>
              <a:t>Audio</a:t>
            </a:r>
            <a:r>
              <a:rPr lang="tr-TR" dirty="0"/>
              <a:t> </a:t>
            </a:r>
            <a:r>
              <a:rPr lang="tr-TR" dirty="0" err="1"/>
              <a:t>Codec</a:t>
            </a:r>
            <a:r>
              <a:rPr lang="tr-TR" dirty="0"/>
              <a:t>).</a:t>
            </a:r>
          </a:p>
          <a:p>
            <a:endParaRPr lang="tr-TR" dirty="0"/>
          </a:p>
          <a:p>
            <a:endParaRPr lang="tr-TR" dirty="0"/>
          </a:p>
          <a:p>
            <a:endParaRPr lang="tr-TR" dirty="0"/>
          </a:p>
        </p:txBody>
      </p:sp>
    </p:spTree>
    <p:extLst>
      <p:ext uri="{BB962C8B-B14F-4D97-AF65-F5344CB8AC3E}">
        <p14:creationId xmlns:p14="http://schemas.microsoft.com/office/powerpoint/2010/main" val="24302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73E893-2E5E-4101-B361-C2FC4C6D133E}"/>
              </a:ext>
            </a:extLst>
          </p:cNvPr>
          <p:cNvSpPr>
            <a:spLocks noGrp="1"/>
          </p:cNvSpPr>
          <p:nvPr>
            <p:ph type="title"/>
          </p:nvPr>
        </p:nvSpPr>
        <p:spPr>
          <a:xfrm>
            <a:off x="501243" y="924210"/>
            <a:ext cx="10396882" cy="1151965"/>
          </a:xfrm>
        </p:spPr>
        <p:txBody>
          <a:bodyPr>
            <a:normAutofit/>
          </a:bodyPr>
          <a:lstStyle/>
          <a:p>
            <a:r>
              <a:rPr lang="tr-TR" sz="4000" dirty="0"/>
              <a:t>Kayıplı </a:t>
            </a:r>
            <a:r>
              <a:rPr lang="tr-TR" sz="4000" dirty="0" err="1"/>
              <a:t>codecler</a:t>
            </a:r>
            <a:r>
              <a:rPr lang="tr-TR" sz="4000" dirty="0"/>
              <a:t>:</a:t>
            </a:r>
          </a:p>
        </p:txBody>
      </p:sp>
      <p:sp>
        <p:nvSpPr>
          <p:cNvPr id="3" name="İçerik Yer Tutucusu 2">
            <a:extLst>
              <a:ext uri="{FF2B5EF4-FFF2-40B4-BE49-F238E27FC236}">
                <a16:creationId xmlns:a16="http://schemas.microsoft.com/office/drawing/2014/main" id="{8A9CB2B3-D714-4BF0-A6F3-5A1AD4192001}"/>
              </a:ext>
            </a:extLst>
          </p:cNvPr>
          <p:cNvSpPr>
            <a:spLocks noGrp="1"/>
          </p:cNvSpPr>
          <p:nvPr>
            <p:ph sz="quarter" idx="13"/>
          </p:nvPr>
        </p:nvSpPr>
        <p:spPr>
          <a:xfrm>
            <a:off x="417352" y="2046618"/>
            <a:ext cx="10394707" cy="3311189"/>
          </a:xfrm>
        </p:spPr>
        <p:txBody>
          <a:bodyPr/>
          <a:lstStyle/>
          <a:p>
            <a:r>
              <a:rPr lang="tr-TR" dirty="0"/>
              <a:t>Kayıplı sıkıştırmalarda ses belirli değişikliklere uğrar. Örneğin sıkıştırma insan kulağının duyamayacağı bazı ses frekanslarını keser. Kodlandığında dosya içerisinde saklanan bilgi bakımından orijinalden farklı olur; fakat ses hemen hemen aynı olacaktır. </a:t>
            </a:r>
          </a:p>
          <a:p>
            <a:r>
              <a:rPr lang="tr-TR" dirty="0"/>
              <a:t>Yaygın kayıplı biçimlerin bazıları:</a:t>
            </a:r>
          </a:p>
          <a:p>
            <a:r>
              <a:rPr lang="tr-TR" dirty="0"/>
              <a:t>MP3-WMA-OGG-AAC</a:t>
            </a:r>
          </a:p>
          <a:p>
            <a:endParaRPr lang="tr-TR" dirty="0"/>
          </a:p>
        </p:txBody>
      </p:sp>
    </p:spTree>
    <p:extLst>
      <p:ext uri="{BB962C8B-B14F-4D97-AF65-F5344CB8AC3E}">
        <p14:creationId xmlns:p14="http://schemas.microsoft.com/office/powerpoint/2010/main" val="395090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D48C904-4DCC-4524-8C11-B918ED9EC160}"/>
              </a:ext>
            </a:extLst>
          </p:cNvPr>
          <p:cNvSpPr>
            <a:spLocks noGrp="1"/>
          </p:cNvSpPr>
          <p:nvPr>
            <p:ph sz="quarter" idx="13"/>
          </p:nvPr>
        </p:nvSpPr>
        <p:spPr>
          <a:xfrm>
            <a:off x="743309" y="1200754"/>
            <a:ext cx="8451025" cy="4375113"/>
          </a:xfrm>
        </p:spPr>
        <p:txBody>
          <a:bodyPr>
            <a:normAutofit/>
          </a:bodyPr>
          <a:lstStyle/>
          <a:p>
            <a:r>
              <a:rPr lang="tr-TR" b="1" dirty="0"/>
              <a:t>WAV</a:t>
            </a:r>
            <a:r>
              <a:rPr lang="tr-TR" dirty="0"/>
              <a:t>  ilk ses biçimlerinden biridir. Genellikle; kalite bakımından ses CD'leriyle aynı olan sıkıştırılmamış ses dosyalarını (PCM) saklamak için kullanılır. WAV biçimindeki bir dakikalık ses ortalama 10 MB hafıza gerektirir. CD'ler genellikle WAV biçiminde dijital ortama aktarıldıktan sonra bir ses dönüştürücüsüyle MP3'e dönüştürülebilir.</a:t>
            </a:r>
          </a:p>
          <a:p>
            <a:endParaRPr lang="tr-TR" dirty="0"/>
          </a:p>
        </p:txBody>
      </p:sp>
      <p:sp>
        <p:nvSpPr>
          <p:cNvPr id="6" name="Unvan 1">
            <a:extLst>
              <a:ext uri="{FF2B5EF4-FFF2-40B4-BE49-F238E27FC236}">
                <a16:creationId xmlns:a16="http://schemas.microsoft.com/office/drawing/2014/main" id="{BE51EF3A-C2FA-4EDE-8EC3-CEF0C8C3885B}"/>
              </a:ext>
            </a:extLst>
          </p:cNvPr>
          <p:cNvSpPr txBox="1">
            <a:spLocks/>
          </p:cNvSpPr>
          <p:nvPr/>
        </p:nvSpPr>
        <p:spPr>
          <a:xfrm>
            <a:off x="838201" y="838200"/>
            <a:ext cx="10396882" cy="115196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tr-TR" dirty="0"/>
              <a:t>En Yaygın Ses Biçimleri Hakkında</a:t>
            </a:r>
            <a:br>
              <a:rPr lang="tr-TR" dirty="0"/>
            </a:br>
            <a:endParaRPr lang="tr-TR" dirty="0"/>
          </a:p>
        </p:txBody>
      </p:sp>
      <p:pic>
        <p:nvPicPr>
          <p:cNvPr id="8" name="Resim 7">
            <a:extLst>
              <a:ext uri="{FF2B5EF4-FFF2-40B4-BE49-F238E27FC236}">
                <a16:creationId xmlns:a16="http://schemas.microsoft.com/office/drawing/2014/main" id="{C4A605AF-8A08-4224-95A1-07644D53C946}"/>
              </a:ext>
            </a:extLst>
          </p:cNvPr>
          <p:cNvPicPr>
            <a:picLocks noChangeAspect="1"/>
          </p:cNvPicPr>
          <p:nvPr/>
        </p:nvPicPr>
        <p:blipFill>
          <a:blip r:embed="rId2"/>
          <a:stretch>
            <a:fillRect/>
          </a:stretch>
        </p:blipFill>
        <p:spPr>
          <a:xfrm>
            <a:off x="9094371" y="1990165"/>
            <a:ext cx="2438400" cy="2438400"/>
          </a:xfrm>
          <a:prstGeom prst="rect">
            <a:avLst/>
          </a:prstGeom>
        </p:spPr>
      </p:pic>
    </p:spTree>
    <p:extLst>
      <p:ext uri="{BB962C8B-B14F-4D97-AF65-F5344CB8AC3E}">
        <p14:creationId xmlns:p14="http://schemas.microsoft.com/office/powerpoint/2010/main" val="21940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D48C904-4DCC-4524-8C11-B918ED9EC160}"/>
              </a:ext>
            </a:extLst>
          </p:cNvPr>
          <p:cNvSpPr>
            <a:spLocks noGrp="1"/>
          </p:cNvSpPr>
          <p:nvPr>
            <p:ph sz="quarter" idx="13"/>
          </p:nvPr>
        </p:nvSpPr>
        <p:spPr>
          <a:xfrm>
            <a:off x="743309" y="1200754"/>
            <a:ext cx="8089406" cy="4375113"/>
          </a:xfrm>
        </p:spPr>
        <p:txBody>
          <a:bodyPr>
            <a:normAutofit/>
          </a:bodyPr>
          <a:lstStyle/>
          <a:p>
            <a:r>
              <a:rPr lang="tr-TR" b="1" dirty="0"/>
              <a:t>MP3</a:t>
            </a:r>
            <a:r>
              <a:rPr lang="tr-TR" dirty="0"/>
              <a:t> (MPEG Layer-3) dünyanın en yaygın ses biçimidir. MP3, diğer birçok kayıplı biçim gibi dosya boyutunu, insan kulağının duyamayacağı sesleri keserek küçültür. Şu anda MP3 dosya boyutu açısından en iyi biçim olmamasına rağmen, ses kalitesi/boyut açısından rakipsizdir; fakat birçok cihazın desteklemesi yönünden en yaygın biçim olduğundan çoklukla bu biçim tercih edilir.</a:t>
            </a:r>
          </a:p>
          <a:p>
            <a:endParaRPr lang="tr-TR" dirty="0"/>
          </a:p>
        </p:txBody>
      </p:sp>
      <p:sp>
        <p:nvSpPr>
          <p:cNvPr id="6" name="Unvan 1">
            <a:extLst>
              <a:ext uri="{FF2B5EF4-FFF2-40B4-BE49-F238E27FC236}">
                <a16:creationId xmlns:a16="http://schemas.microsoft.com/office/drawing/2014/main" id="{BE51EF3A-C2FA-4EDE-8EC3-CEF0C8C3885B}"/>
              </a:ext>
            </a:extLst>
          </p:cNvPr>
          <p:cNvSpPr txBox="1">
            <a:spLocks/>
          </p:cNvSpPr>
          <p:nvPr/>
        </p:nvSpPr>
        <p:spPr>
          <a:xfrm>
            <a:off x="838201" y="838200"/>
            <a:ext cx="10396882" cy="115196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tr-TR" dirty="0"/>
              <a:t>En Yaygın Ses Biçimleri Hakkında</a:t>
            </a:r>
            <a:br>
              <a:rPr lang="tr-TR" dirty="0"/>
            </a:br>
            <a:endParaRPr lang="tr-TR" dirty="0"/>
          </a:p>
        </p:txBody>
      </p:sp>
      <p:pic>
        <p:nvPicPr>
          <p:cNvPr id="7" name="Resim 6">
            <a:extLst>
              <a:ext uri="{FF2B5EF4-FFF2-40B4-BE49-F238E27FC236}">
                <a16:creationId xmlns:a16="http://schemas.microsoft.com/office/drawing/2014/main" id="{49337446-5D24-4B67-85D8-6E5E77EA6882}"/>
              </a:ext>
            </a:extLst>
          </p:cNvPr>
          <p:cNvPicPr>
            <a:picLocks noChangeAspect="1"/>
          </p:cNvPicPr>
          <p:nvPr/>
        </p:nvPicPr>
        <p:blipFill>
          <a:blip r:embed="rId2"/>
          <a:stretch>
            <a:fillRect/>
          </a:stretch>
        </p:blipFill>
        <p:spPr>
          <a:xfrm>
            <a:off x="9181292" y="1990165"/>
            <a:ext cx="1705213" cy="2191056"/>
          </a:xfrm>
          <a:prstGeom prst="rect">
            <a:avLst/>
          </a:prstGeom>
        </p:spPr>
      </p:pic>
    </p:spTree>
    <p:extLst>
      <p:ext uri="{BB962C8B-B14F-4D97-AF65-F5344CB8AC3E}">
        <p14:creationId xmlns:p14="http://schemas.microsoft.com/office/powerpoint/2010/main" val="32496888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2</TotalTime>
  <Words>545</Words>
  <Application>Microsoft Office PowerPoint</Application>
  <PresentationFormat>Geniş ekran</PresentationFormat>
  <Paragraphs>65</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Impact</vt:lpstr>
      <vt:lpstr>Impact (Gövde)</vt:lpstr>
      <vt:lpstr>Main Event</vt:lpstr>
      <vt:lpstr>Video &amp; Audio Codec</vt:lpstr>
      <vt:lpstr>codec nedir?</vt:lpstr>
      <vt:lpstr>Huffman algoritması:</vt:lpstr>
      <vt:lpstr>AudIo CODEC nedir?</vt:lpstr>
      <vt:lpstr>Sıkıştırma türüne bağlı olarak  iki codec tipi çıkarılabilir: </vt:lpstr>
      <vt:lpstr>Kayıpsız codecler:</vt:lpstr>
      <vt:lpstr>Kayıplı codecler:</vt:lpstr>
      <vt:lpstr>PowerPoint Sunusu</vt:lpstr>
      <vt:lpstr>PowerPoint Sunusu</vt:lpstr>
      <vt:lpstr>En Yaygın Ses Biçimleri Hakkında </vt:lpstr>
      <vt:lpstr>Video codec</vt:lpstr>
      <vt:lpstr>En yaygın video biçimleri</vt:lpstr>
      <vt:lpstr>En yaygın video biçimleri</vt:lpstr>
      <vt:lpstr>En yaygın video biçimleri</vt:lpstr>
      <vt:lpstr>Speex CODEC </vt:lpstr>
      <vt:lpstr>SILK codec</vt:lpstr>
      <vt:lpstr>G.7XX CODEC</vt:lpstr>
      <vt:lpstr>G.711 Codec</vt:lpstr>
      <vt:lpstr>G.726  Codec</vt:lpstr>
      <vt:lpstr>G.728 Codec</vt:lpstr>
      <vt:lpstr>Video &amp; Audio Codec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&amp; Audio Codec</dc:title>
  <dc:creator>Vedat Musa</dc:creator>
  <cp:lastModifiedBy>Vedat Musa</cp:lastModifiedBy>
  <cp:revision>2</cp:revision>
  <dcterms:created xsi:type="dcterms:W3CDTF">2018-12-03T18:57:59Z</dcterms:created>
  <dcterms:modified xsi:type="dcterms:W3CDTF">2018-12-03T19:00:53Z</dcterms:modified>
</cp:coreProperties>
</file>