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oduction-tcf.imgix.net/app/uploads/2010/10/16005437/tcf-Schwartz-2.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oduction-tcf.imgix.net/app/uploads/2010/10/16005437/tcf-Schwartz-2.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oduction-tcf.imgix.net/app/uploads/2010/10/16005437/tcf-Schwartz-2.pd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4b6824925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4b682492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b6824925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4b682492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4b682492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4b6824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Why do we care?</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Affordable housing does not seem evenly distributed across the county.</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u="sng">
                <a:solidFill>
                  <a:srgbClr val="37474F"/>
                </a:solidFill>
                <a:latin typeface="Average"/>
                <a:ea typeface="Average"/>
                <a:cs typeface="Average"/>
                <a:sym typeface="Average"/>
                <a:hlinkClick r:id="rId2">
                  <a:extLst>
                    <a:ext uri="{A12FA001-AC4F-418D-AE19-62706E023703}">
                      <ahyp:hlinkClr val="tx"/>
                    </a:ext>
                  </a:extLst>
                </a:hlinkClick>
              </a:rPr>
              <a:t>Research </a:t>
            </a:r>
            <a:r>
              <a:rPr lang="en">
                <a:solidFill>
                  <a:srgbClr val="37474F"/>
                </a:solidFill>
                <a:latin typeface="Average"/>
                <a:ea typeface="Average"/>
                <a:cs typeface="Average"/>
                <a:sym typeface="Average"/>
              </a:rPr>
              <a:t>tells us that “economically integrated housing promotes academic success.”</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The government could use this data to help plan where to construct affordable housing units to improve the economic integration of housing.</a:t>
            </a:r>
            <a:endParaRPr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3ff9ce82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3ff9ce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Why do we care?</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Affordable housing does not seem evenly distributed across the county.</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u="sng">
                <a:solidFill>
                  <a:srgbClr val="37474F"/>
                </a:solidFill>
                <a:latin typeface="Average"/>
                <a:ea typeface="Average"/>
                <a:cs typeface="Average"/>
                <a:sym typeface="Average"/>
                <a:hlinkClick r:id="rId2">
                  <a:extLst>
                    <a:ext uri="{A12FA001-AC4F-418D-AE19-62706E023703}">
                      <ahyp:hlinkClr val="tx"/>
                    </a:ext>
                  </a:extLst>
                </a:hlinkClick>
              </a:rPr>
              <a:t>Research </a:t>
            </a:r>
            <a:r>
              <a:rPr lang="en">
                <a:solidFill>
                  <a:srgbClr val="37474F"/>
                </a:solidFill>
                <a:latin typeface="Average"/>
                <a:ea typeface="Average"/>
                <a:cs typeface="Average"/>
                <a:sym typeface="Average"/>
              </a:rPr>
              <a:t>tells us that “economically integrated housing promotes academic success.”</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The government could use this data to help plan where to construct affordable housing units to improve the economic integration of housing.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Is this surprising?</a:t>
            </a:r>
            <a:endParaRPr>
              <a:solidFill>
                <a:srgbClr val="37474F"/>
              </a:solidFill>
              <a:latin typeface="Average"/>
              <a:ea typeface="Average"/>
              <a:cs typeface="Average"/>
              <a:sym typeface="Average"/>
            </a:endParaRPr>
          </a:p>
          <a:p>
            <a:pPr indent="-317500" lvl="1" marL="914400" rtl="0" algn="l">
              <a:lnSpc>
                <a:spcPct val="115000"/>
              </a:lnSpc>
              <a:spcBef>
                <a:spcPts val="0"/>
              </a:spcBef>
              <a:spcAft>
                <a:spcPts val="0"/>
              </a:spcAft>
              <a:buClr>
                <a:srgbClr val="37474F"/>
              </a:buClr>
              <a:buSzPts val="1400"/>
              <a:buFont typeface="Average"/>
              <a:buChar char="○"/>
            </a:pPr>
            <a:r>
              <a:rPr lang="en">
                <a:solidFill>
                  <a:srgbClr val="37474F"/>
                </a:solidFill>
                <a:latin typeface="Average"/>
                <a:ea typeface="Average"/>
                <a:cs typeface="Average"/>
                <a:sym typeface="Average"/>
              </a:rPr>
              <a:t>Schools run off property taxes, more kids on FARMS=lower property taxes=fewer resources=decreased school performance=lower graduation rates.</a:t>
            </a:r>
            <a:endParaRPr>
              <a:solidFill>
                <a:srgbClr val="37474F"/>
              </a:solidFill>
              <a:latin typeface="Average"/>
              <a:ea typeface="Average"/>
              <a:cs typeface="Average"/>
              <a:sym typeface="Average"/>
            </a:endParaRPr>
          </a:p>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Why do we care?</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These variables represent the two primary needs kids are seeking to have fulfilled when they go to school: to be fed/kept safe and to be educated.</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This data shows that MCPS is struggling to meet both of those needs simultaneously.</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This data can be used to pinpoint the schools that need more resources from the government (i.e., Title I funding).</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b6824925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b68249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Is this surprising?</a:t>
            </a:r>
            <a:endParaRPr>
              <a:solidFill>
                <a:srgbClr val="37474F"/>
              </a:solidFill>
              <a:latin typeface="Average"/>
              <a:ea typeface="Average"/>
              <a:cs typeface="Average"/>
              <a:sym typeface="Average"/>
            </a:endParaRPr>
          </a:p>
          <a:p>
            <a:pPr indent="-298450" lvl="0" marL="4572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Why do we care?</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u="sng">
                <a:solidFill>
                  <a:srgbClr val="37474F"/>
                </a:solidFill>
                <a:latin typeface="Average"/>
                <a:ea typeface="Average"/>
                <a:cs typeface="Average"/>
                <a:sym typeface="Average"/>
                <a:hlinkClick r:id="rId2">
                  <a:extLst>
                    <a:ext uri="{A12FA001-AC4F-418D-AE19-62706E023703}">
                      <ahyp:hlinkClr val="tx"/>
                    </a:ext>
                  </a:extLst>
                </a:hlinkClick>
              </a:rPr>
              <a:t>Research</a:t>
            </a:r>
            <a:r>
              <a:rPr lang="en">
                <a:solidFill>
                  <a:srgbClr val="37474F"/>
                </a:solidFill>
                <a:latin typeface="Average"/>
                <a:ea typeface="Average"/>
                <a:cs typeface="Average"/>
                <a:sym typeface="Average"/>
              </a:rPr>
              <a:t> shows that access to affordable housing improves educational outcomes for children from low-income families.</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Using FARMS as a measure of financial need, if there is not a strong correlation between students on FARMS and amount of low-income housing, perhaps this is a contributing factor to the lower graduation rates associated with higher percentage of students on FARMS.</a:t>
            </a:r>
            <a:endParaRPr>
              <a:solidFill>
                <a:srgbClr val="37474F"/>
              </a:solidFill>
              <a:latin typeface="Average"/>
              <a:ea typeface="Average"/>
              <a:cs typeface="Average"/>
              <a:sym typeface="Average"/>
            </a:endParaRPr>
          </a:p>
          <a:p>
            <a:pPr indent="-298450" lvl="1" marL="914400" rtl="0" algn="l">
              <a:lnSpc>
                <a:spcPct val="115000"/>
              </a:lnSpc>
              <a:spcBef>
                <a:spcPts val="0"/>
              </a:spcBef>
              <a:spcAft>
                <a:spcPts val="0"/>
              </a:spcAft>
              <a:buClr>
                <a:srgbClr val="37474F"/>
              </a:buClr>
              <a:buSzPts val="1100"/>
              <a:buFont typeface="Average"/>
              <a:buChar char="○"/>
            </a:pPr>
            <a:r>
              <a:rPr lang="en">
                <a:solidFill>
                  <a:srgbClr val="37474F"/>
                </a:solidFill>
                <a:latin typeface="Average"/>
                <a:ea typeface="Average"/>
                <a:cs typeface="Average"/>
                <a:sym typeface="Average"/>
              </a:rPr>
              <a:t>The government could use this data to pinpoint where in the county has the most need for MPDUs/low-income housing units.</a:t>
            </a:r>
            <a:endParaRPr>
              <a:solidFill>
                <a:srgbClr val="37474F"/>
              </a:solidFill>
              <a:latin typeface="Average"/>
              <a:ea typeface="Average"/>
              <a:cs typeface="Average"/>
              <a:sym typeface="Averag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b6824925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b68249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FAC93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montgomerycountymd.gov/Consumer-Housing/Moderately-Priced-Dwelling-Units/pbh5-g4e5" TargetMode="External"/><Relationship Id="rId4" Type="http://schemas.openxmlformats.org/officeDocument/2006/relationships/hyperlink" Target="https://data.montgomerycountymd.gov/Consumer-Housing/Housing-Licensing-and-Registration/et5s-xs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reportcard.msde.maryland.gov/Graphs/#/DataDownloads/datadownload/3/17/6/15/XXXX/2019" TargetMode="External"/><Relationship Id="rId4" Type="http://schemas.openxmlformats.org/officeDocument/2006/relationships/hyperlink" Target="https://reportcard.msde.maryland.gov/Graphs/#/DataDownloads/datadownload/3/17/6/15/XXXX/20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huduser.gov/portal/datasets/lihtc/propert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chemeClr val="lt1"/>
                </a:solidFill>
              </a:rPr>
              <a:t>Housing 101: Low-Income Housing and its Relationship to Educational Outcomes</a:t>
            </a:r>
            <a:endParaRPr sz="4000">
              <a:solidFill>
                <a:schemeClr val="lt1"/>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Fiona Caretto ○ DATA 205 ○ May 12, 2021</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Future Recommendations</a:t>
            </a:r>
            <a:endParaRPr>
              <a:solidFill>
                <a:schemeClr val="lt1"/>
              </a:solidFill>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rPr>
              <a:t>dataMontgomery - New Dataset</a:t>
            </a:r>
            <a:endParaRPr b="1" sz="2100">
              <a:solidFill>
                <a:schemeClr val="lt1"/>
              </a:solidFill>
            </a:endParaRPr>
          </a:p>
          <a:p>
            <a:pPr indent="-330200" lvl="0" marL="457200" rtl="0" algn="l">
              <a:spcBef>
                <a:spcPts val="1600"/>
              </a:spcBef>
              <a:spcAft>
                <a:spcPts val="0"/>
              </a:spcAft>
              <a:buClr>
                <a:schemeClr val="lt1"/>
              </a:buClr>
              <a:buSzPts val="1600"/>
              <a:buChar char="●"/>
            </a:pPr>
            <a:r>
              <a:rPr lang="en" sz="1600">
                <a:solidFill>
                  <a:schemeClr val="lt1"/>
                </a:solidFill>
              </a:rPr>
              <a:t>Based off of the </a:t>
            </a:r>
            <a:r>
              <a:rPr lang="en" sz="1600">
                <a:solidFill>
                  <a:schemeClr val="lt1"/>
                </a:solidFill>
              </a:rPr>
              <a:t>Moderately Priced Housing (MPH) Law requirements.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Variables: </a:t>
            </a:r>
            <a:r>
              <a:rPr lang="en" sz="1600">
                <a:solidFill>
                  <a:schemeClr val="lt1"/>
                </a:solidFill>
              </a:rPr>
              <a:t>amount of MPDUs available, amount of applicants, amount of applicants selected, location of units, etc.</a:t>
            </a:r>
            <a:endParaRPr sz="1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Future Recommendations</a:t>
            </a:r>
            <a:endParaRPr>
              <a:solidFill>
                <a:schemeClr val="lt1"/>
              </a:solidFill>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rPr>
              <a:t>dataMontgomery - New Dataset </a:t>
            </a:r>
            <a:endParaRPr sz="1500">
              <a:solidFill>
                <a:schemeClr val="lt1"/>
              </a:solidFill>
            </a:endParaRPr>
          </a:p>
          <a:p>
            <a:pPr indent="-330200" lvl="0" marL="457200" rtl="0" algn="l">
              <a:spcBef>
                <a:spcPts val="1600"/>
              </a:spcBef>
              <a:spcAft>
                <a:spcPts val="0"/>
              </a:spcAft>
              <a:buClr>
                <a:schemeClr val="lt1"/>
              </a:buClr>
              <a:buSzPts val="1600"/>
              <a:buChar char="●"/>
            </a:pPr>
            <a:r>
              <a:rPr lang="en" sz="1600">
                <a:solidFill>
                  <a:schemeClr val="lt1"/>
                </a:solidFill>
              </a:rPr>
              <a:t>Based off of research that shows that access to affordable housing increases educational outcomes for children from low-income families.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Variables that would be useful to capture: poverty level of families with children who attend MCPS, amount of affordable housing units per school district, a measure of academic success.</a:t>
            </a:r>
            <a:endParaRPr sz="1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rPr>
              <a:t>Acknowledgements</a:t>
            </a:r>
            <a:endParaRPr sz="3600">
              <a:solidFill>
                <a:schemeClr val="lt1"/>
              </a:solidFill>
            </a:endParaRPr>
          </a:p>
        </p:txBody>
      </p:sp>
      <p:sp>
        <p:nvSpPr>
          <p:cNvPr id="145" name="Google Shape;145;p24"/>
          <p:cNvSpPr txBox="1"/>
          <p:nvPr>
            <p:ph idx="4294967295" type="body"/>
          </p:nvPr>
        </p:nvSpPr>
        <p:spPr>
          <a:xfrm>
            <a:off x="164925" y="2571740"/>
            <a:ext cx="8801400" cy="222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solidFill>
                  <a:schemeClr val="lt1"/>
                </a:solidFill>
              </a:rPr>
              <a:t>A very big thank you to those who have helped me with my capstone project and throughout the Data Science Certificate Program at Montgomery College. To Professor Saidi, Professor Mohamed, Professor Iapalucci, my classmates, Victoria Lewis, dataMontgomery, and the </a:t>
            </a:r>
            <a:r>
              <a:rPr lang="en" sz="2000">
                <a:solidFill>
                  <a:schemeClr val="lt1"/>
                </a:solidFill>
              </a:rPr>
              <a:t>Montgomery County Government -- I can’t thank you enough</a:t>
            </a:r>
            <a:r>
              <a:rPr lang="en" sz="2000">
                <a:solidFill>
                  <a:schemeClr val="lt1"/>
                </a:solidFill>
              </a:rPr>
              <a:t> for your support and guidance!</a:t>
            </a:r>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Datasets: dataMontgomery</a:t>
            </a:r>
            <a:endParaRPr>
              <a:solidFill>
                <a:schemeClr val="lt1"/>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u="sng">
                <a:solidFill>
                  <a:schemeClr val="lt1"/>
                </a:solidFill>
                <a:hlinkClick r:id="rId3">
                  <a:extLst>
                    <a:ext uri="{A12FA001-AC4F-418D-AE19-62706E023703}">
                      <ahyp:hlinkClr val="tx"/>
                    </a:ext>
                  </a:extLst>
                </a:hlinkClick>
              </a:rPr>
              <a:t>Moderately Priced Dwelling Units (MPDUs)</a:t>
            </a:r>
            <a:endParaRPr>
              <a:solidFill>
                <a:schemeClr val="lt1"/>
              </a:solidFill>
            </a:endParaRPr>
          </a:p>
          <a:p>
            <a:pPr indent="-320675" lvl="1" marL="914400" rtl="0" algn="l">
              <a:spcBef>
                <a:spcPts val="0"/>
              </a:spcBef>
              <a:spcAft>
                <a:spcPts val="0"/>
              </a:spcAft>
              <a:buClr>
                <a:schemeClr val="lt1"/>
              </a:buClr>
              <a:buSzPts val="1450"/>
              <a:buChar char="○"/>
            </a:pPr>
            <a:r>
              <a:rPr lang="en" sz="1450">
                <a:solidFill>
                  <a:schemeClr val="lt1"/>
                </a:solidFill>
              </a:rPr>
              <a:t>Provides data on the number of MPDUs available out of the total constructed units across various “Planning Areas.”</a:t>
            </a:r>
            <a:endParaRPr sz="1450">
              <a:solidFill>
                <a:schemeClr val="lt1"/>
              </a:solidFill>
            </a:endParaRPr>
          </a:p>
          <a:p>
            <a:pPr indent="-320675" lvl="1" marL="914400" rtl="0" algn="l">
              <a:spcBef>
                <a:spcPts val="0"/>
              </a:spcBef>
              <a:spcAft>
                <a:spcPts val="0"/>
              </a:spcAft>
              <a:buClr>
                <a:schemeClr val="lt1"/>
              </a:buClr>
              <a:buSzPts val="1450"/>
              <a:buChar char="○"/>
            </a:pPr>
            <a:r>
              <a:rPr lang="en" sz="1450">
                <a:solidFill>
                  <a:schemeClr val="lt1"/>
                </a:solidFill>
              </a:rPr>
              <a:t>Variables of interest: </a:t>
            </a:r>
            <a:r>
              <a:rPr lang="en" sz="1450">
                <a:solidFill>
                  <a:schemeClr val="lt1"/>
                </a:solidFill>
              </a:rPr>
              <a:t>Planning</a:t>
            </a:r>
            <a:r>
              <a:rPr lang="en" sz="1450">
                <a:solidFill>
                  <a:schemeClr val="lt1"/>
                </a:solidFill>
              </a:rPr>
              <a:t> Area, Total Units, Total MPDUs.</a:t>
            </a:r>
            <a:br>
              <a:rPr lang="en" sz="1450">
                <a:solidFill>
                  <a:schemeClr val="lt1"/>
                </a:solidFill>
              </a:rPr>
            </a:br>
            <a:endParaRPr sz="1450">
              <a:solidFill>
                <a:schemeClr val="lt1"/>
              </a:solidFill>
            </a:endParaRPr>
          </a:p>
          <a:p>
            <a:pPr indent="-342900" lvl="0" marL="457200" rtl="0" algn="l">
              <a:spcBef>
                <a:spcPts val="0"/>
              </a:spcBef>
              <a:spcAft>
                <a:spcPts val="0"/>
              </a:spcAft>
              <a:buClr>
                <a:schemeClr val="lt1"/>
              </a:buClr>
              <a:buSzPts val="1800"/>
              <a:buChar char="●"/>
            </a:pPr>
            <a:r>
              <a:rPr lang="en" u="sng">
                <a:solidFill>
                  <a:schemeClr val="lt1"/>
                </a:solidFill>
                <a:hlinkClick r:id="rId4">
                  <a:extLst>
                    <a:ext uri="{A12FA001-AC4F-418D-AE19-62706E023703}">
                      <ahyp:hlinkClr val="tx"/>
                    </a:ext>
                  </a:extLst>
                </a:hlinkClick>
              </a:rPr>
              <a:t>Housing Licensing and Registration</a:t>
            </a:r>
            <a:endParaRPr>
              <a:solidFill>
                <a:schemeClr val="lt1"/>
              </a:solidFill>
            </a:endParaRPr>
          </a:p>
          <a:p>
            <a:pPr indent="-320675" lvl="1" marL="914400" rtl="0" algn="l">
              <a:spcBef>
                <a:spcPts val="0"/>
              </a:spcBef>
              <a:spcAft>
                <a:spcPts val="0"/>
              </a:spcAft>
              <a:buClr>
                <a:schemeClr val="lt1"/>
              </a:buClr>
              <a:buSzPts val="1450"/>
              <a:buChar char="○"/>
            </a:pPr>
            <a:r>
              <a:rPr lang="en" sz="1450">
                <a:solidFill>
                  <a:schemeClr val="lt1"/>
                </a:solidFill>
              </a:rPr>
              <a:t>Provides data on housing built in Montgomery County.</a:t>
            </a:r>
            <a:endParaRPr sz="1450">
              <a:solidFill>
                <a:schemeClr val="lt1"/>
              </a:solidFill>
            </a:endParaRPr>
          </a:p>
          <a:p>
            <a:pPr indent="-320675" lvl="1" marL="914400" rtl="0" algn="l">
              <a:spcBef>
                <a:spcPts val="0"/>
              </a:spcBef>
              <a:spcAft>
                <a:spcPts val="0"/>
              </a:spcAft>
              <a:buClr>
                <a:schemeClr val="lt1"/>
              </a:buClr>
              <a:buSzPts val="1450"/>
              <a:buChar char="○"/>
            </a:pPr>
            <a:r>
              <a:rPr lang="en" sz="1450">
                <a:solidFill>
                  <a:schemeClr val="lt1"/>
                </a:solidFill>
              </a:rPr>
              <a:t>Variables of interest: Ownership Type, Property Zip Code, Unit Count.</a:t>
            </a:r>
            <a:br>
              <a:rPr lang="en" sz="1450">
                <a:solidFill>
                  <a:schemeClr val="lt1"/>
                </a:solidFill>
              </a:rPr>
            </a:br>
            <a:br>
              <a:rPr lang="en" sz="1450">
                <a:solidFill>
                  <a:schemeClr val="lt1"/>
                </a:solidFill>
              </a:rPr>
            </a:br>
            <a:endParaRPr sz="1450">
              <a:solidFill>
                <a:schemeClr val="lt1"/>
              </a:solidFill>
            </a:endParaRPr>
          </a:p>
          <a:p>
            <a:pPr indent="0" lvl="0" marL="0" rtl="0" algn="l">
              <a:spcBef>
                <a:spcPts val="1600"/>
              </a:spcBef>
              <a:spcAft>
                <a:spcPts val="1600"/>
              </a:spcAft>
              <a:buNone/>
            </a:pPr>
            <a:r>
              <a:rPr b="1" lang="en" sz="1450">
                <a:solidFill>
                  <a:schemeClr val="lt1"/>
                </a:solidFill>
              </a:rPr>
              <a:t>Note: One of the responsibilities of the Housing Opportunities Community of Montgomery County is to acquire Moderately Priced Dwelling Units (MPDUs) for rental to lower-income families.</a:t>
            </a:r>
            <a:endParaRPr b="1" sz="145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Datasets: Maryland State Department of Education</a:t>
            </a:r>
            <a:endParaRPr>
              <a:solidFill>
                <a:schemeClr val="lt1"/>
              </a:solidFill>
            </a:endParaRPr>
          </a:p>
        </p:txBody>
      </p:sp>
      <p:grpSp>
        <p:nvGrpSpPr>
          <p:cNvPr id="72" name="Google Shape;72;p15"/>
          <p:cNvGrpSpPr/>
          <p:nvPr/>
        </p:nvGrpSpPr>
        <p:grpSpPr>
          <a:xfrm>
            <a:off x="431953" y="1304875"/>
            <a:ext cx="4045915" cy="3516501"/>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3820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lt1"/>
                </a:solidFill>
                <a:hlinkClick r:id="rId3">
                  <a:extLst>
                    <a:ext uri="{A12FA001-AC4F-418D-AE19-62706E023703}">
                      <ahyp:hlinkClr val="tx"/>
                    </a:ext>
                  </a:extLst>
                </a:hlinkClick>
              </a:rPr>
              <a:t>Students Receiving Special Services</a:t>
            </a:r>
            <a:endParaRPr>
              <a:solidFill>
                <a:schemeClr val="lt1"/>
              </a:solidFill>
            </a:endParaRPr>
          </a:p>
        </p:txBody>
      </p:sp>
      <p:sp>
        <p:nvSpPr>
          <p:cNvPr id="76" name="Google Shape;76;p15"/>
          <p:cNvSpPr txBox="1"/>
          <p:nvPr>
            <p:ph idx="4294967295" type="body"/>
          </p:nvPr>
        </p:nvSpPr>
        <p:spPr>
          <a:xfrm>
            <a:off x="432000" y="1766275"/>
            <a:ext cx="4045800" cy="287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Provides data on special services for all public schools in Maryland.</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I looked at the data for </a:t>
            </a:r>
            <a:r>
              <a:rPr b="1" i="1" lang="en" sz="1600">
                <a:solidFill>
                  <a:schemeClr val="lt1"/>
                </a:solidFill>
              </a:rPr>
              <a:t>2015-2019</a:t>
            </a:r>
            <a:r>
              <a:rPr lang="en" sz="1600">
                <a:solidFill>
                  <a:schemeClr val="lt1"/>
                </a:solidFill>
              </a:rPr>
              <a:t> for </a:t>
            </a:r>
            <a:r>
              <a:rPr b="1" i="1" lang="en" sz="1600">
                <a:solidFill>
                  <a:schemeClr val="lt1"/>
                </a:solidFill>
              </a:rPr>
              <a:t>Montgomery County</a:t>
            </a:r>
            <a:r>
              <a:rPr lang="en" sz="1600">
                <a:solidFill>
                  <a:schemeClr val="lt1"/>
                </a:solidFill>
              </a:rPr>
              <a:t> and </a:t>
            </a:r>
            <a:r>
              <a:rPr b="1" i="1" lang="en" sz="1600">
                <a:solidFill>
                  <a:schemeClr val="lt1"/>
                </a:solidFill>
              </a:rPr>
              <a:t>Prince George’s County</a:t>
            </a:r>
            <a:r>
              <a:rPr lang="en" sz="1600">
                <a:solidFill>
                  <a:schemeClr val="lt1"/>
                </a:solidFill>
              </a:rPr>
              <a:t> public </a:t>
            </a:r>
            <a:r>
              <a:rPr b="1" i="1" lang="en" sz="1600">
                <a:solidFill>
                  <a:schemeClr val="lt1"/>
                </a:solidFill>
              </a:rPr>
              <a:t>high schools</a:t>
            </a:r>
            <a:r>
              <a:rPr lang="en" sz="1600">
                <a:solidFill>
                  <a:schemeClr val="lt1"/>
                </a:solidFill>
              </a:rPr>
              <a: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Variables of interest: FARMS percentage, county, academic year.</a:t>
            </a:r>
            <a:endParaRPr sz="1600">
              <a:solidFill>
                <a:schemeClr val="lt1"/>
              </a:solidFill>
            </a:endParaRPr>
          </a:p>
        </p:txBody>
      </p:sp>
      <p:grpSp>
        <p:nvGrpSpPr>
          <p:cNvPr id="77" name="Google Shape;77;p15"/>
          <p:cNvGrpSpPr/>
          <p:nvPr/>
        </p:nvGrpSpPr>
        <p:grpSpPr>
          <a:xfrm>
            <a:off x="4799550" y="1304885"/>
            <a:ext cx="4045889" cy="3516501"/>
            <a:chOff x="6212550" y="1304875"/>
            <a:chExt cx="2632500" cy="3416400"/>
          </a:xfrm>
        </p:grpSpPr>
        <p:sp>
          <p:nvSpPr>
            <p:cNvPr id="78" name="Google Shape;78;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4950450" y="1304875"/>
            <a:ext cx="38166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lt1"/>
                </a:solidFill>
                <a:hlinkClick r:id="rId4">
                  <a:extLst>
                    <a:ext uri="{A12FA001-AC4F-418D-AE19-62706E023703}">
                      <ahyp:hlinkClr val="tx"/>
                    </a:ext>
                  </a:extLst>
                </a:hlinkClick>
              </a:rPr>
              <a:t>Adjusted Cohort Graduation Rate</a:t>
            </a:r>
            <a:endParaRPr>
              <a:solidFill>
                <a:schemeClr val="lt1"/>
              </a:solidFill>
            </a:endParaRPr>
          </a:p>
        </p:txBody>
      </p:sp>
      <p:sp>
        <p:nvSpPr>
          <p:cNvPr id="81" name="Google Shape;81;p15"/>
          <p:cNvSpPr txBox="1"/>
          <p:nvPr>
            <p:ph idx="4294967295" type="body"/>
          </p:nvPr>
        </p:nvSpPr>
        <p:spPr>
          <a:xfrm>
            <a:off x="4827825" y="1766275"/>
            <a:ext cx="39894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Provides data on the graduation rates for all public high schools in Maryland.</a:t>
            </a:r>
            <a:endParaRPr b="1"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I looked at the data for </a:t>
            </a:r>
            <a:r>
              <a:rPr b="1" i="1" lang="en" sz="1600">
                <a:solidFill>
                  <a:schemeClr val="lt1"/>
                </a:solidFill>
              </a:rPr>
              <a:t>2015-2019</a:t>
            </a:r>
            <a:r>
              <a:rPr lang="en" sz="1600">
                <a:solidFill>
                  <a:schemeClr val="lt1"/>
                </a:solidFill>
              </a:rPr>
              <a:t> for </a:t>
            </a:r>
            <a:r>
              <a:rPr b="1" i="1" lang="en" sz="1600">
                <a:solidFill>
                  <a:schemeClr val="lt1"/>
                </a:solidFill>
              </a:rPr>
              <a:t>Montgomery County</a:t>
            </a:r>
            <a:r>
              <a:rPr lang="en" sz="1600">
                <a:solidFill>
                  <a:schemeClr val="lt1"/>
                </a:solidFill>
              </a:rPr>
              <a:t> and </a:t>
            </a:r>
            <a:r>
              <a:rPr b="1" i="1" lang="en" sz="1600">
                <a:solidFill>
                  <a:schemeClr val="lt1"/>
                </a:solidFill>
              </a:rPr>
              <a:t>Prince George’s County</a:t>
            </a:r>
            <a:r>
              <a:rPr lang="en" sz="1600">
                <a:solidFill>
                  <a:schemeClr val="lt1"/>
                </a:solidFill>
              </a:rPr>
              <a:t> public </a:t>
            </a:r>
            <a:r>
              <a:rPr b="1" i="1" lang="en" sz="1600">
                <a:solidFill>
                  <a:schemeClr val="lt1"/>
                </a:solidFill>
              </a:rPr>
              <a:t>high schools</a:t>
            </a:r>
            <a:r>
              <a:rPr lang="en" sz="1600">
                <a:solidFill>
                  <a:schemeClr val="lt1"/>
                </a:solidFill>
              </a:rPr>
              <a: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Variables of interest: graduation rate, county, academic year.</a:t>
            </a:r>
            <a:endParaRPr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Note: </a:t>
            </a:r>
            <a:r>
              <a:rPr b="1" i="1" lang="en" sz="1600">
                <a:solidFill>
                  <a:schemeClr val="lt1"/>
                </a:solidFill>
              </a:rPr>
              <a:t>4-year adjusted cohort rate.</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Datasets: Department of Housing and Urban Development</a:t>
            </a:r>
            <a:endParaRPr>
              <a:solidFill>
                <a:schemeClr val="lt1"/>
              </a:solidFill>
            </a:endParaRPr>
          </a:p>
        </p:txBody>
      </p:sp>
      <p:sp>
        <p:nvSpPr>
          <p:cNvPr id="87" name="Google Shape;8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u="sng">
                <a:solidFill>
                  <a:schemeClr val="lt1"/>
                </a:solidFill>
                <a:hlinkClick r:id="rId3">
                  <a:extLst>
                    <a:ext uri="{A12FA001-AC4F-418D-AE19-62706E023703}">
                      <ahyp:hlinkClr val="tx"/>
                    </a:ext>
                  </a:extLst>
                </a:hlinkClick>
              </a:rPr>
              <a:t>Low-Income Housing Tax Credit</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Provides data on low-income housing units and projects around the country.</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I looked at the data for Montgomery County and Prince George’s County, specifically pulling the zip codes of the high schools within those counties.</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Variables of interest: FIPS2010, Project Zip Code, Total Low-Income (LI) Units.</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191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Low-Income Housing Across Montgomery and Prince George’s Counties</a:t>
            </a:r>
            <a:endParaRPr sz="3000">
              <a:solidFill>
                <a:schemeClr val="lt1"/>
              </a:solidFill>
            </a:endParaRPr>
          </a:p>
        </p:txBody>
      </p:sp>
      <p:sp>
        <p:nvSpPr>
          <p:cNvPr id="93" name="Google Shape;93;p17"/>
          <p:cNvSpPr txBox="1"/>
          <p:nvPr>
            <p:ph idx="1" type="body"/>
          </p:nvPr>
        </p:nvSpPr>
        <p:spPr>
          <a:xfrm>
            <a:off x="236525" y="1214875"/>
            <a:ext cx="8685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Trends: Montgomery Village, Kensington, North Bethesda, Bethesda, Chevy Chase, Silver Spring, Clarksburg among the areas with the most MPDUs/housing units owned by the Housing Opportunities Community.</a:t>
            </a:r>
            <a:endParaRPr sz="1300">
              <a:solidFill>
                <a:schemeClr val="lt1"/>
              </a:solidFill>
            </a:endParaRPr>
          </a:p>
        </p:txBody>
      </p:sp>
      <p:pic>
        <p:nvPicPr>
          <p:cNvPr id="94" name="Google Shape;94;p17"/>
          <p:cNvPicPr preferRelativeResize="0"/>
          <p:nvPr/>
        </p:nvPicPr>
        <p:blipFill>
          <a:blip r:embed="rId3">
            <a:alphaModFix/>
          </a:blip>
          <a:stretch>
            <a:fillRect/>
          </a:stretch>
        </p:blipFill>
        <p:spPr>
          <a:xfrm>
            <a:off x="622800" y="1911275"/>
            <a:ext cx="7927101" cy="309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91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Low-Income Housing Across Montgomery and Prince George’s Counties</a:t>
            </a:r>
            <a:endParaRPr>
              <a:solidFill>
                <a:schemeClr val="lt1"/>
              </a:solidFill>
            </a:endParaRPr>
          </a:p>
        </p:txBody>
      </p:sp>
      <p:sp>
        <p:nvSpPr>
          <p:cNvPr id="100" name="Google Shape;100;p18"/>
          <p:cNvSpPr txBox="1"/>
          <p:nvPr>
            <p:ph idx="1" type="body"/>
          </p:nvPr>
        </p:nvSpPr>
        <p:spPr>
          <a:xfrm>
            <a:off x="236525" y="1214875"/>
            <a:ext cx="39999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Why do we care?</a:t>
            </a:r>
            <a:endParaRPr sz="1300">
              <a:solidFill>
                <a:schemeClr val="lt1"/>
              </a:solidFill>
            </a:endParaRPr>
          </a:p>
        </p:txBody>
      </p:sp>
      <p:pic>
        <p:nvPicPr>
          <p:cNvPr id="101" name="Google Shape;101;p18"/>
          <p:cNvPicPr preferRelativeResize="0"/>
          <p:nvPr/>
        </p:nvPicPr>
        <p:blipFill>
          <a:blip r:embed="rId3">
            <a:alphaModFix/>
          </a:blip>
          <a:stretch>
            <a:fillRect/>
          </a:stretch>
        </p:blipFill>
        <p:spPr>
          <a:xfrm>
            <a:off x="4643776" y="1764879"/>
            <a:ext cx="4278300" cy="2638622"/>
          </a:xfrm>
          <a:prstGeom prst="rect">
            <a:avLst/>
          </a:prstGeom>
          <a:noFill/>
          <a:ln>
            <a:noFill/>
          </a:ln>
        </p:spPr>
      </p:pic>
      <p:pic>
        <p:nvPicPr>
          <p:cNvPr id="102" name="Google Shape;102;p18"/>
          <p:cNvPicPr preferRelativeResize="0"/>
          <p:nvPr/>
        </p:nvPicPr>
        <p:blipFill>
          <a:blip r:embed="rId4">
            <a:alphaModFix/>
          </a:blip>
          <a:stretch>
            <a:fillRect/>
          </a:stretch>
        </p:blipFill>
        <p:spPr>
          <a:xfrm>
            <a:off x="151025" y="1764875"/>
            <a:ext cx="4278300" cy="2638625"/>
          </a:xfrm>
          <a:prstGeom prst="rect">
            <a:avLst/>
          </a:prstGeom>
          <a:noFill/>
          <a:ln>
            <a:noFill/>
          </a:ln>
        </p:spPr>
      </p:pic>
      <p:sp>
        <p:nvSpPr>
          <p:cNvPr id="103" name="Google Shape;103;p18"/>
          <p:cNvSpPr txBox="1"/>
          <p:nvPr/>
        </p:nvSpPr>
        <p:spPr>
          <a:xfrm>
            <a:off x="3435125" y="2608300"/>
            <a:ext cx="826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chemeClr val="dk1"/>
                </a:highlight>
                <a:latin typeface="Roboto"/>
                <a:ea typeface="Roboto"/>
                <a:cs typeface="Roboto"/>
                <a:sym typeface="Roboto"/>
              </a:rPr>
              <a:t>County</a:t>
            </a:r>
            <a:endParaRPr sz="1300">
              <a:highlight>
                <a:schemeClr val="dk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FARMS and Graduation Rates</a:t>
            </a:r>
            <a:endParaRPr>
              <a:solidFill>
                <a:schemeClr val="lt1"/>
              </a:solidFill>
            </a:endParaRPr>
          </a:p>
        </p:txBody>
      </p:sp>
      <p:sp>
        <p:nvSpPr>
          <p:cNvPr id="109" name="Google Shape;109;p19"/>
          <p:cNvSpPr txBox="1"/>
          <p:nvPr>
            <p:ph idx="4294967295" type="body"/>
          </p:nvPr>
        </p:nvSpPr>
        <p:spPr>
          <a:xfrm>
            <a:off x="0" y="1152475"/>
            <a:ext cx="4746000" cy="376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Pearson’s Correlation Test:</a:t>
            </a:r>
            <a:endParaRPr sz="1400">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p-value &lt; 0.05</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Correlation coefficient of -0.49</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Moderate, negative correlation</a:t>
            </a:r>
            <a:endParaRPr>
              <a:solidFill>
                <a:schemeClr val="lt1"/>
              </a:solidFill>
            </a:endParaRPr>
          </a:p>
          <a:p>
            <a:pPr indent="-292100" lvl="0" marL="457200" rtl="0" algn="l">
              <a:spcBef>
                <a:spcPts val="0"/>
              </a:spcBef>
              <a:spcAft>
                <a:spcPts val="0"/>
              </a:spcAft>
              <a:buClr>
                <a:schemeClr val="lt1"/>
              </a:buClr>
              <a:buSzPts val="1000"/>
              <a:buChar char="●"/>
            </a:pPr>
            <a:r>
              <a:rPr lang="en" sz="1400">
                <a:solidFill>
                  <a:schemeClr val="lt1"/>
                </a:solidFill>
              </a:rPr>
              <a:t>Why do we care?</a:t>
            </a:r>
            <a:endParaRPr sz="1400">
              <a:solidFill>
                <a:schemeClr val="lt1"/>
              </a:solidFill>
            </a:endParaRPr>
          </a:p>
        </p:txBody>
      </p:sp>
      <p:pic>
        <p:nvPicPr>
          <p:cNvPr id="110" name="Google Shape;110;p19"/>
          <p:cNvPicPr preferRelativeResize="0"/>
          <p:nvPr/>
        </p:nvPicPr>
        <p:blipFill>
          <a:blip r:embed="rId3">
            <a:alphaModFix/>
          </a:blip>
          <a:stretch>
            <a:fillRect/>
          </a:stretch>
        </p:blipFill>
        <p:spPr>
          <a:xfrm>
            <a:off x="4398000" y="1117475"/>
            <a:ext cx="4745999" cy="1835349"/>
          </a:xfrm>
          <a:prstGeom prst="rect">
            <a:avLst/>
          </a:prstGeom>
          <a:noFill/>
          <a:ln>
            <a:noFill/>
          </a:ln>
        </p:spPr>
      </p:pic>
      <p:pic>
        <p:nvPicPr>
          <p:cNvPr id="111" name="Google Shape;111;p19"/>
          <p:cNvPicPr preferRelativeResize="0"/>
          <p:nvPr/>
        </p:nvPicPr>
        <p:blipFill>
          <a:blip r:embed="rId4">
            <a:alphaModFix/>
          </a:blip>
          <a:stretch>
            <a:fillRect/>
          </a:stretch>
        </p:blipFill>
        <p:spPr>
          <a:xfrm>
            <a:off x="4398012" y="3052575"/>
            <a:ext cx="4745989" cy="1865501"/>
          </a:xfrm>
          <a:prstGeom prst="rect">
            <a:avLst/>
          </a:prstGeom>
          <a:noFill/>
          <a:ln>
            <a:noFill/>
          </a:ln>
        </p:spPr>
      </p:pic>
      <p:pic>
        <p:nvPicPr>
          <p:cNvPr id="112" name="Google Shape;112;p19"/>
          <p:cNvPicPr preferRelativeResize="0"/>
          <p:nvPr/>
        </p:nvPicPr>
        <p:blipFill>
          <a:blip r:embed="rId5">
            <a:alphaModFix/>
          </a:blip>
          <a:stretch>
            <a:fillRect/>
          </a:stretch>
        </p:blipFill>
        <p:spPr>
          <a:xfrm>
            <a:off x="-4" y="2571746"/>
            <a:ext cx="4169861"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FARMS and Low-Income Housing</a:t>
            </a:r>
            <a:endParaRPr>
              <a:solidFill>
                <a:schemeClr val="lt1"/>
              </a:solidFill>
            </a:endParaRPr>
          </a:p>
        </p:txBody>
      </p:sp>
      <p:sp>
        <p:nvSpPr>
          <p:cNvPr id="118" name="Google Shape;118;p20"/>
          <p:cNvSpPr txBox="1"/>
          <p:nvPr>
            <p:ph idx="1" type="body"/>
          </p:nvPr>
        </p:nvSpPr>
        <p:spPr>
          <a:xfrm>
            <a:off x="5229400" y="1152475"/>
            <a:ext cx="3603000" cy="364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P</a:t>
            </a:r>
            <a:r>
              <a:rPr lang="en" sz="1400">
                <a:solidFill>
                  <a:schemeClr val="lt1"/>
                </a:solidFill>
              </a:rPr>
              <a:t>earson’s Correlation Test:</a:t>
            </a:r>
            <a:endParaRPr sz="1400">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p-value &lt; 0.05</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Correlation coefficient of 0.23</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Weak, positive correlation</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Why do we care?</a:t>
            </a:r>
            <a:endParaRPr>
              <a:solidFill>
                <a:schemeClr val="lt1"/>
              </a:solidFill>
            </a:endParaRPr>
          </a:p>
        </p:txBody>
      </p:sp>
      <p:pic>
        <p:nvPicPr>
          <p:cNvPr id="119" name="Google Shape;119;p20"/>
          <p:cNvPicPr preferRelativeResize="0"/>
          <p:nvPr/>
        </p:nvPicPr>
        <p:blipFill rotWithShape="1">
          <a:blip r:embed="rId3">
            <a:alphaModFix/>
          </a:blip>
          <a:srcRect b="0" l="15733" r="15829" t="0"/>
          <a:stretch/>
        </p:blipFill>
        <p:spPr>
          <a:xfrm>
            <a:off x="6091625" y="2571750"/>
            <a:ext cx="2740675" cy="2469750"/>
          </a:xfrm>
          <a:prstGeom prst="rect">
            <a:avLst/>
          </a:prstGeom>
          <a:noFill/>
          <a:ln>
            <a:noFill/>
          </a:ln>
        </p:spPr>
      </p:pic>
      <p:pic>
        <p:nvPicPr>
          <p:cNvPr id="120" name="Google Shape;120;p20"/>
          <p:cNvPicPr preferRelativeResize="0"/>
          <p:nvPr/>
        </p:nvPicPr>
        <p:blipFill>
          <a:blip r:embed="rId4">
            <a:alphaModFix/>
          </a:blip>
          <a:stretch>
            <a:fillRect/>
          </a:stretch>
        </p:blipFill>
        <p:spPr>
          <a:xfrm>
            <a:off x="79873" y="1152473"/>
            <a:ext cx="5095825" cy="314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Future Recommendations</a:t>
            </a:r>
            <a:endParaRPr>
              <a:solidFill>
                <a:schemeClr val="lt1"/>
              </a:solidFill>
            </a:endParaRPr>
          </a:p>
        </p:txBody>
      </p:sp>
      <p:sp>
        <p:nvSpPr>
          <p:cNvPr id="126" name="Google Shape;12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rPr>
              <a:t>dataMontgomery - Moderately Priced Dwelling Units &amp; Housing Licensing and Registration</a:t>
            </a:r>
            <a:endParaRPr b="1" sz="1600">
              <a:solidFill>
                <a:schemeClr val="lt1"/>
              </a:solidFill>
            </a:endParaRPr>
          </a:p>
          <a:p>
            <a:pPr indent="-330200" lvl="0" marL="457200" rtl="0" algn="l">
              <a:spcBef>
                <a:spcPts val="1600"/>
              </a:spcBef>
              <a:spcAft>
                <a:spcPts val="0"/>
              </a:spcAft>
              <a:buClr>
                <a:schemeClr val="lt1"/>
              </a:buClr>
              <a:buSzPts val="1600"/>
              <a:buChar char="●"/>
            </a:pPr>
            <a:r>
              <a:rPr lang="en" sz="1600">
                <a:solidFill>
                  <a:schemeClr val="lt1"/>
                </a:solidFill>
              </a:rPr>
              <a:t>Combination of these datasets.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Variables: amount of housing projects/units being built in Montgomery County, funding source (aka Ownership Type), number of low-income units, project location, etc.</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