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1"/>
  </p:normalViewPr>
  <p:slideViewPr>
    <p:cSldViewPr snapToGrid="0" snapToObjects="1">
      <p:cViewPr varScale="1">
        <p:scale>
          <a:sx n="121" d="100"/>
          <a:sy n="121" d="100"/>
        </p:scale>
        <p:origin x="200"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88137271989913"/>
          <c:y val="3.3240433908102218E-2"/>
          <c:w val="0.63223695559429505"/>
          <c:h val="0.70155465269537176"/>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ACDE-8145-AEE6-EE09B00BA74C}"/>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FB84-BB4A-82DB-8374727F2502}"/>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FB84-BB4A-82DB-8374727F2502}"/>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FB84-BB4A-82DB-8374727F250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eparator>, </c:separator>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interview-with-cool-tshirts-founder</c:v>
                </c:pt>
                <c:pt idx="1">
                  <c:v>getting-to-know-cool-tshirts</c:v>
                </c:pt>
                <c:pt idx="2">
                  <c:v>ten-crazy-cool-tshirts-facts</c:v>
                </c:pt>
                <c:pt idx="3">
                  <c:v>cool-tshirts-search</c:v>
                </c:pt>
              </c:strCache>
            </c:strRef>
          </c:cat>
          <c:val>
            <c:numRef>
              <c:f>Sheet1!$B$2:$B$5</c:f>
              <c:numCache>
                <c:formatCode>General</c:formatCode>
                <c:ptCount val="4"/>
                <c:pt idx="0">
                  <c:v>622</c:v>
                </c:pt>
                <c:pt idx="1">
                  <c:v>612</c:v>
                </c:pt>
                <c:pt idx="2">
                  <c:v>576</c:v>
                </c:pt>
                <c:pt idx="3">
                  <c:v>169</c:v>
                </c:pt>
              </c:numCache>
            </c:numRef>
          </c:val>
          <c:extLst>
            <c:ext xmlns:c16="http://schemas.microsoft.com/office/drawing/2014/chart" uri="{C3380CC4-5D6E-409C-BE32-E72D297353CC}">
              <c16:uniqueId val="{00000000-ACDE-8145-AEE6-EE09B00BA74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
          <c:y val="0.73849737532808413"/>
          <c:w val="1"/>
          <c:h val="0.23372484689413828"/>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17691671899943"/>
          <c:y val="3.9501773338451035E-2"/>
          <c:w val="0.57531447682553793"/>
          <c:h val="0.69918367712534391"/>
        </c:manualLayout>
      </c:layout>
      <c:pieChart>
        <c:varyColors val="1"/>
        <c:ser>
          <c:idx val="0"/>
          <c:order val="0"/>
          <c:tx>
            <c:strRef>
              <c:f>Sheet1!$B$1</c:f>
              <c:strCache>
                <c:ptCount val="1"/>
                <c:pt idx="0">
                  <c:v>Count</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462F-794D-8D32-72EBDB8DE945}"/>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462F-794D-8D32-72EBDB8DE945}"/>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4-462F-794D-8D32-72EBDB8DE945}"/>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462F-794D-8D32-72EBDB8DE945}"/>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462F-794D-8D32-72EBDB8DE945}"/>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6-462F-794D-8D32-72EBDB8DE945}"/>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462F-794D-8D32-72EBDB8DE945}"/>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8-462F-794D-8D32-72EBDB8DE94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weekly-newsletter</c:v>
                </c:pt>
                <c:pt idx="1">
                  <c:v>retargetting-ad</c:v>
                </c:pt>
                <c:pt idx="2">
                  <c:v>retargetting-campaign</c:v>
                </c:pt>
                <c:pt idx="3">
                  <c:v>getting-to-know-cool-tshirts</c:v>
                </c:pt>
                <c:pt idx="4">
                  <c:v>ten-crazy-cool-tshirts-facts</c:v>
                </c:pt>
                <c:pt idx="5">
                  <c:v>interview-with-cool-tshirts-founder</c:v>
                </c:pt>
                <c:pt idx="6">
                  <c:v>paid-search</c:v>
                </c:pt>
                <c:pt idx="7">
                  <c:v>cool-tshirts-search</c:v>
                </c:pt>
              </c:strCache>
            </c:strRef>
          </c:cat>
          <c:val>
            <c:numRef>
              <c:f>Sheet1!$B$2:$B$9</c:f>
              <c:numCache>
                <c:formatCode>General</c:formatCode>
                <c:ptCount val="8"/>
                <c:pt idx="0">
                  <c:v>447</c:v>
                </c:pt>
                <c:pt idx="1">
                  <c:v>443</c:v>
                </c:pt>
                <c:pt idx="2">
                  <c:v>245</c:v>
                </c:pt>
                <c:pt idx="3">
                  <c:v>232</c:v>
                </c:pt>
                <c:pt idx="4">
                  <c:v>190</c:v>
                </c:pt>
                <c:pt idx="5">
                  <c:v>184</c:v>
                </c:pt>
                <c:pt idx="6">
                  <c:v>178</c:v>
                </c:pt>
                <c:pt idx="7">
                  <c:v>60</c:v>
                </c:pt>
              </c:numCache>
            </c:numRef>
          </c:val>
          <c:extLst>
            <c:ext xmlns:c16="http://schemas.microsoft.com/office/drawing/2014/chart" uri="{C3380CC4-5D6E-409C-BE32-E72D297353CC}">
              <c16:uniqueId val="{00000000-462F-794D-8D32-72EBDB8DE94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1.9607758221426658E-2"/>
          <c:y val="0.75128244386118403"/>
          <c:w val="0.98039224177857331"/>
          <c:h val="0.24871755613881599"/>
        </c:manualLayout>
      </c:layout>
      <c:overlay val="0"/>
      <c:spPr>
        <a:solidFill>
          <a:schemeClr val="lt1">
            <a:alpha val="78000"/>
          </a:schemeClr>
        </a:solidFill>
        <a:ln>
          <a:noFill/>
        </a:ln>
        <a:effectLst/>
      </c:spPr>
      <c:txPr>
        <a:bodyPr rot="0" spcFirstLastPara="1" vertOverflow="ellipsis" vert="horz" wrap="square" anchor="ctr" anchorCtr="0"/>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24116270236668"/>
          <c:y val="3.3705207487731273E-2"/>
          <c:w val="0.55989023293604478"/>
          <c:h val="0.69587220683850792"/>
        </c:manualLayout>
      </c:layout>
      <c:pieChart>
        <c:varyColors val="1"/>
        <c:ser>
          <c:idx val="0"/>
          <c:order val="0"/>
          <c:tx>
            <c:strRef>
              <c:f>Sheet1!$B$1</c:f>
              <c:strCache>
                <c:ptCount val="1"/>
                <c:pt idx="0">
                  <c:v>Count</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85E-104C-AD9C-3232673E955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185E-104C-AD9C-3232673E955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185E-104C-AD9C-3232673E9550}"/>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185E-104C-AD9C-3232673E9550}"/>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5E3-5044-BE8E-6AB4D9C766A7}"/>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5E3-5044-BE8E-6AB4D9C766A7}"/>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4-75E3-5044-BE8E-6AB4D9C766A7}"/>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75E3-5044-BE8E-6AB4D9C766A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weekly-newsletter</c:v>
                </c:pt>
                <c:pt idx="1">
                  <c:v>retargetting-ad</c:v>
                </c:pt>
                <c:pt idx="2">
                  <c:v>retargetting-campaign</c:v>
                </c:pt>
                <c:pt idx="3">
                  <c:v>paid-search</c:v>
                </c:pt>
                <c:pt idx="4">
                  <c:v>getting-to-know-cool-tshirts</c:v>
                </c:pt>
                <c:pt idx="5">
                  <c:v>ten-crazy-cool-tshirts-facts</c:v>
                </c:pt>
                <c:pt idx="6">
                  <c:v>interview-with-cool-tshirts-founder</c:v>
                </c:pt>
                <c:pt idx="7">
                  <c:v>cool-tshirts-search</c:v>
                </c:pt>
              </c:strCache>
            </c:strRef>
          </c:cat>
          <c:val>
            <c:numRef>
              <c:f>Sheet1!$B$2:$B$9</c:f>
              <c:numCache>
                <c:formatCode>General</c:formatCode>
                <c:ptCount val="8"/>
                <c:pt idx="0">
                  <c:v>115</c:v>
                </c:pt>
                <c:pt idx="1">
                  <c:v>113</c:v>
                </c:pt>
                <c:pt idx="2">
                  <c:v>54</c:v>
                </c:pt>
                <c:pt idx="3">
                  <c:v>52</c:v>
                </c:pt>
                <c:pt idx="4">
                  <c:v>9</c:v>
                </c:pt>
                <c:pt idx="5">
                  <c:v>9</c:v>
                </c:pt>
                <c:pt idx="6">
                  <c:v>7</c:v>
                </c:pt>
                <c:pt idx="7">
                  <c:v>2</c:v>
                </c:pt>
              </c:numCache>
            </c:numRef>
          </c:val>
          <c:extLst>
            <c:ext xmlns:c16="http://schemas.microsoft.com/office/drawing/2014/chart" uri="{C3380CC4-5D6E-409C-BE32-E72D297353CC}">
              <c16:uniqueId val="{00000000-75E3-5044-BE8E-6AB4D9C766A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
          <c:y val="0.74416486888972855"/>
          <c:w val="0.99398021448939133"/>
          <c:h val="0.23055622549447302"/>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Sheet1!$C$1</c:f>
              <c:strCache>
                <c:ptCount val="1"/>
                <c:pt idx="0">
                  <c:v>First-touch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0-0B40-B9F6-A8F32F5D6724}"/>
              </c:ext>
            </c:extLst>
          </c:dPt>
          <c:cat>
            <c:strRef>
              <c:f>Sheet1!$A$2:$A$5</c:f>
              <c:strCache>
                <c:ptCount val="4"/>
                <c:pt idx="0">
                  <c:v>1st Qtr</c:v>
                </c:pt>
                <c:pt idx="1">
                  <c:v>2nd Qtr</c:v>
                </c:pt>
                <c:pt idx="2">
                  <c:v>3rd Qtr</c:v>
                </c:pt>
                <c:pt idx="3">
                  <c:v>4th Qtr</c:v>
                </c:pt>
              </c:strCache>
            </c:strRef>
          </c:cat>
          <c:val>
            <c:numRef>
              <c:f>Sheet1!$C$2:$C$5</c:f>
              <c:numCache>
                <c:formatCode>General</c:formatCode>
                <c:ptCount val="4"/>
              </c:numCache>
            </c:numRef>
          </c:val>
          <c:extLst>
            <c:ext xmlns:c16="http://schemas.microsoft.com/office/drawing/2014/chart" uri="{C3380CC4-5D6E-409C-BE32-E72D297353CC}">
              <c16:uniqueId val="{00000001-321C-D54B-84A1-DD825F686F6F}"/>
            </c:ext>
          </c:extLst>
        </c:ser>
        <c:ser>
          <c:idx val="2"/>
          <c:order val="1"/>
          <c:tx>
            <c:strRef>
              <c:f>Sheet1!$D$1</c:f>
              <c:strCache>
                <c:ptCount val="1"/>
                <c:pt idx="0">
                  <c:v>Last-touch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9-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B-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D-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F-6A40-0B40-B9F6-A8F32F5D6724}"/>
              </c:ext>
            </c:extLst>
          </c:dPt>
          <c:cat>
            <c:strRef>
              <c:f>Sheet1!$A$2:$A$5</c:f>
              <c:strCache>
                <c:ptCount val="4"/>
                <c:pt idx="0">
                  <c:v>1st Qtr</c:v>
                </c:pt>
                <c:pt idx="1">
                  <c:v>2nd Qtr</c:v>
                </c:pt>
                <c:pt idx="2">
                  <c:v>3rd Qtr</c:v>
                </c:pt>
                <c:pt idx="3">
                  <c:v>4th Qtr</c:v>
                </c:pt>
              </c:strCache>
            </c:strRef>
          </c:cat>
          <c:val>
            <c:numRef>
              <c:f>Sheet1!$D$2:$D$5</c:f>
              <c:numCache>
                <c:formatCode>General</c:formatCode>
                <c:ptCount val="4"/>
              </c:numCache>
            </c:numRef>
          </c:val>
          <c:extLst>
            <c:ext xmlns:c16="http://schemas.microsoft.com/office/drawing/2014/chart" uri="{C3380CC4-5D6E-409C-BE32-E72D297353CC}">
              <c16:uniqueId val="{00000002-321C-D54B-84A1-DD825F686F6F}"/>
            </c:ext>
          </c:extLst>
        </c:ser>
        <c:ser>
          <c:idx val="3"/>
          <c:order val="2"/>
          <c:tx>
            <c:strRef>
              <c:f>Sheet1!$E$1</c:f>
              <c:strCache>
                <c:ptCount val="1"/>
                <c:pt idx="0">
                  <c:v>Last-touh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7-6A40-0B40-B9F6-A8F32F5D6724}"/>
              </c:ext>
            </c:extLst>
          </c:dPt>
          <c:cat>
            <c:strRef>
              <c:f>Sheet1!$A$2:$A$5</c:f>
              <c:strCache>
                <c:ptCount val="4"/>
                <c:pt idx="0">
                  <c:v>1st Qtr</c:v>
                </c:pt>
                <c:pt idx="1">
                  <c:v>2nd Qtr</c:v>
                </c:pt>
                <c:pt idx="2">
                  <c:v>3rd Qtr</c:v>
                </c:pt>
                <c:pt idx="3">
                  <c:v>4th Qtr</c:v>
                </c:pt>
              </c:strCache>
            </c:strRef>
          </c:cat>
          <c:val>
            <c:numRef>
              <c:f>Sheet1!$E$2:$E$5</c:f>
              <c:numCache>
                <c:formatCode>General</c:formatCode>
                <c:ptCount val="4"/>
              </c:numCache>
            </c:numRef>
          </c:val>
          <c:extLst>
            <c:ext xmlns:c16="http://schemas.microsoft.com/office/drawing/2014/chart" uri="{C3380CC4-5D6E-409C-BE32-E72D297353CC}">
              <c16:uniqueId val="{00000003-321C-D54B-84A1-DD825F686F6F}"/>
            </c:ext>
          </c:extLst>
        </c:ser>
        <c:ser>
          <c:idx val="4"/>
          <c:order val="3"/>
          <c:tx>
            <c:strRef>
              <c:f>Sheet1!$F$1</c:f>
              <c:strCache>
                <c:ptCount val="1"/>
                <c:pt idx="0">
                  <c:v>Purchase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6A40-0B40-B9F6-A8F32F5D6724}"/>
              </c:ext>
            </c:extLst>
          </c:dPt>
          <c:cat>
            <c:strRef>
              <c:f>Sheet1!$A$2:$A$5</c:f>
              <c:strCache>
                <c:ptCount val="4"/>
                <c:pt idx="0">
                  <c:v>1st Qtr</c:v>
                </c:pt>
                <c:pt idx="1">
                  <c:v>2nd Qtr</c:v>
                </c:pt>
                <c:pt idx="2">
                  <c:v>3rd Qtr</c:v>
                </c:pt>
                <c:pt idx="3">
                  <c:v>4th Qtr</c:v>
                </c:pt>
              </c:strCache>
            </c:strRef>
          </c:cat>
          <c:val>
            <c:numRef>
              <c:f>Sheet1!$F$2:$F$5</c:f>
              <c:numCache>
                <c:formatCode>General</c:formatCode>
                <c:ptCount val="4"/>
              </c:numCache>
            </c:numRef>
          </c:val>
          <c:extLst>
            <c:ext xmlns:c16="http://schemas.microsoft.com/office/drawing/2014/chart" uri="{C3380CC4-5D6E-409C-BE32-E72D297353CC}">
              <c16:uniqueId val="{00000004-321C-D54B-84A1-DD825F686F6F}"/>
            </c:ext>
          </c:extLst>
        </c:ser>
        <c:ser>
          <c:idx val="5"/>
          <c:order val="4"/>
          <c:tx>
            <c:strRef>
              <c:f>Sheet1!$G$1</c:f>
              <c:strCache>
                <c:ptCount val="1"/>
                <c:pt idx="0">
                  <c:v>Purchase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7-6A40-0B40-B9F6-A8F32F5D6724}"/>
              </c:ext>
            </c:extLst>
          </c:dPt>
          <c:cat>
            <c:strRef>
              <c:f>Sheet1!$A$2:$A$5</c:f>
              <c:strCache>
                <c:ptCount val="4"/>
                <c:pt idx="0">
                  <c:v>1st Qtr</c:v>
                </c:pt>
                <c:pt idx="1">
                  <c:v>2nd Qtr</c:v>
                </c:pt>
                <c:pt idx="2">
                  <c:v>3rd Qtr</c:v>
                </c:pt>
                <c:pt idx="3">
                  <c:v>4th Qtr</c:v>
                </c:pt>
              </c:strCache>
            </c:strRef>
          </c:cat>
          <c:val>
            <c:numRef>
              <c:f>Sheet1!$G$2:$G$5</c:f>
              <c:numCache>
                <c:formatCode>General</c:formatCode>
                <c:ptCount val="4"/>
              </c:numCache>
            </c:numRef>
          </c:val>
          <c:extLst>
            <c:ext xmlns:c16="http://schemas.microsoft.com/office/drawing/2014/chart" uri="{C3380CC4-5D6E-409C-BE32-E72D297353CC}">
              <c16:uniqueId val="{00000005-321C-D54B-84A1-DD825F686F6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Sheet1!$C$1</c:f>
              <c:strCache>
                <c:ptCount val="1"/>
                <c:pt idx="0">
                  <c:v>First-touch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0-0B40-B9F6-A8F32F5D6724}"/>
              </c:ext>
            </c:extLst>
          </c:dPt>
          <c:cat>
            <c:strRef>
              <c:f>Sheet1!$A$2:$A$5</c:f>
              <c:strCache>
                <c:ptCount val="4"/>
                <c:pt idx="0">
                  <c:v>1st Qtr</c:v>
                </c:pt>
                <c:pt idx="1">
                  <c:v>2nd Qtr</c:v>
                </c:pt>
                <c:pt idx="2">
                  <c:v>3rd Qtr</c:v>
                </c:pt>
                <c:pt idx="3">
                  <c:v>4th Qtr</c:v>
                </c:pt>
              </c:strCache>
            </c:strRef>
          </c:cat>
          <c:val>
            <c:numRef>
              <c:f>Sheet1!$C$2:$C$5</c:f>
              <c:numCache>
                <c:formatCode>General</c:formatCode>
                <c:ptCount val="4"/>
              </c:numCache>
            </c:numRef>
          </c:val>
          <c:extLst>
            <c:ext xmlns:c16="http://schemas.microsoft.com/office/drawing/2014/chart" uri="{C3380CC4-5D6E-409C-BE32-E72D297353CC}">
              <c16:uniqueId val="{00000001-321C-D54B-84A1-DD825F686F6F}"/>
            </c:ext>
          </c:extLst>
        </c:ser>
        <c:ser>
          <c:idx val="2"/>
          <c:order val="1"/>
          <c:tx>
            <c:strRef>
              <c:f>Sheet1!$D$1</c:f>
              <c:strCache>
                <c:ptCount val="1"/>
                <c:pt idx="0">
                  <c:v>Last-touch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9-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B-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D-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F-6A40-0B40-B9F6-A8F32F5D6724}"/>
              </c:ext>
            </c:extLst>
          </c:dPt>
          <c:cat>
            <c:strRef>
              <c:f>Sheet1!$A$2:$A$5</c:f>
              <c:strCache>
                <c:ptCount val="4"/>
                <c:pt idx="0">
                  <c:v>1st Qtr</c:v>
                </c:pt>
                <c:pt idx="1">
                  <c:v>2nd Qtr</c:v>
                </c:pt>
                <c:pt idx="2">
                  <c:v>3rd Qtr</c:v>
                </c:pt>
                <c:pt idx="3">
                  <c:v>4th Qtr</c:v>
                </c:pt>
              </c:strCache>
            </c:strRef>
          </c:cat>
          <c:val>
            <c:numRef>
              <c:f>Sheet1!$D$2:$D$5</c:f>
              <c:numCache>
                <c:formatCode>General</c:formatCode>
                <c:ptCount val="4"/>
              </c:numCache>
            </c:numRef>
          </c:val>
          <c:extLst>
            <c:ext xmlns:c16="http://schemas.microsoft.com/office/drawing/2014/chart" uri="{C3380CC4-5D6E-409C-BE32-E72D297353CC}">
              <c16:uniqueId val="{00000002-321C-D54B-84A1-DD825F686F6F}"/>
            </c:ext>
          </c:extLst>
        </c:ser>
        <c:ser>
          <c:idx val="3"/>
          <c:order val="2"/>
          <c:tx>
            <c:strRef>
              <c:f>Sheet1!$E$1</c:f>
              <c:strCache>
                <c:ptCount val="1"/>
                <c:pt idx="0">
                  <c:v>Last-touh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7-6A40-0B40-B9F6-A8F32F5D6724}"/>
              </c:ext>
            </c:extLst>
          </c:dPt>
          <c:cat>
            <c:strRef>
              <c:f>Sheet1!$A$2:$A$5</c:f>
              <c:strCache>
                <c:ptCount val="4"/>
                <c:pt idx="0">
                  <c:v>1st Qtr</c:v>
                </c:pt>
                <c:pt idx="1">
                  <c:v>2nd Qtr</c:v>
                </c:pt>
                <c:pt idx="2">
                  <c:v>3rd Qtr</c:v>
                </c:pt>
                <c:pt idx="3">
                  <c:v>4th Qtr</c:v>
                </c:pt>
              </c:strCache>
            </c:strRef>
          </c:cat>
          <c:val>
            <c:numRef>
              <c:f>Sheet1!$E$2:$E$5</c:f>
              <c:numCache>
                <c:formatCode>General</c:formatCode>
                <c:ptCount val="4"/>
              </c:numCache>
            </c:numRef>
          </c:val>
          <c:extLst>
            <c:ext xmlns:c16="http://schemas.microsoft.com/office/drawing/2014/chart" uri="{C3380CC4-5D6E-409C-BE32-E72D297353CC}">
              <c16:uniqueId val="{00000003-321C-D54B-84A1-DD825F686F6F}"/>
            </c:ext>
          </c:extLst>
        </c:ser>
        <c:ser>
          <c:idx val="4"/>
          <c:order val="3"/>
          <c:tx>
            <c:strRef>
              <c:f>Sheet1!$F$1</c:f>
              <c:strCache>
                <c:ptCount val="1"/>
                <c:pt idx="0">
                  <c:v>Purchase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6A40-0B40-B9F6-A8F32F5D6724}"/>
              </c:ext>
            </c:extLst>
          </c:dPt>
          <c:cat>
            <c:strRef>
              <c:f>Sheet1!$A$2:$A$5</c:f>
              <c:strCache>
                <c:ptCount val="4"/>
                <c:pt idx="0">
                  <c:v>1st Qtr</c:v>
                </c:pt>
                <c:pt idx="1">
                  <c:v>2nd Qtr</c:v>
                </c:pt>
                <c:pt idx="2">
                  <c:v>3rd Qtr</c:v>
                </c:pt>
                <c:pt idx="3">
                  <c:v>4th Qtr</c:v>
                </c:pt>
              </c:strCache>
            </c:strRef>
          </c:cat>
          <c:val>
            <c:numRef>
              <c:f>Sheet1!$F$2:$F$5</c:f>
              <c:numCache>
                <c:formatCode>General</c:formatCode>
                <c:ptCount val="4"/>
              </c:numCache>
            </c:numRef>
          </c:val>
          <c:extLst>
            <c:ext xmlns:c16="http://schemas.microsoft.com/office/drawing/2014/chart" uri="{C3380CC4-5D6E-409C-BE32-E72D297353CC}">
              <c16:uniqueId val="{00000004-321C-D54B-84A1-DD825F686F6F}"/>
            </c:ext>
          </c:extLst>
        </c:ser>
        <c:ser>
          <c:idx val="5"/>
          <c:order val="4"/>
          <c:tx>
            <c:strRef>
              <c:f>Sheet1!$G$1</c:f>
              <c:strCache>
                <c:ptCount val="1"/>
                <c:pt idx="0">
                  <c:v>Purchase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7-6A40-0B40-B9F6-A8F32F5D6724}"/>
              </c:ext>
            </c:extLst>
          </c:dPt>
          <c:cat>
            <c:strRef>
              <c:f>Sheet1!$A$2:$A$5</c:f>
              <c:strCache>
                <c:ptCount val="4"/>
                <c:pt idx="0">
                  <c:v>1st Qtr</c:v>
                </c:pt>
                <c:pt idx="1">
                  <c:v>2nd Qtr</c:v>
                </c:pt>
                <c:pt idx="2">
                  <c:v>3rd Qtr</c:v>
                </c:pt>
                <c:pt idx="3">
                  <c:v>4th Qtr</c:v>
                </c:pt>
              </c:strCache>
            </c:strRef>
          </c:cat>
          <c:val>
            <c:numRef>
              <c:f>Sheet1!$G$2:$G$5</c:f>
              <c:numCache>
                <c:formatCode>General</c:formatCode>
                <c:ptCount val="4"/>
              </c:numCache>
            </c:numRef>
          </c:val>
          <c:extLst>
            <c:ext xmlns:c16="http://schemas.microsoft.com/office/drawing/2014/chart" uri="{C3380CC4-5D6E-409C-BE32-E72D297353CC}">
              <c16:uniqueId val="{00000005-321C-D54B-84A1-DD825F686F6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Sheet1!$C$1</c:f>
              <c:strCache>
                <c:ptCount val="1"/>
                <c:pt idx="0">
                  <c:v>First-touch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0-0B40-B9F6-A8F32F5D6724}"/>
              </c:ext>
            </c:extLst>
          </c:dPt>
          <c:cat>
            <c:strRef>
              <c:f>Sheet1!$A$2:$A$5</c:f>
              <c:strCache>
                <c:ptCount val="4"/>
                <c:pt idx="0">
                  <c:v>1st Qtr</c:v>
                </c:pt>
                <c:pt idx="1">
                  <c:v>2nd Qtr</c:v>
                </c:pt>
                <c:pt idx="2">
                  <c:v>3rd Qtr</c:v>
                </c:pt>
                <c:pt idx="3">
                  <c:v>4th Qtr</c:v>
                </c:pt>
              </c:strCache>
            </c:strRef>
          </c:cat>
          <c:val>
            <c:numRef>
              <c:f>Sheet1!$C$2:$C$5</c:f>
              <c:numCache>
                <c:formatCode>General</c:formatCode>
                <c:ptCount val="4"/>
              </c:numCache>
            </c:numRef>
          </c:val>
          <c:extLst>
            <c:ext xmlns:c16="http://schemas.microsoft.com/office/drawing/2014/chart" uri="{C3380CC4-5D6E-409C-BE32-E72D297353CC}">
              <c16:uniqueId val="{00000001-321C-D54B-84A1-DD825F686F6F}"/>
            </c:ext>
          </c:extLst>
        </c:ser>
        <c:ser>
          <c:idx val="2"/>
          <c:order val="1"/>
          <c:tx>
            <c:strRef>
              <c:f>Sheet1!$D$1</c:f>
              <c:strCache>
                <c:ptCount val="1"/>
                <c:pt idx="0">
                  <c:v>Last-touch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9-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B-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D-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F-6A40-0B40-B9F6-A8F32F5D6724}"/>
              </c:ext>
            </c:extLst>
          </c:dPt>
          <c:cat>
            <c:strRef>
              <c:f>Sheet1!$A$2:$A$5</c:f>
              <c:strCache>
                <c:ptCount val="4"/>
                <c:pt idx="0">
                  <c:v>1st Qtr</c:v>
                </c:pt>
                <c:pt idx="1">
                  <c:v>2nd Qtr</c:v>
                </c:pt>
                <c:pt idx="2">
                  <c:v>3rd Qtr</c:v>
                </c:pt>
                <c:pt idx="3">
                  <c:v>4th Qtr</c:v>
                </c:pt>
              </c:strCache>
            </c:strRef>
          </c:cat>
          <c:val>
            <c:numRef>
              <c:f>Sheet1!$D$2:$D$5</c:f>
              <c:numCache>
                <c:formatCode>General</c:formatCode>
                <c:ptCount val="4"/>
              </c:numCache>
            </c:numRef>
          </c:val>
          <c:extLst>
            <c:ext xmlns:c16="http://schemas.microsoft.com/office/drawing/2014/chart" uri="{C3380CC4-5D6E-409C-BE32-E72D297353CC}">
              <c16:uniqueId val="{00000002-321C-D54B-84A1-DD825F686F6F}"/>
            </c:ext>
          </c:extLst>
        </c:ser>
        <c:ser>
          <c:idx val="3"/>
          <c:order val="2"/>
          <c:tx>
            <c:strRef>
              <c:f>Sheet1!$E$1</c:f>
              <c:strCache>
                <c:ptCount val="1"/>
                <c:pt idx="0">
                  <c:v>Last-touh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7-6A40-0B40-B9F6-A8F32F5D6724}"/>
              </c:ext>
            </c:extLst>
          </c:dPt>
          <c:cat>
            <c:strRef>
              <c:f>Sheet1!$A$2:$A$5</c:f>
              <c:strCache>
                <c:ptCount val="4"/>
                <c:pt idx="0">
                  <c:v>1st Qtr</c:v>
                </c:pt>
                <c:pt idx="1">
                  <c:v>2nd Qtr</c:v>
                </c:pt>
                <c:pt idx="2">
                  <c:v>3rd Qtr</c:v>
                </c:pt>
                <c:pt idx="3">
                  <c:v>4th Qtr</c:v>
                </c:pt>
              </c:strCache>
            </c:strRef>
          </c:cat>
          <c:val>
            <c:numRef>
              <c:f>Sheet1!$E$2:$E$5</c:f>
              <c:numCache>
                <c:formatCode>General</c:formatCode>
                <c:ptCount val="4"/>
              </c:numCache>
            </c:numRef>
          </c:val>
          <c:extLst>
            <c:ext xmlns:c16="http://schemas.microsoft.com/office/drawing/2014/chart" uri="{C3380CC4-5D6E-409C-BE32-E72D297353CC}">
              <c16:uniqueId val="{00000003-321C-D54B-84A1-DD825F686F6F}"/>
            </c:ext>
          </c:extLst>
        </c:ser>
        <c:ser>
          <c:idx val="4"/>
          <c:order val="3"/>
          <c:tx>
            <c:strRef>
              <c:f>Sheet1!$F$1</c:f>
              <c:strCache>
                <c:ptCount val="1"/>
                <c:pt idx="0">
                  <c:v>Purchase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6A40-0B40-B9F6-A8F32F5D6724}"/>
              </c:ext>
            </c:extLst>
          </c:dPt>
          <c:cat>
            <c:strRef>
              <c:f>Sheet1!$A$2:$A$5</c:f>
              <c:strCache>
                <c:ptCount val="4"/>
                <c:pt idx="0">
                  <c:v>1st Qtr</c:v>
                </c:pt>
                <c:pt idx="1">
                  <c:v>2nd Qtr</c:v>
                </c:pt>
                <c:pt idx="2">
                  <c:v>3rd Qtr</c:v>
                </c:pt>
                <c:pt idx="3">
                  <c:v>4th Qtr</c:v>
                </c:pt>
              </c:strCache>
            </c:strRef>
          </c:cat>
          <c:val>
            <c:numRef>
              <c:f>Sheet1!$F$2:$F$5</c:f>
              <c:numCache>
                <c:formatCode>General</c:formatCode>
                <c:ptCount val="4"/>
              </c:numCache>
            </c:numRef>
          </c:val>
          <c:extLst>
            <c:ext xmlns:c16="http://schemas.microsoft.com/office/drawing/2014/chart" uri="{C3380CC4-5D6E-409C-BE32-E72D297353CC}">
              <c16:uniqueId val="{00000004-321C-D54B-84A1-DD825F686F6F}"/>
            </c:ext>
          </c:extLst>
        </c:ser>
        <c:ser>
          <c:idx val="5"/>
          <c:order val="4"/>
          <c:tx>
            <c:strRef>
              <c:f>Sheet1!$G$1</c:f>
              <c:strCache>
                <c:ptCount val="1"/>
                <c:pt idx="0">
                  <c:v>Purchase 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1-6A40-0B40-B9F6-A8F32F5D67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3-6A40-0B40-B9F6-A8F32F5D67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5-6A40-0B40-B9F6-A8F32F5D67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7-6A40-0B40-B9F6-A8F32F5D6724}"/>
              </c:ext>
            </c:extLst>
          </c:dPt>
          <c:cat>
            <c:strRef>
              <c:f>Sheet1!$A$2:$A$5</c:f>
              <c:strCache>
                <c:ptCount val="4"/>
                <c:pt idx="0">
                  <c:v>1st Qtr</c:v>
                </c:pt>
                <c:pt idx="1">
                  <c:v>2nd Qtr</c:v>
                </c:pt>
                <c:pt idx="2">
                  <c:v>3rd Qtr</c:v>
                </c:pt>
                <c:pt idx="3">
                  <c:v>4th Qtr</c:v>
                </c:pt>
              </c:strCache>
            </c:strRef>
          </c:cat>
          <c:val>
            <c:numRef>
              <c:f>Sheet1!$G$2:$G$5</c:f>
              <c:numCache>
                <c:formatCode>General</c:formatCode>
                <c:ptCount val="4"/>
              </c:numCache>
            </c:numRef>
          </c:val>
          <c:extLst>
            <c:ext xmlns:c16="http://schemas.microsoft.com/office/drawing/2014/chart" uri="{C3380CC4-5D6E-409C-BE32-E72D297353CC}">
              <c16:uniqueId val="{00000005-321C-D54B-84A1-DD825F686F6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0.48365</cdr:x>
      <cdr:y>0.58523</cdr:y>
    </cdr:from>
    <cdr:to>
      <cdr:x>0.95857</cdr:x>
      <cdr:y>0.98587</cdr:y>
    </cdr:to>
    <cdr:sp macro="" textlink="">
      <cdr:nvSpPr>
        <cdr:cNvPr id="2" name="TextBox 1">
          <a:extLst xmlns:a="http://schemas.openxmlformats.org/drawingml/2006/main">
            <a:ext uri="{FF2B5EF4-FFF2-40B4-BE49-F238E27FC236}">
              <a16:creationId xmlns:a16="http://schemas.microsoft.com/office/drawing/2014/main" id="{2C870AF2-314B-A041-ADF5-8E88C57A610E}"/>
            </a:ext>
          </a:extLst>
        </cdr:cNvPr>
        <cdr:cNvSpPr txBox="1"/>
      </cdr:nvSpPr>
      <cdr:spPr>
        <a:xfrm xmlns:a="http://schemas.openxmlformats.org/drawingml/2006/main">
          <a:off x="2010229" y="1605392"/>
          <a:ext cx="1973942" cy="109903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467BA-0147-384E-8085-3E33DFB08201}" type="datetimeFigureOut">
              <a:rPr lang="en-US" smtClean="0"/>
              <a:t>7/17/18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6381D-554D-5D48-8517-290CBA8884BB}" type="slidenum">
              <a:rPr lang="en-US" smtClean="0"/>
              <a:t>‹#›</a:t>
            </a:fld>
            <a:endParaRPr lang="en-US"/>
          </a:p>
        </p:txBody>
      </p:sp>
    </p:spTree>
    <p:extLst>
      <p:ext uri="{BB962C8B-B14F-4D97-AF65-F5344CB8AC3E}">
        <p14:creationId xmlns:p14="http://schemas.microsoft.com/office/powerpoint/2010/main" val="57322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C6381D-554D-5D48-8517-290CBA8884BB}" type="slidenum">
              <a:rPr lang="en-US" smtClean="0"/>
              <a:t>2</a:t>
            </a:fld>
            <a:endParaRPr lang="en-US"/>
          </a:p>
        </p:txBody>
      </p:sp>
    </p:spTree>
    <p:extLst>
      <p:ext uri="{BB962C8B-B14F-4D97-AF65-F5344CB8AC3E}">
        <p14:creationId xmlns:p14="http://schemas.microsoft.com/office/powerpoint/2010/main" val="3934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7/17/18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7/17/18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F0DB-38A0-614C-998B-294201FBBBE9}"/>
              </a:ext>
            </a:extLst>
          </p:cNvPr>
          <p:cNvSpPr>
            <a:spLocks noGrp="1"/>
          </p:cNvSpPr>
          <p:nvPr>
            <p:ph type="ctrTitle"/>
          </p:nvPr>
        </p:nvSpPr>
        <p:spPr>
          <a:xfrm>
            <a:off x="581192" y="1020431"/>
            <a:ext cx="10727940" cy="1475014"/>
          </a:xfrm>
        </p:spPr>
        <p:txBody>
          <a:bodyPr>
            <a:normAutofit fontScale="90000"/>
          </a:bodyPr>
          <a:lstStyle/>
          <a:p>
            <a:r>
              <a:rPr lang="en-US" cap="none" dirty="0">
                <a:solidFill>
                  <a:schemeClr val="tx1"/>
                </a:solidFill>
              </a:rPr>
              <a:t>CoolTShirts</a:t>
            </a:r>
            <a:br>
              <a:rPr lang="en-US" cap="none" dirty="0">
                <a:solidFill>
                  <a:schemeClr val="tx1"/>
                </a:solidFill>
              </a:rPr>
            </a:br>
            <a:r>
              <a:rPr lang="en-US" cap="none" dirty="0">
                <a:solidFill>
                  <a:schemeClr val="tx1"/>
                </a:solidFill>
              </a:rPr>
              <a:t> </a:t>
            </a:r>
            <a:br>
              <a:rPr lang="en-US" cap="none" dirty="0">
                <a:solidFill>
                  <a:schemeClr val="tx1">
                    <a:alpha val="77000"/>
                  </a:schemeClr>
                </a:solidFill>
              </a:rPr>
            </a:br>
            <a:endParaRPr lang="en-US" dirty="0"/>
          </a:p>
        </p:txBody>
      </p:sp>
      <p:sp>
        <p:nvSpPr>
          <p:cNvPr id="3" name="Subtitle 2">
            <a:extLst>
              <a:ext uri="{FF2B5EF4-FFF2-40B4-BE49-F238E27FC236}">
                <a16:creationId xmlns:a16="http://schemas.microsoft.com/office/drawing/2014/main" id="{6020E4A3-4BC4-D948-9E0B-214F01ED3EFF}"/>
              </a:ext>
            </a:extLst>
          </p:cNvPr>
          <p:cNvSpPr>
            <a:spLocks noGrp="1"/>
          </p:cNvSpPr>
          <p:nvPr>
            <p:ph type="subTitle" idx="1"/>
          </p:nvPr>
        </p:nvSpPr>
        <p:spPr>
          <a:xfrm>
            <a:off x="581194" y="1807779"/>
            <a:ext cx="10993546" cy="1277987"/>
          </a:xfrm>
        </p:spPr>
        <p:txBody>
          <a:bodyPr>
            <a:normAutofit/>
          </a:bodyPr>
          <a:lstStyle/>
          <a:p>
            <a:r>
              <a:rPr lang="en-US" sz="2000" cap="none" dirty="0">
                <a:solidFill>
                  <a:schemeClr val="tx1"/>
                </a:solidFill>
              </a:rPr>
              <a:t>FIRST- AND LAST- TOUCH ATTRIBUTION</a:t>
            </a:r>
            <a:endParaRPr lang="en-US" sz="2000" dirty="0"/>
          </a:p>
        </p:txBody>
      </p:sp>
      <p:sp>
        <p:nvSpPr>
          <p:cNvPr id="5" name="TextBox 4">
            <a:extLst>
              <a:ext uri="{FF2B5EF4-FFF2-40B4-BE49-F238E27FC236}">
                <a16:creationId xmlns:a16="http://schemas.microsoft.com/office/drawing/2014/main" id="{82B77E37-1E03-5646-BC12-414D22A5CBC6}"/>
              </a:ext>
            </a:extLst>
          </p:cNvPr>
          <p:cNvSpPr txBox="1"/>
          <p:nvPr/>
        </p:nvSpPr>
        <p:spPr>
          <a:xfrm>
            <a:off x="581192" y="4722118"/>
            <a:ext cx="4137953" cy="954107"/>
          </a:xfrm>
          <a:prstGeom prst="rect">
            <a:avLst/>
          </a:prstGeom>
          <a:noFill/>
        </p:spPr>
        <p:txBody>
          <a:bodyPr wrap="square" rtlCol="0">
            <a:spAutoFit/>
          </a:bodyPr>
          <a:lstStyle/>
          <a:p>
            <a:r>
              <a:rPr lang="en-US" sz="2800" dirty="0">
                <a:solidFill>
                  <a:schemeClr val="bg1"/>
                </a:solidFill>
                <a:sym typeface="Roboto Thin"/>
              </a:rPr>
              <a:t>Learn SQL from Scratch</a:t>
            </a:r>
            <a:endParaRPr lang="en-US" sz="2800" dirty="0">
              <a:solidFill>
                <a:schemeClr val="bg1"/>
              </a:solidFill>
            </a:endParaRPr>
          </a:p>
          <a:p>
            <a:r>
              <a:rPr lang="en-US" sz="2800" dirty="0">
                <a:solidFill>
                  <a:schemeClr val="bg1"/>
                </a:solidFill>
              </a:rPr>
              <a:t>Frank Carlone III</a:t>
            </a:r>
          </a:p>
        </p:txBody>
      </p:sp>
      <p:sp>
        <p:nvSpPr>
          <p:cNvPr id="6" name="TextBox 5">
            <a:extLst>
              <a:ext uri="{FF2B5EF4-FFF2-40B4-BE49-F238E27FC236}">
                <a16:creationId xmlns:a16="http://schemas.microsoft.com/office/drawing/2014/main" id="{71CE0E0C-848D-CE44-BE83-4ED56A9C1791}"/>
              </a:ext>
            </a:extLst>
          </p:cNvPr>
          <p:cNvSpPr txBox="1"/>
          <p:nvPr/>
        </p:nvSpPr>
        <p:spPr>
          <a:xfrm>
            <a:off x="7336221" y="47506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4878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What is the user journey – Part 4</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2112391"/>
            <a:ext cx="4188329" cy="2646421"/>
          </a:xfrm>
        </p:spPr>
        <p:txBody>
          <a:bodyPr anchor="t">
            <a:normAutofit/>
          </a:bodyPr>
          <a:lstStyle/>
          <a:p>
            <a:pPr marL="0" indent="0" fontAlgn="base">
              <a:buNone/>
            </a:pPr>
            <a:r>
              <a:rPr lang="en-US" sz="1600" dirty="0">
                <a:latin typeface="Arial" panose="020B0604020202020204" pitchFamily="34" charset="0"/>
                <a:cs typeface="Arial" panose="020B0604020202020204" pitchFamily="34" charset="0"/>
              </a:rPr>
              <a:t>How many last touches </a:t>
            </a:r>
            <a:r>
              <a:rPr lang="en-US" sz="1600" i="1" dirty="0">
                <a:latin typeface="Arial" panose="020B0604020202020204" pitchFamily="34" charset="0"/>
                <a:cs typeface="Arial" panose="020B0604020202020204" pitchFamily="34" charset="0"/>
              </a:rPr>
              <a:t>on the purchase page</a:t>
            </a:r>
            <a:r>
              <a:rPr lang="en-US" sz="1600" dirty="0">
                <a:latin typeface="Arial" panose="020B0604020202020204" pitchFamily="34" charset="0"/>
                <a:cs typeface="Arial" panose="020B0604020202020204" pitchFamily="34" charset="0"/>
              </a:rPr>
              <a:t> is each campaign responsible for?</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Three campaigns are credited with 78% (well over half) of last-touch attribution.  This can be attributed to direct contact with the user, either through email campaigns or Facebook.  </a:t>
            </a:r>
          </a:p>
          <a:p>
            <a:pPr>
              <a:buFont typeface="Wingdings" pitchFamily="2" charset="2"/>
              <a:buChar char="q"/>
            </a:pPr>
            <a:endParaRPr lang="en-US" sz="1400" dirty="0">
              <a:solidFill>
                <a:schemeClr val="tx1"/>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A37A41A-6D41-9C43-AB8C-5C372C2E25B0}"/>
              </a:ext>
            </a:extLst>
          </p:cNvPr>
          <p:cNvSpPr>
            <a:spLocks noGrp="1"/>
          </p:cNvSpPr>
          <p:nvPr>
            <p:ph sz="half" idx="2"/>
          </p:nvPr>
        </p:nvSpPr>
        <p:spPr>
          <a:xfrm>
            <a:off x="4900613" y="2196471"/>
            <a:ext cx="3344466" cy="4406348"/>
          </a:xfrm>
          <a:solidFill>
            <a:schemeClr val="bg2"/>
          </a:solidFill>
          <a:ln>
            <a:solidFill>
              <a:schemeClr val="bg2">
                <a:lumMod val="90000"/>
              </a:schemeClr>
            </a:solidFill>
          </a:ln>
          <a:effectLst>
            <a:outerShdw blurRad="50800" dist="50800" dir="5400000" algn="ctr" rotWithShape="0">
              <a:schemeClr val="bg1"/>
            </a:outerShdw>
          </a:effectLst>
        </p:spPr>
        <p:txBody>
          <a:bodyPr anchor="t">
            <a:noAutofit/>
          </a:bodyPr>
          <a:lstStyle/>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How many last touches on the purchase page is each campaign responsible for?</a:t>
            </a:r>
          </a:p>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with last_touch AS (</a:t>
            </a:r>
          </a:p>
          <a:p>
            <a:pPr marL="0" indent="0">
              <a:buNone/>
            </a:pPr>
            <a:r>
              <a:rPr lang="en-US" sz="900" dirty="0">
                <a:latin typeface="Courier New" panose="02070309020205020404" pitchFamily="49" charset="0"/>
                <a:cs typeface="Courier New" panose="02070309020205020404" pitchFamily="49" charset="0"/>
              </a:rPr>
              <a:t>  SELECT user_id, MAX(timestamp) AS</a:t>
            </a:r>
          </a:p>
          <a:p>
            <a:pPr marL="0" indent="0">
              <a:buNone/>
            </a:pPr>
            <a:r>
              <a:rPr lang="en-US" sz="900" dirty="0">
                <a:latin typeface="Courier New" panose="02070309020205020404" pitchFamily="49" charset="0"/>
                <a:cs typeface="Courier New" panose="02070309020205020404" pitchFamily="49" charset="0"/>
              </a:rPr>
              <a:t>    'last_touch_at'</a:t>
            </a:r>
          </a:p>
          <a:p>
            <a:pPr marL="0" indent="0">
              <a:buNone/>
            </a:pPr>
            <a:r>
              <a:rPr lang="en-US" sz="900" dirty="0">
                <a:latin typeface="Courier New" panose="02070309020205020404" pitchFamily="49" charset="0"/>
                <a:cs typeface="Courier New" panose="02070309020205020404" pitchFamily="49" charset="0"/>
              </a:rPr>
              <a:t>  FROM page_visits</a:t>
            </a:r>
          </a:p>
          <a:p>
            <a:pPr marL="0" indent="0">
              <a:buNone/>
            </a:pPr>
            <a:r>
              <a:rPr lang="en-US" sz="900" dirty="0">
                <a:latin typeface="Courier New" panose="02070309020205020404" pitchFamily="49" charset="0"/>
                <a:cs typeface="Courier New" panose="02070309020205020404" pitchFamily="49" charset="0"/>
              </a:rPr>
              <a:t>  WHERE page_name = '4 - purchase'</a:t>
            </a:r>
          </a:p>
          <a:p>
            <a:pPr marL="0" indent="0">
              <a:buNone/>
            </a:pPr>
            <a:r>
              <a:rPr lang="en-US" sz="900" dirty="0">
                <a:latin typeface="Courier New" panose="02070309020205020404" pitchFamily="49" charset="0"/>
                <a:cs typeface="Courier New" panose="02070309020205020404" pitchFamily="49" charset="0"/>
              </a:rPr>
              <a:t>  GROUP BY user_id)</a:t>
            </a:r>
          </a:p>
          <a:p>
            <a:pPr marL="0" indent="0">
              <a:buNone/>
            </a:pPr>
            <a:r>
              <a:rPr lang="en-US" sz="900" dirty="0">
                <a:latin typeface="Courier New" panose="02070309020205020404" pitchFamily="49" charset="0"/>
                <a:cs typeface="Courier New" panose="02070309020205020404" pitchFamily="49" charset="0"/>
              </a:rPr>
              <a:t>SELECT pv.utm_campaign AS 'Campaign’,  </a:t>
            </a:r>
          </a:p>
          <a:p>
            <a:pPr marL="0" indent="0">
              <a:buNone/>
            </a:pPr>
            <a:r>
              <a:rPr lang="en-US" sz="900" dirty="0">
                <a:latin typeface="Courier New" panose="02070309020205020404" pitchFamily="49" charset="0"/>
                <a:cs typeface="Courier New" panose="02070309020205020404" pitchFamily="49" charset="0"/>
              </a:rPr>
              <a:t>  COUNT(pv.utm_campaign) AS 'Count'</a:t>
            </a:r>
          </a:p>
          <a:p>
            <a:pPr marL="0" indent="0">
              <a:buNone/>
            </a:pPr>
            <a:r>
              <a:rPr lang="en-US" sz="900" dirty="0">
                <a:latin typeface="Courier New" panose="02070309020205020404" pitchFamily="49" charset="0"/>
                <a:cs typeface="Courier New" panose="02070309020205020404" pitchFamily="49" charset="0"/>
              </a:rPr>
              <a:t>FROM last_touch AS 'lt'</a:t>
            </a:r>
          </a:p>
          <a:p>
            <a:pPr marL="0" indent="0">
              <a:buNone/>
            </a:pPr>
            <a:r>
              <a:rPr lang="en-US" sz="900" dirty="0">
                <a:latin typeface="Courier New" panose="02070309020205020404" pitchFamily="49" charset="0"/>
                <a:cs typeface="Courier New" panose="02070309020205020404" pitchFamily="49" charset="0"/>
              </a:rPr>
              <a:t>JOIN page_visits AS 'pv’</a:t>
            </a:r>
          </a:p>
          <a:p>
            <a:pPr marL="0" indent="0">
              <a:buNone/>
            </a:pPr>
            <a:r>
              <a:rPr lang="en-US" sz="900" dirty="0">
                <a:latin typeface="Courier New" panose="02070309020205020404" pitchFamily="49" charset="0"/>
                <a:cs typeface="Courier New" panose="02070309020205020404" pitchFamily="49" charset="0"/>
              </a:rPr>
              <a:t>  ON lt.user_id = pv.user_id</a:t>
            </a:r>
          </a:p>
          <a:p>
            <a:pPr marL="0" indent="0">
              <a:buNone/>
            </a:pPr>
            <a:r>
              <a:rPr lang="en-US" sz="900" dirty="0">
                <a:latin typeface="Courier New" panose="02070309020205020404" pitchFamily="49" charset="0"/>
                <a:cs typeface="Courier New" panose="02070309020205020404" pitchFamily="49" charset="0"/>
              </a:rPr>
              <a:t>  AND lt.last_touch_at = pv.timestamp</a:t>
            </a:r>
          </a:p>
          <a:p>
            <a:pPr marL="0" indent="0">
              <a:buNone/>
            </a:pPr>
            <a:r>
              <a:rPr lang="en-US" sz="900" dirty="0">
                <a:latin typeface="Courier New" panose="02070309020205020404" pitchFamily="49" charset="0"/>
                <a:cs typeface="Courier New" panose="02070309020205020404" pitchFamily="49" charset="0"/>
              </a:rPr>
              <a:t>GROUP BY 1</a:t>
            </a:r>
          </a:p>
          <a:p>
            <a:pPr marL="0" indent="0">
              <a:buNone/>
            </a:pPr>
            <a:r>
              <a:rPr lang="en-US" sz="900" dirty="0">
                <a:latin typeface="Courier New" panose="02070309020205020404" pitchFamily="49" charset="0"/>
                <a:cs typeface="Courier New" panose="02070309020205020404" pitchFamily="49" charset="0"/>
              </a:rPr>
              <a:t>ORDER BY 2 DESC; </a:t>
            </a:r>
          </a:p>
        </p:txBody>
      </p:sp>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graphicFrame>
        <p:nvGraphicFramePr>
          <p:cNvPr id="13" name="Table 12">
            <a:extLst>
              <a:ext uri="{FF2B5EF4-FFF2-40B4-BE49-F238E27FC236}">
                <a16:creationId xmlns:a16="http://schemas.microsoft.com/office/drawing/2014/main" id="{6D9F1AD7-2C61-554D-94B0-DE48FA492882}"/>
              </a:ext>
            </a:extLst>
          </p:cNvPr>
          <p:cNvGraphicFramePr>
            <a:graphicFrameLocks noGrp="1"/>
          </p:cNvGraphicFramePr>
          <p:nvPr>
            <p:extLst>
              <p:ext uri="{D42A27DB-BD31-4B8C-83A1-F6EECF244321}">
                <p14:modId xmlns:p14="http://schemas.microsoft.com/office/powerpoint/2010/main" val="3876267883"/>
              </p:ext>
            </p:extLst>
          </p:nvPr>
        </p:nvGraphicFramePr>
        <p:xfrm>
          <a:off x="8408276" y="2196472"/>
          <a:ext cx="3342290" cy="2194560"/>
        </p:xfrm>
        <a:graphic>
          <a:graphicData uri="http://schemas.openxmlformats.org/drawingml/2006/table">
            <a:tbl>
              <a:tblPr firstRow="1" bandRow="1">
                <a:tableStyleId>{5C22544A-7EE6-4342-B048-85BDC9FD1C3A}</a:tableStyleId>
              </a:tblPr>
              <a:tblGrid>
                <a:gridCol w="2238703">
                  <a:extLst>
                    <a:ext uri="{9D8B030D-6E8A-4147-A177-3AD203B41FA5}">
                      <a16:colId xmlns:a16="http://schemas.microsoft.com/office/drawing/2014/main" val="873127764"/>
                    </a:ext>
                  </a:extLst>
                </a:gridCol>
                <a:gridCol w="1103587">
                  <a:extLst>
                    <a:ext uri="{9D8B030D-6E8A-4147-A177-3AD203B41FA5}">
                      <a16:colId xmlns:a16="http://schemas.microsoft.com/office/drawing/2014/main" val="2831512379"/>
                    </a:ext>
                  </a:extLst>
                </a:gridCol>
              </a:tblGrid>
              <a:tr h="228073">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Campaign</a:t>
                      </a:r>
                    </a:p>
                  </a:txBody>
                  <a:tcPr anchor="ctr"/>
                </a:tc>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Count</a:t>
                      </a:r>
                    </a:p>
                  </a:txBody>
                  <a:tcPr anchor="ctr"/>
                </a:tc>
                <a:extLst>
                  <a:ext uri="{0D108BD9-81ED-4DB2-BD59-A6C34878D82A}">
                    <a16:rowId xmlns:a16="http://schemas.microsoft.com/office/drawing/2014/main" val="3300323392"/>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weekly-newsletter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115</a:t>
                      </a:r>
                    </a:p>
                  </a:txBody>
                  <a:tcPr marL="9525" marR="9525" marT="9525" marB="0" anchor="b"/>
                </a:tc>
                <a:extLst>
                  <a:ext uri="{0D108BD9-81ED-4DB2-BD59-A6C34878D82A}">
                    <a16:rowId xmlns:a16="http://schemas.microsoft.com/office/drawing/2014/main" val="4174809942"/>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retargetting-ad</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113</a:t>
                      </a:r>
                    </a:p>
                  </a:txBody>
                  <a:tcPr marL="9525" marR="9525" marT="9525" marB="0" anchor="b"/>
                </a:tc>
                <a:extLst>
                  <a:ext uri="{0D108BD9-81ED-4DB2-BD59-A6C34878D82A}">
                    <a16:rowId xmlns:a16="http://schemas.microsoft.com/office/drawing/2014/main" val="280222661"/>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retargetting-campaign</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54</a:t>
                      </a:r>
                    </a:p>
                  </a:txBody>
                  <a:tcPr marL="9525" marR="9525" marT="9525" marB="0" anchor="b"/>
                </a:tc>
                <a:extLst>
                  <a:ext uri="{0D108BD9-81ED-4DB2-BD59-A6C34878D82A}">
                    <a16:rowId xmlns:a16="http://schemas.microsoft.com/office/drawing/2014/main" val="703318218"/>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paid-search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52</a:t>
                      </a:r>
                    </a:p>
                  </a:txBody>
                  <a:tcPr marL="9525" marR="9525" marT="9525" marB="0" anchor="b"/>
                </a:tc>
                <a:extLst>
                  <a:ext uri="{0D108BD9-81ED-4DB2-BD59-A6C34878D82A}">
                    <a16:rowId xmlns:a16="http://schemas.microsoft.com/office/drawing/2014/main" val="182460816"/>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9</a:t>
                      </a:r>
                    </a:p>
                  </a:txBody>
                  <a:tcPr marL="9525" marR="9525" marT="9525" marB="0" anchor="b"/>
                </a:tc>
                <a:extLst>
                  <a:ext uri="{0D108BD9-81ED-4DB2-BD59-A6C34878D82A}">
                    <a16:rowId xmlns:a16="http://schemas.microsoft.com/office/drawing/2014/main" val="2103727935"/>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a:t>
                      </a:r>
                      <a:r>
                        <a:rPr lang="en-US" sz="1000" kern="1200" dirty="0" err="1">
                          <a:solidFill>
                            <a:srgbClr val="525252"/>
                          </a:solidFill>
                          <a:effectLst/>
                          <a:latin typeface="Arial" panose="020B0604020202020204" pitchFamily="34" charset="0"/>
                          <a:ea typeface="+mn-ea"/>
                          <a:cs typeface="Arial" panose="020B0604020202020204" pitchFamily="34" charset="0"/>
                        </a:rPr>
                        <a:t>tshirts</a:t>
                      </a:r>
                      <a:r>
                        <a:rPr lang="en-US" sz="1000" kern="1200" dirty="0">
                          <a:solidFill>
                            <a:srgbClr val="525252"/>
                          </a:solidFill>
                          <a:effectLst/>
                          <a:latin typeface="Arial" panose="020B0604020202020204" pitchFamily="34" charset="0"/>
                          <a:ea typeface="+mn-ea"/>
                          <a:cs typeface="Arial" panose="020B0604020202020204" pitchFamily="34" charset="0"/>
                        </a:rPr>
                        <a:t>-facts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9</a:t>
                      </a:r>
                    </a:p>
                  </a:txBody>
                  <a:tcPr marL="9525" marR="9525" marT="9525" marB="0" anchor="b"/>
                </a:tc>
                <a:extLst>
                  <a:ext uri="{0D108BD9-81ED-4DB2-BD59-A6C34878D82A}">
                    <a16:rowId xmlns:a16="http://schemas.microsoft.com/office/drawing/2014/main" val="2720090439"/>
                  </a:ext>
                </a:extLst>
              </a:tr>
              <a:tr h="24052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interview-with-cool-tshirts-founder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7</a:t>
                      </a:r>
                    </a:p>
                  </a:txBody>
                  <a:tcPr marL="9525" marR="9525" marT="9525" marB="0" anchor="b"/>
                </a:tc>
                <a:extLst>
                  <a:ext uri="{0D108BD9-81ED-4DB2-BD59-A6C34878D82A}">
                    <a16:rowId xmlns:a16="http://schemas.microsoft.com/office/drawing/2014/main" val="1919486014"/>
                  </a:ext>
                </a:extLst>
              </a:tr>
              <a:tr h="240521">
                <a:tc>
                  <a:txBody>
                    <a:bodyPr/>
                    <a:lstStyle/>
                    <a:p>
                      <a:pPr marL="0" algn="ctr" defTabSz="457200" rtl="0" eaLnBrk="1" latinLnBrk="0" hangingPunct="1"/>
                      <a:r>
                        <a:rPr lang="en-US" sz="1000" kern="1200">
                          <a:solidFill>
                            <a:srgbClr val="525252"/>
                          </a:solidFill>
                          <a:effectLst/>
                          <a:latin typeface="Arial" panose="020B0604020202020204" pitchFamily="34" charset="0"/>
                          <a:ea typeface="+mn-ea"/>
                          <a:cs typeface="Arial" panose="020B0604020202020204" pitchFamily="34" charset="0"/>
                        </a:rPr>
                        <a:t>cool-tshirts-search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a:t>
                      </a:r>
                    </a:p>
                  </a:txBody>
                  <a:tcPr marL="9525" marR="9525" marT="9525" marB="0" anchor="b"/>
                </a:tc>
                <a:extLst>
                  <a:ext uri="{0D108BD9-81ED-4DB2-BD59-A6C34878D82A}">
                    <a16:rowId xmlns:a16="http://schemas.microsoft.com/office/drawing/2014/main" val="579476432"/>
                  </a:ext>
                </a:extLst>
              </a:tr>
            </a:tbl>
          </a:graphicData>
        </a:graphic>
      </p:graphicFrame>
      <p:sp>
        <p:nvSpPr>
          <p:cNvPr id="7" name="TextBox 6">
            <a:extLst>
              <a:ext uri="{FF2B5EF4-FFF2-40B4-BE49-F238E27FC236}">
                <a16:creationId xmlns:a16="http://schemas.microsoft.com/office/drawing/2014/main" id="{C18300F6-25A5-C44F-A6F5-F65168CA53E0}"/>
              </a:ext>
            </a:extLst>
          </p:cNvPr>
          <p:cNvSpPr txBox="1"/>
          <p:nvPr/>
        </p:nvSpPr>
        <p:spPr>
          <a:xfrm>
            <a:off x="8671034" y="489782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A79C9D11-C7EA-884E-81F1-D77D90C5EF26}"/>
              </a:ext>
            </a:extLst>
          </p:cNvPr>
          <p:cNvSpPr txBox="1"/>
          <p:nvPr/>
        </p:nvSpPr>
        <p:spPr>
          <a:xfrm>
            <a:off x="8718698" y="5316279"/>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61C684F3-19A5-D049-82BD-DCFD38A41A54}"/>
              </a:ext>
            </a:extLst>
          </p:cNvPr>
          <p:cNvGraphicFramePr>
            <a:graphicFrameLocks noGrp="1"/>
          </p:cNvGraphicFramePr>
          <p:nvPr>
            <p:extLst>
              <p:ext uri="{D42A27DB-BD31-4B8C-83A1-F6EECF244321}">
                <p14:modId xmlns:p14="http://schemas.microsoft.com/office/powerpoint/2010/main" val="1198811269"/>
              </p:ext>
            </p:extLst>
          </p:nvPr>
        </p:nvGraphicFramePr>
        <p:xfrm>
          <a:off x="8408276" y="4408259"/>
          <a:ext cx="3342290" cy="2194560"/>
        </p:xfrm>
        <a:graphic>
          <a:graphicData uri="http://schemas.openxmlformats.org/drawingml/2006/table">
            <a:tbl>
              <a:tblPr firstRow="1" bandRow="1">
                <a:tableStyleId>{5C22544A-7EE6-4342-B048-85BDC9FD1C3A}</a:tableStyleId>
              </a:tblPr>
              <a:tblGrid>
                <a:gridCol w="2238703">
                  <a:extLst>
                    <a:ext uri="{9D8B030D-6E8A-4147-A177-3AD203B41FA5}">
                      <a16:colId xmlns:a16="http://schemas.microsoft.com/office/drawing/2014/main" val="3583743166"/>
                    </a:ext>
                  </a:extLst>
                </a:gridCol>
                <a:gridCol w="1103587">
                  <a:extLst>
                    <a:ext uri="{9D8B030D-6E8A-4147-A177-3AD203B41FA5}">
                      <a16:colId xmlns:a16="http://schemas.microsoft.com/office/drawing/2014/main" val="279738512"/>
                    </a:ext>
                  </a:extLst>
                </a:gridCol>
              </a:tblGrid>
              <a:tr h="224904">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Campaign</a:t>
                      </a:r>
                    </a:p>
                  </a:txBody>
                  <a:tcPr anchor="ctr"/>
                </a:tc>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Percentage</a:t>
                      </a:r>
                    </a:p>
                  </a:txBody>
                  <a:tcPr anchor="ctr"/>
                </a:tc>
                <a:extLst>
                  <a:ext uri="{0D108BD9-81ED-4DB2-BD59-A6C34878D82A}">
                    <a16:rowId xmlns:a16="http://schemas.microsoft.com/office/drawing/2014/main" val="388484535"/>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weekly-newsletter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31.9%</a:t>
                      </a:r>
                    </a:p>
                  </a:txBody>
                  <a:tcPr marL="9525" marR="9525" marT="9525" marB="0" anchor="b"/>
                </a:tc>
                <a:extLst>
                  <a:ext uri="{0D108BD9-81ED-4DB2-BD59-A6C34878D82A}">
                    <a16:rowId xmlns:a16="http://schemas.microsoft.com/office/drawing/2014/main" val="123158368"/>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retargetting-ad</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31.3%</a:t>
                      </a:r>
                    </a:p>
                  </a:txBody>
                  <a:tcPr marL="9525" marR="9525" marT="9525" marB="0" anchor="b"/>
                </a:tc>
                <a:extLst>
                  <a:ext uri="{0D108BD9-81ED-4DB2-BD59-A6C34878D82A}">
                    <a16:rowId xmlns:a16="http://schemas.microsoft.com/office/drawing/2014/main" val="3903403011"/>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retargetting-campaign</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15.0%</a:t>
                      </a:r>
                    </a:p>
                  </a:txBody>
                  <a:tcPr marL="9525" marR="9525" marT="9525" marB="0" anchor="b"/>
                </a:tc>
                <a:extLst>
                  <a:ext uri="{0D108BD9-81ED-4DB2-BD59-A6C34878D82A}">
                    <a16:rowId xmlns:a16="http://schemas.microsoft.com/office/drawing/2014/main" val="3195295257"/>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paid-search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14.4%</a:t>
                      </a:r>
                    </a:p>
                  </a:txBody>
                  <a:tcPr marL="9525" marR="9525" marT="9525" marB="0" anchor="b"/>
                </a:tc>
                <a:extLst>
                  <a:ext uri="{0D108BD9-81ED-4DB2-BD59-A6C34878D82A}">
                    <a16:rowId xmlns:a16="http://schemas.microsoft.com/office/drawing/2014/main" val="483007531"/>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2.5%</a:t>
                      </a:r>
                    </a:p>
                  </a:txBody>
                  <a:tcPr marL="9525" marR="9525" marT="9525" marB="0" anchor="b"/>
                </a:tc>
                <a:extLst>
                  <a:ext uri="{0D108BD9-81ED-4DB2-BD59-A6C34878D82A}">
                    <a16:rowId xmlns:a16="http://schemas.microsoft.com/office/drawing/2014/main" val="3974535096"/>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a:t>
                      </a:r>
                      <a:r>
                        <a:rPr lang="en-US" sz="1000" kern="1200" dirty="0" err="1">
                          <a:solidFill>
                            <a:srgbClr val="525252"/>
                          </a:solidFill>
                          <a:effectLst/>
                          <a:latin typeface="Arial" panose="020B0604020202020204" pitchFamily="34" charset="0"/>
                          <a:ea typeface="+mn-ea"/>
                          <a:cs typeface="Arial" panose="020B0604020202020204" pitchFamily="34" charset="0"/>
                        </a:rPr>
                        <a:t>tshirts</a:t>
                      </a:r>
                      <a:r>
                        <a:rPr lang="en-US" sz="1000" kern="1200" dirty="0">
                          <a:solidFill>
                            <a:srgbClr val="525252"/>
                          </a:solidFill>
                          <a:effectLst/>
                          <a:latin typeface="Arial" panose="020B0604020202020204" pitchFamily="34" charset="0"/>
                          <a:ea typeface="+mn-ea"/>
                          <a:cs typeface="Arial" panose="020B0604020202020204" pitchFamily="34" charset="0"/>
                        </a:rPr>
                        <a:t>-facts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2.5%</a:t>
                      </a:r>
                    </a:p>
                  </a:txBody>
                  <a:tcPr marL="9525" marR="9525" marT="9525" marB="0" anchor="b"/>
                </a:tc>
                <a:extLst>
                  <a:ext uri="{0D108BD9-81ED-4DB2-BD59-A6C34878D82A}">
                    <a16:rowId xmlns:a16="http://schemas.microsoft.com/office/drawing/2014/main" val="3835140735"/>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a:t>
                      </a:r>
                      <a:r>
                        <a:rPr lang="en-US" sz="1000" kern="1200" dirty="0" err="1">
                          <a:solidFill>
                            <a:srgbClr val="525252"/>
                          </a:solidFill>
                          <a:effectLst/>
                          <a:latin typeface="Arial" panose="020B0604020202020204" pitchFamily="34" charset="0"/>
                          <a:ea typeface="+mn-ea"/>
                          <a:cs typeface="Arial" panose="020B0604020202020204" pitchFamily="34" charset="0"/>
                        </a:rPr>
                        <a:t>tshirts</a:t>
                      </a:r>
                      <a:r>
                        <a:rPr lang="en-US" sz="1000" kern="1200" dirty="0">
                          <a:solidFill>
                            <a:srgbClr val="525252"/>
                          </a:solidFill>
                          <a:effectLst/>
                          <a:latin typeface="Arial" panose="020B0604020202020204" pitchFamily="34" charset="0"/>
                          <a:ea typeface="+mn-ea"/>
                          <a:cs typeface="Arial" panose="020B0604020202020204" pitchFamily="34" charset="0"/>
                        </a:rPr>
                        <a:t>-founder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1.9%</a:t>
                      </a:r>
                    </a:p>
                  </a:txBody>
                  <a:tcPr marL="9525" marR="9525" marT="9525" marB="0" anchor="b"/>
                </a:tc>
                <a:extLst>
                  <a:ext uri="{0D108BD9-81ED-4DB2-BD59-A6C34878D82A}">
                    <a16:rowId xmlns:a16="http://schemas.microsoft.com/office/drawing/2014/main" val="160374735"/>
                  </a:ext>
                </a:extLst>
              </a:tr>
              <a:tr h="224904">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cool-</a:t>
                      </a:r>
                      <a:r>
                        <a:rPr lang="en-US" sz="1000" kern="1200" dirty="0" err="1">
                          <a:solidFill>
                            <a:srgbClr val="525252"/>
                          </a:solidFill>
                          <a:effectLst/>
                          <a:latin typeface="Arial" panose="020B0604020202020204" pitchFamily="34" charset="0"/>
                          <a:ea typeface="+mn-ea"/>
                          <a:cs typeface="Arial" panose="020B0604020202020204" pitchFamily="34" charset="0"/>
                        </a:rPr>
                        <a:t>tshirts</a:t>
                      </a:r>
                      <a:r>
                        <a:rPr lang="en-US" sz="1000" kern="1200" dirty="0">
                          <a:solidFill>
                            <a:srgbClr val="525252"/>
                          </a:solidFill>
                          <a:effectLst/>
                          <a:latin typeface="Arial" panose="020B0604020202020204" pitchFamily="34" charset="0"/>
                          <a:ea typeface="+mn-ea"/>
                          <a:cs typeface="Arial" panose="020B0604020202020204" pitchFamily="34" charset="0"/>
                        </a:rPr>
                        <a:t>-search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0.6%</a:t>
                      </a:r>
                    </a:p>
                  </a:txBody>
                  <a:tcPr marL="9525" marR="9525" marT="9525" marB="0" anchor="b"/>
                </a:tc>
                <a:extLst>
                  <a:ext uri="{0D108BD9-81ED-4DB2-BD59-A6C34878D82A}">
                    <a16:rowId xmlns:a16="http://schemas.microsoft.com/office/drawing/2014/main" val="3558413543"/>
                  </a:ext>
                </a:extLst>
              </a:tr>
            </a:tbl>
          </a:graphicData>
        </a:graphic>
      </p:graphicFrame>
    </p:spTree>
    <p:extLst>
      <p:ext uri="{BB962C8B-B14F-4D97-AF65-F5344CB8AC3E}">
        <p14:creationId xmlns:p14="http://schemas.microsoft.com/office/powerpoint/2010/main" val="332829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What is the user journey – Part 5</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1867130"/>
            <a:ext cx="11029616" cy="365209"/>
          </a:xfrm>
        </p:spPr>
        <p:txBody>
          <a:bodyPr anchor="t">
            <a:noAutofit/>
          </a:bodyPr>
          <a:lstStyle/>
          <a:p>
            <a:pPr marL="0" indent="0" algn="ctr" fontAlgn="base">
              <a:buNone/>
            </a:pPr>
            <a:r>
              <a:rPr lang="en-US" sz="2800" dirty="0">
                <a:latin typeface="Arial" panose="020B0604020202020204" pitchFamily="34" charset="0"/>
                <a:cs typeface="Arial" panose="020B0604020202020204" pitchFamily="34" charset="0"/>
              </a:rPr>
              <a:t>What is the typical user journey?</a:t>
            </a:r>
          </a:p>
        </p:txBody>
      </p:sp>
      <p:graphicFrame>
        <p:nvGraphicFramePr>
          <p:cNvPr id="8" name="Content Placeholder 7">
            <a:extLst>
              <a:ext uri="{FF2B5EF4-FFF2-40B4-BE49-F238E27FC236}">
                <a16:creationId xmlns:a16="http://schemas.microsoft.com/office/drawing/2014/main" id="{F91FE856-D203-7645-91A9-2FEF48F116C1}"/>
              </a:ext>
            </a:extLst>
          </p:cNvPr>
          <p:cNvGraphicFramePr>
            <a:graphicFrameLocks noGrp="1"/>
          </p:cNvGraphicFramePr>
          <p:nvPr>
            <p:ph sz="half" idx="2"/>
            <p:extLst>
              <p:ext uri="{D42A27DB-BD31-4B8C-83A1-F6EECF244321}">
                <p14:modId xmlns:p14="http://schemas.microsoft.com/office/powerpoint/2010/main" val="3232283685"/>
              </p:ext>
            </p:extLst>
          </p:nvPr>
        </p:nvGraphicFramePr>
        <p:xfrm>
          <a:off x="405114" y="3439716"/>
          <a:ext cx="3520773" cy="301437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C18300F6-25A5-C44F-A6F5-F65168CA53E0}"/>
              </a:ext>
            </a:extLst>
          </p:cNvPr>
          <p:cNvSpPr txBox="1"/>
          <p:nvPr/>
        </p:nvSpPr>
        <p:spPr>
          <a:xfrm>
            <a:off x="8671034" y="489782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A79C9D11-C7EA-884E-81F1-D77D90C5EF26}"/>
              </a:ext>
            </a:extLst>
          </p:cNvPr>
          <p:cNvSpPr txBox="1"/>
          <p:nvPr/>
        </p:nvSpPr>
        <p:spPr>
          <a:xfrm>
            <a:off x="8718698" y="5316279"/>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A5C48C0A-AC94-644A-B5A5-1EC46769DA14}"/>
              </a:ext>
            </a:extLst>
          </p:cNvPr>
          <p:cNvSpPr txBox="1"/>
          <p:nvPr/>
        </p:nvSpPr>
        <p:spPr>
          <a:xfrm>
            <a:off x="405114" y="2358974"/>
            <a:ext cx="3520773" cy="954107"/>
          </a:xfrm>
          <a:prstGeom prst="rect">
            <a:avLst/>
          </a:prstGeom>
          <a:noFill/>
        </p:spPr>
        <p:txBody>
          <a:bodyPr wrap="square" rtlCol="0" anchor="t">
            <a:spAutoFit/>
          </a:bodyPr>
          <a:lstStyle/>
          <a:p>
            <a:r>
              <a:rPr lang="en-US" sz="1400" dirty="0">
                <a:latin typeface="Arial" panose="020B0604020202020204" pitchFamily="34" charset="0"/>
                <a:cs typeface="Arial" panose="020B0604020202020204" pitchFamily="34" charset="0"/>
              </a:rPr>
              <a:t>A majority of user’s initial exposure to CoolTShirts website is through articles posted on media websites, e.g., NYTimes, Buzzfeed and Medium.  </a:t>
            </a:r>
          </a:p>
        </p:txBody>
      </p:sp>
      <p:sp>
        <p:nvSpPr>
          <p:cNvPr id="14" name="Rectangle 13">
            <a:extLst>
              <a:ext uri="{FF2B5EF4-FFF2-40B4-BE49-F238E27FC236}">
                <a16:creationId xmlns:a16="http://schemas.microsoft.com/office/drawing/2014/main" id="{4D805B0A-2E1D-394F-BEF7-C87DD4394AAA}"/>
              </a:ext>
            </a:extLst>
          </p:cNvPr>
          <p:cNvSpPr/>
          <p:nvPr/>
        </p:nvSpPr>
        <p:spPr>
          <a:xfrm>
            <a:off x="4197926" y="2388046"/>
            <a:ext cx="3580261" cy="95410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Users do not become customers unless through a secondary contact, i.e., via email campaigns* or retargeting ads on Facebook.</a:t>
            </a:r>
          </a:p>
        </p:txBody>
      </p:sp>
      <p:graphicFrame>
        <p:nvGraphicFramePr>
          <p:cNvPr id="16" name="Chart 15">
            <a:extLst>
              <a:ext uri="{FF2B5EF4-FFF2-40B4-BE49-F238E27FC236}">
                <a16:creationId xmlns:a16="http://schemas.microsoft.com/office/drawing/2014/main" id="{528CDC1A-131B-5141-B8D2-6027C6EF5099}"/>
              </a:ext>
            </a:extLst>
          </p:cNvPr>
          <p:cNvGraphicFramePr/>
          <p:nvPr>
            <p:extLst>
              <p:ext uri="{D42A27DB-BD31-4B8C-83A1-F6EECF244321}">
                <p14:modId xmlns:p14="http://schemas.microsoft.com/office/powerpoint/2010/main" val="86698954"/>
              </p:ext>
            </p:extLst>
          </p:nvPr>
        </p:nvGraphicFramePr>
        <p:xfrm>
          <a:off x="4114801" y="3439716"/>
          <a:ext cx="3663386" cy="30143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3C654853-B15E-8148-9F84-A979EE08A127}"/>
              </a:ext>
            </a:extLst>
          </p:cNvPr>
          <p:cNvGraphicFramePr/>
          <p:nvPr>
            <p:extLst>
              <p:ext uri="{D42A27DB-BD31-4B8C-83A1-F6EECF244321}">
                <p14:modId xmlns:p14="http://schemas.microsoft.com/office/powerpoint/2010/main" val="1938118598"/>
              </p:ext>
            </p:extLst>
          </p:nvPr>
        </p:nvGraphicFramePr>
        <p:xfrm>
          <a:off x="7967101" y="3439715"/>
          <a:ext cx="3746479" cy="3014371"/>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3EC7DB5C-14DD-AF46-B1AD-3381F3249B58}"/>
              </a:ext>
            </a:extLst>
          </p:cNvPr>
          <p:cNvSpPr txBox="1"/>
          <p:nvPr/>
        </p:nvSpPr>
        <p:spPr>
          <a:xfrm>
            <a:off x="7967102" y="2388046"/>
            <a:ext cx="3746478"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Those secondary contacts (email campaigns* and retargeting ads on Facebook) resulted in 78% of CoolTShirts sales. </a:t>
            </a:r>
            <a:endParaRPr lang="en-US" dirty="0"/>
          </a:p>
        </p:txBody>
      </p:sp>
      <p:sp>
        <p:nvSpPr>
          <p:cNvPr id="4" name="TextBox 3">
            <a:extLst>
              <a:ext uri="{FF2B5EF4-FFF2-40B4-BE49-F238E27FC236}">
                <a16:creationId xmlns:a16="http://schemas.microsoft.com/office/drawing/2014/main" id="{FC1C4CDE-6795-904F-8AB6-4E2981C1B8AB}"/>
              </a:ext>
            </a:extLst>
          </p:cNvPr>
          <p:cNvSpPr txBox="1"/>
          <p:nvPr/>
        </p:nvSpPr>
        <p:spPr>
          <a:xfrm>
            <a:off x="405114" y="6488668"/>
            <a:ext cx="9632264" cy="307777"/>
          </a:xfrm>
          <a:prstGeom prst="rect">
            <a:avLst/>
          </a:prstGeom>
          <a:noFill/>
        </p:spPr>
        <p:txBody>
          <a:bodyPr wrap="square" rtlCol="0">
            <a:spAutoFit/>
          </a:bodyPr>
          <a:lstStyle/>
          <a:p>
            <a:r>
              <a:rPr lang="en-US" sz="1400" dirty="0"/>
              <a:t>* email campaigns are: weekly-newsletter &amp; retargeting-campaign  </a:t>
            </a:r>
          </a:p>
        </p:txBody>
      </p:sp>
    </p:spTree>
    <p:extLst>
      <p:ext uri="{BB962C8B-B14F-4D97-AF65-F5344CB8AC3E}">
        <p14:creationId xmlns:p14="http://schemas.microsoft.com/office/powerpoint/2010/main" val="40475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0814-4182-C341-ACC0-594DF4638A8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Optimize the campaign budget – Part 1</a:t>
            </a:r>
          </a:p>
        </p:txBody>
      </p:sp>
      <p:graphicFrame>
        <p:nvGraphicFramePr>
          <p:cNvPr id="5" name="Content Placeholder 4">
            <a:extLst>
              <a:ext uri="{FF2B5EF4-FFF2-40B4-BE49-F238E27FC236}">
                <a16:creationId xmlns:a16="http://schemas.microsoft.com/office/drawing/2014/main" id="{85B14356-3B6A-4245-A1DA-94C9A91F0DA2}"/>
              </a:ext>
            </a:extLst>
          </p:cNvPr>
          <p:cNvGraphicFramePr>
            <a:graphicFrameLocks noGrp="1"/>
          </p:cNvGraphicFramePr>
          <p:nvPr>
            <p:ph sz="half" idx="1"/>
            <p:extLst>
              <p:ext uri="{D42A27DB-BD31-4B8C-83A1-F6EECF244321}">
                <p14:modId xmlns:p14="http://schemas.microsoft.com/office/powerpoint/2010/main" val="2983049594"/>
              </p:ext>
            </p:extLst>
          </p:nvPr>
        </p:nvGraphicFramePr>
        <p:xfrm>
          <a:off x="2363788" y="2060575"/>
          <a:ext cx="6456362" cy="739775"/>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C0F7C6E1-3A7B-F547-8A68-D2647095430D}"/>
              </a:ext>
            </a:extLst>
          </p:cNvPr>
          <p:cNvSpPr>
            <a:spLocks noGrp="1"/>
          </p:cNvSpPr>
          <p:nvPr>
            <p:ph sz="half" idx="2"/>
          </p:nvPr>
        </p:nvSpPr>
        <p:spPr>
          <a:xfrm>
            <a:off x="441434" y="1893991"/>
            <a:ext cx="11309131" cy="670534"/>
          </a:xfrm>
        </p:spPr>
        <p:txBody>
          <a:bodyPr>
            <a:normAutofit/>
          </a:bodyPr>
          <a:lstStyle/>
          <a:p>
            <a:pPr marL="0" indent="0" algn="ctr">
              <a:buNone/>
            </a:pPr>
            <a:r>
              <a:rPr lang="en-US" sz="2400" dirty="0">
                <a:latin typeface="Arial" panose="020B0604020202020204" pitchFamily="34" charset="0"/>
                <a:cs typeface="Arial" panose="020B0604020202020204" pitchFamily="34" charset="0"/>
              </a:rPr>
              <a:t>CoolTShirts can re-invest in 5 campaigns. Which should they pick and why?</a:t>
            </a:r>
          </a:p>
        </p:txBody>
      </p:sp>
      <p:sp>
        <p:nvSpPr>
          <p:cNvPr id="3" name="TextBox 2">
            <a:extLst>
              <a:ext uri="{FF2B5EF4-FFF2-40B4-BE49-F238E27FC236}">
                <a16:creationId xmlns:a16="http://schemas.microsoft.com/office/drawing/2014/main" id="{A079EB29-228E-954D-9D57-9D615FDA39B4}"/>
              </a:ext>
            </a:extLst>
          </p:cNvPr>
          <p:cNvSpPr txBox="1"/>
          <p:nvPr/>
        </p:nvSpPr>
        <p:spPr>
          <a:xfrm>
            <a:off x="581194" y="4403834"/>
            <a:ext cx="11029615" cy="2028497"/>
          </a:xfrm>
          <a:prstGeom prst="rect">
            <a:avLst/>
          </a:prstGeom>
          <a:noFill/>
        </p:spPr>
        <p:txBody>
          <a:bodyPr wrap="square" rtlCol="0">
            <a:spAutoFit/>
          </a:bodyPr>
          <a:lstStyle/>
          <a:p>
            <a:endParaRPr lang="en-US" dirty="0"/>
          </a:p>
        </p:txBody>
      </p:sp>
      <p:graphicFrame>
        <p:nvGraphicFramePr>
          <p:cNvPr id="6" name="Table 5">
            <a:extLst>
              <a:ext uri="{FF2B5EF4-FFF2-40B4-BE49-F238E27FC236}">
                <a16:creationId xmlns:a16="http://schemas.microsoft.com/office/drawing/2014/main" id="{5A81FE44-A8AA-9143-9E20-01F062E06DCB}"/>
              </a:ext>
            </a:extLst>
          </p:cNvPr>
          <p:cNvGraphicFramePr>
            <a:graphicFrameLocks noGrp="1"/>
          </p:cNvGraphicFramePr>
          <p:nvPr>
            <p:extLst>
              <p:ext uri="{D42A27DB-BD31-4B8C-83A1-F6EECF244321}">
                <p14:modId xmlns:p14="http://schemas.microsoft.com/office/powerpoint/2010/main" val="3591291830"/>
              </p:ext>
            </p:extLst>
          </p:nvPr>
        </p:nvGraphicFramePr>
        <p:xfrm>
          <a:off x="525517" y="4214648"/>
          <a:ext cx="11085292" cy="2217682"/>
        </p:xfrm>
        <a:graphic>
          <a:graphicData uri="http://schemas.openxmlformats.org/drawingml/2006/table">
            <a:tbl>
              <a:tblPr firstRow="1" lastRow="1">
                <a:tableStyleId>{775DCB02-9BB8-47FD-8907-85C794F793BA}</a:tableStyleId>
              </a:tblPr>
              <a:tblGrid>
                <a:gridCol w="2291255">
                  <a:extLst>
                    <a:ext uri="{9D8B030D-6E8A-4147-A177-3AD203B41FA5}">
                      <a16:colId xmlns:a16="http://schemas.microsoft.com/office/drawing/2014/main" val="3815869147"/>
                    </a:ext>
                  </a:extLst>
                </a:gridCol>
                <a:gridCol w="1263299">
                  <a:extLst>
                    <a:ext uri="{9D8B030D-6E8A-4147-A177-3AD203B41FA5}">
                      <a16:colId xmlns:a16="http://schemas.microsoft.com/office/drawing/2014/main" val="4150676357"/>
                    </a:ext>
                  </a:extLst>
                </a:gridCol>
                <a:gridCol w="1255123">
                  <a:extLst>
                    <a:ext uri="{9D8B030D-6E8A-4147-A177-3AD203B41FA5}">
                      <a16:colId xmlns:a16="http://schemas.microsoft.com/office/drawing/2014/main" val="397099514"/>
                    </a:ext>
                  </a:extLst>
                </a:gridCol>
                <a:gridCol w="1255123">
                  <a:extLst>
                    <a:ext uri="{9D8B030D-6E8A-4147-A177-3AD203B41FA5}">
                      <a16:colId xmlns:a16="http://schemas.microsoft.com/office/drawing/2014/main" val="2974804582"/>
                    </a:ext>
                  </a:extLst>
                </a:gridCol>
                <a:gridCol w="1255123">
                  <a:extLst>
                    <a:ext uri="{9D8B030D-6E8A-4147-A177-3AD203B41FA5}">
                      <a16:colId xmlns:a16="http://schemas.microsoft.com/office/drawing/2014/main" val="2009263399"/>
                    </a:ext>
                  </a:extLst>
                </a:gridCol>
                <a:gridCol w="1255123">
                  <a:extLst>
                    <a:ext uri="{9D8B030D-6E8A-4147-A177-3AD203B41FA5}">
                      <a16:colId xmlns:a16="http://schemas.microsoft.com/office/drawing/2014/main" val="2041619453"/>
                    </a:ext>
                  </a:extLst>
                </a:gridCol>
                <a:gridCol w="1255123">
                  <a:extLst>
                    <a:ext uri="{9D8B030D-6E8A-4147-A177-3AD203B41FA5}">
                      <a16:colId xmlns:a16="http://schemas.microsoft.com/office/drawing/2014/main" val="3852225890"/>
                    </a:ext>
                  </a:extLst>
                </a:gridCol>
                <a:gridCol w="1255123">
                  <a:extLst>
                    <a:ext uri="{9D8B030D-6E8A-4147-A177-3AD203B41FA5}">
                      <a16:colId xmlns:a16="http://schemas.microsoft.com/office/drawing/2014/main" val="1185331957"/>
                    </a:ext>
                  </a:extLst>
                </a:gridCol>
              </a:tblGrid>
              <a:tr h="210619">
                <a:tc>
                  <a:txBody>
                    <a:bodyPr/>
                    <a:lstStyle/>
                    <a:p>
                      <a:pPr marL="0" algn="l" defTabSz="457200" rtl="0" eaLnBrk="1" fontAlgn="b" latinLnBrk="0" hangingPunct="1"/>
                      <a:r>
                        <a:rPr lang="en-US" sz="1200" u="none" strike="noStrike" kern="1200" dirty="0">
                          <a:solidFill>
                            <a:schemeClr val="tx1"/>
                          </a:solidFill>
                          <a:effectLst/>
                        </a:rPr>
                        <a:t>Campaign</a:t>
                      </a:r>
                      <a:endParaRPr lang="en-US" sz="1200" b="1" u="none" strike="noStrike" kern="1200" dirty="0">
                        <a:solidFill>
                          <a:schemeClr val="tx1"/>
                        </a:solidFill>
                        <a:effectLst/>
                        <a:latin typeface="+mn-lt"/>
                        <a:ea typeface="+mn-ea"/>
                        <a:cs typeface="+mn-cs"/>
                      </a:endParaRPr>
                    </a:p>
                  </a:txBody>
                  <a:tcPr marL="8407" marR="8407" marT="8407" marB="0" anchor="b"/>
                </a:tc>
                <a:tc>
                  <a:txBody>
                    <a:bodyPr/>
                    <a:lstStyle/>
                    <a:p>
                      <a:pPr algn="l" rtl="0" fontAlgn="b"/>
                      <a:r>
                        <a:rPr lang="en-US" sz="1200" u="none" strike="noStrike" dirty="0">
                          <a:solidFill>
                            <a:schemeClr val="tx1"/>
                          </a:solidFill>
                          <a:effectLst/>
                        </a:rPr>
                        <a:t>Source</a:t>
                      </a:r>
                      <a:endParaRPr lang="en-US" sz="1200" b="1" i="0" u="none" strike="noStrike" dirty="0">
                        <a:solidFill>
                          <a:schemeClr val="tx1"/>
                        </a:solidFill>
                        <a:effectLst/>
                        <a:latin typeface="Arial" panose="020B0604020202020204" pitchFamily="34" charset="0"/>
                      </a:endParaRPr>
                    </a:p>
                  </a:txBody>
                  <a:tcPr marL="8407" marR="8407" marT="8407" marB="0" anchor="b"/>
                </a:tc>
                <a:tc>
                  <a:txBody>
                    <a:bodyPr/>
                    <a:lstStyle/>
                    <a:p>
                      <a:pPr algn="ctr" rtl="0" fontAlgn="b"/>
                      <a:r>
                        <a:rPr lang="en-US" sz="1200" u="none" strike="noStrike" dirty="0">
                          <a:solidFill>
                            <a:schemeClr val="tx1"/>
                          </a:solidFill>
                          <a:effectLst/>
                        </a:rPr>
                        <a:t>First-touch</a:t>
                      </a:r>
                      <a:endParaRPr lang="en-US" sz="1200" b="1" i="0" u="none" strike="noStrike" dirty="0">
                        <a:solidFill>
                          <a:schemeClr val="tx1"/>
                        </a:solidFill>
                        <a:effectLst/>
                        <a:latin typeface="Arial" panose="020B0604020202020204" pitchFamily="34" charset="0"/>
                      </a:endParaRPr>
                    </a:p>
                  </a:txBody>
                  <a:tcPr marL="8407" marR="8407" marT="8407" marB="0" anchor="b"/>
                </a:tc>
                <a:tc>
                  <a:txBody>
                    <a:bodyPr/>
                    <a:lstStyle/>
                    <a:p>
                      <a:pPr algn="ctr" rtl="0" fontAlgn="b"/>
                      <a:r>
                        <a:rPr lang="en-US" sz="1200" u="none" strike="noStrike" dirty="0">
                          <a:solidFill>
                            <a:schemeClr val="tx1"/>
                          </a:solidFill>
                          <a:effectLst/>
                        </a:rPr>
                        <a:t>First-touch Pct</a:t>
                      </a:r>
                      <a:endParaRPr lang="en-US" sz="1200" b="1" i="0" u="none" strike="noStrike" dirty="0">
                        <a:solidFill>
                          <a:schemeClr val="tx1"/>
                        </a:solidFill>
                        <a:effectLst/>
                        <a:latin typeface="Arial" panose="020B0604020202020204" pitchFamily="34" charset="0"/>
                      </a:endParaRPr>
                    </a:p>
                  </a:txBody>
                  <a:tcPr marL="8407" marR="8407" marT="8407" marB="0" anchor="b"/>
                </a:tc>
                <a:tc>
                  <a:txBody>
                    <a:bodyPr/>
                    <a:lstStyle/>
                    <a:p>
                      <a:pPr algn="ctr" rtl="0" fontAlgn="b"/>
                      <a:r>
                        <a:rPr lang="en-US" sz="1200" u="none" strike="noStrike" dirty="0">
                          <a:solidFill>
                            <a:schemeClr val="tx1"/>
                          </a:solidFill>
                          <a:effectLst/>
                        </a:rPr>
                        <a:t>Last-touch</a:t>
                      </a:r>
                      <a:endParaRPr lang="en-US" sz="1200" b="1" i="0" u="none" strike="noStrike" dirty="0">
                        <a:solidFill>
                          <a:schemeClr val="tx1"/>
                        </a:solidFill>
                        <a:effectLst/>
                        <a:latin typeface="Arial" panose="020B0604020202020204" pitchFamily="34" charset="0"/>
                      </a:endParaRPr>
                    </a:p>
                  </a:txBody>
                  <a:tcPr marL="8407" marR="8407" marT="8407" marB="0" anchor="b"/>
                </a:tc>
                <a:tc>
                  <a:txBody>
                    <a:bodyPr/>
                    <a:lstStyle/>
                    <a:p>
                      <a:pPr algn="ctr" rtl="0" fontAlgn="b"/>
                      <a:r>
                        <a:rPr lang="en-US" sz="1200" u="none" strike="noStrike" dirty="0">
                          <a:solidFill>
                            <a:schemeClr val="tx1"/>
                          </a:solidFill>
                          <a:effectLst/>
                        </a:rPr>
                        <a:t>Last-touch Pct</a:t>
                      </a:r>
                      <a:endParaRPr lang="en-US" sz="1200" b="1" i="0" u="none" strike="noStrike" dirty="0">
                        <a:solidFill>
                          <a:schemeClr val="tx1"/>
                        </a:solidFill>
                        <a:effectLst/>
                        <a:latin typeface="Arial" panose="020B0604020202020204" pitchFamily="34" charset="0"/>
                      </a:endParaRPr>
                    </a:p>
                  </a:txBody>
                  <a:tcPr marL="8407" marR="8407" marT="8407" marB="0" anchor="b"/>
                </a:tc>
                <a:tc>
                  <a:txBody>
                    <a:bodyPr/>
                    <a:lstStyle/>
                    <a:p>
                      <a:pPr algn="ctr" rtl="0" fontAlgn="b"/>
                      <a:r>
                        <a:rPr lang="en-US" sz="1200" u="none" strike="noStrike" dirty="0">
                          <a:solidFill>
                            <a:schemeClr val="tx1"/>
                          </a:solidFill>
                          <a:effectLst/>
                        </a:rPr>
                        <a:t>Purchases</a:t>
                      </a:r>
                      <a:endParaRPr lang="en-US" sz="1200" b="1" i="0" u="none" strike="noStrike" dirty="0">
                        <a:solidFill>
                          <a:schemeClr val="tx1"/>
                        </a:solidFill>
                        <a:effectLst/>
                        <a:latin typeface="Arial" panose="020B0604020202020204" pitchFamily="34" charset="0"/>
                      </a:endParaRPr>
                    </a:p>
                  </a:txBody>
                  <a:tcPr marL="8407" marR="8407" marT="8407" marB="0" anchor="b"/>
                </a:tc>
                <a:tc>
                  <a:txBody>
                    <a:bodyPr/>
                    <a:lstStyle/>
                    <a:p>
                      <a:pPr algn="ctr" rtl="0" fontAlgn="b"/>
                      <a:r>
                        <a:rPr lang="en-US" sz="1200" u="none" strike="noStrike" dirty="0">
                          <a:solidFill>
                            <a:schemeClr val="tx1"/>
                          </a:solidFill>
                          <a:effectLst/>
                        </a:rPr>
                        <a:t>Purchase Pct</a:t>
                      </a:r>
                      <a:endParaRPr lang="en-US" sz="1200" b="1" i="0" u="none" strike="noStrike" dirty="0">
                        <a:solidFill>
                          <a:schemeClr val="tx1"/>
                        </a:solidFill>
                        <a:effectLst/>
                        <a:latin typeface="Arial" panose="020B0604020202020204" pitchFamily="34" charset="0"/>
                      </a:endParaRPr>
                    </a:p>
                  </a:txBody>
                  <a:tcPr marL="8407" marR="8407" marT="8407" marB="0" anchor="b"/>
                </a:tc>
                <a:extLst>
                  <a:ext uri="{0D108BD9-81ED-4DB2-BD59-A6C34878D82A}">
                    <a16:rowId xmlns:a16="http://schemas.microsoft.com/office/drawing/2014/main" val="3882859910"/>
                  </a:ext>
                </a:extLst>
              </a:tr>
              <a:tr h="223007">
                <a:tc>
                  <a:txBody>
                    <a:bodyPr/>
                    <a:lstStyle/>
                    <a:p>
                      <a:pPr marL="0" algn="l" defTabSz="457200" rtl="0" eaLnBrk="1" fontAlgn="ctr" latinLnBrk="0" hangingPunct="1"/>
                      <a:r>
                        <a:rPr lang="en-US" sz="1100" u="none" strike="noStrike" kern="1200" dirty="0">
                          <a:effectLst/>
                          <a:latin typeface="Arial" panose="020B0604020202020204" pitchFamily="34" charset="0"/>
                          <a:cs typeface="Arial" panose="020B0604020202020204" pitchFamily="34" charset="0"/>
                        </a:rPr>
                        <a:t>interview-with-cool-tshirts-founder</a:t>
                      </a:r>
                      <a:endParaRPr lang="en-US" sz="11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8407" marR="8407" marT="8407" marB="0" anchor="ctr">
                    <a:solidFill>
                      <a:srgbClr val="FF0000"/>
                    </a:solidFill>
                  </a:tcPr>
                </a:tc>
                <a:tc>
                  <a:txBody>
                    <a:bodyPr/>
                    <a:lstStyle/>
                    <a:p>
                      <a:pPr algn="l" rtl="0" fontAlgn="ctr"/>
                      <a:r>
                        <a:rPr lang="en-US" sz="1100" u="none" strike="noStrike" dirty="0">
                          <a:effectLst/>
                          <a:latin typeface="Arial" panose="020B0604020202020204" pitchFamily="34" charset="0"/>
                          <a:cs typeface="Arial" panose="020B0604020202020204" pitchFamily="34" charset="0"/>
                        </a:rPr>
                        <a:t>medium</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622</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31.4%</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solidFill>
                      <a:srgbClr val="FF0000"/>
                    </a:solidFill>
                  </a:tcPr>
                </a:tc>
                <a:tc>
                  <a:txBody>
                    <a:bodyPr/>
                    <a:lstStyle/>
                    <a:p>
                      <a:pPr algn="ctr" rtl="0" fontAlgn="ctr"/>
                      <a:r>
                        <a:rPr lang="en-US" sz="1100" u="none" strike="noStrike" dirty="0">
                          <a:effectLst/>
                          <a:latin typeface="Arial" panose="020B0604020202020204" pitchFamily="34" charset="0"/>
                          <a:cs typeface="Arial" panose="020B0604020202020204" pitchFamily="34" charset="0"/>
                        </a:rPr>
                        <a:t>184</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9.3%</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7</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1.9%</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4140843458"/>
                  </a:ext>
                </a:extLst>
              </a:tr>
              <a:tr h="223007">
                <a:tc>
                  <a:txBody>
                    <a:bodyPr/>
                    <a:lstStyle/>
                    <a:p>
                      <a:pPr marL="0" algn="l" defTabSz="457200" rtl="0" eaLnBrk="1" fontAlgn="ctr" latinLnBrk="0" hangingPunct="1"/>
                      <a:r>
                        <a:rPr lang="en-US" sz="1100" u="none" strike="noStrike" kern="1200" dirty="0">
                          <a:effectLst/>
                          <a:latin typeface="Arial" panose="020B0604020202020204" pitchFamily="34" charset="0"/>
                          <a:cs typeface="Arial" panose="020B0604020202020204" pitchFamily="34" charset="0"/>
                        </a:rPr>
                        <a:t>getting-to-know-cool-tshirts</a:t>
                      </a:r>
                      <a:endParaRPr lang="en-US" sz="11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8407" marR="8407" marT="8407" marB="0" anchor="ctr">
                    <a:solidFill>
                      <a:srgbClr val="FF0000"/>
                    </a:solidFill>
                  </a:tcPr>
                </a:tc>
                <a:tc>
                  <a:txBody>
                    <a:bodyPr/>
                    <a:lstStyle/>
                    <a:p>
                      <a:pPr algn="l" rtl="0" fontAlgn="ctr"/>
                      <a:r>
                        <a:rPr lang="en-US" sz="1100" u="none" strike="noStrike" dirty="0">
                          <a:effectLst/>
                          <a:latin typeface="Arial" panose="020B0604020202020204" pitchFamily="34" charset="0"/>
                          <a:cs typeface="Arial" panose="020B0604020202020204" pitchFamily="34" charset="0"/>
                        </a:rPr>
                        <a:t>nytimes</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612</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30.9%</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solidFill>
                      <a:srgbClr val="FF0000"/>
                    </a:solidFill>
                  </a:tcPr>
                </a:tc>
                <a:tc>
                  <a:txBody>
                    <a:bodyPr/>
                    <a:lstStyle/>
                    <a:p>
                      <a:pPr algn="ctr" rtl="0" fontAlgn="ctr"/>
                      <a:r>
                        <a:rPr lang="en-US" sz="1100" u="none" strike="noStrike" dirty="0">
                          <a:effectLst/>
                          <a:latin typeface="Arial" panose="020B0604020202020204" pitchFamily="34" charset="0"/>
                          <a:cs typeface="Arial" panose="020B0604020202020204" pitchFamily="34" charset="0"/>
                        </a:rPr>
                        <a:t>232</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11.7%</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9</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2.5%</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1229488704"/>
                  </a:ext>
                </a:extLst>
              </a:tr>
              <a:tr h="223007">
                <a:tc>
                  <a:txBody>
                    <a:bodyPr/>
                    <a:lstStyle/>
                    <a:p>
                      <a:pPr marL="0" algn="l" defTabSz="457200" rtl="0" eaLnBrk="1" fontAlgn="ctr" latinLnBrk="0" hangingPunct="1"/>
                      <a:r>
                        <a:rPr lang="en-US" sz="1100" u="none" strike="noStrike" kern="1200" dirty="0">
                          <a:effectLst/>
                          <a:latin typeface="Arial" panose="020B0604020202020204" pitchFamily="34" charset="0"/>
                          <a:cs typeface="Arial" panose="020B0604020202020204" pitchFamily="34" charset="0"/>
                        </a:rPr>
                        <a:t>ten-crazy-cool-tshirts-facts</a:t>
                      </a:r>
                      <a:endParaRPr lang="en-US" sz="11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8407" marR="8407" marT="8407" marB="0" anchor="ctr">
                    <a:solidFill>
                      <a:srgbClr val="FF0000"/>
                    </a:solidFill>
                  </a:tcPr>
                </a:tc>
                <a:tc>
                  <a:txBody>
                    <a:bodyPr/>
                    <a:lstStyle/>
                    <a:p>
                      <a:pPr algn="l" rtl="0" fontAlgn="ctr"/>
                      <a:r>
                        <a:rPr lang="en-US" sz="1100" u="none" strike="noStrike" dirty="0">
                          <a:effectLst/>
                          <a:latin typeface="Arial" panose="020B0604020202020204" pitchFamily="34" charset="0"/>
                          <a:cs typeface="Arial" panose="020B0604020202020204" pitchFamily="34" charset="0"/>
                        </a:rPr>
                        <a:t>buzzfeed</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576</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29.1%</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solidFill>
                      <a:srgbClr val="FF0000"/>
                    </a:solidFill>
                  </a:tcPr>
                </a:tc>
                <a:tc>
                  <a:txBody>
                    <a:bodyPr/>
                    <a:lstStyle/>
                    <a:p>
                      <a:pPr algn="ctr" rtl="0" fontAlgn="ctr"/>
                      <a:r>
                        <a:rPr lang="en-US" sz="1100" u="none" strike="noStrike" dirty="0">
                          <a:effectLst/>
                          <a:latin typeface="Arial" panose="020B0604020202020204" pitchFamily="34" charset="0"/>
                          <a:cs typeface="Arial" panose="020B0604020202020204" pitchFamily="34" charset="0"/>
                        </a:rPr>
                        <a:t>190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9.6%</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9</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2.5%</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2147550144"/>
                  </a:ext>
                </a:extLst>
              </a:tr>
              <a:tr h="223007">
                <a:tc>
                  <a:txBody>
                    <a:bodyPr/>
                    <a:lstStyle/>
                    <a:p>
                      <a:pPr algn="l" rtl="0" fontAlgn="ctr"/>
                      <a:r>
                        <a:rPr lang="en-US" sz="1100" u="none" strike="noStrike" dirty="0">
                          <a:effectLst/>
                          <a:latin typeface="Arial" panose="020B0604020202020204" pitchFamily="34" charset="0"/>
                          <a:cs typeface="Arial" panose="020B0604020202020204" pitchFamily="34" charset="0"/>
                        </a:rPr>
                        <a:t>cool-tshirts-search</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l" rtl="0" fontAlgn="ctr"/>
                      <a:r>
                        <a:rPr lang="en-US" sz="1100" u="none" strike="noStrike" dirty="0">
                          <a:effectLst/>
                          <a:latin typeface="Arial" panose="020B0604020202020204" pitchFamily="34" charset="0"/>
                          <a:cs typeface="Arial" panose="020B0604020202020204" pitchFamily="34" charset="0"/>
                        </a:rPr>
                        <a:t>google</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169</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8.5%</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60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3.0%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2</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0.6%</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2921390795"/>
                  </a:ext>
                </a:extLst>
              </a:tr>
              <a:tr h="223007">
                <a:tc>
                  <a:txBody>
                    <a:bodyPr/>
                    <a:lstStyle/>
                    <a:p>
                      <a:pPr algn="l" rtl="0" fontAlgn="ctr"/>
                      <a:r>
                        <a:rPr lang="en-US" sz="1100" u="none" strike="noStrike" dirty="0">
                          <a:effectLst/>
                          <a:latin typeface="Arial" panose="020B0604020202020204" pitchFamily="34" charset="0"/>
                          <a:cs typeface="Arial" panose="020B0604020202020204" pitchFamily="34" charset="0"/>
                        </a:rPr>
                        <a:t>paid-search</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l" rtl="0" fontAlgn="ctr"/>
                      <a:r>
                        <a:rPr lang="en-US" sz="1100" u="none" strike="noStrike" dirty="0">
                          <a:effectLst/>
                          <a:latin typeface="Arial" panose="020B0604020202020204" pitchFamily="34" charset="0"/>
                          <a:cs typeface="Arial" panose="020B0604020202020204" pitchFamily="34" charset="0"/>
                        </a:rPr>
                        <a:t>google</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0.0%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178</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9.0%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52</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14.4%</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4107894064"/>
                  </a:ext>
                </a:extLst>
              </a:tr>
              <a:tr h="223007">
                <a:tc>
                  <a:txBody>
                    <a:bodyPr/>
                    <a:lstStyle/>
                    <a:p>
                      <a:pPr algn="l" rtl="0" fontAlgn="ctr"/>
                      <a:r>
                        <a:rPr lang="en-US" sz="1100" u="none" strike="noStrike" dirty="0">
                          <a:effectLst/>
                          <a:latin typeface="Arial" panose="020B0604020202020204" pitchFamily="34" charset="0"/>
                          <a:cs typeface="Arial" panose="020B0604020202020204" pitchFamily="34" charset="0"/>
                        </a:rPr>
                        <a:t>retargetting-ad</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l" rtl="0" fontAlgn="ctr"/>
                      <a:r>
                        <a:rPr lang="en-US" sz="1100" u="none" strike="noStrike" dirty="0">
                          <a:effectLst/>
                          <a:latin typeface="Arial" panose="020B0604020202020204" pitchFamily="34" charset="0"/>
                          <a:cs typeface="Arial" panose="020B0604020202020204" pitchFamily="34" charset="0"/>
                        </a:rPr>
                        <a:t>facebook</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0.0%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443</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22.4%</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113</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31.3%</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3311875234"/>
                  </a:ext>
                </a:extLst>
              </a:tr>
              <a:tr h="223007">
                <a:tc>
                  <a:txBody>
                    <a:bodyPr/>
                    <a:lstStyle/>
                    <a:p>
                      <a:pPr algn="l" rtl="0" fontAlgn="ctr"/>
                      <a:r>
                        <a:rPr lang="en-US" sz="1100" u="none" strike="noStrike" dirty="0">
                          <a:effectLst/>
                          <a:latin typeface="Arial" panose="020B0604020202020204" pitchFamily="34" charset="0"/>
                          <a:cs typeface="Arial" panose="020B0604020202020204" pitchFamily="34" charset="0"/>
                        </a:rPr>
                        <a:t>retargetting-campaign</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l" rtl="0" fontAlgn="ctr"/>
                      <a:r>
                        <a:rPr lang="en-US" sz="1100" u="none" strike="noStrike" dirty="0">
                          <a:effectLst/>
                          <a:latin typeface="Arial" panose="020B0604020202020204" pitchFamily="34" charset="0"/>
                          <a:cs typeface="Arial" panose="020B0604020202020204" pitchFamily="34" charset="0"/>
                        </a:rPr>
                        <a:t>email</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0.0%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245</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12.4%</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54</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15.0%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880101716"/>
                  </a:ext>
                </a:extLst>
              </a:tr>
              <a:tr h="223007">
                <a:tc>
                  <a:txBody>
                    <a:bodyPr/>
                    <a:lstStyle/>
                    <a:p>
                      <a:pPr algn="l" rtl="0" fontAlgn="ctr"/>
                      <a:r>
                        <a:rPr lang="en-US" sz="1100" u="none" strike="noStrike" dirty="0">
                          <a:effectLst/>
                          <a:latin typeface="Arial" panose="020B0604020202020204" pitchFamily="34" charset="0"/>
                          <a:cs typeface="Arial" panose="020B0604020202020204" pitchFamily="34" charset="0"/>
                        </a:rPr>
                        <a:t>weekly-newsletter</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l" rtl="0" fontAlgn="ctr"/>
                      <a:r>
                        <a:rPr lang="en-US" sz="1100" u="none" strike="noStrike">
                          <a:effectLst/>
                          <a:latin typeface="Arial" panose="020B0604020202020204" pitchFamily="34" charset="0"/>
                          <a:cs typeface="Arial" panose="020B0604020202020204" pitchFamily="34" charset="0"/>
                        </a:rPr>
                        <a:t>email</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0.0%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447</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22.6%</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115</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31.9%</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2279506641"/>
                  </a:ext>
                </a:extLst>
              </a:tr>
              <a:tr h="223007">
                <a:tc>
                  <a:txBody>
                    <a:bodyPr/>
                    <a:lstStyle/>
                    <a:p>
                      <a:pPr algn="l" fontAlgn="b"/>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8407" marR="8407" marT="8407" marB="0" anchor="b"/>
                </a:tc>
                <a:tc>
                  <a:txBody>
                    <a:bodyPr/>
                    <a:lstStyle/>
                    <a:p>
                      <a:pPr algn="l" fontAlgn="b"/>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8407" marR="8407" marT="8407" marB="0" anchor="b"/>
                </a:tc>
                <a:tc>
                  <a:txBody>
                    <a:bodyPr/>
                    <a:lstStyle/>
                    <a:p>
                      <a:pPr algn="ctr" rtl="0" fontAlgn="ctr"/>
                      <a:r>
                        <a:rPr lang="en-US" sz="1100" u="none" strike="noStrike" dirty="0">
                          <a:effectLst/>
                          <a:latin typeface="Arial" panose="020B0604020202020204" pitchFamily="34" charset="0"/>
                          <a:cs typeface="Arial" panose="020B0604020202020204" pitchFamily="34" charset="0"/>
                        </a:rPr>
                        <a:t>1,979</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100.0%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1,979</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100.0%</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a:effectLst/>
                          <a:latin typeface="Arial" panose="020B0604020202020204" pitchFamily="34" charset="0"/>
                          <a:cs typeface="Arial" panose="020B0604020202020204" pitchFamily="34" charset="0"/>
                        </a:rPr>
                        <a:t>361</a:t>
                      </a:r>
                      <a:endParaRPr lang="en-US" sz="1100" b="0" i="0" u="none" strike="noStrike">
                        <a:solidFill>
                          <a:srgbClr val="525252"/>
                        </a:solidFill>
                        <a:effectLst/>
                        <a:latin typeface="Arial" panose="020B0604020202020204" pitchFamily="34" charset="0"/>
                        <a:cs typeface="Arial" panose="020B0604020202020204" pitchFamily="34" charset="0"/>
                      </a:endParaRPr>
                    </a:p>
                  </a:txBody>
                  <a:tcPr marL="8407" marR="8407" marT="8407" marB="0" anchor="ctr"/>
                </a:tc>
                <a:tc>
                  <a:txBody>
                    <a:bodyPr/>
                    <a:lstStyle/>
                    <a:p>
                      <a:pPr algn="ctr" rtl="0" fontAlgn="ctr"/>
                      <a:r>
                        <a:rPr lang="en-US" sz="1100" u="none" strike="noStrike" dirty="0">
                          <a:effectLst/>
                          <a:latin typeface="Arial" panose="020B0604020202020204" pitchFamily="34" charset="0"/>
                          <a:cs typeface="Arial" panose="020B0604020202020204" pitchFamily="34" charset="0"/>
                        </a:rPr>
                        <a:t>100.0%</a:t>
                      </a:r>
                      <a:endParaRPr lang="en-US" sz="1100" b="0" i="0" u="none" strike="noStrike" dirty="0">
                        <a:solidFill>
                          <a:srgbClr val="525252"/>
                        </a:solidFill>
                        <a:effectLst/>
                        <a:latin typeface="Arial" panose="020B0604020202020204" pitchFamily="34" charset="0"/>
                        <a:cs typeface="Arial" panose="020B0604020202020204" pitchFamily="34" charset="0"/>
                      </a:endParaRPr>
                    </a:p>
                  </a:txBody>
                  <a:tcPr marL="8407" marR="8407" marT="8407" marB="0" anchor="ctr"/>
                </a:tc>
                <a:extLst>
                  <a:ext uri="{0D108BD9-81ED-4DB2-BD59-A6C34878D82A}">
                    <a16:rowId xmlns:a16="http://schemas.microsoft.com/office/drawing/2014/main" val="2333106131"/>
                  </a:ext>
                </a:extLst>
              </a:tr>
            </a:tbl>
          </a:graphicData>
        </a:graphic>
      </p:graphicFrame>
      <p:sp>
        <p:nvSpPr>
          <p:cNvPr id="10" name="TextBox 9">
            <a:extLst>
              <a:ext uri="{FF2B5EF4-FFF2-40B4-BE49-F238E27FC236}">
                <a16:creationId xmlns:a16="http://schemas.microsoft.com/office/drawing/2014/main" id="{7A7C2979-AB4B-1040-B129-CC193E2F0BB9}"/>
              </a:ext>
            </a:extLst>
          </p:cNvPr>
          <p:cNvSpPr txBox="1"/>
          <p:nvPr/>
        </p:nvSpPr>
        <p:spPr>
          <a:xfrm>
            <a:off x="441434" y="2642618"/>
            <a:ext cx="11169375" cy="1323439"/>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CoolTShirts should look at their marketing campaigns in two segments.  Initial contact and secondary contact.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Initial contact is the user’s first exposure to CoolTShirts.  Articles about the company created the greatest amount of publicity for the company compared to the other campaigns.  The following campaigns should be continued: </a:t>
            </a:r>
            <a:r>
              <a:rPr lang="en-US" sz="1600" i="1" u="sng" dirty="0">
                <a:latin typeface="Arial" panose="020B0604020202020204" pitchFamily="34" charset="0"/>
                <a:cs typeface="Arial" panose="020B0604020202020204" pitchFamily="34" charset="0"/>
              </a:rPr>
              <a:t>interview-with-cool-tshirts-founder</a:t>
            </a:r>
            <a:r>
              <a:rPr lang="en-US" sz="1600" dirty="0">
                <a:latin typeface="Arial" panose="020B0604020202020204" pitchFamily="34" charset="0"/>
                <a:cs typeface="Arial" panose="020B0604020202020204" pitchFamily="34" charset="0"/>
              </a:rPr>
              <a:t>, </a:t>
            </a:r>
            <a:r>
              <a:rPr lang="en-US" sz="1600" i="1" u="sng" dirty="0">
                <a:latin typeface="Arial" panose="020B0604020202020204" pitchFamily="34" charset="0"/>
                <a:cs typeface="Arial" panose="020B0604020202020204" pitchFamily="34" charset="0"/>
              </a:rPr>
              <a:t>getting-to-know-cool-tshirts</a:t>
            </a:r>
            <a:r>
              <a:rPr lang="en-US" sz="1600" dirty="0">
                <a:latin typeface="Arial" panose="020B0604020202020204" pitchFamily="34" charset="0"/>
                <a:cs typeface="Arial" panose="020B0604020202020204" pitchFamily="34" charset="0"/>
              </a:rPr>
              <a:t> &amp; </a:t>
            </a:r>
            <a:r>
              <a:rPr lang="en-US" sz="1600" i="1" u="sng" dirty="0">
                <a:latin typeface="Arial" panose="020B0604020202020204" pitchFamily="34" charset="0"/>
                <a:cs typeface="Arial" panose="020B0604020202020204" pitchFamily="34" charset="0"/>
              </a:rPr>
              <a:t>ten-crazy-cool-tshirts-facts</a:t>
            </a:r>
            <a:r>
              <a:rPr lang="en-US" sz="1600" dirty="0">
                <a:latin typeface="Arial" panose="020B0604020202020204" pitchFamily="34" charset="0"/>
                <a:cs typeface="Arial" panose="020B0604020202020204" pitchFamily="34" charset="0"/>
              </a:rPr>
              <a:t>.</a:t>
            </a:r>
            <a:endParaRPr lang="en-US" sz="1600" dirty="0">
              <a:solidFill>
                <a:schemeClr val="dk1"/>
              </a:solidFill>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3838BC7F-0EDA-A64B-A296-DECDCF3DC56C}"/>
              </a:ext>
            </a:extLst>
          </p:cNvPr>
          <p:cNvGraphicFramePr>
            <a:graphicFrameLocks noGrp="1"/>
          </p:cNvGraphicFramePr>
          <p:nvPr/>
        </p:nvGraphicFramePr>
        <p:xfrm>
          <a:off x="0" y="0"/>
          <a:ext cx="2540000" cy="228600"/>
        </p:xfrm>
        <a:graphic>
          <a:graphicData uri="http://schemas.openxmlformats.org/drawingml/2006/table">
            <a:tbl>
              <a:tblPr>
                <a:tableStyleId>{5C22544A-7EE6-4342-B048-85BDC9FD1C3A}</a:tableStyleId>
              </a:tblPr>
              <a:tblGrid>
                <a:gridCol w="2540000">
                  <a:extLst>
                    <a:ext uri="{9D8B030D-6E8A-4147-A177-3AD203B41FA5}">
                      <a16:colId xmlns:a16="http://schemas.microsoft.com/office/drawing/2014/main" val="2444191437"/>
                    </a:ext>
                  </a:extLst>
                </a:gridCol>
              </a:tblGrid>
              <a:tr h="228600">
                <a:tc>
                  <a:txBody>
                    <a:bodyPr/>
                    <a:lstStyle/>
                    <a:p>
                      <a:pPr algn="l" rtl="0" fontAlgn="ctr"/>
                      <a:r>
                        <a:rPr lang="en-US" sz="1000" u="none" strike="noStrike" dirty="0">
                          <a:effectLst/>
                        </a:rPr>
                        <a:t>interview-with-cool-tshirts-founder</a:t>
                      </a:r>
                      <a:endParaRPr lang="en-US" sz="1000" b="0" i="0" u="none" strike="noStrike" dirty="0">
                        <a:solidFill>
                          <a:srgbClr val="52525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48837819"/>
                  </a:ext>
                </a:extLst>
              </a:tr>
            </a:tbl>
          </a:graphicData>
        </a:graphic>
      </p:graphicFrame>
      <p:graphicFrame>
        <p:nvGraphicFramePr>
          <p:cNvPr id="12" name="Table 11">
            <a:extLst>
              <a:ext uri="{FF2B5EF4-FFF2-40B4-BE49-F238E27FC236}">
                <a16:creationId xmlns:a16="http://schemas.microsoft.com/office/drawing/2014/main" id="{33C4DF9B-19F9-BF40-A1D7-626A30FF2B43}"/>
              </a:ext>
            </a:extLst>
          </p:cNvPr>
          <p:cNvGraphicFramePr>
            <a:graphicFrameLocks noGrp="1"/>
          </p:cNvGraphicFramePr>
          <p:nvPr/>
        </p:nvGraphicFramePr>
        <p:xfrm>
          <a:off x="0" y="0"/>
          <a:ext cx="2540000" cy="228600"/>
        </p:xfrm>
        <a:graphic>
          <a:graphicData uri="http://schemas.openxmlformats.org/drawingml/2006/table">
            <a:tbl>
              <a:tblPr>
                <a:tableStyleId>{5C22544A-7EE6-4342-B048-85BDC9FD1C3A}</a:tableStyleId>
              </a:tblPr>
              <a:tblGrid>
                <a:gridCol w="2540000">
                  <a:extLst>
                    <a:ext uri="{9D8B030D-6E8A-4147-A177-3AD203B41FA5}">
                      <a16:colId xmlns:a16="http://schemas.microsoft.com/office/drawing/2014/main" val="1329531210"/>
                    </a:ext>
                  </a:extLst>
                </a:gridCol>
              </a:tblGrid>
              <a:tr h="228600">
                <a:tc>
                  <a:txBody>
                    <a:bodyPr/>
                    <a:lstStyle/>
                    <a:p>
                      <a:pPr algn="l" rtl="0" fontAlgn="ctr"/>
                      <a:r>
                        <a:rPr lang="en-US" sz="1000" u="none" strike="noStrike" dirty="0">
                          <a:effectLst/>
                        </a:rPr>
                        <a:t>interview-with-cool-tshirts-founder</a:t>
                      </a:r>
                      <a:endParaRPr lang="en-US" sz="1000" b="0" i="0" u="none" strike="noStrike" dirty="0">
                        <a:solidFill>
                          <a:srgbClr val="52525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63200630"/>
                  </a:ext>
                </a:extLst>
              </a:tr>
            </a:tbl>
          </a:graphicData>
        </a:graphic>
      </p:graphicFrame>
    </p:spTree>
    <p:extLst>
      <p:ext uri="{BB962C8B-B14F-4D97-AF65-F5344CB8AC3E}">
        <p14:creationId xmlns:p14="http://schemas.microsoft.com/office/powerpoint/2010/main" val="20939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0814-4182-C341-ACC0-594DF4638A8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Optimize the campaign budget – Part 2</a:t>
            </a:r>
          </a:p>
        </p:txBody>
      </p:sp>
      <p:graphicFrame>
        <p:nvGraphicFramePr>
          <p:cNvPr id="5" name="Content Placeholder 4">
            <a:extLst>
              <a:ext uri="{FF2B5EF4-FFF2-40B4-BE49-F238E27FC236}">
                <a16:creationId xmlns:a16="http://schemas.microsoft.com/office/drawing/2014/main" id="{85B14356-3B6A-4245-A1DA-94C9A91F0DA2}"/>
              </a:ext>
            </a:extLst>
          </p:cNvPr>
          <p:cNvGraphicFramePr>
            <a:graphicFrameLocks noGrp="1"/>
          </p:cNvGraphicFramePr>
          <p:nvPr>
            <p:ph sz="half" idx="1"/>
            <p:extLst/>
          </p:nvPr>
        </p:nvGraphicFramePr>
        <p:xfrm>
          <a:off x="2363788" y="2060575"/>
          <a:ext cx="6456362" cy="739775"/>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C0F7C6E1-3A7B-F547-8A68-D2647095430D}"/>
              </a:ext>
            </a:extLst>
          </p:cNvPr>
          <p:cNvSpPr>
            <a:spLocks noGrp="1"/>
          </p:cNvSpPr>
          <p:nvPr>
            <p:ph sz="half" idx="2"/>
          </p:nvPr>
        </p:nvSpPr>
        <p:spPr>
          <a:xfrm>
            <a:off x="441434" y="1893990"/>
            <a:ext cx="11309131" cy="744107"/>
          </a:xfrm>
        </p:spPr>
        <p:txBody>
          <a:bodyPr>
            <a:normAutofit/>
          </a:bodyPr>
          <a:lstStyle/>
          <a:p>
            <a:pPr marL="0" indent="0" algn="ctr">
              <a:buNone/>
            </a:pPr>
            <a:r>
              <a:rPr lang="en-US" sz="2400" dirty="0">
                <a:latin typeface="Arial" panose="020B0604020202020204" pitchFamily="34" charset="0"/>
                <a:cs typeface="Arial" panose="020B0604020202020204" pitchFamily="34" charset="0"/>
              </a:rPr>
              <a:t>CoolTShirts can re-invest in 5 campaigns. Which should they pick and why?</a:t>
            </a:r>
          </a:p>
        </p:txBody>
      </p:sp>
      <p:graphicFrame>
        <p:nvGraphicFramePr>
          <p:cNvPr id="6" name="Table 5">
            <a:extLst>
              <a:ext uri="{FF2B5EF4-FFF2-40B4-BE49-F238E27FC236}">
                <a16:creationId xmlns:a16="http://schemas.microsoft.com/office/drawing/2014/main" id="{5A81FE44-A8AA-9143-9E20-01F062E06DCB}"/>
              </a:ext>
            </a:extLst>
          </p:cNvPr>
          <p:cNvGraphicFramePr>
            <a:graphicFrameLocks noGrp="1"/>
          </p:cNvGraphicFramePr>
          <p:nvPr>
            <p:extLst>
              <p:ext uri="{D42A27DB-BD31-4B8C-83A1-F6EECF244321}">
                <p14:modId xmlns:p14="http://schemas.microsoft.com/office/powerpoint/2010/main" val="248860346"/>
              </p:ext>
            </p:extLst>
          </p:nvPr>
        </p:nvGraphicFramePr>
        <p:xfrm>
          <a:off x="525517" y="4214648"/>
          <a:ext cx="11085292" cy="2217682"/>
        </p:xfrm>
        <a:graphic>
          <a:graphicData uri="http://schemas.openxmlformats.org/drawingml/2006/table">
            <a:tbl>
              <a:tblPr firstRow="1" lastRow="1">
                <a:tableStyleId>{775DCB02-9BB8-47FD-8907-85C794F793BA}</a:tableStyleId>
              </a:tblPr>
              <a:tblGrid>
                <a:gridCol w="2291255">
                  <a:extLst>
                    <a:ext uri="{9D8B030D-6E8A-4147-A177-3AD203B41FA5}">
                      <a16:colId xmlns:a16="http://schemas.microsoft.com/office/drawing/2014/main" val="3815869147"/>
                    </a:ext>
                  </a:extLst>
                </a:gridCol>
                <a:gridCol w="1263299">
                  <a:extLst>
                    <a:ext uri="{9D8B030D-6E8A-4147-A177-3AD203B41FA5}">
                      <a16:colId xmlns:a16="http://schemas.microsoft.com/office/drawing/2014/main" val="4150676357"/>
                    </a:ext>
                  </a:extLst>
                </a:gridCol>
                <a:gridCol w="1255123">
                  <a:extLst>
                    <a:ext uri="{9D8B030D-6E8A-4147-A177-3AD203B41FA5}">
                      <a16:colId xmlns:a16="http://schemas.microsoft.com/office/drawing/2014/main" val="397099514"/>
                    </a:ext>
                  </a:extLst>
                </a:gridCol>
                <a:gridCol w="1255123">
                  <a:extLst>
                    <a:ext uri="{9D8B030D-6E8A-4147-A177-3AD203B41FA5}">
                      <a16:colId xmlns:a16="http://schemas.microsoft.com/office/drawing/2014/main" val="2974804582"/>
                    </a:ext>
                  </a:extLst>
                </a:gridCol>
                <a:gridCol w="1255123">
                  <a:extLst>
                    <a:ext uri="{9D8B030D-6E8A-4147-A177-3AD203B41FA5}">
                      <a16:colId xmlns:a16="http://schemas.microsoft.com/office/drawing/2014/main" val="2009263399"/>
                    </a:ext>
                  </a:extLst>
                </a:gridCol>
                <a:gridCol w="1255123">
                  <a:extLst>
                    <a:ext uri="{9D8B030D-6E8A-4147-A177-3AD203B41FA5}">
                      <a16:colId xmlns:a16="http://schemas.microsoft.com/office/drawing/2014/main" val="2041619453"/>
                    </a:ext>
                  </a:extLst>
                </a:gridCol>
                <a:gridCol w="1255123">
                  <a:extLst>
                    <a:ext uri="{9D8B030D-6E8A-4147-A177-3AD203B41FA5}">
                      <a16:colId xmlns:a16="http://schemas.microsoft.com/office/drawing/2014/main" val="3852225890"/>
                    </a:ext>
                  </a:extLst>
                </a:gridCol>
                <a:gridCol w="1255123">
                  <a:extLst>
                    <a:ext uri="{9D8B030D-6E8A-4147-A177-3AD203B41FA5}">
                      <a16:colId xmlns:a16="http://schemas.microsoft.com/office/drawing/2014/main" val="1185331957"/>
                    </a:ext>
                  </a:extLst>
                </a:gridCol>
              </a:tblGrid>
              <a:tr h="210619">
                <a:tc>
                  <a:txBody>
                    <a:bodyPr/>
                    <a:lstStyle/>
                    <a:p>
                      <a:pPr marL="0" algn="l" defTabSz="457200" rtl="0" eaLnBrk="1" fontAlgn="b" latinLnBrk="0" hangingPunct="1"/>
                      <a:r>
                        <a:rPr lang="en-US" sz="1200" b="1" u="none" strike="noStrike" kern="1200" dirty="0">
                          <a:solidFill>
                            <a:schemeClr val="tx1"/>
                          </a:solidFill>
                          <a:effectLst/>
                          <a:latin typeface="+mj-lt"/>
                          <a:ea typeface="+mn-ea"/>
                          <a:cs typeface="Arial" panose="020B0604020202020204" pitchFamily="34" charset="0"/>
                        </a:rPr>
                        <a:t>Campaign</a:t>
                      </a:r>
                    </a:p>
                  </a:txBody>
                  <a:tcPr marL="9525" marR="9525" marT="9525" marB="0" anchor="b"/>
                </a:tc>
                <a:tc>
                  <a:txBody>
                    <a:bodyPr/>
                    <a:lstStyle/>
                    <a:p>
                      <a:pPr marL="0" algn="l" defTabSz="457200" rtl="0" eaLnBrk="1" fontAlgn="b" latinLnBrk="0" hangingPunct="1"/>
                      <a:r>
                        <a:rPr lang="en-US" sz="1200" b="1" u="none" strike="noStrike" kern="1200">
                          <a:solidFill>
                            <a:schemeClr val="tx1"/>
                          </a:solidFill>
                          <a:effectLst/>
                          <a:latin typeface="+mj-lt"/>
                          <a:ea typeface="+mn-ea"/>
                          <a:cs typeface="Arial" panose="020B0604020202020204" pitchFamily="34" charset="0"/>
                        </a:rPr>
                        <a:t>Source</a:t>
                      </a:r>
                    </a:p>
                  </a:txBody>
                  <a:tcPr marL="9525" marR="9525" marT="9525" marB="0" anchor="b"/>
                </a:tc>
                <a:tc>
                  <a:txBody>
                    <a:bodyPr/>
                    <a:lstStyle/>
                    <a:p>
                      <a:pPr marL="0" algn="ctr" defTabSz="457200" rtl="0" eaLnBrk="1" fontAlgn="b" latinLnBrk="0" hangingPunct="1"/>
                      <a:r>
                        <a:rPr lang="en-US" sz="1200" b="1" u="none" strike="noStrike" kern="1200" dirty="0">
                          <a:solidFill>
                            <a:schemeClr val="tx1"/>
                          </a:solidFill>
                          <a:effectLst/>
                          <a:latin typeface="+mj-lt"/>
                          <a:ea typeface="+mn-ea"/>
                          <a:cs typeface="Arial" panose="020B0604020202020204" pitchFamily="34" charset="0"/>
                        </a:rPr>
                        <a:t>First-touch</a:t>
                      </a:r>
                    </a:p>
                  </a:txBody>
                  <a:tcPr marL="9525" marR="9525" marT="9525" marB="0" anchor="b"/>
                </a:tc>
                <a:tc>
                  <a:txBody>
                    <a:bodyPr/>
                    <a:lstStyle/>
                    <a:p>
                      <a:pPr marL="0" algn="ctr" defTabSz="457200" rtl="0" eaLnBrk="1" fontAlgn="b" latinLnBrk="0" hangingPunct="1"/>
                      <a:r>
                        <a:rPr lang="en-US" sz="1200" b="1" u="none" strike="noStrike" kern="1200" dirty="0">
                          <a:solidFill>
                            <a:schemeClr val="tx1"/>
                          </a:solidFill>
                          <a:effectLst/>
                          <a:latin typeface="+mj-lt"/>
                          <a:ea typeface="+mn-ea"/>
                          <a:cs typeface="Arial" panose="020B0604020202020204" pitchFamily="34" charset="0"/>
                        </a:rPr>
                        <a:t>First-touch Pct</a:t>
                      </a:r>
                    </a:p>
                  </a:txBody>
                  <a:tcPr marL="9525" marR="9525" marT="9525" marB="0" anchor="b"/>
                </a:tc>
                <a:tc>
                  <a:txBody>
                    <a:bodyPr/>
                    <a:lstStyle/>
                    <a:p>
                      <a:pPr marL="0" algn="ctr" defTabSz="457200" rtl="0" eaLnBrk="1" fontAlgn="b" latinLnBrk="0" hangingPunct="1"/>
                      <a:r>
                        <a:rPr lang="en-US" sz="1200" b="1" u="none" strike="noStrike" kern="1200" dirty="0">
                          <a:solidFill>
                            <a:schemeClr val="tx1"/>
                          </a:solidFill>
                          <a:effectLst/>
                          <a:latin typeface="+mj-lt"/>
                          <a:ea typeface="+mn-ea"/>
                          <a:cs typeface="Arial" panose="020B0604020202020204" pitchFamily="34" charset="0"/>
                        </a:rPr>
                        <a:t>Last-touch</a:t>
                      </a:r>
                    </a:p>
                  </a:txBody>
                  <a:tcPr marL="9525" marR="9525" marT="9525" marB="0" anchor="b"/>
                </a:tc>
                <a:tc>
                  <a:txBody>
                    <a:bodyPr/>
                    <a:lstStyle/>
                    <a:p>
                      <a:pPr marL="0" algn="ctr" defTabSz="457200" rtl="0" eaLnBrk="1" fontAlgn="b" latinLnBrk="0" hangingPunct="1"/>
                      <a:r>
                        <a:rPr lang="en-US" sz="1200" b="1" u="none" strike="noStrike" kern="1200" dirty="0">
                          <a:solidFill>
                            <a:schemeClr val="tx1"/>
                          </a:solidFill>
                          <a:effectLst/>
                          <a:latin typeface="+mj-lt"/>
                          <a:ea typeface="+mn-ea"/>
                          <a:cs typeface="Arial" panose="020B0604020202020204" pitchFamily="34" charset="0"/>
                        </a:rPr>
                        <a:t>Last-touch Pct</a:t>
                      </a:r>
                    </a:p>
                  </a:txBody>
                  <a:tcPr marL="9525" marR="9525" marT="9525" marB="0" anchor="b"/>
                </a:tc>
                <a:tc>
                  <a:txBody>
                    <a:bodyPr/>
                    <a:lstStyle/>
                    <a:p>
                      <a:pPr marL="0" algn="ctr" defTabSz="457200" rtl="0" eaLnBrk="1" fontAlgn="b" latinLnBrk="0" hangingPunct="1"/>
                      <a:r>
                        <a:rPr lang="en-US" sz="1200" b="1" u="none" strike="noStrike" kern="1200">
                          <a:solidFill>
                            <a:schemeClr val="tx1"/>
                          </a:solidFill>
                          <a:effectLst/>
                          <a:latin typeface="+mj-lt"/>
                          <a:ea typeface="+mn-ea"/>
                          <a:cs typeface="Arial" panose="020B0604020202020204" pitchFamily="34" charset="0"/>
                        </a:rPr>
                        <a:t>Purchases</a:t>
                      </a:r>
                    </a:p>
                  </a:txBody>
                  <a:tcPr marL="9525" marR="9525" marT="9525" marB="0" anchor="b"/>
                </a:tc>
                <a:tc>
                  <a:txBody>
                    <a:bodyPr/>
                    <a:lstStyle/>
                    <a:p>
                      <a:pPr marL="0" algn="ctr" defTabSz="457200" rtl="0" eaLnBrk="1" fontAlgn="b" latinLnBrk="0" hangingPunct="1"/>
                      <a:r>
                        <a:rPr lang="en-US" sz="1200" b="1" u="none" strike="noStrike" kern="1200" dirty="0">
                          <a:solidFill>
                            <a:schemeClr val="tx1"/>
                          </a:solidFill>
                          <a:effectLst/>
                          <a:latin typeface="+mj-lt"/>
                          <a:ea typeface="+mn-ea"/>
                          <a:cs typeface="Arial" panose="020B0604020202020204" pitchFamily="34" charset="0"/>
                        </a:rPr>
                        <a:t>Purchase Pct</a:t>
                      </a:r>
                    </a:p>
                  </a:txBody>
                  <a:tcPr marL="9525" marR="9525" marT="9525" marB="0" anchor="b"/>
                </a:tc>
                <a:extLst>
                  <a:ext uri="{0D108BD9-81ED-4DB2-BD59-A6C34878D82A}">
                    <a16:rowId xmlns:a16="http://schemas.microsoft.com/office/drawing/2014/main" val="3882859910"/>
                  </a:ext>
                </a:extLst>
              </a:tr>
              <a:tr h="223007">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weekly-newsletter</a:t>
                      </a:r>
                    </a:p>
                  </a:txBody>
                  <a:tcPr marL="9525" marR="9525" marT="9525" marB="0" anchor="ctr">
                    <a:solidFill>
                      <a:srgbClr val="FF0000"/>
                    </a:solidFill>
                  </a:tcPr>
                </a:tc>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email</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447</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22.6%</a:t>
                      </a:r>
                    </a:p>
                  </a:txBody>
                  <a:tcPr marL="9525" marR="9525" marT="9525" marB="0" anchor="ctr">
                    <a:solidFill>
                      <a:srgbClr val="FF0000"/>
                    </a:solidFill>
                  </a:tcP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115</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31.9%</a:t>
                      </a:r>
                    </a:p>
                  </a:txBody>
                  <a:tcPr marL="9525" marR="9525" marT="9525" marB="0" anchor="ctr"/>
                </a:tc>
                <a:extLst>
                  <a:ext uri="{0D108BD9-81ED-4DB2-BD59-A6C34878D82A}">
                    <a16:rowId xmlns:a16="http://schemas.microsoft.com/office/drawing/2014/main" val="4140843458"/>
                  </a:ext>
                </a:extLst>
              </a:tr>
              <a:tr h="223007">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retargetting-ad</a:t>
                      </a:r>
                    </a:p>
                  </a:txBody>
                  <a:tcPr marL="9525" marR="9525" marT="9525" marB="0" anchor="ctr">
                    <a:solidFill>
                      <a:srgbClr val="FF0000"/>
                    </a:solidFill>
                  </a:tcPr>
                </a:tc>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facebook</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443</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22.4%</a:t>
                      </a:r>
                    </a:p>
                  </a:txBody>
                  <a:tcPr marL="9525" marR="9525" marT="9525" marB="0" anchor="ctr">
                    <a:solidFill>
                      <a:srgbClr val="FF0000"/>
                    </a:solidFill>
                  </a:tcP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113</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31.3%</a:t>
                      </a:r>
                    </a:p>
                  </a:txBody>
                  <a:tcPr marL="9525" marR="9525" marT="9525" marB="0" anchor="ctr"/>
                </a:tc>
                <a:extLst>
                  <a:ext uri="{0D108BD9-81ED-4DB2-BD59-A6C34878D82A}">
                    <a16:rowId xmlns:a16="http://schemas.microsoft.com/office/drawing/2014/main" val="1229488704"/>
                  </a:ext>
                </a:extLst>
              </a:tr>
              <a:tr h="223007">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retargetting-campaign</a:t>
                      </a:r>
                    </a:p>
                  </a:txBody>
                  <a:tcPr marL="9525" marR="9525" marT="9525" marB="0" anchor="ctr"/>
                </a:tc>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email</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245</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12.4%</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54</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15.0%</a:t>
                      </a:r>
                    </a:p>
                  </a:txBody>
                  <a:tcPr marL="9525" marR="9525" marT="9525" marB="0" anchor="ctr"/>
                </a:tc>
                <a:extLst>
                  <a:ext uri="{0D108BD9-81ED-4DB2-BD59-A6C34878D82A}">
                    <a16:rowId xmlns:a16="http://schemas.microsoft.com/office/drawing/2014/main" val="2147550144"/>
                  </a:ext>
                </a:extLst>
              </a:tr>
              <a:tr h="223007">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getting-to-know-cool-tshirts</a:t>
                      </a:r>
                    </a:p>
                  </a:txBody>
                  <a:tcPr marL="9525" marR="9525" marT="9525" marB="0" anchor="ctr"/>
                </a:tc>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nytimes</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612</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30.9%</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232</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11.7%</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9</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2.5%</a:t>
                      </a:r>
                    </a:p>
                  </a:txBody>
                  <a:tcPr marL="9525" marR="9525" marT="9525" marB="0" anchor="ctr"/>
                </a:tc>
                <a:extLst>
                  <a:ext uri="{0D108BD9-81ED-4DB2-BD59-A6C34878D82A}">
                    <a16:rowId xmlns:a16="http://schemas.microsoft.com/office/drawing/2014/main" val="2921390795"/>
                  </a:ext>
                </a:extLst>
              </a:tr>
              <a:tr h="223007">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ten-crazy-cool-tshirts-facts</a:t>
                      </a:r>
                    </a:p>
                  </a:txBody>
                  <a:tcPr marL="9525" marR="9525" marT="9525" marB="0" anchor="ctr"/>
                </a:tc>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buzzfeed</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576</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29.1%</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190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9.6%</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9</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2.5%</a:t>
                      </a:r>
                    </a:p>
                  </a:txBody>
                  <a:tcPr marL="9525" marR="9525" marT="9525" marB="0" anchor="ctr"/>
                </a:tc>
                <a:extLst>
                  <a:ext uri="{0D108BD9-81ED-4DB2-BD59-A6C34878D82A}">
                    <a16:rowId xmlns:a16="http://schemas.microsoft.com/office/drawing/2014/main" val="4107894064"/>
                  </a:ext>
                </a:extLst>
              </a:tr>
              <a:tr h="223007">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interview-with-cool-tshirts-founder</a:t>
                      </a:r>
                    </a:p>
                  </a:txBody>
                  <a:tcPr marL="9525" marR="9525" marT="9525" marB="0" anchor="ctr"/>
                </a:tc>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medium</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622</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31.4%</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184</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9.3%</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7</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1.9%</a:t>
                      </a:r>
                    </a:p>
                  </a:txBody>
                  <a:tcPr marL="9525" marR="9525" marT="9525" marB="0" anchor="ctr"/>
                </a:tc>
                <a:extLst>
                  <a:ext uri="{0D108BD9-81ED-4DB2-BD59-A6C34878D82A}">
                    <a16:rowId xmlns:a16="http://schemas.microsoft.com/office/drawing/2014/main" val="3311875234"/>
                  </a:ext>
                </a:extLst>
              </a:tr>
              <a:tr h="223007">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paid-search</a:t>
                      </a:r>
                    </a:p>
                  </a:txBody>
                  <a:tcPr marL="9525" marR="9525" marT="9525" marB="0" anchor="ctr"/>
                </a:tc>
                <a:tc>
                  <a:txBody>
                    <a:bodyPr/>
                    <a:lstStyle/>
                    <a:p>
                      <a:pPr marL="0" algn="l"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google</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0.0%</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178</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9.0%</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52</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14.4%</a:t>
                      </a:r>
                    </a:p>
                  </a:txBody>
                  <a:tcPr marL="9525" marR="9525" marT="9525" marB="0" anchor="ctr"/>
                </a:tc>
                <a:extLst>
                  <a:ext uri="{0D108BD9-81ED-4DB2-BD59-A6C34878D82A}">
                    <a16:rowId xmlns:a16="http://schemas.microsoft.com/office/drawing/2014/main" val="880101716"/>
                  </a:ext>
                </a:extLst>
              </a:tr>
              <a:tr h="223007">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cool-tshirts-search</a:t>
                      </a:r>
                    </a:p>
                  </a:txBody>
                  <a:tcPr marL="9525" marR="9525" marT="9525" marB="0" anchor="ctr"/>
                </a:tc>
                <a:tc>
                  <a:txBody>
                    <a:bodyPr/>
                    <a:lstStyle/>
                    <a:p>
                      <a:pPr marL="0" algn="l"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google</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169</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8.5%</a:t>
                      </a:r>
                    </a:p>
                  </a:txBody>
                  <a:tcPr marL="9525" marR="9525" marT="9525" marB="0" anchor="ctr"/>
                </a:tc>
                <a:tc>
                  <a:txBody>
                    <a:bodyPr/>
                    <a:lstStyle/>
                    <a:p>
                      <a:pPr marL="0" algn="ctr" defTabSz="457200" rtl="0" eaLnBrk="1" fontAlgn="b" latinLnBrk="0" hangingPunct="1"/>
                      <a:r>
                        <a:rPr lang="en-US" sz="1100" b="0" u="none" strike="noStrike" kern="1200">
                          <a:solidFill>
                            <a:schemeClr val="tx1"/>
                          </a:solidFill>
                          <a:effectLst/>
                          <a:latin typeface="Arial" panose="020B0604020202020204" pitchFamily="34" charset="0"/>
                          <a:ea typeface="+mn-ea"/>
                          <a:cs typeface="Arial" panose="020B0604020202020204" pitchFamily="34" charset="0"/>
                        </a:rPr>
                        <a:t>60</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3.0%</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2</a:t>
                      </a:r>
                    </a:p>
                  </a:txBody>
                  <a:tcPr marL="9525" marR="9525" marT="9525" marB="0" anchor="ctr"/>
                </a:tc>
                <a:tc>
                  <a:txBody>
                    <a:bodyPr/>
                    <a:lstStyle/>
                    <a:p>
                      <a:pPr marL="0" algn="ctr" defTabSz="4572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0.6%</a:t>
                      </a:r>
                    </a:p>
                  </a:txBody>
                  <a:tcPr marL="9525" marR="9525" marT="9525" marB="0" anchor="ctr"/>
                </a:tc>
                <a:extLst>
                  <a:ext uri="{0D108BD9-81ED-4DB2-BD59-A6C34878D82A}">
                    <a16:rowId xmlns:a16="http://schemas.microsoft.com/office/drawing/2014/main" val="2279506641"/>
                  </a:ext>
                </a:extLst>
              </a:tr>
              <a:tr h="223007">
                <a:tc>
                  <a:txBody>
                    <a:bodyPr/>
                    <a:lstStyle/>
                    <a:p>
                      <a:pPr marL="0" algn="l" defTabSz="457200" rtl="0" eaLnBrk="1" fontAlgn="b" latinLnBrk="0" hangingPunct="1"/>
                      <a:endParaRPr lang="en-US" sz="1100" b="0" u="none" strike="noStrike" kern="1200">
                        <a:solidFill>
                          <a:schemeClr val="tx1"/>
                        </a:solidFill>
                        <a:effectLst/>
                        <a:latin typeface="+mn-lt"/>
                        <a:ea typeface="+mn-ea"/>
                        <a:cs typeface="+mn-cs"/>
                      </a:endParaRPr>
                    </a:p>
                  </a:txBody>
                  <a:tcPr marL="9525" marR="9525" marT="9525" marB="0" anchor="b"/>
                </a:tc>
                <a:tc>
                  <a:txBody>
                    <a:bodyPr/>
                    <a:lstStyle/>
                    <a:p>
                      <a:pPr marL="0" algn="l" defTabSz="457200" rtl="0" eaLnBrk="1" fontAlgn="b" latinLnBrk="0" hangingPunct="1"/>
                      <a:endParaRPr lang="en-US" sz="1100" b="0" u="none" strike="noStrike" kern="120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100" b="1" u="none" strike="noStrike" kern="1200" dirty="0">
                          <a:solidFill>
                            <a:schemeClr val="tx1"/>
                          </a:solidFill>
                          <a:effectLst/>
                          <a:latin typeface="Arial" panose="020B0604020202020204" pitchFamily="34" charset="0"/>
                          <a:ea typeface="+mn-ea"/>
                          <a:cs typeface="Arial" panose="020B0604020202020204" pitchFamily="34" charset="0"/>
                        </a:rPr>
                        <a:t>1,979</a:t>
                      </a:r>
                    </a:p>
                  </a:txBody>
                  <a:tcPr marL="9525" marR="9525" marT="9525" marB="0" anchor="ctr"/>
                </a:tc>
                <a:tc>
                  <a:txBody>
                    <a:bodyPr/>
                    <a:lstStyle/>
                    <a:p>
                      <a:pPr marL="0" algn="ctr" defTabSz="457200" rtl="0" eaLnBrk="1" fontAlgn="b" latinLnBrk="0" hangingPunct="1"/>
                      <a:r>
                        <a:rPr lang="en-US" sz="1100" b="1" u="none" strike="noStrike" kern="1200" dirty="0">
                          <a:solidFill>
                            <a:schemeClr val="tx1"/>
                          </a:solidFill>
                          <a:effectLst/>
                          <a:latin typeface="Arial" panose="020B0604020202020204" pitchFamily="34" charset="0"/>
                          <a:ea typeface="+mn-ea"/>
                          <a:cs typeface="Arial" panose="020B0604020202020204" pitchFamily="34" charset="0"/>
                        </a:rPr>
                        <a:t>100.0%</a:t>
                      </a:r>
                    </a:p>
                  </a:txBody>
                  <a:tcPr marL="9525" marR="9525" marT="9525" marB="0" anchor="ctr"/>
                </a:tc>
                <a:tc>
                  <a:txBody>
                    <a:bodyPr/>
                    <a:lstStyle/>
                    <a:p>
                      <a:pPr marL="0" algn="ctr" defTabSz="457200" rtl="0" eaLnBrk="1" fontAlgn="b" latinLnBrk="0" hangingPunct="1"/>
                      <a:r>
                        <a:rPr lang="en-US" sz="1100" b="1" u="none" strike="noStrike" kern="1200" dirty="0">
                          <a:solidFill>
                            <a:schemeClr val="tx1"/>
                          </a:solidFill>
                          <a:effectLst/>
                          <a:latin typeface="Arial" panose="020B0604020202020204" pitchFamily="34" charset="0"/>
                          <a:ea typeface="+mn-ea"/>
                          <a:cs typeface="Arial" panose="020B0604020202020204" pitchFamily="34" charset="0"/>
                        </a:rPr>
                        <a:t>1,979</a:t>
                      </a:r>
                    </a:p>
                  </a:txBody>
                  <a:tcPr marL="9525" marR="9525" marT="9525" marB="0" anchor="ctr"/>
                </a:tc>
                <a:tc>
                  <a:txBody>
                    <a:bodyPr/>
                    <a:lstStyle/>
                    <a:p>
                      <a:pPr marL="0" algn="ctr" defTabSz="457200" rtl="0" eaLnBrk="1" fontAlgn="b" latinLnBrk="0" hangingPunct="1"/>
                      <a:r>
                        <a:rPr lang="en-US" sz="1100" b="1" u="none" strike="noStrike" kern="1200" dirty="0">
                          <a:solidFill>
                            <a:schemeClr val="tx1"/>
                          </a:solidFill>
                          <a:effectLst/>
                          <a:latin typeface="Arial" panose="020B0604020202020204" pitchFamily="34" charset="0"/>
                          <a:ea typeface="+mn-ea"/>
                          <a:cs typeface="Arial" panose="020B0604020202020204" pitchFamily="34" charset="0"/>
                        </a:rPr>
                        <a:t>100.0%</a:t>
                      </a:r>
                    </a:p>
                  </a:txBody>
                  <a:tcPr marL="9525" marR="9525" marT="9525" marB="0" anchor="ctr"/>
                </a:tc>
                <a:tc>
                  <a:txBody>
                    <a:bodyPr/>
                    <a:lstStyle/>
                    <a:p>
                      <a:pPr marL="0" algn="ctr" defTabSz="457200" rtl="0" eaLnBrk="1" fontAlgn="b" latinLnBrk="0" hangingPunct="1"/>
                      <a:r>
                        <a:rPr lang="en-US" sz="1100" b="1" u="none" strike="noStrike" kern="1200" dirty="0">
                          <a:solidFill>
                            <a:schemeClr val="tx1"/>
                          </a:solidFill>
                          <a:effectLst/>
                          <a:latin typeface="Arial" panose="020B0604020202020204" pitchFamily="34" charset="0"/>
                          <a:ea typeface="+mn-ea"/>
                          <a:cs typeface="Arial" panose="020B0604020202020204" pitchFamily="34" charset="0"/>
                        </a:rPr>
                        <a:t>361</a:t>
                      </a:r>
                    </a:p>
                  </a:txBody>
                  <a:tcPr marL="9525" marR="9525" marT="9525" marB="0" anchor="ctr"/>
                </a:tc>
                <a:tc>
                  <a:txBody>
                    <a:bodyPr/>
                    <a:lstStyle/>
                    <a:p>
                      <a:pPr marL="0" algn="ctr" defTabSz="457200" rtl="0" eaLnBrk="1" fontAlgn="b" latinLnBrk="0" hangingPunct="1"/>
                      <a:r>
                        <a:rPr lang="en-US" sz="1100" b="1" u="none" strike="noStrike" kern="1200" dirty="0">
                          <a:solidFill>
                            <a:schemeClr val="tx1"/>
                          </a:solidFill>
                          <a:effectLst/>
                          <a:latin typeface="Arial" panose="020B0604020202020204" pitchFamily="34" charset="0"/>
                          <a:ea typeface="+mn-ea"/>
                          <a:cs typeface="Arial" panose="020B0604020202020204" pitchFamily="34" charset="0"/>
                        </a:rPr>
                        <a:t>100.0%</a:t>
                      </a:r>
                    </a:p>
                  </a:txBody>
                  <a:tcPr marL="9525" marR="9525" marT="9525" marB="0" anchor="ctr"/>
                </a:tc>
                <a:extLst>
                  <a:ext uri="{0D108BD9-81ED-4DB2-BD59-A6C34878D82A}">
                    <a16:rowId xmlns:a16="http://schemas.microsoft.com/office/drawing/2014/main" val="2333106131"/>
                  </a:ext>
                </a:extLst>
              </a:tr>
            </a:tbl>
          </a:graphicData>
        </a:graphic>
      </p:graphicFrame>
      <p:sp>
        <p:nvSpPr>
          <p:cNvPr id="10" name="TextBox 9">
            <a:extLst>
              <a:ext uri="{FF2B5EF4-FFF2-40B4-BE49-F238E27FC236}">
                <a16:creationId xmlns:a16="http://schemas.microsoft.com/office/drawing/2014/main" id="{7A7C2979-AB4B-1040-B129-CC193E2F0BB9}"/>
              </a:ext>
            </a:extLst>
          </p:cNvPr>
          <p:cNvSpPr txBox="1"/>
          <p:nvPr/>
        </p:nvSpPr>
        <p:spPr>
          <a:xfrm>
            <a:off x="441434" y="2642617"/>
            <a:ext cx="11309131"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But initial contact only led to 7% of purchases.  The majority of sales was created through secondary contact.  Secondary contact is when CoolTShirts reconnected with the user - via email campaigns or Facebook.  Two successful campaigns with secondary contact were: </a:t>
            </a:r>
            <a:r>
              <a:rPr lang="en-US" sz="1600" i="1" u="sng" dirty="0">
                <a:latin typeface="Arial" panose="020B0604020202020204" pitchFamily="34" charset="0"/>
                <a:cs typeface="Arial" panose="020B0604020202020204" pitchFamily="34" charset="0"/>
              </a:rPr>
              <a:t>weekly-newsletter</a:t>
            </a:r>
            <a:r>
              <a:rPr lang="en-US" sz="1600" dirty="0">
                <a:latin typeface="Arial" panose="020B0604020202020204" pitchFamily="34" charset="0"/>
                <a:cs typeface="Arial" panose="020B0604020202020204" pitchFamily="34" charset="0"/>
              </a:rPr>
              <a:t> and </a:t>
            </a:r>
            <a:r>
              <a:rPr lang="en-US" sz="1600" i="1" u="sng" dirty="0">
                <a:latin typeface="Arial" panose="020B0604020202020204" pitchFamily="34" charset="0"/>
                <a:cs typeface="Arial" panose="020B0604020202020204" pitchFamily="34" charset="0"/>
              </a:rPr>
              <a:t>retargetting-ad</a:t>
            </a:r>
            <a:r>
              <a:rPr lang="en-US" sz="1600" dirty="0">
                <a:latin typeface="Arial" panose="020B0604020202020204" pitchFamily="34" charset="0"/>
                <a:cs typeface="Arial" panose="020B0604020202020204" pitchFamily="34" charset="0"/>
              </a:rPr>
              <a:t>.  These two campaigns led to 63% of total sales.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01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0814-4182-C341-ACC0-594DF4638A8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Optimize the campaign budget – Part 3 </a:t>
            </a:r>
          </a:p>
        </p:txBody>
      </p:sp>
      <p:graphicFrame>
        <p:nvGraphicFramePr>
          <p:cNvPr id="5" name="Content Placeholder 4">
            <a:extLst>
              <a:ext uri="{FF2B5EF4-FFF2-40B4-BE49-F238E27FC236}">
                <a16:creationId xmlns:a16="http://schemas.microsoft.com/office/drawing/2014/main" id="{85B14356-3B6A-4245-A1DA-94C9A91F0DA2}"/>
              </a:ext>
            </a:extLst>
          </p:cNvPr>
          <p:cNvGraphicFramePr>
            <a:graphicFrameLocks noGrp="1"/>
          </p:cNvGraphicFramePr>
          <p:nvPr>
            <p:ph sz="half" idx="1"/>
            <p:extLst/>
          </p:nvPr>
        </p:nvGraphicFramePr>
        <p:xfrm>
          <a:off x="2363788" y="2060575"/>
          <a:ext cx="6456362" cy="739775"/>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C0F7C6E1-3A7B-F547-8A68-D2647095430D}"/>
              </a:ext>
            </a:extLst>
          </p:cNvPr>
          <p:cNvSpPr>
            <a:spLocks noGrp="1"/>
          </p:cNvSpPr>
          <p:nvPr>
            <p:ph sz="half" idx="2"/>
          </p:nvPr>
        </p:nvSpPr>
        <p:spPr>
          <a:xfrm>
            <a:off x="441434" y="1893990"/>
            <a:ext cx="11309131" cy="744107"/>
          </a:xfrm>
        </p:spPr>
        <p:txBody>
          <a:bodyPr>
            <a:normAutofit/>
          </a:bodyPr>
          <a:lstStyle/>
          <a:p>
            <a:pPr marL="0" indent="0" algn="ctr">
              <a:buNone/>
            </a:pPr>
            <a:r>
              <a:rPr lang="en-US" sz="2400" dirty="0">
                <a:latin typeface="Arial" panose="020B0604020202020204" pitchFamily="34" charset="0"/>
                <a:cs typeface="Arial" panose="020B0604020202020204" pitchFamily="34" charset="0"/>
              </a:rPr>
              <a:t>CoolTShirts can re-invest in 5 campaigns. Which should they pick and why?</a:t>
            </a:r>
          </a:p>
        </p:txBody>
      </p:sp>
      <p:sp>
        <p:nvSpPr>
          <p:cNvPr id="10" name="TextBox 9">
            <a:extLst>
              <a:ext uri="{FF2B5EF4-FFF2-40B4-BE49-F238E27FC236}">
                <a16:creationId xmlns:a16="http://schemas.microsoft.com/office/drawing/2014/main" id="{7A7C2979-AB4B-1040-B129-CC193E2F0BB9}"/>
              </a:ext>
            </a:extLst>
          </p:cNvPr>
          <p:cNvSpPr txBox="1"/>
          <p:nvPr/>
        </p:nvSpPr>
        <p:spPr>
          <a:xfrm>
            <a:off x="441434" y="2642617"/>
            <a:ext cx="11309131" cy="1569660"/>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conclusion </a:t>
            </a:r>
            <a:r>
              <a:rPr lang="en-US" sz="1600" i="1" u="sng" dirty="0">
                <a:latin typeface="Arial" panose="020B0604020202020204" pitchFamily="34" charset="0"/>
                <a:cs typeface="Arial" panose="020B0604020202020204" pitchFamily="34" charset="0"/>
              </a:rPr>
              <a:t>interview-with-cool-tshirts-founder</a:t>
            </a:r>
            <a:r>
              <a:rPr lang="en-US" sz="1600" dirty="0">
                <a:latin typeface="Arial" panose="020B0604020202020204" pitchFamily="34" charset="0"/>
                <a:cs typeface="Arial" panose="020B0604020202020204" pitchFamily="34" charset="0"/>
              </a:rPr>
              <a:t>, </a:t>
            </a:r>
            <a:r>
              <a:rPr lang="en-US" sz="1600" i="1" u="sng" dirty="0">
                <a:latin typeface="Arial" panose="020B0604020202020204" pitchFamily="34" charset="0"/>
                <a:cs typeface="Arial" panose="020B0604020202020204" pitchFamily="34" charset="0"/>
              </a:rPr>
              <a:t>getting-to-know-cool-tshirts</a:t>
            </a:r>
            <a:r>
              <a:rPr lang="en-US" sz="1600" dirty="0">
                <a:latin typeface="Arial" panose="020B0604020202020204" pitchFamily="34" charset="0"/>
                <a:cs typeface="Arial" panose="020B0604020202020204" pitchFamily="34" charset="0"/>
              </a:rPr>
              <a:t> &amp; </a:t>
            </a:r>
            <a:r>
              <a:rPr lang="en-US" sz="1600" i="1" u="sng" dirty="0">
                <a:latin typeface="Arial" panose="020B0604020202020204" pitchFamily="34" charset="0"/>
                <a:cs typeface="Arial" panose="020B0604020202020204" pitchFamily="34" charset="0"/>
              </a:rPr>
              <a:t>ten-crazy-cool-tshirts-facts</a:t>
            </a:r>
            <a:r>
              <a:rPr lang="en-US" sz="1600" dirty="0">
                <a:latin typeface="Arial" panose="020B0604020202020204" pitchFamily="34" charset="0"/>
                <a:cs typeface="Arial" panose="020B0604020202020204" pitchFamily="34" charset="0"/>
              </a:rPr>
              <a:t> should be continued because these three campaigns created the highest amount of new users for the company.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And </a:t>
            </a:r>
            <a:r>
              <a:rPr lang="en-US" sz="1600" i="1" u="sng" dirty="0">
                <a:latin typeface="Arial" panose="020B0604020202020204" pitchFamily="34" charset="0"/>
                <a:cs typeface="Arial" panose="020B0604020202020204" pitchFamily="34" charset="0"/>
              </a:rPr>
              <a:t>weekly-newsletter</a:t>
            </a:r>
            <a:r>
              <a:rPr lang="en-US" sz="1600" dirty="0">
                <a:latin typeface="Arial" panose="020B0604020202020204" pitchFamily="34" charset="0"/>
                <a:cs typeface="Arial" panose="020B0604020202020204" pitchFamily="34" charset="0"/>
              </a:rPr>
              <a:t> and </a:t>
            </a:r>
            <a:r>
              <a:rPr lang="en-US" sz="1600" i="1" u="sng" dirty="0">
                <a:latin typeface="Arial" panose="020B0604020202020204" pitchFamily="34" charset="0"/>
                <a:cs typeface="Arial" panose="020B0604020202020204" pitchFamily="34" charset="0"/>
              </a:rPr>
              <a:t>retargeting-ad</a:t>
            </a:r>
            <a:r>
              <a:rPr lang="en-US" sz="1600" dirty="0">
                <a:latin typeface="Arial" panose="020B0604020202020204" pitchFamily="34" charset="0"/>
                <a:cs typeface="Arial" panose="020B0604020202020204" pitchFamily="34" charset="0"/>
              </a:rPr>
              <a:t> should be retained because they were successful reconnecting with the user, which led to more sales for the company. </a:t>
            </a:r>
            <a:endParaRPr lang="en-US" sz="1600" i="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36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C24D-4002-024E-BF6A-CD1A7ED738F2}"/>
              </a:ext>
            </a:extLst>
          </p:cNvPr>
          <p:cNvSpPr>
            <a:spLocks noGrp="1"/>
          </p:cNvSpPr>
          <p:nvPr>
            <p:ph type="title"/>
          </p:nvPr>
        </p:nvSpPr>
        <p:spPr/>
        <p:txBody>
          <a:bodyPr>
            <a:normAutofit/>
          </a:bodyPr>
          <a:lstStyle/>
          <a:p>
            <a:r>
              <a:rPr lang="en-US" sz="4000" dirty="0"/>
              <a:t>ABOUT THE COMPANY</a:t>
            </a:r>
          </a:p>
        </p:txBody>
      </p:sp>
      <p:sp>
        <p:nvSpPr>
          <p:cNvPr id="3" name="Content Placeholder 2">
            <a:extLst>
              <a:ext uri="{FF2B5EF4-FFF2-40B4-BE49-F238E27FC236}">
                <a16:creationId xmlns:a16="http://schemas.microsoft.com/office/drawing/2014/main" id="{5CFEC958-7115-4B43-A734-B68DEDDAC3C4}"/>
              </a:ext>
            </a:extLst>
          </p:cNvPr>
          <p:cNvSpPr>
            <a:spLocks noGrp="1"/>
          </p:cNvSpPr>
          <p:nvPr>
            <p:ph idx="1"/>
          </p:nvPr>
        </p:nvSpPr>
        <p:spPr>
          <a:xfrm>
            <a:off x="581192" y="2180496"/>
            <a:ext cx="11029615" cy="2591201"/>
          </a:xfrm>
        </p:spPr>
        <p:txBody>
          <a:bodyPr/>
          <a:lstStyle/>
          <a:p>
            <a:pPr marL="0" indent="0">
              <a:buNone/>
            </a:pPr>
            <a:r>
              <a:rPr lang="en-US" sz="3200" dirty="0">
                <a:solidFill>
                  <a:schemeClr val="tx1"/>
                </a:solidFill>
              </a:rPr>
              <a:t>CoolTShirts is an innovative apparel company that sales t-shirts of all kinds, as long they are t-shirts and cool.</a:t>
            </a:r>
          </a:p>
          <a:p>
            <a:endParaRPr lang="en-US" dirty="0"/>
          </a:p>
        </p:txBody>
      </p:sp>
    </p:spTree>
    <p:extLst>
      <p:ext uri="{BB962C8B-B14F-4D97-AF65-F5344CB8AC3E}">
        <p14:creationId xmlns:p14="http://schemas.microsoft.com/office/powerpoint/2010/main" val="382227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C24D-4002-024E-BF6A-CD1A7ED738F2}"/>
              </a:ext>
            </a:extLst>
          </p:cNvPr>
          <p:cNvSpPr>
            <a:spLocks noGrp="1"/>
          </p:cNvSpPr>
          <p:nvPr>
            <p:ph type="title"/>
          </p:nvPr>
        </p:nvSpPr>
        <p:spPr/>
        <p:txBody>
          <a:bodyPr>
            <a:normAutofit/>
          </a:bodyPr>
          <a:lstStyle/>
          <a:p>
            <a:r>
              <a:rPr lang="en-US" sz="4000" dirty="0"/>
              <a:t>COOltshirts marketing objective</a:t>
            </a:r>
          </a:p>
        </p:txBody>
      </p:sp>
      <p:sp>
        <p:nvSpPr>
          <p:cNvPr id="3" name="Content Placeholder 2">
            <a:extLst>
              <a:ext uri="{FF2B5EF4-FFF2-40B4-BE49-F238E27FC236}">
                <a16:creationId xmlns:a16="http://schemas.microsoft.com/office/drawing/2014/main" id="{5CFEC958-7115-4B43-A734-B68DEDDAC3C4}"/>
              </a:ext>
            </a:extLst>
          </p:cNvPr>
          <p:cNvSpPr>
            <a:spLocks noGrp="1"/>
          </p:cNvSpPr>
          <p:nvPr>
            <p:ph idx="1"/>
          </p:nvPr>
        </p:nvSpPr>
        <p:spPr>
          <a:xfrm>
            <a:off x="581192" y="2180496"/>
            <a:ext cx="11029615" cy="3610704"/>
          </a:xfrm>
        </p:spPr>
        <p:txBody>
          <a:bodyPr>
            <a:normAutofit/>
          </a:bodyPr>
          <a:lstStyle/>
          <a:p>
            <a:pPr marL="0" indent="0">
              <a:buNone/>
            </a:pPr>
            <a:r>
              <a:rPr lang="en-US" sz="3200" dirty="0">
                <a:solidFill>
                  <a:schemeClr val="tx1"/>
                </a:solidFill>
              </a:rPr>
              <a:t>CoolTShirts started a few marketing campaigns to increase website visits and purchases.  The objective is to map the customer’s journey from initial visit to	purchase.  And use this information to decide which marketing campaigns drive traffic to their site and which ones lead to more sales.</a:t>
            </a:r>
          </a:p>
          <a:p>
            <a:endParaRPr lang="en-US" dirty="0"/>
          </a:p>
        </p:txBody>
      </p:sp>
    </p:spTree>
    <p:extLst>
      <p:ext uri="{BB962C8B-B14F-4D97-AF65-F5344CB8AC3E}">
        <p14:creationId xmlns:p14="http://schemas.microsoft.com/office/powerpoint/2010/main" val="426292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C24D-4002-024E-BF6A-CD1A7ED738F2}"/>
              </a:ext>
            </a:extLst>
          </p:cNvPr>
          <p:cNvSpPr>
            <a:spLocks noGrp="1"/>
          </p:cNvSpPr>
          <p:nvPr>
            <p:ph type="title"/>
          </p:nvPr>
        </p:nvSpPr>
        <p:spPr/>
        <p:txBody>
          <a:bodyPr>
            <a:normAutofit/>
          </a:bodyPr>
          <a:lstStyle/>
          <a:p>
            <a:r>
              <a:rPr lang="en-US" sz="4000" dirty="0"/>
              <a:t>The Process</a:t>
            </a:r>
          </a:p>
        </p:txBody>
      </p:sp>
      <p:sp>
        <p:nvSpPr>
          <p:cNvPr id="3" name="Content Placeholder 2">
            <a:extLst>
              <a:ext uri="{FF2B5EF4-FFF2-40B4-BE49-F238E27FC236}">
                <a16:creationId xmlns:a16="http://schemas.microsoft.com/office/drawing/2014/main" id="{5CFEC958-7115-4B43-A734-B68DEDDAC3C4}"/>
              </a:ext>
            </a:extLst>
          </p:cNvPr>
          <p:cNvSpPr>
            <a:spLocks noGrp="1"/>
          </p:cNvSpPr>
          <p:nvPr>
            <p:ph idx="1"/>
          </p:nvPr>
        </p:nvSpPr>
        <p:spPr>
          <a:xfrm>
            <a:off x="441434" y="1828799"/>
            <a:ext cx="11340663" cy="4761187"/>
          </a:xfrm>
        </p:spPr>
        <p:txBody>
          <a:bodyPr>
            <a:normAutofit lnSpcReduction="10000"/>
          </a:bodyPr>
          <a:lstStyle/>
          <a:p>
            <a:pPr marL="0" indent="0" fontAlgn="base">
              <a:buNone/>
            </a:pPr>
            <a:r>
              <a:rPr lang="en-US" sz="1600" dirty="0">
                <a:latin typeface="Arial" panose="020B0604020202020204" pitchFamily="34" charset="0"/>
                <a:cs typeface="Arial" panose="020B0604020202020204" pitchFamily="34" charset="0"/>
              </a:rPr>
              <a:t>1. Get familiar with the company.</a:t>
            </a:r>
          </a:p>
          <a:p>
            <a:pPr fontAlgn="base">
              <a:buFont typeface="Wingdings" pitchFamily="2" charset="2"/>
              <a:buChar char="q"/>
            </a:pPr>
            <a:r>
              <a:rPr lang="en-US" sz="1400" dirty="0">
                <a:latin typeface="Arial" panose="020B0604020202020204" pitchFamily="34" charset="0"/>
                <a:cs typeface="Arial" panose="020B0604020202020204" pitchFamily="34" charset="0"/>
              </a:rPr>
              <a:t>How many campaigns and sources does CoolTShirts use and how are they related? Be sure to explain the difference between utm_campaign and utm_source?</a:t>
            </a:r>
          </a:p>
          <a:p>
            <a:pPr fontAlgn="base">
              <a:buFont typeface="Wingdings" pitchFamily="2" charset="2"/>
              <a:buChar char="q"/>
            </a:pPr>
            <a:r>
              <a:rPr lang="en-US" sz="1400" dirty="0">
                <a:latin typeface="Arial" panose="020B0604020202020204" pitchFamily="34" charset="0"/>
                <a:cs typeface="Arial" panose="020B0604020202020204" pitchFamily="34" charset="0"/>
              </a:rPr>
              <a:t>What pages are on their website?</a:t>
            </a:r>
          </a:p>
          <a:p>
            <a:pPr marL="0" indent="0" fontAlgn="base">
              <a:buNone/>
            </a:pPr>
            <a:endParaRPr lang="en-US" sz="1400" dirty="0"/>
          </a:p>
          <a:p>
            <a:pPr marL="0" indent="0" fontAlgn="base">
              <a:buNone/>
            </a:pPr>
            <a:r>
              <a:rPr lang="en-US" sz="1600" dirty="0">
                <a:latin typeface="Arial" panose="020B0604020202020204" pitchFamily="34" charset="0"/>
                <a:cs typeface="Arial" panose="020B0604020202020204" pitchFamily="34" charset="0"/>
              </a:rPr>
              <a:t>2. What is the user journey?</a:t>
            </a:r>
          </a:p>
          <a:p>
            <a:pPr fontAlgn="base">
              <a:buFont typeface="Wingdings" pitchFamily="2" charset="2"/>
              <a:buChar char="q"/>
            </a:pPr>
            <a:r>
              <a:rPr lang="en-US" sz="1400" dirty="0">
                <a:latin typeface="Arial" panose="020B0604020202020204" pitchFamily="34" charset="0"/>
                <a:cs typeface="Arial" panose="020B0604020202020204" pitchFamily="34" charset="0"/>
              </a:rPr>
              <a:t>How many first touches is each campaign responsible for?</a:t>
            </a:r>
          </a:p>
          <a:p>
            <a:pPr fontAlgn="base">
              <a:buFont typeface="Wingdings" pitchFamily="2" charset="2"/>
              <a:buChar char="q"/>
            </a:pPr>
            <a:r>
              <a:rPr lang="en-US" sz="1400" dirty="0">
                <a:latin typeface="Arial" panose="020B0604020202020204" pitchFamily="34" charset="0"/>
                <a:cs typeface="Arial" panose="020B0604020202020204" pitchFamily="34" charset="0"/>
              </a:rPr>
              <a:t>How many last touches is each campaign responsible for?</a:t>
            </a:r>
          </a:p>
          <a:p>
            <a:pPr fontAlgn="base">
              <a:buFont typeface="Wingdings" pitchFamily="2" charset="2"/>
              <a:buChar char="q"/>
            </a:pPr>
            <a:r>
              <a:rPr lang="en-US" sz="1400" dirty="0">
                <a:latin typeface="Arial" panose="020B0604020202020204" pitchFamily="34" charset="0"/>
                <a:cs typeface="Arial" panose="020B0604020202020204" pitchFamily="34" charset="0"/>
              </a:rPr>
              <a:t>How many visitors make a purchase?</a:t>
            </a:r>
          </a:p>
          <a:p>
            <a:pPr fontAlgn="base">
              <a:buFont typeface="Wingdings" pitchFamily="2" charset="2"/>
              <a:buChar char="q"/>
            </a:pPr>
            <a:r>
              <a:rPr lang="en-US" sz="1400" dirty="0">
                <a:latin typeface="Arial" panose="020B0604020202020204" pitchFamily="34" charset="0"/>
                <a:cs typeface="Arial" panose="020B0604020202020204" pitchFamily="34" charset="0"/>
              </a:rPr>
              <a:t>How many last touches </a:t>
            </a:r>
            <a:r>
              <a:rPr lang="en-US" sz="1400" i="1" dirty="0">
                <a:latin typeface="Arial" panose="020B0604020202020204" pitchFamily="34" charset="0"/>
                <a:cs typeface="Arial" panose="020B0604020202020204" pitchFamily="34" charset="0"/>
              </a:rPr>
              <a:t>on the purchase page</a:t>
            </a:r>
            <a:r>
              <a:rPr lang="en-US" sz="1400" dirty="0">
                <a:latin typeface="Arial" panose="020B0604020202020204" pitchFamily="34" charset="0"/>
                <a:cs typeface="Arial" panose="020B0604020202020204" pitchFamily="34" charset="0"/>
              </a:rPr>
              <a:t> is each campaign responsible for?</a:t>
            </a:r>
          </a:p>
          <a:p>
            <a:pPr fontAlgn="base">
              <a:buFont typeface="Wingdings" pitchFamily="2" charset="2"/>
              <a:buChar char="q"/>
            </a:pPr>
            <a:r>
              <a:rPr lang="en-US" sz="1400" dirty="0">
                <a:latin typeface="Arial" panose="020B0604020202020204" pitchFamily="34" charset="0"/>
                <a:cs typeface="Arial" panose="020B0604020202020204" pitchFamily="34" charset="0"/>
              </a:rPr>
              <a:t>What is the typical user journey?</a:t>
            </a:r>
          </a:p>
          <a:p>
            <a:pPr marL="0" indent="0" fontAlgn="base">
              <a:buNone/>
            </a:pPr>
            <a:endParaRPr lang="en-US" sz="1400" dirty="0"/>
          </a:p>
          <a:p>
            <a:pPr marL="0" indent="0" fontAlgn="base">
              <a:buNone/>
            </a:pPr>
            <a:r>
              <a:rPr lang="en-US" sz="1600" dirty="0">
                <a:latin typeface="Arial" panose="020B0604020202020204" pitchFamily="34" charset="0"/>
                <a:cs typeface="Arial" panose="020B0604020202020204" pitchFamily="34" charset="0"/>
              </a:rPr>
              <a:t>3. Optimize the campaign budget</a:t>
            </a:r>
          </a:p>
          <a:p>
            <a:pPr fontAlgn="base">
              <a:buFont typeface="Wingdings" pitchFamily="2" charset="2"/>
              <a:buChar char="q"/>
            </a:pPr>
            <a:r>
              <a:rPr lang="en-US" sz="1400" dirty="0">
                <a:latin typeface="Arial" panose="020B0604020202020204" pitchFamily="34" charset="0"/>
                <a:cs typeface="Arial" panose="020B0604020202020204" pitchFamily="34" charset="0"/>
              </a:rPr>
              <a:t>CoolTShirts can re-invest in 5 campaigns. Which should they pick and why?</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27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Get familiar with the company – Part 1</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2196473"/>
            <a:ext cx="4188329" cy="4057182"/>
          </a:xfrm>
        </p:spPr>
        <p:txBody>
          <a:bodyPr>
            <a:normAutofit lnSpcReduction="10000"/>
          </a:bodyPr>
          <a:lstStyle/>
          <a:p>
            <a:pPr marL="0" indent="0">
              <a:buNone/>
            </a:pPr>
            <a:r>
              <a:rPr lang="en-US" sz="1600" dirty="0">
                <a:latin typeface="Arial" panose="020B0604020202020204" pitchFamily="34" charset="0"/>
                <a:cs typeface="Arial" panose="020B0604020202020204" pitchFamily="34" charset="0"/>
              </a:rPr>
              <a:t>How many campaigns and sources does CoolTShirts use?</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CoolTShirts has 8 marketing campaigns and uses 6 sources.</a:t>
            </a:r>
          </a:p>
          <a:p>
            <a:endParaRPr lang="en-US" sz="1400" dirty="0">
              <a:solidFill>
                <a:schemeClr val="tx1"/>
              </a:solidFill>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Explain the difference between utm_campaign and utm_source?</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An utm_campaign is a tag embedded in a website that identifies a specific campaign, it might be linked to a particular promotion or paid advertisement.</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An utm_source is a tag embedded in a website that tracks where the traffic originates. It keeps track of referrals from different sources, e.g. email distribution, blog post, or website from another company.   </a:t>
            </a:r>
          </a:p>
          <a:p>
            <a:pPr marL="0" indent="0">
              <a:buNone/>
            </a:pPr>
            <a:endParaRPr lang="en-US" sz="1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A37A41A-6D41-9C43-AB8C-5C372C2E25B0}"/>
              </a:ext>
            </a:extLst>
          </p:cNvPr>
          <p:cNvSpPr>
            <a:spLocks noGrp="1"/>
          </p:cNvSpPr>
          <p:nvPr>
            <p:ph sz="half" idx="2"/>
          </p:nvPr>
        </p:nvSpPr>
        <p:spPr>
          <a:xfrm>
            <a:off x="4916666" y="2196473"/>
            <a:ext cx="3344466" cy="4473464"/>
          </a:xfrm>
          <a:solidFill>
            <a:schemeClr val="bg2"/>
          </a:solidFill>
          <a:ln>
            <a:solidFill>
              <a:schemeClr val="bg2">
                <a:lumMod val="90000"/>
              </a:schemeClr>
            </a:solidFill>
          </a:ln>
          <a:effectLst>
            <a:outerShdw blurRad="50800" dist="50800" dir="5400000" algn="ctr" rotWithShape="0">
              <a:schemeClr val="bg1"/>
            </a:outerShdw>
          </a:effectLst>
        </p:spPr>
        <p:txBody>
          <a:bodyPr>
            <a:normAutofit lnSpcReduction="10000"/>
          </a:bodyPr>
          <a:lstStyle/>
          <a:p>
            <a:pPr marL="0" indent="0">
              <a:buNone/>
            </a:pPr>
            <a:r>
              <a:rPr lang="en-US" sz="900" dirty="0">
                <a:latin typeface="Courier New" panose="02070309020205020404" pitchFamily="49" charset="0"/>
                <a:cs typeface="Courier New" panose="02070309020205020404" pitchFamily="49" charset="0"/>
              </a:rPr>
              <a:t>-- number of distinct campaigns</a:t>
            </a:r>
          </a:p>
          <a:p>
            <a:pPr marL="0" indent="0">
              <a:buNone/>
            </a:pPr>
            <a:r>
              <a:rPr lang="en-US" sz="900" dirty="0">
                <a:latin typeface="Courier New" panose="02070309020205020404" pitchFamily="49" charset="0"/>
                <a:cs typeface="Courier New" panose="02070309020205020404" pitchFamily="49" charset="0"/>
              </a:rPr>
              <a:t>SELECT DISTINCT(utm_campaign) AS 'Campaign</a:t>
            </a:r>
          </a:p>
          <a:p>
            <a:pPr marL="0" indent="0">
              <a:buNone/>
            </a:pPr>
            <a:r>
              <a:rPr lang="en-US" sz="900" dirty="0">
                <a:latin typeface="Courier New" panose="02070309020205020404" pitchFamily="49" charset="0"/>
                <a:cs typeface="Courier New" panose="02070309020205020404" pitchFamily="49" charset="0"/>
              </a:rPr>
              <a:t>  List', </a:t>
            </a:r>
          </a:p>
          <a:p>
            <a:pPr marL="0" indent="0">
              <a:buNone/>
            </a:pPr>
            <a:r>
              <a:rPr lang="en-US" sz="900" dirty="0">
                <a:latin typeface="Courier New" panose="02070309020205020404" pitchFamily="49" charset="0"/>
                <a:cs typeface="Courier New" panose="02070309020205020404" pitchFamily="49" charset="0"/>
              </a:rPr>
              <a:t>  (SELECT COUNT(DISTINCT(utm_campaign)) </a:t>
            </a:r>
          </a:p>
          <a:p>
            <a:pPr marL="0" indent="0">
              <a:buNone/>
            </a:pPr>
            <a:r>
              <a:rPr lang="en-US" sz="900" dirty="0">
                <a:latin typeface="Courier New" panose="02070309020205020404" pitchFamily="49" charset="0"/>
                <a:cs typeface="Courier New" panose="02070309020205020404" pitchFamily="49" charset="0"/>
              </a:rPr>
              <a:t>  FROM page_visits where utm_campaign &lt;= </a:t>
            </a:r>
          </a:p>
          <a:p>
            <a:pPr marL="0" indent="0">
              <a:buNone/>
            </a:pPr>
            <a:r>
              <a:rPr lang="en-US" sz="900" dirty="0">
                <a:latin typeface="Courier New" panose="02070309020205020404" pitchFamily="49" charset="0"/>
                <a:cs typeface="Courier New" panose="02070309020205020404" pitchFamily="49" charset="0"/>
              </a:rPr>
              <a:t>    pv.utm_campaign) AS 'Count’    </a:t>
            </a:r>
          </a:p>
          <a:p>
            <a:pPr marL="0" indent="0">
              <a:buNone/>
            </a:pPr>
            <a:r>
              <a:rPr lang="en-US" sz="900" dirty="0">
                <a:latin typeface="Courier New" panose="02070309020205020404" pitchFamily="49" charset="0"/>
                <a:cs typeface="Courier New" panose="02070309020205020404" pitchFamily="49" charset="0"/>
              </a:rPr>
              <a:t>FROM page_visits AS pv</a:t>
            </a:r>
          </a:p>
          <a:p>
            <a:pPr marL="0" indent="0">
              <a:buNone/>
            </a:pPr>
            <a:r>
              <a:rPr lang="en-US" sz="900" dirty="0">
                <a:latin typeface="Courier New" panose="02070309020205020404" pitchFamily="49" charset="0"/>
                <a:cs typeface="Courier New" panose="02070309020205020404" pitchFamily="49" charset="0"/>
              </a:rPr>
              <a:t>ORDER BY 1;</a:t>
            </a:r>
          </a:p>
          <a:p>
            <a:pPr marL="0" indent="0">
              <a:buNone/>
            </a:pPr>
            <a:endParaRPr lang="en-US" sz="900" dirty="0">
              <a:latin typeface="Courier New" panose="02070309020205020404" pitchFamily="49" charset="0"/>
              <a:cs typeface="Courier New" panose="02070309020205020404" pitchFamily="49" charset="0"/>
            </a:endParaRPr>
          </a:p>
          <a:p>
            <a:pPr marL="0" indent="0">
              <a:buNone/>
            </a:pPr>
            <a:endParaRPr lang="en-US" sz="900" dirty="0">
              <a:latin typeface="Courier New" panose="02070309020205020404" pitchFamily="49" charset="0"/>
              <a:cs typeface="Courier New" panose="02070309020205020404" pitchFamily="49" charset="0"/>
            </a:endParaRPr>
          </a:p>
          <a:p>
            <a:pPr marL="0" indent="0">
              <a:buNone/>
            </a:pP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number of distinct sources                  </a:t>
            </a:r>
          </a:p>
          <a:p>
            <a:pPr marL="0" indent="0">
              <a:buNone/>
            </a:pPr>
            <a:r>
              <a:rPr lang="en-US" sz="900" dirty="0">
                <a:latin typeface="Courier New" panose="02070309020205020404" pitchFamily="49" charset="0"/>
                <a:cs typeface="Courier New" panose="02070309020205020404" pitchFamily="49" charset="0"/>
              </a:rPr>
              <a:t>SELECT DISTINCT(utm_source) AS 'Source List', </a:t>
            </a:r>
          </a:p>
          <a:p>
            <a:pPr marL="0" indent="0">
              <a:buNone/>
            </a:pPr>
            <a:r>
              <a:rPr lang="en-US" sz="900" dirty="0">
                <a:latin typeface="Courier New" panose="02070309020205020404" pitchFamily="49" charset="0"/>
                <a:cs typeface="Courier New" panose="02070309020205020404" pitchFamily="49" charset="0"/>
              </a:rPr>
              <a:t>  (SELECT COUNT(DISTINCT(utm_source)) </a:t>
            </a:r>
          </a:p>
          <a:p>
            <a:pPr marL="0" indent="0">
              <a:buNone/>
            </a:pPr>
            <a:r>
              <a:rPr lang="en-US" sz="900" dirty="0">
                <a:latin typeface="Courier New" panose="02070309020205020404" pitchFamily="49" charset="0"/>
                <a:cs typeface="Courier New" panose="02070309020205020404" pitchFamily="49" charset="0"/>
              </a:rPr>
              <a:t>  FROM page_visits where utm_source &lt;= </a:t>
            </a:r>
          </a:p>
          <a:p>
            <a:pPr marL="0" indent="0">
              <a:buNone/>
            </a:pPr>
            <a:r>
              <a:rPr lang="en-US" sz="900" dirty="0">
                <a:latin typeface="Courier New" panose="02070309020205020404" pitchFamily="49" charset="0"/>
                <a:cs typeface="Courier New" panose="02070309020205020404" pitchFamily="49" charset="0"/>
              </a:rPr>
              <a:t>    pv.utm_source) AS 'Count'</a:t>
            </a:r>
          </a:p>
          <a:p>
            <a:pPr marL="0" indent="0">
              <a:buNone/>
            </a:pPr>
            <a:r>
              <a:rPr lang="en-US" sz="900" dirty="0">
                <a:latin typeface="Courier New" panose="02070309020205020404" pitchFamily="49" charset="0"/>
                <a:cs typeface="Courier New" panose="02070309020205020404" pitchFamily="49" charset="0"/>
              </a:rPr>
              <a:t>FROM page_visits AS pv</a:t>
            </a:r>
          </a:p>
          <a:p>
            <a:pPr marL="0" indent="0">
              <a:buNone/>
            </a:pPr>
            <a:r>
              <a:rPr lang="en-US" sz="900" dirty="0">
                <a:latin typeface="Courier New" panose="02070309020205020404" pitchFamily="49" charset="0"/>
                <a:cs typeface="Courier New" panose="02070309020205020404" pitchFamily="49" charset="0"/>
              </a:rPr>
              <a:t>ORDER BY 1;</a:t>
            </a:r>
          </a:p>
          <a:p>
            <a:pPr marL="0" indent="0">
              <a:buNone/>
            </a:pPr>
            <a:endParaRPr lang="en-US" sz="9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graphicFrame>
        <p:nvGraphicFramePr>
          <p:cNvPr id="13" name="Table 12">
            <a:extLst>
              <a:ext uri="{FF2B5EF4-FFF2-40B4-BE49-F238E27FC236}">
                <a16:creationId xmlns:a16="http://schemas.microsoft.com/office/drawing/2014/main" id="{6D9F1AD7-2C61-554D-94B0-DE48FA492882}"/>
              </a:ext>
            </a:extLst>
          </p:cNvPr>
          <p:cNvGraphicFramePr>
            <a:graphicFrameLocks noGrp="1"/>
          </p:cNvGraphicFramePr>
          <p:nvPr>
            <p:extLst>
              <p:ext uri="{D42A27DB-BD31-4B8C-83A1-F6EECF244321}">
                <p14:modId xmlns:p14="http://schemas.microsoft.com/office/powerpoint/2010/main" val="1668349673"/>
              </p:ext>
            </p:extLst>
          </p:nvPr>
        </p:nvGraphicFramePr>
        <p:xfrm>
          <a:off x="8408276" y="2196473"/>
          <a:ext cx="3342290" cy="2346960"/>
        </p:xfrm>
        <a:graphic>
          <a:graphicData uri="http://schemas.openxmlformats.org/drawingml/2006/table">
            <a:tbl>
              <a:tblPr firstRow="1" bandRow="1">
                <a:tableStyleId>{5C22544A-7EE6-4342-B048-85BDC9FD1C3A}</a:tableStyleId>
              </a:tblPr>
              <a:tblGrid>
                <a:gridCol w="1986455">
                  <a:extLst>
                    <a:ext uri="{9D8B030D-6E8A-4147-A177-3AD203B41FA5}">
                      <a16:colId xmlns:a16="http://schemas.microsoft.com/office/drawing/2014/main" val="873127764"/>
                    </a:ext>
                  </a:extLst>
                </a:gridCol>
                <a:gridCol w="1355835">
                  <a:extLst>
                    <a:ext uri="{9D8B030D-6E8A-4147-A177-3AD203B41FA5}">
                      <a16:colId xmlns:a16="http://schemas.microsoft.com/office/drawing/2014/main" val="2831512379"/>
                    </a:ext>
                  </a:extLst>
                </a:gridCol>
              </a:tblGrid>
              <a:tr h="239150">
                <a:tc>
                  <a:txBody>
                    <a:bodyPr/>
                    <a:lstStyle/>
                    <a:p>
                      <a:pPr algn="ctr"/>
                      <a:r>
                        <a:rPr lang="en-US" sz="1000" dirty="0">
                          <a:latin typeface="Arial" panose="020B0604020202020204" pitchFamily="34" charset="0"/>
                          <a:cs typeface="Arial" panose="020B0604020202020204" pitchFamily="34" charset="0"/>
                        </a:rPr>
                        <a:t>Campaign List</a:t>
                      </a:r>
                    </a:p>
                  </a:txBody>
                  <a:tcPr/>
                </a:tc>
                <a:tc>
                  <a:txBody>
                    <a:bodyPr/>
                    <a:lstStyle/>
                    <a:p>
                      <a:pPr algn="ctr"/>
                      <a:r>
                        <a:rPr lang="en-US" sz="1000" dirty="0">
                          <a:latin typeface="Arial" panose="020B0604020202020204" pitchFamily="34" charset="0"/>
                          <a:cs typeface="Arial" panose="020B0604020202020204" pitchFamily="34" charset="0"/>
                        </a:rPr>
                        <a:t>Count</a:t>
                      </a:r>
                    </a:p>
                  </a:txBody>
                  <a:tcPr/>
                </a:tc>
                <a:extLst>
                  <a:ext uri="{0D108BD9-81ED-4DB2-BD59-A6C34878D82A}">
                    <a16:rowId xmlns:a16="http://schemas.microsoft.com/office/drawing/2014/main" val="3300323392"/>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cool-tshirts-search</a:t>
                      </a:r>
                    </a:p>
                  </a:txBody>
                  <a:tcPr anchor="ctr"/>
                </a:tc>
                <a:tc>
                  <a:txBody>
                    <a:bodyPr/>
                    <a:lstStyle/>
                    <a:p>
                      <a:pPr algn="ctr"/>
                      <a:r>
                        <a:rPr lang="en-US" sz="1000">
                          <a:solidFill>
                            <a:srgbClr val="525252"/>
                          </a:solidFill>
                          <a:effectLst/>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4174809942"/>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getting-to-know-cool-tshirts</a:t>
                      </a:r>
                    </a:p>
                  </a:txBody>
                  <a:tcPr anchor="ctr"/>
                </a:tc>
                <a:tc>
                  <a:txBody>
                    <a:bodyPr/>
                    <a:lstStyle/>
                    <a:p>
                      <a:pPr algn="ctr"/>
                      <a:r>
                        <a:rPr lang="en-US" sz="1000">
                          <a:solidFill>
                            <a:srgbClr val="525252"/>
                          </a:solidFill>
                          <a:effectLst/>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627685220"/>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interview-with-cool-tshirts-founder</a:t>
                      </a:r>
                    </a:p>
                  </a:txBody>
                  <a:tcPr anchor="ctr"/>
                </a:tc>
                <a:tc>
                  <a:txBody>
                    <a:bodyPr/>
                    <a:lstStyle/>
                    <a:p>
                      <a:pPr algn="ctr"/>
                      <a:r>
                        <a:rPr lang="en-US" sz="1000">
                          <a:solidFill>
                            <a:srgbClr val="525252"/>
                          </a:solidFill>
                          <a:effectLst/>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323004041"/>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paid-search</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4271016058"/>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retargetting-ad</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70432968"/>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retargetting-campaign</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3117668774"/>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ten-crazy-cool-tshirts-facts</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2939997548"/>
                  </a:ext>
                </a:extLst>
              </a:tr>
              <a:tr h="239150">
                <a:tc>
                  <a:txBody>
                    <a:bodyPr/>
                    <a:lstStyle/>
                    <a:p>
                      <a:pPr algn="ctr"/>
                      <a:r>
                        <a:rPr lang="en-US" sz="1000" dirty="0">
                          <a:solidFill>
                            <a:srgbClr val="525252"/>
                          </a:solidFill>
                          <a:effectLst/>
                          <a:latin typeface="Arial" panose="020B0604020202020204" pitchFamily="34" charset="0"/>
                          <a:cs typeface="Arial" panose="020B0604020202020204" pitchFamily="34" charset="0"/>
                        </a:rPr>
                        <a:t>weekly-newsletter</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8</a:t>
                      </a:r>
                    </a:p>
                  </a:txBody>
                  <a:tcPr anchor="ctr"/>
                </a:tc>
                <a:extLst>
                  <a:ext uri="{0D108BD9-81ED-4DB2-BD59-A6C34878D82A}">
                    <a16:rowId xmlns:a16="http://schemas.microsoft.com/office/drawing/2014/main" val="1178813726"/>
                  </a:ext>
                </a:extLst>
              </a:tr>
            </a:tbl>
          </a:graphicData>
        </a:graphic>
      </p:graphicFrame>
      <p:graphicFrame>
        <p:nvGraphicFramePr>
          <p:cNvPr id="16" name="Table 15">
            <a:extLst>
              <a:ext uri="{FF2B5EF4-FFF2-40B4-BE49-F238E27FC236}">
                <a16:creationId xmlns:a16="http://schemas.microsoft.com/office/drawing/2014/main" id="{007EA27C-C5B8-4043-9128-2FF7C12AA9F8}"/>
              </a:ext>
            </a:extLst>
          </p:cNvPr>
          <p:cNvGraphicFramePr>
            <a:graphicFrameLocks noGrp="1"/>
          </p:cNvGraphicFramePr>
          <p:nvPr>
            <p:extLst>
              <p:ext uri="{D42A27DB-BD31-4B8C-83A1-F6EECF244321}">
                <p14:modId xmlns:p14="http://schemas.microsoft.com/office/powerpoint/2010/main" val="398633033"/>
              </p:ext>
            </p:extLst>
          </p:nvPr>
        </p:nvGraphicFramePr>
        <p:xfrm>
          <a:off x="8408276" y="4698124"/>
          <a:ext cx="3342290" cy="1971813"/>
        </p:xfrm>
        <a:graphic>
          <a:graphicData uri="http://schemas.openxmlformats.org/drawingml/2006/table">
            <a:tbl>
              <a:tblPr firstRow="1" bandRow="1">
                <a:tableStyleId>{5C22544A-7EE6-4342-B048-85BDC9FD1C3A}</a:tableStyleId>
              </a:tblPr>
              <a:tblGrid>
                <a:gridCol w="2017987">
                  <a:extLst>
                    <a:ext uri="{9D8B030D-6E8A-4147-A177-3AD203B41FA5}">
                      <a16:colId xmlns:a16="http://schemas.microsoft.com/office/drawing/2014/main" val="1172397089"/>
                    </a:ext>
                  </a:extLst>
                </a:gridCol>
                <a:gridCol w="1324303">
                  <a:extLst>
                    <a:ext uri="{9D8B030D-6E8A-4147-A177-3AD203B41FA5}">
                      <a16:colId xmlns:a16="http://schemas.microsoft.com/office/drawing/2014/main" val="3669920147"/>
                    </a:ext>
                  </a:extLst>
                </a:gridCol>
              </a:tblGrid>
              <a:tr h="237463">
                <a:tc>
                  <a:txBody>
                    <a:bodyPr/>
                    <a:lstStyle/>
                    <a:p>
                      <a:pPr algn="ctr"/>
                      <a:r>
                        <a:rPr lang="en-US" sz="1000" b="1" kern="1200" dirty="0">
                          <a:solidFill>
                            <a:schemeClr val="lt1"/>
                          </a:solidFill>
                          <a:latin typeface="Arial" panose="020B0604020202020204" pitchFamily="34" charset="0"/>
                          <a:ea typeface="+mn-ea"/>
                          <a:cs typeface="Arial" panose="020B0604020202020204" pitchFamily="34" charset="0"/>
                        </a:rPr>
                        <a:t>Source List</a:t>
                      </a:r>
                    </a:p>
                  </a:txBody>
                  <a:tcPr/>
                </a:tc>
                <a:tc>
                  <a:txBody>
                    <a:bodyPr/>
                    <a:lstStyle/>
                    <a:p>
                      <a:pPr algn="ctr"/>
                      <a:r>
                        <a:rPr lang="en-US" sz="1000" dirty="0">
                          <a:latin typeface="Arial" panose="020B0604020202020204" pitchFamily="34" charset="0"/>
                          <a:cs typeface="Arial" panose="020B0604020202020204" pitchFamily="34" charset="0"/>
                        </a:rPr>
                        <a:t>Count</a:t>
                      </a:r>
                    </a:p>
                  </a:txBody>
                  <a:tcPr/>
                </a:tc>
                <a:extLst>
                  <a:ext uri="{0D108BD9-81ED-4DB2-BD59-A6C34878D82A}">
                    <a16:rowId xmlns:a16="http://schemas.microsoft.com/office/drawing/2014/main" val="2979710001"/>
                  </a:ext>
                </a:extLst>
              </a:tr>
              <a:tr h="309991">
                <a:tc>
                  <a:txBody>
                    <a:bodyPr/>
                    <a:lstStyle/>
                    <a:p>
                      <a:pPr algn="ctr"/>
                      <a:r>
                        <a:rPr lang="en-US" sz="1000" dirty="0">
                          <a:solidFill>
                            <a:srgbClr val="525252"/>
                          </a:solidFill>
                          <a:effectLst/>
                          <a:latin typeface="Arial" panose="020B0604020202020204" pitchFamily="34" charset="0"/>
                          <a:cs typeface="Arial" panose="020B0604020202020204" pitchFamily="34" charset="0"/>
                        </a:rPr>
                        <a:t>buzzfeed</a:t>
                      </a:r>
                    </a:p>
                  </a:txBody>
                  <a:tcPr anchor="ctr"/>
                </a:tc>
                <a:tc>
                  <a:txBody>
                    <a:bodyPr/>
                    <a:lstStyle/>
                    <a:p>
                      <a:pPr algn="ctr"/>
                      <a:r>
                        <a:rPr lang="en-US" sz="1000">
                          <a:solidFill>
                            <a:srgbClr val="525252"/>
                          </a:solidFill>
                          <a:effectLst/>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957659439"/>
                  </a:ext>
                </a:extLst>
              </a:tr>
              <a:tr h="253294">
                <a:tc>
                  <a:txBody>
                    <a:bodyPr/>
                    <a:lstStyle/>
                    <a:p>
                      <a:pPr algn="ctr"/>
                      <a:r>
                        <a:rPr lang="en-US" sz="1000" dirty="0">
                          <a:solidFill>
                            <a:srgbClr val="525252"/>
                          </a:solidFill>
                          <a:effectLst/>
                          <a:latin typeface="Arial" panose="020B0604020202020204" pitchFamily="34" charset="0"/>
                          <a:cs typeface="Arial" panose="020B0604020202020204" pitchFamily="34" charset="0"/>
                        </a:rPr>
                        <a:t>email</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7985494"/>
                  </a:ext>
                </a:extLst>
              </a:tr>
              <a:tr h="309991">
                <a:tc>
                  <a:txBody>
                    <a:bodyPr/>
                    <a:lstStyle/>
                    <a:p>
                      <a:pPr algn="ctr"/>
                      <a:r>
                        <a:rPr lang="en-US" sz="1000" dirty="0">
                          <a:solidFill>
                            <a:srgbClr val="525252"/>
                          </a:solidFill>
                          <a:effectLst/>
                          <a:latin typeface="Arial" panose="020B0604020202020204" pitchFamily="34" charset="0"/>
                          <a:cs typeface="Arial" panose="020B0604020202020204" pitchFamily="34" charset="0"/>
                        </a:rPr>
                        <a:t>facebook</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362558714"/>
                  </a:ext>
                </a:extLst>
              </a:tr>
              <a:tr h="291412">
                <a:tc>
                  <a:txBody>
                    <a:bodyPr/>
                    <a:lstStyle/>
                    <a:p>
                      <a:pPr algn="ctr"/>
                      <a:r>
                        <a:rPr lang="en-US" sz="1000">
                          <a:solidFill>
                            <a:srgbClr val="525252"/>
                          </a:solidFill>
                          <a:effectLst/>
                          <a:latin typeface="Arial" panose="020B0604020202020204" pitchFamily="34" charset="0"/>
                          <a:cs typeface="Arial" panose="020B0604020202020204" pitchFamily="34" charset="0"/>
                        </a:rPr>
                        <a:t>google</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925345404"/>
                  </a:ext>
                </a:extLst>
              </a:tr>
              <a:tr h="253294">
                <a:tc>
                  <a:txBody>
                    <a:bodyPr/>
                    <a:lstStyle/>
                    <a:p>
                      <a:pPr algn="ctr"/>
                      <a:r>
                        <a:rPr lang="en-US" sz="1000">
                          <a:solidFill>
                            <a:srgbClr val="525252"/>
                          </a:solidFill>
                          <a:effectLst/>
                          <a:latin typeface="Arial" panose="020B0604020202020204" pitchFamily="34" charset="0"/>
                          <a:cs typeface="Arial" panose="020B0604020202020204" pitchFamily="34" charset="0"/>
                        </a:rPr>
                        <a:t>medium</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776074700"/>
                  </a:ext>
                </a:extLst>
              </a:tr>
              <a:tr h="309991">
                <a:tc>
                  <a:txBody>
                    <a:bodyPr/>
                    <a:lstStyle/>
                    <a:p>
                      <a:pPr algn="ctr"/>
                      <a:r>
                        <a:rPr lang="en-US" sz="1000" dirty="0">
                          <a:solidFill>
                            <a:srgbClr val="525252"/>
                          </a:solidFill>
                          <a:effectLst/>
                          <a:latin typeface="Arial" panose="020B0604020202020204" pitchFamily="34" charset="0"/>
                          <a:cs typeface="Arial" panose="020B0604020202020204" pitchFamily="34" charset="0"/>
                        </a:rPr>
                        <a:t>nytimes</a:t>
                      </a:r>
                    </a:p>
                  </a:txBody>
                  <a:tcPr anchor="ctr"/>
                </a:tc>
                <a:tc>
                  <a:txBody>
                    <a:bodyPr/>
                    <a:lstStyle/>
                    <a:p>
                      <a:pPr algn="ctr"/>
                      <a:r>
                        <a:rPr lang="en-US" sz="1000" dirty="0">
                          <a:solidFill>
                            <a:srgbClr val="525252"/>
                          </a:solidFill>
                          <a:effectLst/>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193580936"/>
                  </a:ext>
                </a:extLst>
              </a:tr>
            </a:tbl>
          </a:graphicData>
        </a:graphic>
      </p:graphicFrame>
    </p:spTree>
    <p:extLst>
      <p:ext uri="{BB962C8B-B14F-4D97-AF65-F5344CB8AC3E}">
        <p14:creationId xmlns:p14="http://schemas.microsoft.com/office/powerpoint/2010/main" val="64140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Get familiar with the company – Part 2</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2112391"/>
            <a:ext cx="4188329" cy="1713375"/>
          </a:xfrm>
        </p:spPr>
        <p:txBody>
          <a:bodyPr>
            <a:normAutofit/>
          </a:bodyPr>
          <a:lstStyle/>
          <a:p>
            <a:pPr marL="0" indent="0">
              <a:buNone/>
            </a:pPr>
            <a:r>
              <a:rPr lang="en-US" sz="1600" dirty="0">
                <a:latin typeface="Arial" panose="020B0604020202020204" pitchFamily="34" charset="0"/>
                <a:cs typeface="Arial" panose="020B0604020202020204" pitchFamily="34" charset="0"/>
              </a:rPr>
              <a:t>How are CoolTShirts campaigns and sources related?</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A source can be related to multiple campaigns, but a campaign has a relationship with only one source.</a:t>
            </a:r>
          </a:p>
          <a:p>
            <a:pPr marL="0" indent="0">
              <a:buNone/>
            </a:pPr>
            <a:endParaRPr lang="en-US" sz="1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A37A41A-6D41-9C43-AB8C-5C372C2E25B0}"/>
              </a:ext>
            </a:extLst>
          </p:cNvPr>
          <p:cNvSpPr>
            <a:spLocks noGrp="1"/>
          </p:cNvSpPr>
          <p:nvPr>
            <p:ph sz="half" idx="2"/>
          </p:nvPr>
        </p:nvSpPr>
        <p:spPr>
          <a:xfrm>
            <a:off x="4900613" y="2196473"/>
            <a:ext cx="3344466" cy="2346960"/>
          </a:xfrm>
          <a:solidFill>
            <a:schemeClr val="bg2"/>
          </a:solidFill>
          <a:ln>
            <a:solidFill>
              <a:schemeClr val="bg2">
                <a:lumMod val="90000"/>
              </a:schemeClr>
            </a:solidFill>
          </a:ln>
          <a:effectLst>
            <a:outerShdw blurRad="50800" dist="50800" dir="5400000" algn="ctr" rotWithShape="0">
              <a:schemeClr val="bg1"/>
            </a:outerShdw>
          </a:effectLst>
        </p:spPr>
        <p:txBody>
          <a:bodyPr anchor="t">
            <a:normAutofit/>
          </a:bodyPr>
          <a:lstStyle/>
          <a:p>
            <a:pPr marL="0" indent="0">
              <a:buNone/>
            </a:pPr>
            <a:r>
              <a:rPr lang="en-US" sz="900" dirty="0">
                <a:latin typeface="Courier New" panose="02070309020205020404" pitchFamily="49" charset="0"/>
                <a:cs typeface="Courier New" panose="02070309020205020404" pitchFamily="49" charset="0"/>
              </a:rPr>
              <a:t>-- sources related to each campaign             </a:t>
            </a:r>
          </a:p>
          <a:p>
            <a:pPr marL="0" indent="0">
              <a:buNone/>
            </a:pPr>
            <a:r>
              <a:rPr lang="en-US" sz="900" dirty="0">
                <a:latin typeface="Courier New" panose="02070309020205020404" pitchFamily="49" charset="0"/>
                <a:cs typeface="Courier New" panose="02070309020205020404" pitchFamily="49" charset="0"/>
              </a:rPr>
              <a:t>SELECT DISTINCT(utm_campaign) AS 'Campaign’,</a:t>
            </a:r>
          </a:p>
          <a:p>
            <a:pPr marL="0" indent="0">
              <a:buNone/>
            </a:pPr>
            <a:r>
              <a:rPr lang="en-US" sz="900" dirty="0">
                <a:latin typeface="Courier New" panose="02070309020205020404" pitchFamily="49" charset="0"/>
                <a:cs typeface="Courier New" panose="02070309020205020404" pitchFamily="49" charset="0"/>
              </a:rPr>
              <a:t>  utm_source AS 'Source'</a:t>
            </a:r>
          </a:p>
          <a:p>
            <a:pPr marL="0" indent="0">
              <a:buNone/>
            </a:pPr>
            <a:r>
              <a:rPr lang="en-US" sz="900" dirty="0">
                <a:latin typeface="Courier New" panose="02070309020205020404" pitchFamily="49" charset="0"/>
                <a:cs typeface="Courier New" panose="02070309020205020404" pitchFamily="49" charset="0"/>
              </a:rPr>
              <a:t>FROM page_visits</a:t>
            </a:r>
          </a:p>
          <a:p>
            <a:pPr marL="0" indent="0">
              <a:buNone/>
            </a:pPr>
            <a:r>
              <a:rPr lang="en-US" sz="900" dirty="0">
                <a:latin typeface="Courier New" panose="02070309020205020404" pitchFamily="49" charset="0"/>
                <a:cs typeface="Courier New" panose="02070309020205020404" pitchFamily="49" charset="0"/>
              </a:rPr>
              <a:t>ORDER BY 1;</a:t>
            </a:r>
          </a:p>
          <a:p>
            <a:pPr marL="0" indent="0">
              <a:buNone/>
            </a:pPr>
            <a:endParaRPr lang="en-US" sz="9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graphicFrame>
        <p:nvGraphicFramePr>
          <p:cNvPr id="13" name="Table 12">
            <a:extLst>
              <a:ext uri="{FF2B5EF4-FFF2-40B4-BE49-F238E27FC236}">
                <a16:creationId xmlns:a16="http://schemas.microsoft.com/office/drawing/2014/main" id="{6D9F1AD7-2C61-554D-94B0-DE48FA492882}"/>
              </a:ext>
            </a:extLst>
          </p:cNvPr>
          <p:cNvGraphicFramePr>
            <a:graphicFrameLocks noGrp="1"/>
          </p:cNvGraphicFramePr>
          <p:nvPr>
            <p:extLst>
              <p:ext uri="{D42A27DB-BD31-4B8C-83A1-F6EECF244321}">
                <p14:modId xmlns:p14="http://schemas.microsoft.com/office/powerpoint/2010/main" val="3841144621"/>
              </p:ext>
            </p:extLst>
          </p:nvPr>
        </p:nvGraphicFramePr>
        <p:xfrm>
          <a:off x="8397766" y="2196473"/>
          <a:ext cx="3352800" cy="2346960"/>
        </p:xfrm>
        <a:graphic>
          <a:graphicData uri="http://schemas.openxmlformats.org/drawingml/2006/table">
            <a:tbl>
              <a:tblPr firstRow="1" bandRow="1">
                <a:tableStyleId>{5C22544A-7EE6-4342-B048-85BDC9FD1C3A}</a:tableStyleId>
              </a:tblPr>
              <a:tblGrid>
                <a:gridCol w="1996965">
                  <a:extLst>
                    <a:ext uri="{9D8B030D-6E8A-4147-A177-3AD203B41FA5}">
                      <a16:colId xmlns:a16="http://schemas.microsoft.com/office/drawing/2014/main" val="873127764"/>
                    </a:ext>
                  </a:extLst>
                </a:gridCol>
                <a:gridCol w="1355835">
                  <a:extLst>
                    <a:ext uri="{9D8B030D-6E8A-4147-A177-3AD203B41FA5}">
                      <a16:colId xmlns:a16="http://schemas.microsoft.com/office/drawing/2014/main" val="2831512379"/>
                    </a:ext>
                  </a:extLst>
                </a:gridCol>
              </a:tblGrid>
              <a:tr h="239150">
                <a:tc>
                  <a:txBody>
                    <a:bodyPr/>
                    <a:lstStyle/>
                    <a:p>
                      <a:pPr algn="ctr"/>
                      <a:r>
                        <a:rPr lang="en-US" sz="1000" dirty="0">
                          <a:latin typeface="Arial" panose="020B0604020202020204" pitchFamily="34" charset="0"/>
                          <a:cs typeface="Arial" panose="020B0604020202020204" pitchFamily="34" charset="0"/>
                        </a:rPr>
                        <a:t>Campaign</a:t>
                      </a:r>
                    </a:p>
                  </a:txBody>
                  <a:tcPr/>
                </a:tc>
                <a:tc>
                  <a:txBody>
                    <a:bodyPr/>
                    <a:lstStyle/>
                    <a:p>
                      <a:pPr algn="ctr"/>
                      <a:r>
                        <a:rPr lang="en-US" sz="1000" dirty="0">
                          <a:latin typeface="Arial" panose="020B0604020202020204" pitchFamily="34" charset="0"/>
                          <a:cs typeface="Arial" panose="020B0604020202020204" pitchFamily="34" charset="0"/>
                        </a:rPr>
                        <a:t>Source</a:t>
                      </a:r>
                    </a:p>
                  </a:txBody>
                  <a:tcPr/>
                </a:tc>
                <a:extLst>
                  <a:ext uri="{0D108BD9-81ED-4DB2-BD59-A6C34878D82A}">
                    <a16:rowId xmlns:a16="http://schemas.microsoft.com/office/drawing/2014/main" val="3300323392"/>
                  </a:ext>
                </a:extLst>
              </a:tr>
              <a:tr h="239150">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cool-tshirts-search</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google</a:t>
                      </a:r>
                    </a:p>
                  </a:txBody>
                  <a:tcPr anchor="ctr"/>
                </a:tc>
                <a:extLst>
                  <a:ext uri="{0D108BD9-81ED-4DB2-BD59-A6C34878D82A}">
                    <a16:rowId xmlns:a16="http://schemas.microsoft.com/office/drawing/2014/main" val="4174809942"/>
                  </a:ext>
                </a:extLst>
              </a:tr>
              <a:tr h="239150">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nytimes</a:t>
                      </a:r>
                    </a:p>
                  </a:txBody>
                  <a:tcPr anchor="ctr"/>
                </a:tc>
                <a:extLst>
                  <a:ext uri="{0D108BD9-81ED-4DB2-BD59-A6C34878D82A}">
                    <a16:rowId xmlns:a16="http://schemas.microsoft.com/office/drawing/2014/main" val="3627685220"/>
                  </a:ext>
                </a:extLst>
              </a:tr>
              <a:tr h="239150">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interview-with-cool-tshirts-founder</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medium</a:t>
                      </a:r>
                    </a:p>
                  </a:txBody>
                  <a:tcPr anchor="ctr"/>
                </a:tc>
                <a:extLst>
                  <a:ext uri="{0D108BD9-81ED-4DB2-BD59-A6C34878D82A}">
                    <a16:rowId xmlns:a16="http://schemas.microsoft.com/office/drawing/2014/main" val="3323004041"/>
                  </a:ext>
                </a:extLst>
              </a:tr>
              <a:tr h="239150">
                <a:tc>
                  <a:txBody>
                    <a:bodyPr/>
                    <a:lstStyle/>
                    <a:p>
                      <a:pPr marL="0" algn="ctr" defTabSz="457200" rtl="0" eaLnBrk="1" latinLnBrk="0" hangingPunct="1"/>
                      <a:r>
                        <a:rPr lang="en-US" sz="1000" kern="1200">
                          <a:solidFill>
                            <a:srgbClr val="525252"/>
                          </a:solidFill>
                          <a:effectLst/>
                          <a:latin typeface="Arial" panose="020B0604020202020204" pitchFamily="34" charset="0"/>
                          <a:ea typeface="+mn-ea"/>
                          <a:cs typeface="Arial" panose="020B0604020202020204" pitchFamily="34" charset="0"/>
                        </a:rPr>
                        <a:t>paid-search</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google</a:t>
                      </a:r>
                    </a:p>
                  </a:txBody>
                  <a:tcPr anchor="ctr"/>
                </a:tc>
                <a:extLst>
                  <a:ext uri="{0D108BD9-81ED-4DB2-BD59-A6C34878D82A}">
                    <a16:rowId xmlns:a16="http://schemas.microsoft.com/office/drawing/2014/main" val="4271016058"/>
                  </a:ext>
                </a:extLst>
              </a:tr>
              <a:tr h="239150">
                <a:tc>
                  <a:txBody>
                    <a:bodyPr/>
                    <a:lstStyle/>
                    <a:p>
                      <a:pPr marL="0" algn="ctr" defTabSz="457200" rtl="0" eaLnBrk="1" latinLnBrk="0" hangingPunct="1"/>
                      <a:r>
                        <a:rPr lang="en-US" sz="1000" kern="1200">
                          <a:solidFill>
                            <a:srgbClr val="525252"/>
                          </a:solidFill>
                          <a:effectLst/>
                          <a:latin typeface="Arial" panose="020B0604020202020204" pitchFamily="34" charset="0"/>
                          <a:ea typeface="+mn-ea"/>
                          <a:cs typeface="Arial" panose="020B0604020202020204" pitchFamily="34" charset="0"/>
                        </a:rPr>
                        <a:t>retargetting-ad</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facebook</a:t>
                      </a:r>
                    </a:p>
                  </a:txBody>
                  <a:tcPr anchor="ctr"/>
                </a:tc>
                <a:extLst>
                  <a:ext uri="{0D108BD9-81ED-4DB2-BD59-A6C34878D82A}">
                    <a16:rowId xmlns:a16="http://schemas.microsoft.com/office/drawing/2014/main" val="3870432968"/>
                  </a:ext>
                </a:extLst>
              </a:tr>
              <a:tr h="239150">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retargetting-campaign</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email</a:t>
                      </a:r>
                    </a:p>
                  </a:txBody>
                  <a:tcPr anchor="ctr"/>
                </a:tc>
                <a:extLst>
                  <a:ext uri="{0D108BD9-81ED-4DB2-BD59-A6C34878D82A}">
                    <a16:rowId xmlns:a16="http://schemas.microsoft.com/office/drawing/2014/main" val="3117668774"/>
                  </a:ext>
                </a:extLst>
              </a:tr>
              <a:tr h="239150">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ten-crazy-cool-tshirts-facts</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buzzfeed</a:t>
                      </a:r>
                    </a:p>
                  </a:txBody>
                  <a:tcPr anchor="ctr"/>
                </a:tc>
                <a:extLst>
                  <a:ext uri="{0D108BD9-81ED-4DB2-BD59-A6C34878D82A}">
                    <a16:rowId xmlns:a16="http://schemas.microsoft.com/office/drawing/2014/main" val="3964958181"/>
                  </a:ext>
                </a:extLst>
              </a:tr>
              <a:tr h="239150">
                <a:tc>
                  <a:txBody>
                    <a:bodyPr/>
                    <a:lstStyle/>
                    <a:p>
                      <a:pPr marL="0" algn="ctr" defTabSz="457200" rtl="0" eaLnBrk="1" latinLnBrk="0" hangingPunct="1"/>
                      <a:r>
                        <a:rPr lang="en-US" sz="1000" kern="1200">
                          <a:solidFill>
                            <a:srgbClr val="525252"/>
                          </a:solidFill>
                          <a:effectLst/>
                          <a:latin typeface="Arial" panose="020B0604020202020204" pitchFamily="34" charset="0"/>
                          <a:ea typeface="+mn-ea"/>
                          <a:cs typeface="Arial" panose="020B0604020202020204" pitchFamily="34" charset="0"/>
                        </a:rPr>
                        <a:t>weekly-newsletter</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email</a:t>
                      </a:r>
                    </a:p>
                  </a:txBody>
                  <a:tcPr anchor="ctr"/>
                </a:tc>
                <a:extLst>
                  <a:ext uri="{0D108BD9-81ED-4DB2-BD59-A6C34878D82A}">
                    <a16:rowId xmlns:a16="http://schemas.microsoft.com/office/drawing/2014/main" val="2633534127"/>
                  </a:ext>
                </a:extLst>
              </a:tr>
            </a:tbl>
          </a:graphicData>
        </a:graphic>
      </p:graphicFrame>
      <p:graphicFrame>
        <p:nvGraphicFramePr>
          <p:cNvPr id="16" name="Table 15">
            <a:extLst>
              <a:ext uri="{FF2B5EF4-FFF2-40B4-BE49-F238E27FC236}">
                <a16:creationId xmlns:a16="http://schemas.microsoft.com/office/drawing/2014/main" id="{007EA27C-C5B8-4043-9128-2FF7C12AA9F8}"/>
              </a:ext>
            </a:extLst>
          </p:cNvPr>
          <p:cNvGraphicFramePr>
            <a:graphicFrameLocks noGrp="1"/>
          </p:cNvGraphicFramePr>
          <p:nvPr>
            <p:extLst>
              <p:ext uri="{D42A27DB-BD31-4B8C-83A1-F6EECF244321}">
                <p14:modId xmlns:p14="http://schemas.microsoft.com/office/powerpoint/2010/main" val="2472317826"/>
              </p:ext>
            </p:extLst>
          </p:nvPr>
        </p:nvGraphicFramePr>
        <p:xfrm>
          <a:off x="8418786" y="4824248"/>
          <a:ext cx="2249214" cy="1264245"/>
        </p:xfrm>
        <a:graphic>
          <a:graphicData uri="http://schemas.openxmlformats.org/drawingml/2006/table">
            <a:tbl>
              <a:tblPr firstRow="1" bandRow="1">
                <a:tableStyleId>{5C22544A-7EE6-4342-B048-85BDC9FD1C3A}</a:tableStyleId>
              </a:tblPr>
              <a:tblGrid>
                <a:gridCol w="2249214">
                  <a:extLst>
                    <a:ext uri="{9D8B030D-6E8A-4147-A177-3AD203B41FA5}">
                      <a16:colId xmlns:a16="http://schemas.microsoft.com/office/drawing/2014/main" val="1172397089"/>
                    </a:ext>
                  </a:extLst>
                </a:gridCol>
              </a:tblGrid>
              <a:tr h="252849">
                <a:tc>
                  <a:txBody>
                    <a:bodyPr/>
                    <a:lstStyle/>
                    <a:p>
                      <a:pPr algn="ctr"/>
                      <a:r>
                        <a:rPr lang="en-US" sz="1000" b="1" kern="1200" dirty="0">
                          <a:solidFill>
                            <a:schemeClr val="lt1"/>
                          </a:solidFill>
                          <a:latin typeface="Arial" panose="020B0604020202020204" pitchFamily="34" charset="0"/>
                          <a:ea typeface="+mn-ea"/>
                          <a:cs typeface="Arial" panose="020B0604020202020204" pitchFamily="34" charset="0"/>
                        </a:rPr>
                        <a:t>Web Page</a:t>
                      </a:r>
                    </a:p>
                  </a:txBody>
                  <a:tcPr/>
                </a:tc>
                <a:extLst>
                  <a:ext uri="{0D108BD9-81ED-4DB2-BD59-A6C34878D82A}">
                    <a16:rowId xmlns:a16="http://schemas.microsoft.com/office/drawing/2014/main" val="2979710001"/>
                  </a:ext>
                </a:extLst>
              </a:tr>
              <a:tr h="25284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1 - landing_page</a:t>
                      </a:r>
                    </a:p>
                  </a:txBody>
                  <a:tcPr anchor="ctr"/>
                </a:tc>
                <a:extLst>
                  <a:ext uri="{0D108BD9-81ED-4DB2-BD59-A6C34878D82A}">
                    <a16:rowId xmlns:a16="http://schemas.microsoft.com/office/drawing/2014/main" val="2957659439"/>
                  </a:ext>
                </a:extLst>
              </a:tr>
              <a:tr h="25284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2 - shopping_cart</a:t>
                      </a:r>
                    </a:p>
                  </a:txBody>
                  <a:tcPr anchor="ctr"/>
                </a:tc>
                <a:extLst>
                  <a:ext uri="{0D108BD9-81ED-4DB2-BD59-A6C34878D82A}">
                    <a16:rowId xmlns:a16="http://schemas.microsoft.com/office/drawing/2014/main" val="1217985494"/>
                  </a:ext>
                </a:extLst>
              </a:tr>
              <a:tr h="25284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3 - checkout</a:t>
                      </a:r>
                    </a:p>
                  </a:txBody>
                  <a:tcPr anchor="ctr"/>
                </a:tc>
                <a:extLst>
                  <a:ext uri="{0D108BD9-81ED-4DB2-BD59-A6C34878D82A}">
                    <a16:rowId xmlns:a16="http://schemas.microsoft.com/office/drawing/2014/main" val="2362558714"/>
                  </a:ext>
                </a:extLst>
              </a:tr>
              <a:tr h="25284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4 - purchase</a:t>
                      </a:r>
                    </a:p>
                  </a:txBody>
                  <a:tcPr anchor="ctr"/>
                </a:tc>
                <a:extLst>
                  <a:ext uri="{0D108BD9-81ED-4DB2-BD59-A6C34878D82A}">
                    <a16:rowId xmlns:a16="http://schemas.microsoft.com/office/drawing/2014/main" val="2925345404"/>
                  </a:ext>
                </a:extLst>
              </a:tr>
            </a:tbl>
          </a:graphicData>
        </a:graphic>
      </p:graphicFrame>
      <p:sp>
        <p:nvSpPr>
          <p:cNvPr id="8" name="TextBox 7">
            <a:extLst>
              <a:ext uri="{FF2B5EF4-FFF2-40B4-BE49-F238E27FC236}">
                <a16:creationId xmlns:a16="http://schemas.microsoft.com/office/drawing/2014/main" id="{C9A01916-7AF2-D343-80BE-2457652C044B}"/>
              </a:ext>
            </a:extLst>
          </p:cNvPr>
          <p:cNvSpPr txBox="1"/>
          <p:nvPr/>
        </p:nvSpPr>
        <p:spPr>
          <a:xfrm>
            <a:off x="450101" y="4777233"/>
            <a:ext cx="4319421" cy="1692771"/>
          </a:xfrm>
          <a:prstGeom prst="rect">
            <a:avLst/>
          </a:prstGeom>
          <a:noFill/>
        </p:spPr>
        <p:txBody>
          <a:bodyPr wrap="square" rtlCol="0">
            <a:spAutoFit/>
          </a:bodyPr>
          <a:lstStyle/>
          <a:p>
            <a:pPr fontAlgn="base">
              <a:spcBef>
                <a:spcPct val="20000"/>
              </a:spcBef>
              <a:spcAft>
                <a:spcPts val="600"/>
              </a:spcAft>
              <a:buClr>
                <a:schemeClr val="accent2"/>
              </a:buClr>
              <a:buSzPct val="92000"/>
            </a:pPr>
            <a:r>
              <a:rPr lang="en-US" sz="1600" dirty="0">
                <a:solidFill>
                  <a:schemeClr val="tx2"/>
                </a:solidFill>
                <a:latin typeface="Arial" panose="020B0604020202020204" pitchFamily="34" charset="0"/>
                <a:cs typeface="Arial" panose="020B0604020202020204" pitchFamily="34" charset="0"/>
              </a:rPr>
              <a:t>What pages are on their website?</a:t>
            </a:r>
          </a:p>
          <a:p>
            <a:pPr marL="285750" indent="-285750" fontAlgn="base">
              <a:spcBef>
                <a:spcPct val="20000"/>
              </a:spcBef>
              <a:spcAft>
                <a:spcPts val="600"/>
              </a:spcAft>
              <a:buClr>
                <a:schemeClr val="accent2"/>
              </a:buClr>
              <a:buSzPct val="92000"/>
              <a:buFont typeface="Wingdings" pitchFamily="2" charset="2"/>
              <a:buChar char="q"/>
            </a:pPr>
            <a:r>
              <a:rPr lang="en-US" sz="1400" dirty="0">
                <a:solidFill>
                  <a:schemeClr val="tx2"/>
                </a:solidFill>
                <a:latin typeface="Arial" panose="020B0604020202020204" pitchFamily="34" charset="0"/>
                <a:cs typeface="Arial" panose="020B0604020202020204" pitchFamily="34" charset="0"/>
              </a:rPr>
              <a:t>By running a DISTINCT aggregate on the page_name column, duplicate values are eliminated from the SQL statement.  Only unique web page names is returned.</a:t>
            </a:r>
          </a:p>
          <a:p>
            <a:pPr fontAlgn="base">
              <a:spcBef>
                <a:spcPct val="20000"/>
              </a:spcBef>
              <a:spcAft>
                <a:spcPts val="600"/>
              </a:spcAft>
              <a:buClr>
                <a:schemeClr val="accent2"/>
              </a:buClr>
              <a:buSzPct val="92000"/>
            </a:pPr>
            <a:endParaRPr lang="en-US" sz="1600" dirty="0">
              <a:solidFill>
                <a:schemeClr val="tx2"/>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191FBAF-8100-2A42-AF8F-1A3469688DCB}"/>
              </a:ext>
            </a:extLst>
          </p:cNvPr>
          <p:cNvSpPr txBox="1"/>
          <p:nvPr/>
        </p:nvSpPr>
        <p:spPr>
          <a:xfrm>
            <a:off x="4900613" y="4824248"/>
            <a:ext cx="3344466" cy="1203406"/>
          </a:xfrm>
          <a:prstGeom prst="rect">
            <a:avLst/>
          </a:prstGeom>
          <a:solidFill>
            <a:schemeClr val="bg2"/>
          </a:solidFill>
          <a:ln>
            <a:solidFill>
              <a:schemeClr val="bg2"/>
            </a:solidFill>
          </a:ln>
        </p:spPr>
        <p:txBody>
          <a:bodyPr wrap="square" rtlCol="0" anchor="t">
            <a:spAutoFit/>
          </a:bodyPr>
          <a:lstStyle/>
          <a:p>
            <a:pPr>
              <a:spcBef>
                <a:spcPct val="20000"/>
              </a:spcBef>
              <a:spcAft>
                <a:spcPts val="600"/>
              </a:spcAft>
              <a:buClr>
                <a:schemeClr val="accent2"/>
              </a:buClr>
              <a:buSzPct val="92000"/>
            </a:pPr>
            <a:r>
              <a:rPr lang="en-US" sz="900" dirty="0">
                <a:solidFill>
                  <a:schemeClr val="tx2"/>
                </a:solidFill>
                <a:latin typeface="Courier New" panose="02070309020205020404" pitchFamily="49" charset="0"/>
                <a:cs typeface="Courier New" panose="02070309020205020404" pitchFamily="49" charset="0"/>
              </a:rPr>
              <a:t>-- number of distinct page_name   </a:t>
            </a:r>
          </a:p>
          <a:p>
            <a:pPr>
              <a:spcBef>
                <a:spcPct val="20000"/>
              </a:spcBef>
              <a:spcAft>
                <a:spcPts val="600"/>
              </a:spcAft>
              <a:buClr>
                <a:schemeClr val="accent2"/>
              </a:buClr>
              <a:buSzPct val="92000"/>
            </a:pPr>
            <a:r>
              <a:rPr lang="en-US" sz="900" dirty="0">
                <a:solidFill>
                  <a:schemeClr val="tx2"/>
                </a:solidFill>
                <a:latin typeface="Courier New" panose="02070309020205020404" pitchFamily="49" charset="0"/>
                <a:cs typeface="Courier New" panose="02070309020205020404" pitchFamily="49" charset="0"/>
              </a:rPr>
              <a:t>SELECT DISTINCT(page_name) AS 'Web Page'</a:t>
            </a:r>
          </a:p>
          <a:p>
            <a:pPr>
              <a:spcBef>
                <a:spcPct val="20000"/>
              </a:spcBef>
              <a:spcAft>
                <a:spcPts val="600"/>
              </a:spcAft>
              <a:buClr>
                <a:schemeClr val="accent2"/>
              </a:buClr>
              <a:buSzPct val="92000"/>
            </a:pPr>
            <a:r>
              <a:rPr lang="en-US" sz="900" dirty="0">
                <a:solidFill>
                  <a:schemeClr val="tx2"/>
                </a:solidFill>
                <a:latin typeface="Courier New" panose="02070309020205020404" pitchFamily="49" charset="0"/>
                <a:cs typeface="Courier New" panose="02070309020205020404" pitchFamily="49" charset="0"/>
              </a:rPr>
              <a:t>FROM page_visits</a:t>
            </a:r>
          </a:p>
          <a:p>
            <a:pPr>
              <a:spcBef>
                <a:spcPct val="20000"/>
              </a:spcBef>
              <a:spcAft>
                <a:spcPts val="600"/>
              </a:spcAft>
              <a:buClr>
                <a:schemeClr val="accent2"/>
              </a:buClr>
              <a:buSzPct val="92000"/>
            </a:pPr>
            <a:r>
              <a:rPr lang="en-US" sz="900" dirty="0">
                <a:solidFill>
                  <a:schemeClr val="tx2"/>
                </a:solidFill>
                <a:latin typeface="Courier New" panose="02070309020205020404" pitchFamily="49" charset="0"/>
                <a:cs typeface="Courier New" panose="02070309020205020404" pitchFamily="49" charset="0"/>
              </a:rPr>
              <a:t>ORDER BY 1;</a:t>
            </a:r>
          </a:p>
          <a:p>
            <a:pPr>
              <a:spcBef>
                <a:spcPct val="20000"/>
              </a:spcBef>
              <a:spcAft>
                <a:spcPts val="600"/>
              </a:spcAft>
              <a:buClr>
                <a:schemeClr val="accent2"/>
              </a:buClr>
              <a:buSzPct val="92000"/>
            </a:pPr>
            <a:endParaRPr lang="en-US" sz="9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530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What is the user journey – Part 1</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2112391"/>
            <a:ext cx="4188329" cy="4488106"/>
          </a:xfrm>
        </p:spPr>
        <p:txBody>
          <a:bodyPr anchor="t">
            <a:normAutofit/>
          </a:bodyPr>
          <a:lstStyle/>
          <a:p>
            <a:pPr marL="0" indent="0" fontAlgn="base">
              <a:buNone/>
            </a:pPr>
            <a:r>
              <a:rPr lang="en-US" sz="1600" dirty="0">
                <a:latin typeface="Arial" panose="020B0604020202020204" pitchFamily="34" charset="0"/>
                <a:cs typeface="Arial" panose="020B0604020202020204" pitchFamily="34" charset="0"/>
              </a:rPr>
              <a:t>How many first touches is each campaign responsible for?</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First-touch attribution is the customer’s first exposure with CoolTShirts website.  </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By using the MIN aggregate function on the timestamp column, you are able to retrieve the customer’s first point of engagement (first_touch) from the page_visits table.</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Four out of eight campaigns led to an user visiting the CoolTShirts website for the first time.  </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Three of the campaigns comprise of over 90% of new visitors to the CoolTShirts website and are attributed to three distinct sources: Medium, NYTimes and Buzzfeed.</a:t>
            </a:r>
          </a:p>
        </p:txBody>
      </p:sp>
      <p:sp>
        <p:nvSpPr>
          <p:cNvPr id="4" name="Content Placeholder 3">
            <a:extLst>
              <a:ext uri="{FF2B5EF4-FFF2-40B4-BE49-F238E27FC236}">
                <a16:creationId xmlns:a16="http://schemas.microsoft.com/office/drawing/2014/main" id="{6A37A41A-6D41-9C43-AB8C-5C372C2E25B0}"/>
              </a:ext>
            </a:extLst>
          </p:cNvPr>
          <p:cNvSpPr>
            <a:spLocks noGrp="1"/>
          </p:cNvSpPr>
          <p:nvPr>
            <p:ph sz="half" idx="2"/>
          </p:nvPr>
        </p:nvSpPr>
        <p:spPr>
          <a:xfrm>
            <a:off x="4900613" y="2196472"/>
            <a:ext cx="3344466" cy="4404025"/>
          </a:xfrm>
          <a:solidFill>
            <a:schemeClr val="bg2"/>
          </a:solidFill>
          <a:ln>
            <a:solidFill>
              <a:schemeClr val="bg2">
                <a:lumMod val="90000"/>
              </a:schemeClr>
            </a:solidFill>
          </a:ln>
          <a:effectLst>
            <a:outerShdw blurRad="50800" dist="50800" dir="5400000" algn="ctr" rotWithShape="0">
              <a:schemeClr val="bg1"/>
            </a:outerShdw>
          </a:effectLst>
        </p:spPr>
        <p:txBody>
          <a:bodyPr anchor="t">
            <a:noAutofit/>
          </a:bodyPr>
          <a:lstStyle/>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COUNT of how many first-touches for each campaign</a:t>
            </a:r>
          </a:p>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with first_touch AS (</a:t>
            </a:r>
          </a:p>
          <a:p>
            <a:pPr marL="0" indent="0">
              <a:buNone/>
            </a:pPr>
            <a:r>
              <a:rPr lang="en-US" sz="900" dirty="0">
                <a:latin typeface="Courier New" panose="02070309020205020404" pitchFamily="49" charset="0"/>
                <a:cs typeface="Courier New" panose="02070309020205020404" pitchFamily="49" charset="0"/>
              </a:rPr>
              <a:t>  SELECT user_id, utm_campaign, MIN(timestamp)</a:t>
            </a:r>
          </a:p>
          <a:p>
            <a:pPr marL="0" indent="0">
              <a:buNone/>
            </a:pPr>
            <a:r>
              <a:rPr lang="en-US" sz="900" dirty="0">
                <a:latin typeface="Courier New" panose="02070309020205020404" pitchFamily="49" charset="0"/>
                <a:cs typeface="Courier New" panose="02070309020205020404" pitchFamily="49" charset="0"/>
              </a:rPr>
              <a:t>    AS 'first_touch_at'</a:t>
            </a:r>
          </a:p>
          <a:p>
            <a:pPr marL="0" indent="0">
              <a:buNone/>
            </a:pPr>
            <a:r>
              <a:rPr lang="en-US" sz="900" dirty="0">
                <a:latin typeface="Courier New" panose="02070309020205020404" pitchFamily="49" charset="0"/>
                <a:cs typeface="Courier New" panose="02070309020205020404" pitchFamily="49" charset="0"/>
              </a:rPr>
              <a:t>  FROM page_visits</a:t>
            </a:r>
          </a:p>
          <a:p>
            <a:pPr marL="0" indent="0">
              <a:buNone/>
            </a:pPr>
            <a:r>
              <a:rPr lang="en-US" sz="900" dirty="0">
                <a:latin typeface="Courier New" panose="02070309020205020404" pitchFamily="49" charset="0"/>
                <a:cs typeface="Courier New" panose="02070309020205020404" pitchFamily="49" charset="0"/>
              </a:rPr>
              <a:t>  GROUP BY user_id)</a:t>
            </a:r>
          </a:p>
          <a:p>
            <a:pPr marL="0" indent="0">
              <a:buNone/>
            </a:pPr>
            <a:r>
              <a:rPr lang="en-US" sz="900" dirty="0">
                <a:latin typeface="Courier New" panose="02070309020205020404" pitchFamily="49" charset="0"/>
                <a:cs typeface="Courier New" panose="02070309020205020404" pitchFamily="49" charset="0"/>
              </a:rPr>
              <a:t>SELECT pv.utm_campaign AS 'Campaign’, </a:t>
            </a:r>
          </a:p>
          <a:p>
            <a:pPr marL="0" indent="0">
              <a:buNone/>
            </a:pPr>
            <a:r>
              <a:rPr lang="en-US" sz="900" dirty="0">
                <a:latin typeface="Courier New" panose="02070309020205020404" pitchFamily="49" charset="0"/>
                <a:cs typeface="Courier New" panose="02070309020205020404" pitchFamily="49" charset="0"/>
              </a:rPr>
              <a:t>  COUNT(*) AS 'Count'</a:t>
            </a:r>
          </a:p>
          <a:p>
            <a:pPr marL="0" indent="0">
              <a:buNone/>
            </a:pPr>
            <a:r>
              <a:rPr lang="en-US" sz="900" dirty="0">
                <a:latin typeface="Courier New" panose="02070309020205020404" pitchFamily="49" charset="0"/>
                <a:cs typeface="Courier New" panose="02070309020205020404" pitchFamily="49" charset="0"/>
              </a:rPr>
              <a:t>FROM page_visits AS 'pv'</a:t>
            </a:r>
          </a:p>
          <a:p>
            <a:pPr marL="0" indent="0">
              <a:buNone/>
            </a:pPr>
            <a:r>
              <a:rPr lang="en-US" sz="900" dirty="0">
                <a:latin typeface="Courier New" panose="02070309020205020404" pitchFamily="49" charset="0"/>
                <a:cs typeface="Courier New" panose="02070309020205020404" pitchFamily="49" charset="0"/>
              </a:rPr>
              <a:t>JOIN first_touch AS 'ft’</a:t>
            </a:r>
          </a:p>
          <a:p>
            <a:pPr marL="0" indent="0">
              <a:buNone/>
            </a:pPr>
            <a:r>
              <a:rPr lang="en-US" sz="900" dirty="0">
                <a:latin typeface="Courier New" panose="02070309020205020404" pitchFamily="49" charset="0"/>
                <a:cs typeface="Courier New" panose="02070309020205020404" pitchFamily="49" charset="0"/>
              </a:rPr>
              <a:t>  ON ft.user_id = pv.user_id</a:t>
            </a:r>
          </a:p>
          <a:p>
            <a:pPr marL="0" indent="0">
              <a:buNone/>
            </a:pPr>
            <a:r>
              <a:rPr lang="en-US" sz="900" dirty="0">
                <a:latin typeface="Courier New" panose="02070309020205020404" pitchFamily="49" charset="0"/>
                <a:cs typeface="Courier New" panose="02070309020205020404" pitchFamily="49" charset="0"/>
              </a:rPr>
              <a:t>  AND ft.first_touch_at = pv.timestamp</a:t>
            </a:r>
          </a:p>
          <a:p>
            <a:pPr marL="0" indent="0">
              <a:buNone/>
            </a:pPr>
            <a:r>
              <a:rPr lang="en-US" sz="900" dirty="0">
                <a:latin typeface="Courier New" panose="02070309020205020404" pitchFamily="49" charset="0"/>
                <a:cs typeface="Courier New" panose="02070309020205020404" pitchFamily="49" charset="0"/>
              </a:rPr>
              <a:t>GROUP BY pv.utm_campaign</a:t>
            </a:r>
          </a:p>
          <a:p>
            <a:pPr marL="0" indent="0">
              <a:buNone/>
            </a:pPr>
            <a:r>
              <a:rPr lang="en-US" sz="900" dirty="0">
                <a:latin typeface="Courier New" panose="02070309020205020404" pitchFamily="49" charset="0"/>
                <a:cs typeface="Courier New" panose="02070309020205020404" pitchFamily="49" charset="0"/>
              </a:rPr>
              <a:t>ORDER BY 2 DESC; </a:t>
            </a:r>
          </a:p>
        </p:txBody>
      </p:sp>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graphicFrame>
        <p:nvGraphicFramePr>
          <p:cNvPr id="13" name="Table 12">
            <a:extLst>
              <a:ext uri="{FF2B5EF4-FFF2-40B4-BE49-F238E27FC236}">
                <a16:creationId xmlns:a16="http://schemas.microsoft.com/office/drawing/2014/main" id="{6D9F1AD7-2C61-554D-94B0-DE48FA492882}"/>
              </a:ext>
            </a:extLst>
          </p:cNvPr>
          <p:cNvGraphicFramePr>
            <a:graphicFrameLocks noGrp="1"/>
          </p:cNvGraphicFramePr>
          <p:nvPr>
            <p:extLst>
              <p:ext uri="{D42A27DB-BD31-4B8C-83A1-F6EECF244321}">
                <p14:modId xmlns:p14="http://schemas.microsoft.com/office/powerpoint/2010/main" val="3002880953"/>
              </p:ext>
            </p:extLst>
          </p:nvPr>
        </p:nvGraphicFramePr>
        <p:xfrm>
          <a:off x="8397766" y="2196472"/>
          <a:ext cx="3352800" cy="2060474"/>
        </p:xfrm>
        <a:graphic>
          <a:graphicData uri="http://schemas.openxmlformats.org/drawingml/2006/table">
            <a:tbl>
              <a:tblPr firstRow="1" bandRow="1">
                <a:tableStyleId>{5C22544A-7EE6-4342-B048-85BDC9FD1C3A}</a:tableStyleId>
              </a:tblPr>
              <a:tblGrid>
                <a:gridCol w="2249213">
                  <a:extLst>
                    <a:ext uri="{9D8B030D-6E8A-4147-A177-3AD203B41FA5}">
                      <a16:colId xmlns:a16="http://schemas.microsoft.com/office/drawing/2014/main" val="873127764"/>
                    </a:ext>
                  </a:extLst>
                </a:gridCol>
                <a:gridCol w="1103587">
                  <a:extLst>
                    <a:ext uri="{9D8B030D-6E8A-4147-A177-3AD203B41FA5}">
                      <a16:colId xmlns:a16="http://schemas.microsoft.com/office/drawing/2014/main" val="2831512379"/>
                    </a:ext>
                  </a:extLst>
                </a:gridCol>
              </a:tblGrid>
              <a:tr h="294480">
                <a:tc>
                  <a:txBody>
                    <a:bodyPr/>
                    <a:lstStyle/>
                    <a:p>
                      <a:pPr algn="ctr"/>
                      <a:r>
                        <a:rPr lang="en-US" sz="1000" dirty="0">
                          <a:latin typeface="Arial" panose="020B0604020202020204" pitchFamily="34" charset="0"/>
                          <a:cs typeface="Arial" panose="020B0604020202020204" pitchFamily="34" charset="0"/>
                        </a:rPr>
                        <a:t>Campaign</a:t>
                      </a:r>
                    </a:p>
                  </a:txBody>
                  <a:tcPr/>
                </a:tc>
                <a:tc>
                  <a:txBody>
                    <a:bodyPr/>
                    <a:lstStyle/>
                    <a:p>
                      <a:pPr algn="ctr"/>
                      <a:r>
                        <a:rPr lang="en-US" sz="1000" dirty="0">
                          <a:latin typeface="Arial" panose="020B0604020202020204" pitchFamily="34" charset="0"/>
                          <a:cs typeface="Arial" panose="020B0604020202020204" pitchFamily="34" charset="0"/>
                        </a:rPr>
                        <a:t>Count</a:t>
                      </a:r>
                    </a:p>
                  </a:txBody>
                  <a:tcPr/>
                </a:tc>
                <a:extLst>
                  <a:ext uri="{0D108BD9-81ED-4DB2-BD59-A6C34878D82A}">
                    <a16:rowId xmlns:a16="http://schemas.microsoft.com/office/drawing/2014/main" val="3300323392"/>
                  </a:ext>
                </a:extLst>
              </a:tr>
              <a:tr h="504653">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interview-with-cool-tshirts-founder</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622</a:t>
                      </a:r>
                    </a:p>
                  </a:txBody>
                  <a:tcPr anchor="ctr"/>
                </a:tc>
                <a:extLst>
                  <a:ext uri="{0D108BD9-81ED-4DB2-BD59-A6C34878D82A}">
                    <a16:rowId xmlns:a16="http://schemas.microsoft.com/office/drawing/2014/main" val="4174809942"/>
                  </a:ext>
                </a:extLst>
              </a:tr>
              <a:tr h="420447">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612</a:t>
                      </a:r>
                    </a:p>
                  </a:txBody>
                  <a:tcPr anchor="ctr"/>
                </a:tc>
                <a:extLst>
                  <a:ext uri="{0D108BD9-81ED-4DB2-BD59-A6C34878D82A}">
                    <a16:rowId xmlns:a16="http://schemas.microsoft.com/office/drawing/2014/main" val="3627685220"/>
                  </a:ext>
                </a:extLst>
              </a:tr>
              <a:tr h="420447">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ten-crazy-cool-tshirts-facts</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576</a:t>
                      </a:r>
                    </a:p>
                  </a:txBody>
                  <a:tcPr anchor="ctr"/>
                </a:tc>
                <a:extLst>
                  <a:ext uri="{0D108BD9-81ED-4DB2-BD59-A6C34878D82A}">
                    <a16:rowId xmlns:a16="http://schemas.microsoft.com/office/drawing/2014/main" val="3323004041"/>
                  </a:ext>
                </a:extLst>
              </a:tr>
              <a:tr h="420447">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cool-tshirts-search</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169</a:t>
                      </a:r>
                    </a:p>
                  </a:txBody>
                  <a:tcPr anchor="ctr"/>
                </a:tc>
                <a:extLst>
                  <a:ext uri="{0D108BD9-81ED-4DB2-BD59-A6C34878D82A}">
                    <a16:rowId xmlns:a16="http://schemas.microsoft.com/office/drawing/2014/main" val="4271016058"/>
                  </a:ext>
                </a:extLst>
              </a:tr>
            </a:tbl>
          </a:graphicData>
        </a:graphic>
      </p:graphicFrame>
      <p:sp>
        <p:nvSpPr>
          <p:cNvPr id="7" name="TextBox 6">
            <a:extLst>
              <a:ext uri="{FF2B5EF4-FFF2-40B4-BE49-F238E27FC236}">
                <a16:creationId xmlns:a16="http://schemas.microsoft.com/office/drawing/2014/main" id="{C18300F6-25A5-C44F-A6F5-F65168CA53E0}"/>
              </a:ext>
            </a:extLst>
          </p:cNvPr>
          <p:cNvSpPr txBox="1"/>
          <p:nvPr/>
        </p:nvSpPr>
        <p:spPr>
          <a:xfrm>
            <a:off x="8671034" y="4897821"/>
            <a:ext cx="184731" cy="369332"/>
          </a:xfrm>
          <a:prstGeom prst="rect">
            <a:avLst/>
          </a:prstGeom>
          <a:noFill/>
        </p:spPr>
        <p:txBody>
          <a:bodyPr wrap="none" rtlCol="0">
            <a:spAutoFit/>
          </a:bodyPr>
          <a:lstStyle/>
          <a:p>
            <a:endParaRPr lang="en-US" dirty="0"/>
          </a:p>
        </p:txBody>
      </p:sp>
      <p:graphicFrame>
        <p:nvGraphicFramePr>
          <p:cNvPr id="14" name="Table 13">
            <a:extLst>
              <a:ext uri="{FF2B5EF4-FFF2-40B4-BE49-F238E27FC236}">
                <a16:creationId xmlns:a16="http://schemas.microsoft.com/office/drawing/2014/main" id="{F3081F4E-AB5E-4245-8F5A-7B93383F4AD0}"/>
              </a:ext>
            </a:extLst>
          </p:cNvPr>
          <p:cNvGraphicFramePr>
            <a:graphicFrameLocks noGrp="1"/>
          </p:cNvGraphicFramePr>
          <p:nvPr>
            <p:extLst>
              <p:ext uri="{D42A27DB-BD31-4B8C-83A1-F6EECF244321}">
                <p14:modId xmlns:p14="http://schemas.microsoft.com/office/powerpoint/2010/main" val="2307862376"/>
              </p:ext>
            </p:extLst>
          </p:nvPr>
        </p:nvGraphicFramePr>
        <p:xfrm>
          <a:off x="8397766" y="4540023"/>
          <a:ext cx="3352800" cy="2060474"/>
        </p:xfrm>
        <a:graphic>
          <a:graphicData uri="http://schemas.openxmlformats.org/drawingml/2006/table">
            <a:tbl>
              <a:tblPr firstRow="1" bandRow="1">
                <a:tableStyleId>{5C22544A-7EE6-4342-B048-85BDC9FD1C3A}</a:tableStyleId>
              </a:tblPr>
              <a:tblGrid>
                <a:gridCol w="2252662">
                  <a:extLst>
                    <a:ext uri="{9D8B030D-6E8A-4147-A177-3AD203B41FA5}">
                      <a16:colId xmlns:a16="http://schemas.microsoft.com/office/drawing/2014/main" val="873127764"/>
                    </a:ext>
                  </a:extLst>
                </a:gridCol>
                <a:gridCol w="1100138">
                  <a:extLst>
                    <a:ext uri="{9D8B030D-6E8A-4147-A177-3AD203B41FA5}">
                      <a16:colId xmlns:a16="http://schemas.microsoft.com/office/drawing/2014/main" val="2831512379"/>
                    </a:ext>
                  </a:extLst>
                </a:gridCol>
              </a:tblGrid>
              <a:tr h="294480">
                <a:tc>
                  <a:txBody>
                    <a:bodyPr/>
                    <a:lstStyle/>
                    <a:p>
                      <a:pPr algn="ctr"/>
                      <a:r>
                        <a:rPr lang="en-US" sz="1000" dirty="0">
                          <a:latin typeface="Arial" panose="020B0604020202020204" pitchFamily="34" charset="0"/>
                          <a:cs typeface="Arial" panose="020B0604020202020204" pitchFamily="34" charset="0"/>
                        </a:rPr>
                        <a:t>Campaign</a:t>
                      </a:r>
                    </a:p>
                  </a:txBody>
                  <a:tcPr/>
                </a:tc>
                <a:tc>
                  <a:txBody>
                    <a:bodyPr/>
                    <a:lstStyle/>
                    <a:p>
                      <a:pPr algn="ctr"/>
                      <a:r>
                        <a:rPr lang="en-US" sz="1000" dirty="0">
                          <a:latin typeface="Arial" panose="020B0604020202020204" pitchFamily="34" charset="0"/>
                          <a:cs typeface="Arial" panose="020B0604020202020204" pitchFamily="34" charset="0"/>
                        </a:rPr>
                        <a:t>Percentage</a:t>
                      </a:r>
                    </a:p>
                  </a:txBody>
                  <a:tcPr/>
                </a:tc>
                <a:extLst>
                  <a:ext uri="{0D108BD9-81ED-4DB2-BD59-A6C34878D82A}">
                    <a16:rowId xmlns:a16="http://schemas.microsoft.com/office/drawing/2014/main" val="3300323392"/>
                  </a:ext>
                </a:extLst>
              </a:tr>
              <a:tr h="504653">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interview-with-cool-tshirts-founder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31.4%</a:t>
                      </a:r>
                    </a:p>
                  </a:txBody>
                  <a:tcPr marL="9525" marR="9525" marT="9525" marB="0" anchor="ctr"/>
                </a:tc>
                <a:extLst>
                  <a:ext uri="{0D108BD9-81ED-4DB2-BD59-A6C34878D82A}">
                    <a16:rowId xmlns:a16="http://schemas.microsoft.com/office/drawing/2014/main" val="4174809942"/>
                  </a:ext>
                </a:extLst>
              </a:tr>
              <a:tr h="420447">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30.9%</a:t>
                      </a:r>
                    </a:p>
                  </a:txBody>
                  <a:tcPr marL="9525" marR="9525" marT="9525" marB="0" anchor="ctr"/>
                </a:tc>
                <a:extLst>
                  <a:ext uri="{0D108BD9-81ED-4DB2-BD59-A6C34878D82A}">
                    <a16:rowId xmlns:a16="http://schemas.microsoft.com/office/drawing/2014/main" val="3627685220"/>
                  </a:ext>
                </a:extLst>
              </a:tr>
              <a:tr h="420447">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ten-crazy-cool-tshirts-facts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29.1%</a:t>
                      </a:r>
                    </a:p>
                  </a:txBody>
                  <a:tcPr marL="9525" marR="9525" marT="9525" marB="0" anchor="ctr"/>
                </a:tc>
                <a:extLst>
                  <a:ext uri="{0D108BD9-81ED-4DB2-BD59-A6C34878D82A}">
                    <a16:rowId xmlns:a16="http://schemas.microsoft.com/office/drawing/2014/main" val="3323004041"/>
                  </a:ext>
                </a:extLst>
              </a:tr>
              <a:tr h="420447">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cool-tshirts-search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8.5%</a:t>
                      </a:r>
                    </a:p>
                  </a:txBody>
                  <a:tcPr marL="9525" marR="9525" marT="9525" marB="0" anchor="ctr"/>
                </a:tc>
                <a:extLst>
                  <a:ext uri="{0D108BD9-81ED-4DB2-BD59-A6C34878D82A}">
                    <a16:rowId xmlns:a16="http://schemas.microsoft.com/office/drawing/2014/main" val="4271016058"/>
                  </a:ext>
                </a:extLst>
              </a:tr>
            </a:tbl>
          </a:graphicData>
        </a:graphic>
      </p:graphicFrame>
    </p:spTree>
    <p:extLst>
      <p:ext uri="{BB962C8B-B14F-4D97-AF65-F5344CB8AC3E}">
        <p14:creationId xmlns:p14="http://schemas.microsoft.com/office/powerpoint/2010/main" val="257777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What is the user journey – Part 2</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2112391"/>
            <a:ext cx="4188329" cy="4488106"/>
          </a:xfrm>
        </p:spPr>
        <p:txBody>
          <a:bodyPr anchor="t">
            <a:normAutofit/>
          </a:bodyPr>
          <a:lstStyle/>
          <a:p>
            <a:pPr marL="0" indent="0" fontAlgn="base">
              <a:buNone/>
            </a:pPr>
            <a:r>
              <a:rPr lang="en-US" sz="1600" dirty="0">
                <a:latin typeface="Arial" panose="020B0604020202020204" pitchFamily="34" charset="0"/>
                <a:cs typeface="Arial" panose="020B0604020202020204" pitchFamily="34" charset="0"/>
              </a:rPr>
              <a:t>How many last touches is each campaign responsible for?</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Last-touch attribution is the customer’s final exposure with the website and, if applicable, it is given credit with the sale.  </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By using the MAX aggregate function on the timestamp column, you are able to retrieve the customer’s last point of contact (last_touch) from the page_visits table.</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All eight campaigns had involvement with last-touch attribution.  </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Two of the campaigns comprise of 45% (almost half) of the visitors last point of contact and are attributed to two sources; email and Facebook.</a:t>
            </a:r>
          </a:p>
        </p:txBody>
      </p:sp>
      <p:sp>
        <p:nvSpPr>
          <p:cNvPr id="4" name="Content Placeholder 3">
            <a:extLst>
              <a:ext uri="{FF2B5EF4-FFF2-40B4-BE49-F238E27FC236}">
                <a16:creationId xmlns:a16="http://schemas.microsoft.com/office/drawing/2014/main" id="{6A37A41A-6D41-9C43-AB8C-5C372C2E25B0}"/>
              </a:ext>
            </a:extLst>
          </p:cNvPr>
          <p:cNvSpPr>
            <a:spLocks noGrp="1"/>
          </p:cNvSpPr>
          <p:nvPr>
            <p:ph sz="half" idx="2"/>
          </p:nvPr>
        </p:nvSpPr>
        <p:spPr>
          <a:xfrm>
            <a:off x="4900613" y="2196472"/>
            <a:ext cx="3344466" cy="4404025"/>
          </a:xfrm>
          <a:solidFill>
            <a:schemeClr val="bg2"/>
          </a:solidFill>
          <a:ln>
            <a:solidFill>
              <a:schemeClr val="bg2">
                <a:lumMod val="90000"/>
              </a:schemeClr>
            </a:solidFill>
          </a:ln>
          <a:effectLst>
            <a:outerShdw blurRad="50800" dist="50800" dir="5400000" algn="ctr" rotWithShape="0">
              <a:schemeClr val="bg1"/>
            </a:outerShdw>
          </a:effectLst>
        </p:spPr>
        <p:txBody>
          <a:bodyPr anchor="t">
            <a:noAutofit/>
          </a:bodyPr>
          <a:lstStyle/>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COUNT of how many last-touches for each campaign</a:t>
            </a:r>
          </a:p>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with last_touch AS (</a:t>
            </a:r>
          </a:p>
          <a:p>
            <a:pPr marL="0" indent="0">
              <a:buNone/>
            </a:pPr>
            <a:r>
              <a:rPr lang="en-US" sz="900" dirty="0">
                <a:latin typeface="Courier New" panose="02070309020205020404" pitchFamily="49" charset="0"/>
                <a:cs typeface="Courier New" panose="02070309020205020404" pitchFamily="49" charset="0"/>
              </a:rPr>
              <a:t>  SELECT user_id, utm_campaign, MAX(timestamp)</a:t>
            </a:r>
          </a:p>
          <a:p>
            <a:pPr marL="0" indent="0">
              <a:buNone/>
            </a:pPr>
            <a:r>
              <a:rPr lang="en-US" sz="900" dirty="0">
                <a:latin typeface="Courier New" panose="02070309020205020404" pitchFamily="49" charset="0"/>
                <a:cs typeface="Courier New" panose="02070309020205020404" pitchFamily="49" charset="0"/>
              </a:rPr>
              <a:t>    AS 'last_touch_at'</a:t>
            </a:r>
          </a:p>
          <a:p>
            <a:pPr marL="0" indent="0">
              <a:buNone/>
            </a:pPr>
            <a:r>
              <a:rPr lang="en-US" sz="900" dirty="0">
                <a:latin typeface="Courier New" panose="02070309020205020404" pitchFamily="49" charset="0"/>
                <a:cs typeface="Courier New" panose="02070309020205020404" pitchFamily="49" charset="0"/>
              </a:rPr>
              <a:t>  FROM page_visits</a:t>
            </a:r>
          </a:p>
          <a:p>
            <a:pPr marL="0" indent="0">
              <a:buNone/>
            </a:pPr>
            <a:r>
              <a:rPr lang="en-US" sz="900" dirty="0">
                <a:latin typeface="Courier New" panose="02070309020205020404" pitchFamily="49" charset="0"/>
                <a:cs typeface="Courier New" panose="02070309020205020404" pitchFamily="49" charset="0"/>
              </a:rPr>
              <a:t>  GROUP BY user_id)</a:t>
            </a:r>
          </a:p>
          <a:p>
            <a:pPr marL="0" indent="0">
              <a:buNone/>
            </a:pPr>
            <a:r>
              <a:rPr lang="en-US" sz="900" dirty="0">
                <a:latin typeface="Courier New" panose="02070309020205020404" pitchFamily="49" charset="0"/>
                <a:cs typeface="Courier New" panose="02070309020205020404" pitchFamily="49" charset="0"/>
              </a:rPr>
              <a:t>SELECT pv.utm_campaign AS 'Campaign', COUNT(*)</a:t>
            </a:r>
          </a:p>
          <a:p>
            <a:pPr marL="0" indent="0">
              <a:buNone/>
            </a:pPr>
            <a:r>
              <a:rPr lang="en-US" sz="900" dirty="0">
                <a:latin typeface="Courier New" panose="02070309020205020404" pitchFamily="49" charset="0"/>
                <a:cs typeface="Courier New" panose="02070309020205020404" pitchFamily="49" charset="0"/>
              </a:rPr>
              <a:t>  AS 'Count'</a:t>
            </a:r>
          </a:p>
          <a:p>
            <a:pPr marL="0" indent="0">
              <a:buNone/>
            </a:pPr>
            <a:r>
              <a:rPr lang="en-US" sz="900" dirty="0">
                <a:latin typeface="Courier New" panose="02070309020205020404" pitchFamily="49" charset="0"/>
                <a:cs typeface="Courier New" panose="02070309020205020404" pitchFamily="49" charset="0"/>
              </a:rPr>
              <a:t>FROM page_visits AS 'pv'</a:t>
            </a:r>
          </a:p>
          <a:p>
            <a:pPr marL="0" indent="0">
              <a:buNone/>
            </a:pPr>
            <a:r>
              <a:rPr lang="en-US" sz="900" dirty="0">
                <a:latin typeface="Courier New" panose="02070309020205020404" pitchFamily="49" charset="0"/>
                <a:cs typeface="Courier New" panose="02070309020205020404" pitchFamily="49" charset="0"/>
              </a:rPr>
              <a:t>JOIN last_touch AS 'lt’</a:t>
            </a:r>
          </a:p>
          <a:p>
            <a:pPr marL="0" indent="0">
              <a:buNone/>
            </a:pPr>
            <a:r>
              <a:rPr lang="en-US" sz="900" dirty="0">
                <a:latin typeface="Courier New" panose="02070309020205020404" pitchFamily="49" charset="0"/>
                <a:cs typeface="Courier New" panose="02070309020205020404" pitchFamily="49" charset="0"/>
              </a:rPr>
              <a:t>  ON lt.user_id = pv.user_id</a:t>
            </a:r>
          </a:p>
          <a:p>
            <a:pPr marL="0" indent="0">
              <a:buNone/>
            </a:pPr>
            <a:r>
              <a:rPr lang="en-US" sz="900" dirty="0">
                <a:latin typeface="Courier New" panose="02070309020205020404" pitchFamily="49" charset="0"/>
                <a:cs typeface="Courier New" panose="02070309020205020404" pitchFamily="49" charset="0"/>
              </a:rPr>
              <a:t>  AND lt.last_touch_at = pv.timestamp</a:t>
            </a:r>
          </a:p>
          <a:p>
            <a:pPr marL="0" indent="0">
              <a:buNone/>
            </a:pPr>
            <a:r>
              <a:rPr lang="en-US" sz="900" dirty="0">
                <a:latin typeface="Courier New" panose="02070309020205020404" pitchFamily="49" charset="0"/>
                <a:cs typeface="Courier New" panose="02070309020205020404" pitchFamily="49" charset="0"/>
              </a:rPr>
              <a:t>GROUP BY pv.utm_campaign</a:t>
            </a:r>
          </a:p>
          <a:p>
            <a:pPr marL="0" indent="0">
              <a:buNone/>
            </a:pPr>
            <a:r>
              <a:rPr lang="en-US" sz="900" dirty="0">
                <a:latin typeface="Courier New" panose="02070309020205020404" pitchFamily="49" charset="0"/>
                <a:cs typeface="Courier New" panose="02070309020205020404" pitchFamily="49" charset="0"/>
              </a:rPr>
              <a:t>ORDER BY 2 DESC; </a:t>
            </a:r>
          </a:p>
        </p:txBody>
      </p:sp>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graphicFrame>
        <p:nvGraphicFramePr>
          <p:cNvPr id="13" name="Table 12">
            <a:extLst>
              <a:ext uri="{FF2B5EF4-FFF2-40B4-BE49-F238E27FC236}">
                <a16:creationId xmlns:a16="http://schemas.microsoft.com/office/drawing/2014/main" id="{6D9F1AD7-2C61-554D-94B0-DE48FA492882}"/>
              </a:ext>
            </a:extLst>
          </p:cNvPr>
          <p:cNvGraphicFramePr>
            <a:graphicFrameLocks noGrp="1"/>
          </p:cNvGraphicFramePr>
          <p:nvPr>
            <p:extLst>
              <p:ext uri="{D42A27DB-BD31-4B8C-83A1-F6EECF244321}">
                <p14:modId xmlns:p14="http://schemas.microsoft.com/office/powerpoint/2010/main" val="3103385614"/>
              </p:ext>
            </p:extLst>
          </p:nvPr>
        </p:nvGraphicFramePr>
        <p:xfrm>
          <a:off x="8408276" y="2196472"/>
          <a:ext cx="3342290" cy="2232352"/>
        </p:xfrm>
        <a:graphic>
          <a:graphicData uri="http://schemas.openxmlformats.org/drawingml/2006/table">
            <a:tbl>
              <a:tblPr firstRow="1" bandRow="1">
                <a:tableStyleId>{5C22544A-7EE6-4342-B048-85BDC9FD1C3A}</a:tableStyleId>
              </a:tblPr>
              <a:tblGrid>
                <a:gridCol w="2238703">
                  <a:extLst>
                    <a:ext uri="{9D8B030D-6E8A-4147-A177-3AD203B41FA5}">
                      <a16:colId xmlns:a16="http://schemas.microsoft.com/office/drawing/2014/main" val="873127764"/>
                    </a:ext>
                  </a:extLst>
                </a:gridCol>
                <a:gridCol w="1103587">
                  <a:extLst>
                    <a:ext uri="{9D8B030D-6E8A-4147-A177-3AD203B41FA5}">
                      <a16:colId xmlns:a16="http://schemas.microsoft.com/office/drawing/2014/main" val="2831512379"/>
                    </a:ext>
                  </a:extLst>
                </a:gridCol>
              </a:tblGrid>
              <a:tr h="230704">
                <a:tc>
                  <a:txBody>
                    <a:bodyPr/>
                    <a:lstStyle/>
                    <a:p>
                      <a:pPr algn="ctr"/>
                      <a:r>
                        <a:rPr lang="en-US" sz="1000" dirty="0">
                          <a:latin typeface="Arial" panose="020B0604020202020204" pitchFamily="34" charset="0"/>
                          <a:cs typeface="Arial" panose="020B0604020202020204" pitchFamily="34" charset="0"/>
                        </a:rPr>
                        <a:t>Campaign</a:t>
                      </a:r>
                    </a:p>
                  </a:txBody>
                  <a:tcPr/>
                </a:tc>
                <a:tc>
                  <a:txBody>
                    <a:bodyPr/>
                    <a:lstStyle/>
                    <a:p>
                      <a:pPr algn="ctr"/>
                      <a:r>
                        <a:rPr lang="en-US" sz="1000" dirty="0">
                          <a:latin typeface="Arial" panose="020B0604020202020204" pitchFamily="34" charset="0"/>
                          <a:cs typeface="Arial" panose="020B0604020202020204" pitchFamily="34" charset="0"/>
                        </a:rPr>
                        <a:t>Count</a:t>
                      </a:r>
                    </a:p>
                  </a:txBody>
                  <a:tcPr/>
                </a:tc>
                <a:extLst>
                  <a:ext uri="{0D108BD9-81ED-4DB2-BD59-A6C34878D82A}">
                    <a16:rowId xmlns:a16="http://schemas.microsoft.com/office/drawing/2014/main" val="3300323392"/>
                  </a:ext>
                </a:extLst>
              </a:tr>
              <a:tr h="281632">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weekly-newsletter</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447</a:t>
                      </a:r>
                    </a:p>
                  </a:txBody>
                  <a:tcPr anchor="ctr"/>
                </a:tc>
                <a:extLst>
                  <a:ext uri="{0D108BD9-81ED-4DB2-BD59-A6C34878D82A}">
                    <a16:rowId xmlns:a16="http://schemas.microsoft.com/office/drawing/2014/main" val="4174809942"/>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retargetting-ad</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443</a:t>
                      </a:r>
                    </a:p>
                  </a:txBody>
                  <a:tcPr anchor="ctr"/>
                </a:tc>
                <a:extLst>
                  <a:ext uri="{0D108BD9-81ED-4DB2-BD59-A6C34878D82A}">
                    <a16:rowId xmlns:a16="http://schemas.microsoft.com/office/drawing/2014/main" val="3627685220"/>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retargetting-campaign</a:t>
                      </a:r>
                    </a:p>
                  </a:txBody>
                  <a:tcPr anchor="ctr"/>
                </a:tc>
                <a:tc>
                  <a:txBody>
                    <a:bodyPr/>
                    <a:lstStyle/>
                    <a:p>
                      <a:pPr marL="0" algn="ctr" defTabSz="457200" rtl="0" eaLnBrk="1" latinLnBrk="0" hangingPunct="1"/>
                      <a:r>
                        <a:rPr lang="en-US" sz="1000" kern="1200">
                          <a:solidFill>
                            <a:srgbClr val="525252"/>
                          </a:solidFill>
                          <a:effectLst/>
                          <a:latin typeface="Arial" panose="020B0604020202020204" pitchFamily="34" charset="0"/>
                          <a:ea typeface="+mn-ea"/>
                          <a:cs typeface="Arial" panose="020B0604020202020204" pitchFamily="34" charset="0"/>
                        </a:rPr>
                        <a:t>245</a:t>
                      </a:r>
                    </a:p>
                  </a:txBody>
                  <a:tcPr anchor="ctr"/>
                </a:tc>
                <a:extLst>
                  <a:ext uri="{0D108BD9-81ED-4DB2-BD59-A6C34878D82A}">
                    <a16:rowId xmlns:a16="http://schemas.microsoft.com/office/drawing/2014/main" val="3323004041"/>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232</a:t>
                      </a:r>
                    </a:p>
                  </a:txBody>
                  <a:tcPr anchor="ctr"/>
                </a:tc>
                <a:extLst>
                  <a:ext uri="{0D108BD9-81ED-4DB2-BD59-A6C34878D82A}">
                    <a16:rowId xmlns:a16="http://schemas.microsoft.com/office/drawing/2014/main" val="4271016058"/>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ten-crazy-cool-tshirts-facts</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190</a:t>
                      </a:r>
                    </a:p>
                  </a:txBody>
                  <a:tcPr anchor="ctr"/>
                </a:tc>
                <a:extLst>
                  <a:ext uri="{0D108BD9-81ED-4DB2-BD59-A6C34878D82A}">
                    <a16:rowId xmlns:a16="http://schemas.microsoft.com/office/drawing/2014/main" val="2855684225"/>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interview-with-cool-tshirts-founder</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184</a:t>
                      </a:r>
                    </a:p>
                  </a:txBody>
                  <a:tcPr anchor="ctr"/>
                </a:tc>
                <a:extLst>
                  <a:ext uri="{0D108BD9-81ED-4DB2-BD59-A6C34878D82A}">
                    <a16:rowId xmlns:a16="http://schemas.microsoft.com/office/drawing/2014/main" val="4233987129"/>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paid-search</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178</a:t>
                      </a:r>
                    </a:p>
                  </a:txBody>
                  <a:tcPr anchor="ctr"/>
                </a:tc>
                <a:extLst>
                  <a:ext uri="{0D108BD9-81ED-4DB2-BD59-A6C34878D82A}">
                    <a16:rowId xmlns:a16="http://schemas.microsoft.com/office/drawing/2014/main" val="3878300000"/>
                  </a:ext>
                </a:extLst>
              </a:tr>
              <a:tr h="234639">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cool-tshirts-search</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60</a:t>
                      </a:r>
                    </a:p>
                  </a:txBody>
                  <a:tcPr anchor="ctr"/>
                </a:tc>
                <a:extLst>
                  <a:ext uri="{0D108BD9-81ED-4DB2-BD59-A6C34878D82A}">
                    <a16:rowId xmlns:a16="http://schemas.microsoft.com/office/drawing/2014/main" val="2896107242"/>
                  </a:ext>
                </a:extLst>
              </a:tr>
            </a:tbl>
          </a:graphicData>
        </a:graphic>
      </p:graphicFrame>
      <p:sp>
        <p:nvSpPr>
          <p:cNvPr id="7" name="TextBox 6">
            <a:extLst>
              <a:ext uri="{FF2B5EF4-FFF2-40B4-BE49-F238E27FC236}">
                <a16:creationId xmlns:a16="http://schemas.microsoft.com/office/drawing/2014/main" id="{C18300F6-25A5-C44F-A6F5-F65168CA53E0}"/>
              </a:ext>
            </a:extLst>
          </p:cNvPr>
          <p:cNvSpPr txBox="1"/>
          <p:nvPr/>
        </p:nvSpPr>
        <p:spPr>
          <a:xfrm>
            <a:off x="8671034" y="4897821"/>
            <a:ext cx="184731" cy="369332"/>
          </a:xfrm>
          <a:prstGeom prst="rect">
            <a:avLst/>
          </a:prstGeom>
          <a:noFill/>
        </p:spPr>
        <p:txBody>
          <a:bodyPr wrap="none" rtlCol="0">
            <a:spAutoFit/>
          </a:bodyPr>
          <a:lstStyle/>
          <a:p>
            <a:endParaRPr lang="en-US" dirty="0"/>
          </a:p>
        </p:txBody>
      </p:sp>
      <p:graphicFrame>
        <p:nvGraphicFramePr>
          <p:cNvPr id="14" name="Table 13">
            <a:extLst>
              <a:ext uri="{FF2B5EF4-FFF2-40B4-BE49-F238E27FC236}">
                <a16:creationId xmlns:a16="http://schemas.microsoft.com/office/drawing/2014/main" id="{F3081F4E-AB5E-4245-8F5A-7B93383F4AD0}"/>
              </a:ext>
            </a:extLst>
          </p:cNvPr>
          <p:cNvGraphicFramePr>
            <a:graphicFrameLocks noGrp="1"/>
          </p:cNvGraphicFramePr>
          <p:nvPr>
            <p:extLst>
              <p:ext uri="{D42A27DB-BD31-4B8C-83A1-F6EECF244321}">
                <p14:modId xmlns:p14="http://schemas.microsoft.com/office/powerpoint/2010/main" val="3228543419"/>
              </p:ext>
            </p:extLst>
          </p:nvPr>
        </p:nvGraphicFramePr>
        <p:xfrm>
          <a:off x="8408276" y="4428824"/>
          <a:ext cx="3352800" cy="2197185"/>
        </p:xfrm>
        <a:graphic>
          <a:graphicData uri="http://schemas.openxmlformats.org/drawingml/2006/table">
            <a:tbl>
              <a:tblPr firstRow="1" bandRow="1">
                <a:tableStyleId>{5C22544A-7EE6-4342-B048-85BDC9FD1C3A}</a:tableStyleId>
              </a:tblPr>
              <a:tblGrid>
                <a:gridCol w="2252662">
                  <a:extLst>
                    <a:ext uri="{9D8B030D-6E8A-4147-A177-3AD203B41FA5}">
                      <a16:colId xmlns:a16="http://schemas.microsoft.com/office/drawing/2014/main" val="873127764"/>
                    </a:ext>
                  </a:extLst>
                </a:gridCol>
                <a:gridCol w="1100138">
                  <a:extLst>
                    <a:ext uri="{9D8B030D-6E8A-4147-A177-3AD203B41FA5}">
                      <a16:colId xmlns:a16="http://schemas.microsoft.com/office/drawing/2014/main" val="2831512379"/>
                    </a:ext>
                  </a:extLst>
                </a:gridCol>
              </a:tblGrid>
              <a:tr h="240651">
                <a:tc>
                  <a:txBody>
                    <a:bodyPr/>
                    <a:lstStyle/>
                    <a:p>
                      <a:pPr algn="ctr"/>
                      <a:r>
                        <a:rPr lang="en-US" sz="1000" dirty="0">
                          <a:latin typeface="Arial" panose="020B0604020202020204" pitchFamily="34" charset="0"/>
                          <a:cs typeface="Arial" panose="020B0604020202020204" pitchFamily="34" charset="0"/>
                        </a:rPr>
                        <a:t>Campaign</a:t>
                      </a:r>
                    </a:p>
                  </a:txBody>
                  <a:tcPr/>
                </a:tc>
                <a:tc>
                  <a:txBody>
                    <a:bodyPr/>
                    <a:lstStyle/>
                    <a:p>
                      <a:pPr algn="ctr"/>
                      <a:r>
                        <a:rPr lang="en-US" sz="1000" dirty="0">
                          <a:latin typeface="Arial" panose="020B0604020202020204" pitchFamily="34" charset="0"/>
                          <a:cs typeface="Arial" panose="020B0604020202020204" pitchFamily="34" charset="0"/>
                        </a:rPr>
                        <a:t>Percentage</a:t>
                      </a:r>
                    </a:p>
                  </a:txBody>
                  <a:tcPr/>
                </a:tc>
                <a:extLst>
                  <a:ext uri="{0D108BD9-81ED-4DB2-BD59-A6C34878D82A}">
                    <a16:rowId xmlns:a16="http://schemas.microsoft.com/office/drawing/2014/main" val="3300323392"/>
                  </a:ext>
                </a:extLst>
              </a:tr>
              <a:tr h="246465">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weekly-newsletter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22.6%</a:t>
                      </a:r>
                    </a:p>
                  </a:txBody>
                  <a:tcPr marL="9525" marR="9525" marT="9525" marB="0" anchor="b"/>
                </a:tc>
                <a:extLst>
                  <a:ext uri="{0D108BD9-81ED-4DB2-BD59-A6C34878D82A}">
                    <a16:rowId xmlns:a16="http://schemas.microsoft.com/office/drawing/2014/main" val="4174809942"/>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retargetting-ad</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22.4%</a:t>
                      </a:r>
                    </a:p>
                  </a:txBody>
                  <a:tcPr marL="9525" marR="9525" marT="9525" marB="0" anchor="b"/>
                </a:tc>
                <a:extLst>
                  <a:ext uri="{0D108BD9-81ED-4DB2-BD59-A6C34878D82A}">
                    <a16:rowId xmlns:a16="http://schemas.microsoft.com/office/drawing/2014/main" val="3627685220"/>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retargetting-campaign</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12.4%</a:t>
                      </a:r>
                    </a:p>
                  </a:txBody>
                  <a:tcPr marL="9525" marR="9525" marT="9525" marB="0" anchor="b"/>
                </a:tc>
                <a:extLst>
                  <a:ext uri="{0D108BD9-81ED-4DB2-BD59-A6C34878D82A}">
                    <a16:rowId xmlns:a16="http://schemas.microsoft.com/office/drawing/2014/main" val="3323004041"/>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getting-to-know-cool-tshirts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11.7%</a:t>
                      </a:r>
                    </a:p>
                  </a:txBody>
                  <a:tcPr marL="9525" marR="9525" marT="9525" marB="0" anchor="b"/>
                </a:tc>
                <a:extLst>
                  <a:ext uri="{0D108BD9-81ED-4DB2-BD59-A6C34878D82A}">
                    <a16:rowId xmlns:a16="http://schemas.microsoft.com/office/drawing/2014/main" val="4271016058"/>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ten-crazy-cool-tshirts-facts</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9.6%</a:t>
                      </a:r>
                    </a:p>
                  </a:txBody>
                  <a:tcPr marL="9525" marR="9525" marT="9525" marB="0" anchor="b"/>
                </a:tc>
                <a:extLst>
                  <a:ext uri="{0D108BD9-81ED-4DB2-BD59-A6C34878D82A}">
                    <a16:rowId xmlns:a16="http://schemas.microsoft.com/office/drawing/2014/main" val="2837396267"/>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interview-with-cool-tshirts-founder</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9.3%</a:t>
                      </a:r>
                    </a:p>
                  </a:txBody>
                  <a:tcPr marL="9525" marR="9525" marT="9525" marB="0" anchor="b"/>
                </a:tc>
                <a:extLst>
                  <a:ext uri="{0D108BD9-81ED-4DB2-BD59-A6C34878D82A}">
                    <a16:rowId xmlns:a16="http://schemas.microsoft.com/office/drawing/2014/main" val="367210956"/>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paid-search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9.0%</a:t>
                      </a:r>
                    </a:p>
                  </a:txBody>
                  <a:tcPr marL="9525" marR="9525" marT="9525" marB="0" anchor="b"/>
                </a:tc>
                <a:extLst>
                  <a:ext uri="{0D108BD9-81ED-4DB2-BD59-A6C34878D82A}">
                    <a16:rowId xmlns:a16="http://schemas.microsoft.com/office/drawing/2014/main" val="4166223786"/>
                  </a:ext>
                </a:extLst>
              </a:tr>
              <a:tr h="240651">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cool-tshirts-search</a:t>
                      </a:r>
                    </a:p>
                  </a:txBody>
                  <a:tcPr anchor="ctr"/>
                </a:tc>
                <a:tc>
                  <a:txBody>
                    <a:bodyPr/>
                    <a:lstStyle/>
                    <a:p>
                      <a:pPr marL="0" algn="ctr" defTabSz="457200" rtl="0" eaLnBrk="1" fontAlgn="b"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3.0%</a:t>
                      </a:r>
                    </a:p>
                  </a:txBody>
                  <a:tcPr marL="9525" marR="9525" marT="9525" marB="0" anchor="b"/>
                </a:tc>
                <a:extLst>
                  <a:ext uri="{0D108BD9-81ED-4DB2-BD59-A6C34878D82A}">
                    <a16:rowId xmlns:a16="http://schemas.microsoft.com/office/drawing/2014/main" val="3609338965"/>
                  </a:ext>
                </a:extLst>
              </a:tr>
            </a:tbl>
          </a:graphicData>
        </a:graphic>
      </p:graphicFrame>
    </p:spTree>
    <p:extLst>
      <p:ext uri="{BB962C8B-B14F-4D97-AF65-F5344CB8AC3E}">
        <p14:creationId xmlns:p14="http://schemas.microsoft.com/office/powerpoint/2010/main" val="334849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F5F-5EDC-E643-AC42-D92C4406B7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What is the user journey – Part 3</a:t>
            </a:r>
            <a:endParaRPr lang="en-US" dirty="0"/>
          </a:p>
        </p:txBody>
      </p:sp>
      <p:sp>
        <p:nvSpPr>
          <p:cNvPr id="3" name="Content Placeholder 2">
            <a:extLst>
              <a:ext uri="{FF2B5EF4-FFF2-40B4-BE49-F238E27FC236}">
                <a16:creationId xmlns:a16="http://schemas.microsoft.com/office/drawing/2014/main" id="{06163F68-D195-5947-A45D-7BB2519216D8}"/>
              </a:ext>
            </a:extLst>
          </p:cNvPr>
          <p:cNvSpPr>
            <a:spLocks noGrp="1"/>
          </p:cNvSpPr>
          <p:nvPr>
            <p:ph sz="half" idx="1"/>
          </p:nvPr>
        </p:nvSpPr>
        <p:spPr>
          <a:xfrm>
            <a:off x="581193" y="2112391"/>
            <a:ext cx="4188329" cy="2646421"/>
          </a:xfrm>
        </p:spPr>
        <p:txBody>
          <a:bodyPr anchor="t">
            <a:normAutofit/>
          </a:bodyPr>
          <a:lstStyle/>
          <a:p>
            <a:pPr marL="0" indent="0" fontAlgn="base">
              <a:buNone/>
            </a:pPr>
            <a:r>
              <a:rPr lang="en-US" sz="1600" dirty="0">
                <a:latin typeface="Arial" panose="020B0604020202020204" pitchFamily="34" charset="0"/>
                <a:cs typeface="Arial" panose="020B0604020202020204" pitchFamily="34" charset="0"/>
              </a:rPr>
              <a:t>How many visitors make a purchase?</a:t>
            </a:r>
          </a:p>
          <a:p>
            <a:pPr>
              <a:buFont typeface="Wingdings" pitchFamily="2" charset="2"/>
              <a:buChar char="q"/>
            </a:pPr>
            <a:r>
              <a:rPr lang="en-US" sz="1400" dirty="0">
                <a:solidFill>
                  <a:schemeClr val="tx1"/>
                </a:solidFill>
                <a:latin typeface="Arial" panose="020B0604020202020204" pitchFamily="34" charset="0"/>
                <a:cs typeface="Arial" panose="020B0604020202020204" pitchFamily="34" charset="0"/>
              </a:rPr>
              <a:t>361 out of 1,979 unique visitors made a purchase – or about 18%</a:t>
            </a:r>
          </a:p>
        </p:txBody>
      </p:sp>
      <p:sp>
        <p:nvSpPr>
          <p:cNvPr id="4" name="Content Placeholder 3">
            <a:extLst>
              <a:ext uri="{FF2B5EF4-FFF2-40B4-BE49-F238E27FC236}">
                <a16:creationId xmlns:a16="http://schemas.microsoft.com/office/drawing/2014/main" id="{6A37A41A-6D41-9C43-AB8C-5C372C2E25B0}"/>
              </a:ext>
            </a:extLst>
          </p:cNvPr>
          <p:cNvSpPr>
            <a:spLocks noGrp="1"/>
          </p:cNvSpPr>
          <p:nvPr>
            <p:ph sz="half" idx="2"/>
          </p:nvPr>
        </p:nvSpPr>
        <p:spPr>
          <a:xfrm>
            <a:off x="4900613" y="2196471"/>
            <a:ext cx="3344466" cy="2562341"/>
          </a:xfrm>
          <a:solidFill>
            <a:schemeClr val="bg2"/>
          </a:solidFill>
          <a:ln>
            <a:solidFill>
              <a:schemeClr val="bg2">
                <a:lumMod val="90000"/>
              </a:schemeClr>
            </a:solidFill>
          </a:ln>
          <a:effectLst>
            <a:outerShdw blurRad="50800" dist="50800" dir="5400000" algn="ctr" rotWithShape="0">
              <a:schemeClr val="bg1"/>
            </a:outerShdw>
          </a:effectLst>
        </p:spPr>
        <p:txBody>
          <a:bodyPr anchor="t">
            <a:noAutofit/>
          </a:bodyPr>
          <a:lstStyle/>
          <a:p>
            <a:pPr marL="0" indent="0">
              <a:buNone/>
            </a:pPr>
            <a:r>
              <a:rPr lang="en-US" sz="900" dirty="0">
                <a:latin typeface="Courier New" panose="02070309020205020404" pitchFamily="49" charset="0"/>
                <a:cs typeface="Courier New" panose="02070309020205020404" pitchFamily="49" charset="0"/>
              </a:rPr>
              <a:t>-- How many visitors make a purchase?</a:t>
            </a:r>
          </a:p>
          <a:p>
            <a:pPr marL="0" indent="0">
              <a:buNone/>
            </a:pPr>
            <a:r>
              <a:rPr lang="en-US" sz="900" dirty="0">
                <a:latin typeface="Courier New" panose="02070309020205020404" pitchFamily="49" charset="0"/>
                <a:cs typeface="Courier New" panose="02070309020205020404" pitchFamily="49" charset="0"/>
              </a:rPr>
              <a:t>SELECT page_name AS 'Website Page’,  </a:t>
            </a:r>
          </a:p>
          <a:p>
            <a:pPr marL="0" indent="0">
              <a:buNone/>
            </a:pPr>
            <a:r>
              <a:rPr lang="en-US" sz="900" dirty="0">
                <a:latin typeface="Courier New" panose="02070309020205020404" pitchFamily="49" charset="0"/>
                <a:cs typeface="Courier New" panose="02070309020205020404" pitchFamily="49" charset="0"/>
              </a:rPr>
              <a:t>  COUNT(user_id) AS 'No. of Purchases'</a:t>
            </a:r>
          </a:p>
          <a:p>
            <a:pPr marL="0" indent="0">
              <a:buNone/>
            </a:pPr>
            <a:r>
              <a:rPr lang="en-US" sz="900" dirty="0">
                <a:latin typeface="Courier New" panose="02070309020205020404" pitchFamily="49" charset="0"/>
                <a:cs typeface="Courier New" panose="02070309020205020404" pitchFamily="49" charset="0"/>
              </a:rPr>
              <a:t>FROM page_visits</a:t>
            </a:r>
          </a:p>
          <a:p>
            <a:pPr marL="0" indent="0">
              <a:buNone/>
            </a:pPr>
            <a:r>
              <a:rPr lang="en-US" sz="900" dirty="0">
                <a:latin typeface="Courier New" panose="02070309020205020404" pitchFamily="49" charset="0"/>
                <a:cs typeface="Courier New" panose="02070309020205020404" pitchFamily="49" charset="0"/>
              </a:rPr>
              <a:t>WHERE page_name = '4 - purchase’;</a:t>
            </a:r>
          </a:p>
          <a:p>
            <a:pPr marL="0" indent="0">
              <a:buNone/>
            </a:pP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DISTINCT user_id</a:t>
            </a:r>
          </a:p>
          <a:p>
            <a:pPr marL="0" indent="0">
              <a:buNone/>
            </a:pPr>
            <a:r>
              <a:rPr lang="en-US" sz="900" dirty="0">
                <a:latin typeface="Courier New" panose="02070309020205020404" pitchFamily="49" charset="0"/>
                <a:cs typeface="Courier New" panose="02070309020205020404" pitchFamily="49" charset="0"/>
              </a:rPr>
              <a:t>SELECT COUNT(DISTINCT(user_id)) AS 'No. of  </a:t>
            </a:r>
          </a:p>
          <a:p>
            <a:pPr marL="0" indent="0">
              <a:buNone/>
            </a:pPr>
            <a:r>
              <a:rPr lang="en-US" sz="900" dirty="0">
                <a:latin typeface="Courier New" panose="02070309020205020404" pitchFamily="49" charset="0"/>
                <a:cs typeface="Courier New" panose="02070309020205020404" pitchFamily="49" charset="0"/>
              </a:rPr>
              <a:t>  Unique Users'</a:t>
            </a:r>
          </a:p>
          <a:p>
            <a:pPr marL="0" indent="0">
              <a:buNone/>
            </a:pPr>
            <a:r>
              <a:rPr lang="en-US" sz="900" dirty="0">
                <a:latin typeface="Courier New" panose="02070309020205020404" pitchFamily="49" charset="0"/>
                <a:cs typeface="Courier New" panose="02070309020205020404" pitchFamily="49" charset="0"/>
              </a:rPr>
              <a:t>FROM page_visits;</a:t>
            </a:r>
          </a:p>
          <a:p>
            <a:pPr marL="0" indent="0">
              <a:buNone/>
            </a:pPr>
            <a:endParaRPr lang="en-US" sz="9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397F77C-0747-AA47-9367-CC2DAD8C32BA}"/>
              </a:ext>
            </a:extLst>
          </p:cNvPr>
          <p:cNvSpPr txBox="1"/>
          <p:nvPr/>
        </p:nvSpPr>
        <p:spPr>
          <a:xfrm>
            <a:off x="5543550" y="-16002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315C65E-A85E-A14B-8C66-577CD3609F8C}"/>
              </a:ext>
            </a:extLst>
          </p:cNvPr>
          <p:cNvSpPr txBox="1"/>
          <p:nvPr/>
        </p:nvSpPr>
        <p:spPr>
          <a:xfrm>
            <a:off x="4900613" y="300038"/>
            <a:ext cx="184731" cy="369332"/>
          </a:xfrm>
          <a:prstGeom prst="rect">
            <a:avLst/>
          </a:prstGeom>
          <a:noFill/>
        </p:spPr>
        <p:txBody>
          <a:bodyPr wrap="none" rtlCol="0">
            <a:spAutoFit/>
          </a:bodyPr>
          <a:lstStyle/>
          <a:p>
            <a:endParaRPr lang="en-US"/>
          </a:p>
        </p:txBody>
      </p:sp>
      <p:graphicFrame>
        <p:nvGraphicFramePr>
          <p:cNvPr id="13" name="Table 12">
            <a:extLst>
              <a:ext uri="{FF2B5EF4-FFF2-40B4-BE49-F238E27FC236}">
                <a16:creationId xmlns:a16="http://schemas.microsoft.com/office/drawing/2014/main" id="{6D9F1AD7-2C61-554D-94B0-DE48FA492882}"/>
              </a:ext>
            </a:extLst>
          </p:cNvPr>
          <p:cNvGraphicFramePr>
            <a:graphicFrameLocks noGrp="1"/>
          </p:cNvGraphicFramePr>
          <p:nvPr>
            <p:extLst>
              <p:ext uri="{D42A27DB-BD31-4B8C-83A1-F6EECF244321}">
                <p14:modId xmlns:p14="http://schemas.microsoft.com/office/powerpoint/2010/main" val="3708347726"/>
              </p:ext>
            </p:extLst>
          </p:nvPr>
        </p:nvGraphicFramePr>
        <p:xfrm>
          <a:off x="8408276" y="2196472"/>
          <a:ext cx="3342290" cy="525472"/>
        </p:xfrm>
        <a:graphic>
          <a:graphicData uri="http://schemas.openxmlformats.org/drawingml/2006/table">
            <a:tbl>
              <a:tblPr firstRow="1" bandRow="1">
                <a:tableStyleId>{5C22544A-7EE6-4342-B048-85BDC9FD1C3A}</a:tableStyleId>
              </a:tblPr>
              <a:tblGrid>
                <a:gridCol w="1776248">
                  <a:extLst>
                    <a:ext uri="{9D8B030D-6E8A-4147-A177-3AD203B41FA5}">
                      <a16:colId xmlns:a16="http://schemas.microsoft.com/office/drawing/2014/main" val="873127764"/>
                    </a:ext>
                  </a:extLst>
                </a:gridCol>
                <a:gridCol w="1566042">
                  <a:extLst>
                    <a:ext uri="{9D8B030D-6E8A-4147-A177-3AD203B41FA5}">
                      <a16:colId xmlns:a16="http://schemas.microsoft.com/office/drawing/2014/main" val="2831512379"/>
                    </a:ext>
                  </a:extLst>
                </a:gridCol>
              </a:tblGrid>
              <a:tr h="230704">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Website Page</a:t>
                      </a:r>
                    </a:p>
                  </a:txBody>
                  <a:tcPr anchor="ctr"/>
                </a:tc>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No. of Purchases</a:t>
                      </a:r>
                    </a:p>
                  </a:txBody>
                  <a:tcPr anchor="ctr"/>
                </a:tc>
                <a:extLst>
                  <a:ext uri="{0D108BD9-81ED-4DB2-BD59-A6C34878D82A}">
                    <a16:rowId xmlns:a16="http://schemas.microsoft.com/office/drawing/2014/main" val="3300323392"/>
                  </a:ext>
                </a:extLst>
              </a:tr>
              <a:tr h="281632">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4 - purchase</a:t>
                      </a:r>
                    </a:p>
                  </a:txBody>
                  <a:tcPr anchor="ctr"/>
                </a:tc>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361</a:t>
                      </a:r>
                    </a:p>
                  </a:txBody>
                  <a:tcPr anchor="ctr"/>
                </a:tc>
                <a:extLst>
                  <a:ext uri="{0D108BD9-81ED-4DB2-BD59-A6C34878D82A}">
                    <a16:rowId xmlns:a16="http://schemas.microsoft.com/office/drawing/2014/main" val="4174809942"/>
                  </a:ext>
                </a:extLst>
              </a:tr>
            </a:tbl>
          </a:graphicData>
        </a:graphic>
      </p:graphicFrame>
      <p:sp>
        <p:nvSpPr>
          <p:cNvPr id="7" name="TextBox 6">
            <a:extLst>
              <a:ext uri="{FF2B5EF4-FFF2-40B4-BE49-F238E27FC236}">
                <a16:creationId xmlns:a16="http://schemas.microsoft.com/office/drawing/2014/main" id="{C18300F6-25A5-C44F-A6F5-F65168CA53E0}"/>
              </a:ext>
            </a:extLst>
          </p:cNvPr>
          <p:cNvSpPr txBox="1"/>
          <p:nvPr/>
        </p:nvSpPr>
        <p:spPr>
          <a:xfrm>
            <a:off x="8671034" y="4897821"/>
            <a:ext cx="184731" cy="369332"/>
          </a:xfrm>
          <a:prstGeom prst="rect">
            <a:avLst/>
          </a:prstGeom>
          <a:noFill/>
        </p:spPr>
        <p:txBody>
          <a:bodyPr wrap="none" rtlCol="0">
            <a:spAutoFit/>
          </a:bodyPr>
          <a:lstStyle/>
          <a:p>
            <a:endParaRPr lang="en-US" dirty="0"/>
          </a:p>
        </p:txBody>
      </p:sp>
      <p:graphicFrame>
        <p:nvGraphicFramePr>
          <p:cNvPr id="5" name="Table 4">
            <a:extLst>
              <a:ext uri="{FF2B5EF4-FFF2-40B4-BE49-F238E27FC236}">
                <a16:creationId xmlns:a16="http://schemas.microsoft.com/office/drawing/2014/main" id="{5E292D6A-4DD5-6F47-8EF5-14AA94A2D670}"/>
              </a:ext>
            </a:extLst>
          </p:cNvPr>
          <p:cNvGraphicFramePr>
            <a:graphicFrameLocks noGrp="1"/>
          </p:cNvGraphicFramePr>
          <p:nvPr>
            <p:extLst>
              <p:ext uri="{D42A27DB-BD31-4B8C-83A1-F6EECF244321}">
                <p14:modId xmlns:p14="http://schemas.microsoft.com/office/powerpoint/2010/main" val="263382471"/>
              </p:ext>
            </p:extLst>
          </p:nvPr>
        </p:nvGraphicFramePr>
        <p:xfrm>
          <a:off x="8408276" y="3732294"/>
          <a:ext cx="3342290" cy="696530"/>
        </p:xfrm>
        <a:graphic>
          <a:graphicData uri="http://schemas.openxmlformats.org/drawingml/2006/table">
            <a:tbl>
              <a:tblPr firstRow="1" bandRow="1">
                <a:tableStyleId>{5C22544A-7EE6-4342-B048-85BDC9FD1C3A}</a:tableStyleId>
              </a:tblPr>
              <a:tblGrid>
                <a:gridCol w="3342290">
                  <a:extLst>
                    <a:ext uri="{9D8B030D-6E8A-4147-A177-3AD203B41FA5}">
                      <a16:colId xmlns:a16="http://schemas.microsoft.com/office/drawing/2014/main" val="2511974485"/>
                    </a:ext>
                  </a:extLst>
                </a:gridCol>
              </a:tblGrid>
              <a:tr h="348265">
                <a:tc>
                  <a:txBody>
                    <a:bodyPr/>
                    <a:lstStyle/>
                    <a:p>
                      <a:pPr marL="0" algn="ctr" defTabSz="457200" rtl="0" eaLnBrk="1" latinLnBrk="0" hangingPunct="1"/>
                      <a:r>
                        <a:rPr lang="en-US" sz="1000" b="1" kern="1200" dirty="0">
                          <a:solidFill>
                            <a:schemeClr val="lt1"/>
                          </a:solidFill>
                          <a:latin typeface="Arial" panose="020B0604020202020204" pitchFamily="34" charset="0"/>
                          <a:ea typeface="+mn-ea"/>
                          <a:cs typeface="Arial" panose="020B0604020202020204" pitchFamily="34" charset="0"/>
                        </a:rPr>
                        <a:t>No. of Unique Users</a:t>
                      </a:r>
                    </a:p>
                  </a:txBody>
                  <a:tcPr anchor="ctr"/>
                </a:tc>
                <a:extLst>
                  <a:ext uri="{0D108BD9-81ED-4DB2-BD59-A6C34878D82A}">
                    <a16:rowId xmlns:a16="http://schemas.microsoft.com/office/drawing/2014/main" val="3805735087"/>
                  </a:ext>
                </a:extLst>
              </a:tr>
              <a:tr h="348265">
                <a:tc>
                  <a:txBody>
                    <a:bodyPr/>
                    <a:lstStyle/>
                    <a:p>
                      <a:pPr marL="0" algn="ctr" defTabSz="457200" rtl="0" eaLnBrk="1" latinLnBrk="0" hangingPunct="1"/>
                      <a:r>
                        <a:rPr lang="en-US" sz="1000" kern="1200" dirty="0">
                          <a:solidFill>
                            <a:srgbClr val="525252"/>
                          </a:solidFill>
                          <a:effectLst/>
                          <a:latin typeface="Arial" panose="020B0604020202020204" pitchFamily="34" charset="0"/>
                          <a:ea typeface="+mn-ea"/>
                          <a:cs typeface="Arial" panose="020B0604020202020204" pitchFamily="34" charset="0"/>
                        </a:rPr>
                        <a:t>1979</a:t>
                      </a:r>
                    </a:p>
                  </a:txBody>
                  <a:tcPr anchor="ctr"/>
                </a:tc>
                <a:extLst>
                  <a:ext uri="{0D108BD9-81ED-4DB2-BD59-A6C34878D82A}">
                    <a16:rowId xmlns:a16="http://schemas.microsoft.com/office/drawing/2014/main" val="3223372157"/>
                  </a:ext>
                </a:extLst>
              </a:tr>
            </a:tbl>
          </a:graphicData>
        </a:graphic>
      </p:graphicFrame>
    </p:spTree>
    <p:extLst>
      <p:ext uri="{BB962C8B-B14F-4D97-AF65-F5344CB8AC3E}">
        <p14:creationId xmlns:p14="http://schemas.microsoft.com/office/powerpoint/2010/main" val="2092964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667</TotalTime>
  <Words>1840</Words>
  <Application>Microsoft Macintosh PowerPoint</Application>
  <PresentationFormat>Widescreen</PresentationFormat>
  <Paragraphs>470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 MT</vt:lpstr>
      <vt:lpstr>Roboto Thin</vt:lpstr>
      <vt:lpstr>Wingdings</vt:lpstr>
      <vt:lpstr>Wingdings 2</vt:lpstr>
      <vt:lpstr>Dividend</vt:lpstr>
      <vt:lpstr>CoolTShirts   </vt:lpstr>
      <vt:lpstr>ABOUT THE COMPANY</vt:lpstr>
      <vt:lpstr>COOltshirts marketing objective</vt:lpstr>
      <vt:lpstr>The Process</vt:lpstr>
      <vt:lpstr>1. Get familiar with the company – Part 1</vt:lpstr>
      <vt:lpstr>1. Get familiar with the company – Part 2</vt:lpstr>
      <vt:lpstr>2. What is the user journey – Part 1</vt:lpstr>
      <vt:lpstr>2. What is the user journey – Part 2</vt:lpstr>
      <vt:lpstr>2. What is the user journey – Part 3</vt:lpstr>
      <vt:lpstr>2. What is the user journey – Part 4</vt:lpstr>
      <vt:lpstr>2. What is the user journey – Part 5</vt:lpstr>
      <vt:lpstr>3. Optimize the campaign budget – Part 1</vt:lpstr>
      <vt:lpstr>3. Optimize the campaign budget – Part 2</vt:lpstr>
      <vt:lpstr>3. Optimize the campaign budget – Part 3 </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CoolTShirts   </dc:title>
  <dc:creator>Frank Carlone III</dc:creator>
  <cp:lastModifiedBy>Frank Carlone III</cp:lastModifiedBy>
  <cp:revision>63</cp:revision>
  <dcterms:created xsi:type="dcterms:W3CDTF">2018-07-13T18:39:22Z</dcterms:created>
  <dcterms:modified xsi:type="dcterms:W3CDTF">2018-07-17T15:32:55Z</dcterms:modified>
</cp:coreProperties>
</file>