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67" r:id="rId4"/>
    <p:sldId id="266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07"/>
    <a:srgbClr val="4682B4"/>
    <a:srgbClr val="6F42C1"/>
    <a:srgbClr val="6A7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45557-C6E5-4F47-AE2A-1A1FE20A938E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FD914-0F09-4B79-BCAD-4223DE0E8F8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49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738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53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00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95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8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571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394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117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4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31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14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359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61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1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74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741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1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6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58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7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session/new?context=ted.www%2Fwatch-la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arne/tcm_2021/blob/main/homework_2/Transcript_Scraper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A59F5-F106-4F81-8906-C8630B10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Gerry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DC66F4-CD23-42D6-BC54-B4DE63F7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30" y="4694676"/>
            <a:ext cx="4985017" cy="504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dirty="0"/>
              <a:t>Carne Federico – 1059865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Segnaposto contenuto 7">
            <a:extLst>
              <a:ext uri="{FF2B5EF4-FFF2-40B4-BE49-F238E27FC236}">
                <a16:creationId xmlns:a16="http://schemas.microsoft.com/office/drawing/2014/main" id="{770C926A-DB14-4F84-8EDF-4F8D3834B37B}"/>
              </a:ext>
            </a:extLst>
          </p:cNvPr>
          <p:cNvSpPr txBox="1">
            <a:spLocks/>
          </p:cNvSpPr>
          <p:nvPr/>
        </p:nvSpPr>
        <p:spPr>
          <a:xfrm>
            <a:off x="230004" y="6337502"/>
            <a:ext cx="4688320" cy="46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TECNOLOGIE CLOUD &amp; MOBILE – HOMEWORK 2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6F9A4F70-02AA-43B6-9454-C3BB1E3561DE}"/>
              </a:ext>
            </a:extLst>
          </p:cNvPr>
          <p:cNvSpPr txBox="1">
            <a:spLocks/>
          </p:cNvSpPr>
          <p:nvPr/>
        </p:nvSpPr>
        <p:spPr>
          <a:xfrm>
            <a:off x="947931" y="4100173"/>
            <a:ext cx="4985017" cy="1189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+mj-lt"/>
              </a:rPr>
              <a:t>AWS Glue &amp; PySpark</a:t>
            </a:r>
          </a:p>
        </p:txBody>
      </p:sp>
    </p:spTree>
    <p:extLst>
      <p:ext uri="{BB962C8B-B14F-4D97-AF65-F5344CB8AC3E}">
        <p14:creationId xmlns:p14="http://schemas.microsoft.com/office/powerpoint/2010/main" val="193028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557669"/>
            <a:ext cx="3582073" cy="1498234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Watch Next - </a:t>
            </a:r>
            <a:r>
              <a:rPr lang="it-IT" sz="3600" dirty="0">
                <a:solidFill>
                  <a:schemeClr val="bg1"/>
                </a:solidFill>
              </a:rPr>
              <a:t>Script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451C6E-ED80-432C-A846-E334836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166934"/>
            <a:ext cx="6921847" cy="4279709"/>
          </a:xfrm>
        </p:spPr>
        <p:txBody>
          <a:bodyPr anchor="ctr">
            <a:normAutofit/>
          </a:bodyPr>
          <a:lstStyle/>
          <a:p>
            <a:r>
              <a:rPr lang="it-IT" sz="1800" dirty="0"/>
              <a:t>Aggiunge a ogni talk la lista dei watch next suggeriti da TED</a:t>
            </a:r>
          </a:p>
          <a:p>
            <a:r>
              <a:rPr lang="it-IT" sz="1800" dirty="0"/>
              <a:t>Alcuni talk hanno un detail multilinea, spark durante l’import di </a:t>
            </a:r>
            <a:r>
              <a:rPr lang="it-IT" sz="1700" dirty="0">
                <a:latin typeface="Consolas" panose="020B0609020204030204" pitchFamily="49" charset="0"/>
              </a:rPr>
              <a:t>tedx_dataset</a:t>
            </a:r>
            <a:r>
              <a:rPr lang="it-IT" sz="1800" dirty="0"/>
              <a:t> considera erroneamente ogni riga del detail come se fosse un nuovo record. Per correggere la lettura basta aggiungere </a:t>
            </a:r>
            <a:r>
              <a:rPr lang="it-IT" sz="1800" dirty="0">
                <a:solidFill>
                  <a:srgbClr val="6F42C1"/>
                </a:solidFill>
                <a:latin typeface="SFMono-Regular"/>
                <a:cs typeface="Courier New" panose="02070309020205020404" pitchFamily="49" charset="0"/>
              </a:rPr>
              <a:t>option</a:t>
            </a:r>
            <a:r>
              <a:rPr lang="it-IT" sz="1800" dirty="0">
                <a:latin typeface="SFMono-Regular"/>
                <a:cs typeface="Courier New" panose="02070309020205020404" pitchFamily="49" charset="0"/>
              </a:rPr>
              <a:t>(</a:t>
            </a:r>
            <a:r>
              <a:rPr lang="it-IT" sz="1800" dirty="0">
                <a:solidFill>
                  <a:srgbClr val="036A07"/>
                </a:solidFill>
                <a:latin typeface="SFMono-Regular"/>
                <a:cs typeface="Courier New" panose="02070309020205020404" pitchFamily="49" charset="0"/>
              </a:rPr>
              <a:t>"multiline"</a:t>
            </a:r>
            <a:r>
              <a:rPr lang="it-IT" sz="1800" dirty="0">
                <a:latin typeface="SFMono-Regular"/>
                <a:cs typeface="Courier New" panose="02070309020205020404" pitchFamily="49" charset="0"/>
              </a:rPr>
              <a:t>, </a:t>
            </a:r>
            <a:r>
              <a:rPr lang="it-IT" sz="1800" dirty="0">
                <a:solidFill>
                  <a:srgbClr val="036A07"/>
                </a:solidFill>
                <a:latin typeface="SFMono-Regular"/>
                <a:cs typeface="Courier New" panose="02070309020205020404" pitchFamily="49" charset="0"/>
              </a:rPr>
              <a:t>"true"</a:t>
            </a:r>
            <a:r>
              <a:rPr lang="it-IT" sz="1800" dirty="0">
                <a:latin typeface="SFMono-Regular"/>
                <a:cs typeface="Courier New" panose="02070309020205020404" pitchFamily="49" charset="0"/>
              </a:rPr>
              <a:t>) 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watch_next_dataset</a:t>
            </a:r>
            <a:r>
              <a:rPr lang="it-IT" sz="1800" dirty="0"/>
              <a:t> conteneva almeno due record uguali per ogni tupla </a:t>
            </a:r>
            <a:r>
              <a:rPr lang="it-IT" sz="1700" dirty="0">
                <a:latin typeface="Consolas" panose="020B0609020204030204" pitchFamily="49" charset="0"/>
              </a:rPr>
              <a:t>(idx, watch_next_idx)</a:t>
            </a:r>
            <a:r>
              <a:rPr lang="it-IT" sz="1800" dirty="0"/>
              <a:t> e per ogni talk veniva indicato tra i watch_next anche l’url </a:t>
            </a:r>
            <a:r>
              <a:rPr lang="it-IT" sz="1800" b="0" i="0" dirty="0">
                <a:effectLst/>
                <a:hlinkClick r:id="rId3"/>
              </a:rPr>
              <a:t>https://www.ted.com/session/new?context=ted.www%2Fwatch-later</a:t>
            </a:r>
            <a:r>
              <a:rPr lang="it-IT" sz="1800" dirty="0"/>
              <a:t> che non è un talk valido. Dopo aver effettuato il drop dei duplicati e rimosso i record che puntano all’url soprastante, il dataset è passato da 77364 righe a 25788</a:t>
            </a:r>
          </a:p>
        </p:txBody>
      </p:sp>
    </p:spTree>
    <p:extLst>
      <p:ext uri="{BB962C8B-B14F-4D97-AF65-F5344CB8AC3E}">
        <p14:creationId xmlns:p14="http://schemas.microsoft.com/office/powerpoint/2010/main" val="26043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Watch Next - </a:t>
            </a:r>
            <a:r>
              <a:rPr lang="en-US" sz="3600" dirty="0">
                <a:solidFill>
                  <a:schemeClr val="bg1"/>
                </a:solidFill>
              </a:rPr>
              <a:t>Script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1" name="Segnaposto contenuto 3">
            <a:extLst>
              <a:ext uri="{FF2B5EF4-FFF2-40B4-BE49-F238E27FC236}">
                <a16:creationId xmlns:a16="http://schemas.microsoft.com/office/drawing/2014/main" id="{097980AF-4C93-4CE7-B2AD-80075B4DE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9264" y="207774"/>
            <a:ext cx="10159622" cy="381812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READ WATCH_NEXT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watch_next_dataset_path =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"s3://unibg-data-2021-1059865/watch_next_dataset.csv"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watch_next_dataset_raw = spark.read.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option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"header"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"true"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(watch_next_dataset_path)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 = watch_next_dataset_raw.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drop_duplicates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() \</a:t>
            </a:r>
            <a:b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'url != "https://www.ted.com/session/new?context=ted.www%2Fwatch-later"'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ADD WATCH_NEXT TO AGGREGATE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watch_next_dataset_agg  = watch_next_dataset.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"idx_ref_watch_next"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 \</a:t>
            </a:r>
            <a:b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agg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collect_list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"watch_next_idx"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"watch_next"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tedx_dataset_agg = tedx_dataset_agg.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join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(watch_next_dataset_agg,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tedx_dataset_agg._id == watch_next_dataset_agg.idx_ref_watch_next,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"left"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"idx_ref_watch_next"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548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657474"/>
            <a:ext cx="3582073" cy="1298626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Watch Next - </a:t>
            </a:r>
            <a:r>
              <a:rPr lang="it-IT" sz="3600" dirty="0">
                <a:solidFill>
                  <a:schemeClr val="bg1"/>
                </a:solidFill>
              </a:rPr>
              <a:t>Collection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11" name="Segnaposto contenuto 36">
            <a:extLst>
              <a:ext uri="{FF2B5EF4-FFF2-40B4-BE49-F238E27FC236}">
                <a16:creationId xmlns:a16="http://schemas.microsoft.com/office/drawing/2014/main" id="{A0600272-B10A-4021-9790-3435BD919929}"/>
              </a:ext>
            </a:extLst>
          </p:cNvPr>
          <p:cNvSpPr txBox="1">
            <a:spLocks/>
          </p:cNvSpPr>
          <p:nvPr/>
        </p:nvSpPr>
        <p:spPr>
          <a:xfrm>
            <a:off x="5272438" y="1275891"/>
            <a:ext cx="6042193" cy="43062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Dopo </a:t>
            </a:r>
            <a:r>
              <a:rPr lang="it-IT" sz="1800" dirty="0"/>
              <a:t>l’esecuzione</a:t>
            </a:r>
            <a:r>
              <a:rPr lang="en-US" sz="1800" dirty="0"/>
              <a:t> </a:t>
            </a:r>
            <a:r>
              <a:rPr lang="it-IT" sz="1800" dirty="0"/>
              <a:t>dello</a:t>
            </a:r>
            <a:r>
              <a:rPr lang="en-US" sz="1800" dirty="0"/>
              <a:t> script </a:t>
            </a:r>
            <a:r>
              <a:rPr lang="it-IT" sz="1800" dirty="0"/>
              <a:t>precedente</a:t>
            </a:r>
            <a:r>
              <a:rPr lang="en-US" sz="1800" dirty="0"/>
              <a:t>, un </a:t>
            </a:r>
            <a:r>
              <a:rPr lang="it-IT" sz="1800" dirty="0"/>
              <a:t>documento</a:t>
            </a:r>
            <a:r>
              <a:rPr lang="en-US" sz="1800" dirty="0"/>
              <a:t> </a:t>
            </a:r>
            <a:r>
              <a:rPr lang="it-IT" sz="1800" dirty="0"/>
              <a:t>della</a:t>
            </a:r>
            <a:r>
              <a:rPr lang="en-US" sz="1800" dirty="0"/>
              <a:t> collection </a:t>
            </a:r>
            <a:r>
              <a:rPr lang="en-US" sz="1700" dirty="0">
                <a:latin typeface="Consolas" panose="020B0609020204030204" pitchFamily="49" charset="0"/>
              </a:rPr>
              <a:t>tedx_data</a:t>
            </a:r>
            <a:r>
              <a:rPr lang="en-US" sz="1800" dirty="0"/>
              <a:t> ha la </a:t>
            </a:r>
            <a:r>
              <a:rPr lang="it-IT" sz="1800" dirty="0"/>
              <a:t>seguente</a:t>
            </a:r>
            <a:r>
              <a:rPr lang="en-US" sz="1800" dirty="0"/>
              <a:t> </a:t>
            </a:r>
            <a:r>
              <a:rPr lang="it-IT" sz="1800" dirty="0"/>
              <a:t>struttura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_id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"8d2005ec35280deb6a438dc87b225f89"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main_speaker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"Alexandra Auer"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title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"The intangible effects of walls"</a:t>
            </a:r>
          </a:p>
          <a:p>
            <a:pPr marL="0" indent="-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details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"More barriers exist now than at the end of World War II..."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posted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"Posted Apr 2020"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"https://www.ted.com/talks/alexandra_auer_the_intangible..."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tags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"TED"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"talks"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"design"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watch_next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"8576654442b6633b1dc0eb48a989172a"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"078766d6cc461cf71d45dc268b66db95"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"d9896b41b372ec60cdd3c662e57caad3"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...</a:t>
            </a:r>
            <a:endParaRPr lang="it-IT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405269"/>
            <a:ext cx="3582073" cy="2047462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Gerry Transcript - </a:t>
            </a:r>
            <a:r>
              <a:rPr lang="it-IT" sz="3600" dirty="0">
                <a:solidFill>
                  <a:schemeClr val="bg1"/>
                </a:solidFill>
              </a:rPr>
              <a:t>Scraper &amp; Script</a:t>
            </a:r>
            <a:endParaRPr lang="it-IT" sz="4800" dirty="0">
              <a:solidFill>
                <a:schemeClr val="bg1"/>
              </a:solidFill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C738722B-2B8A-41C8-BACD-8443DA9EDDAE}"/>
              </a:ext>
            </a:extLst>
          </p:cNvPr>
          <p:cNvGrpSpPr/>
          <p:nvPr/>
        </p:nvGrpSpPr>
        <p:grpSpPr>
          <a:xfrm>
            <a:off x="5272439" y="1194715"/>
            <a:ext cx="6398862" cy="4468570"/>
            <a:chOff x="5272439" y="1194714"/>
            <a:chExt cx="6398862" cy="4468570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3277C538-0B98-46DA-B8D9-4198FC573B25}"/>
                </a:ext>
              </a:extLst>
            </p:cNvPr>
            <p:cNvGrpSpPr/>
            <p:nvPr/>
          </p:nvGrpSpPr>
          <p:grpSpPr>
            <a:xfrm>
              <a:off x="5467920" y="1194714"/>
              <a:ext cx="6203379" cy="434048"/>
              <a:chOff x="6683" y="1050034"/>
              <a:chExt cx="5728617" cy="386419"/>
            </a:xfrm>
          </p:grpSpPr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4E43DFF-0211-4114-83DE-EED17F7943DA}"/>
                  </a:ext>
                </a:extLst>
              </p:cNvPr>
              <p:cNvSpPr/>
              <p:nvPr/>
            </p:nvSpPr>
            <p:spPr>
              <a:xfrm>
                <a:off x="6683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E47EDA0-268C-4540-B723-B22437FC1B9A}"/>
                  </a:ext>
                </a:extLst>
              </p:cNvPr>
              <p:cNvSpPr txBox="1"/>
              <p:nvPr/>
            </p:nvSpPr>
            <p:spPr>
              <a:xfrm>
                <a:off x="6683" y="1050036"/>
                <a:ext cx="5728617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Scraper -</a:t>
                </a: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fr-FR" sz="2400" dirty="0">
                    <a:solidFill>
                      <a:prstClr val="black"/>
                    </a:solidFill>
                    <a:latin typeface="Calibri" panose="020F0502020204030204"/>
                    <a:hlinkClick r:id="rId3"/>
                  </a:rPr>
                  <a:t>Transcript_Scraper.ipynb</a:t>
                </a: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6D0FA943-CBB4-4A1F-BB3B-2EC3E5C52230}"/>
                </a:ext>
              </a:extLst>
            </p:cNvPr>
            <p:cNvGrpSpPr/>
            <p:nvPr/>
          </p:nvGrpSpPr>
          <p:grpSpPr>
            <a:xfrm>
              <a:off x="5272439" y="1730377"/>
              <a:ext cx="6398861" cy="1400378"/>
              <a:chOff x="6683" y="1505471"/>
              <a:chExt cx="2618939" cy="2164898"/>
            </a:xfrm>
          </p:grpSpPr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BA61B5BA-8DB3-45E7-A2F9-600C2BFEAA46}"/>
                  </a:ext>
                </a:extLst>
              </p:cNvPr>
              <p:cNvSpPr/>
              <p:nvPr/>
            </p:nvSpPr>
            <p:spPr>
              <a:xfrm>
                <a:off x="6683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B67A524-C493-4FC2-9FBF-5467D39C7C96}"/>
                  </a:ext>
                </a:extLst>
              </p:cNvPr>
              <p:cNvSpPr txBox="1"/>
              <p:nvPr/>
            </p:nvSpPr>
            <p:spPr>
              <a:xfrm>
                <a:off x="6683" y="1505471"/>
                <a:ext cx="2618939" cy="21648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Importa il file </a:t>
                </a:r>
                <a:r>
                  <a:rPr lang="it-IT" sz="1700" dirty="0">
                    <a:latin typeface="Consolas" panose="020B0609020204030204" pitchFamily="49" charset="0"/>
                  </a:rPr>
                  <a:t>tedx_dataset.csv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Per ogni talk apre la pagina </a:t>
                </a:r>
                <a:r>
                  <a:rPr lang="it-IT" sz="1700" dirty="0">
                    <a:latin typeface="Consolas" panose="020B0609020204030204" pitchFamily="49" charset="0"/>
                  </a:rPr>
                  <a:t>talk[</a:t>
                </a:r>
                <a:r>
                  <a:rPr lang="it-IT" sz="1700" dirty="0">
                    <a:solidFill>
                      <a:srgbClr val="036A07"/>
                    </a:solidFill>
                    <a:latin typeface="Consolas" panose="020B0609020204030204" pitchFamily="49" charset="0"/>
                  </a:rPr>
                  <a:t>'url'</a:t>
                </a:r>
                <a:r>
                  <a:rPr lang="it-IT" sz="1700" dirty="0">
                    <a:latin typeface="Consolas" panose="020B0609020204030204" pitchFamily="49" charset="0"/>
                  </a:rPr>
                  <a:t>] + </a:t>
                </a:r>
                <a:r>
                  <a:rPr lang="it-IT" sz="1700" dirty="0">
                    <a:solidFill>
                      <a:srgbClr val="036A07"/>
                    </a:solidFill>
                    <a:latin typeface="Consolas" panose="020B0609020204030204" pitchFamily="49" charset="0"/>
                  </a:rPr>
                  <a:t>'/transcript’</a:t>
                </a:r>
                <a:endParaRPr lang="it-IT" sz="1800" dirty="0">
                  <a:solidFill>
                    <a:srgbClr val="036A07"/>
                  </a:solidFill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Se esiste ricava la trascrizione, formata da una o più frasi. Ogni frase ha associato l’istante in cui lo speaker inizia a pronunciarla.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Ignora frasi come (Applause), (Laughs), (Inaudible), </a:t>
                </a:r>
                <a:r>
                  <a:rPr lang="it-IT" dirty="0"/>
                  <a:t>…</a:t>
                </a:r>
                <a:r>
                  <a:rPr lang="it-IT" sz="1700" dirty="0">
                    <a:solidFill>
                      <a:srgbClr val="036A07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ABC80409-90CF-4B36-9210-CFBF0D5F3A6F}"/>
                </a:ext>
              </a:extLst>
            </p:cNvPr>
            <p:cNvGrpSpPr/>
            <p:nvPr/>
          </p:nvGrpSpPr>
          <p:grpSpPr>
            <a:xfrm>
              <a:off x="5527201" y="3712731"/>
              <a:ext cx="6144096" cy="448560"/>
              <a:chOff x="3083936" y="1037113"/>
              <a:chExt cx="4433893" cy="399338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F6D6B51F-34D4-43E9-BA39-DAD0FBDB4D88}"/>
                  </a:ext>
                </a:extLst>
              </p:cNvPr>
              <p:cNvSpPr/>
              <p:nvPr/>
            </p:nvSpPr>
            <p:spPr>
              <a:xfrm>
                <a:off x="3083937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C631C0C-5819-4FA6-A21C-FEF1818E0437}"/>
                  </a:ext>
                </a:extLst>
              </p:cNvPr>
              <p:cNvSpPr txBox="1"/>
              <p:nvPr/>
            </p:nvSpPr>
            <p:spPr>
              <a:xfrm>
                <a:off x="3083936" y="1037113"/>
                <a:ext cx="4433893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Script</a:t>
                </a: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E5B03B8E-1BB6-4963-825D-BE0D3F93DF88}"/>
                </a:ext>
              </a:extLst>
            </p:cNvPr>
            <p:cNvGrpSpPr/>
            <p:nvPr/>
          </p:nvGrpSpPr>
          <p:grpSpPr>
            <a:xfrm>
              <a:off x="5280082" y="4262906"/>
              <a:ext cx="6391219" cy="1400378"/>
              <a:chOff x="3083937" y="1505471"/>
              <a:chExt cx="2674033" cy="2762728"/>
            </a:xfrm>
          </p:grpSpPr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D6BBD67E-7650-4765-82B3-53985C360B44}"/>
                  </a:ext>
                </a:extLst>
              </p:cNvPr>
              <p:cNvSpPr/>
              <p:nvPr/>
            </p:nvSpPr>
            <p:spPr>
              <a:xfrm>
                <a:off x="3083937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3E92523-FC70-4BE7-BE2E-359D29D64935}"/>
                  </a:ext>
                </a:extLst>
              </p:cNvPr>
              <p:cNvSpPr txBox="1"/>
              <p:nvPr/>
            </p:nvSpPr>
            <p:spPr>
              <a:xfrm>
                <a:off x="3083937" y="1505471"/>
                <a:ext cx="2674033" cy="27627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Aggiunge ai talk la loro trascrizione, rimuovendo i talk per i quali non è stata trovata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Mantiene la struttura </a:t>
                </a:r>
                <a:r>
                  <a:rPr lang="it-IT" sz="1700" dirty="0">
                    <a:latin typeface="Consolas" panose="020B0609020204030204" pitchFamily="49" charset="0"/>
                  </a:rPr>
                  <a:t>(timestamp, sentence)</a:t>
                </a:r>
                <a:r>
                  <a:rPr lang="it-IT" sz="1800" dirty="0"/>
                  <a:t> perché una possibile evoluzione del servizio è indicare, per le risposte sbagliate, in quale punto del talk viene detta la risposta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68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4529836" cy="1624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Gerry Transcript - </a:t>
            </a:r>
            <a:r>
              <a:rPr lang="en-US" sz="3600" dirty="0">
                <a:solidFill>
                  <a:schemeClr val="bg1"/>
                </a:solidFill>
              </a:rPr>
              <a:t>Script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1" name="Segnaposto contenuto 3">
            <a:extLst>
              <a:ext uri="{FF2B5EF4-FFF2-40B4-BE49-F238E27FC236}">
                <a16:creationId xmlns:a16="http://schemas.microsoft.com/office/drawing/2014/main" id="{097980AF-4C93-4CE7-B2AD-80075B4DE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9264" y="573788"/>
            <a:ext cx="10159622" cy="3086098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READ TRANSCRIPT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transcript_dataset_path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pt-BR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s3://unibg-data-2021-1059865/transcript_dataset.csv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transcript _dataset = spark.read.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option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"header"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"true"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(transcript _dataset_path)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ADD TRANSCRIPT TO AGGREGATE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transcript _dataset_agg  = transcript _dataset.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"idx_ref_transcript"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))\</a:t>
            </a:r>
            <a:b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agg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collect_list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"timestamp", "sentence"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"transcript"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gerry_dataset = tedx_dataset_agg.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join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(transcript _dataset_agg,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tedx_dataset_agg._id == transcript _dataset_agg.idx_ref_transcript).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"idx_ref_transcript"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1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138387"/>
            <a:ext cx="3582073" cy="2581226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Gerry </a:t>
            </a:r>
            <a:r>
              <a:rPr lang="en-US" sz="4800" dirty="0">
                <a:solidFill>
                  <a:schemeClr val="bg1"/>
                </a:solidFill>
              </a:rPr>
              <a:t>Transcript</a:t>
            </a:r>
            <a:r>
              <a:rPr lang="it-IT" sz="4800" dirty="0">
                <a:solidFill>
                  <a:schemeClr val="bg1"/>
                </a:solidFill>
              </a:rPr>
              <a:t> - </a:t>
            </a:r>
            <a:r>
              <a:rPr lang="it-IT" sz="3600" dirty="0">
                <a:solidFill>
                  <a:schemeClr val="bg1"/>
                </a:solidFill>
              </a:rPr>
              <a:t>Collection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11" name="Segnaposto contenuto 36">
            <a:extLst>
              <a:ext uri="{FF2B5EF4-FFF2-40B4-BE49-F238E27FC236}">
                <a16:creationId xmlns:a16="http://schemas.microsoft.com/office/drawing/2014/main" id="{A0600272-B10A-4021-9790-3435BD919929}"/>
              </a:ext>
            </a:extLst>
          </p:cNvPr>
          <p:cNvSpPr txBox="1">
            <a:spLocks/>
          </p:cNvSpPr>
          <p:nvPr/>
        </p:nvSpPr>
        <p:spPr>
          <a:xfrm>
            <a:off x="5272438" y="1042046"/>
            <a:ext cx="6042193" cy="47739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Dopo </a:t>
            </a:r>
            <a:r>
              <a:rPr lang="it-IT" sz="1800" dirty="0"/>
              <a:t>l’esecuzione</a:t>
            </a:r>
            <a:r>
              <a:rPr lang="en-US" sz="1800" dirty="0"/>
              <a:t> </a:t>
            </a:r>
            <a:r>
              <a:rPr lang="it-IT" sz="1800" dirty="0"/>
              <a:t>dello</a:t>
            </a:r>
            <a:r>
              <a:rPr lang="en-US" sz="1800" dirty="0"/>
              <a:t> script </a:t>
            </a:r>
            <a:r>
              <a:rPr lang="it-IT" sz="1800" dirty="0"/>
              <a:t>precedente</a:t>
            </a:r>
            <a:r>
              <a:rPr lang="en-US" sz="1800" dirty="0"/>
              <a:t>, un </a:t>
            </a:r>
            <a:r>
              <a:rPr lang="it-IT" sz="1800" dirty="0"/>
              <a:t>documento</a:t>
            </a:r>
            <a:r>
              <a:rPr lang="en-US" sz="1800" dirty="0"/>
              <a:t> </a:t>
            </a:r>
            <a:r>
              <a:rPr lang="it-IT" sz="1800" dirty="0"/>
              <a:t>della</a:t>
            </a:r>
            <a:r>
              <a:rPr lang="en-US" sz="1800" dirty="0"/>
              <a:t> collection </a:t>
            </a:r>
            <a:r>
              <a:rPr lang="en-US" sz="1700" dirty="0">
                <a:latin typeface="Consolas" panose="020B0609020204030204" pitchFamily="49" charset="0"/>
              </a:rPr>
              <a:t>gerry_data</a:t>
            </a:r>
            <a:r>
              <a:rPr lang="en-US" sz="1800" dirty="0"/>
              <a:t> ha la </a:t>
            </a:r>
            <a:r>
              <a:rPr lang="it-IT" sz="1800" dirty="0"/>
              <a:t>seguente</a:t>
            </a:r>
            <a:r>
              <a:rPr lang="en-US" sz="1800" dirty="0"/>
              <a:t> </a:t>
            </a:r>
            <a:r>
              <a:rPr lang="it-IT" sz="1800" dirty="0"/>
              <a:t>struttura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_id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"8d2005ec35280deb6a438dc87b225f89"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main_speaker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"Alexandra Auer"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title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"The intangible effects of walls"</a:t>
            </a:r>
          </a:p>
          <a:p>
            <a:pPr marL="0" indent="-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details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"More barriers exist now than at the end of World War II..."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posted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"Posted Apr 2020"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"https://www.ted.com/talks/alexandra_auer_the_intangible..."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tags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watch_next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transcript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: Object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timestamp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"00:01"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sentence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"Humankind loves to build walls. Have you ever not..."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: Object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timestamp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"00:26"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sentence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"Growing up in Germany, the fall of the Berlin Wall..."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: Object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: Object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...</a:t>
            </a:r>
            <a:endParaRPr lang="it-IT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7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374065"/>
            <a:ext cx="3582073" cy="2113297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Criticità e possibili evoluzioni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DC9C666-1EA6-4BCC-A1F0-479E80E73231}"/>
              </a:ext>
            </a:extLst>
          </p:cNvPr>
          <p:cNvGrpSpPr/>
          <p:nvPr/>
        </p:nvGrpSpPr>
        <p:grpSpPr>
          <a:xfrm>
            <a:off x="5350981" y="917630"/>
            <a:ext cx="6257924" cy="5022741"/>
            <a:chOff x="5350980" y="265044"/>
            <a:chExt cx="6310933" cy="5003030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E68A8133-EED3-4CD7-B89C-DE29C26349B5}"/>
                </a:ext>
              </a:extLst>
            </p:cNvPr>
            <p:cNvGrpSpPr/>
            <p:nvPr/>
          </p:nvGrpSpPr>
          <p:grpSpPr>
            <a:xfrm>
              <a:off x="5543544" y="265044"/>
              <a:ext cx="6110840" cy="531567"/>
              <a:chOff x="6683" y="1050034"/>
              <a:chExt cx="5728618" cy="386417"/>
            </a:xfrm>
          </p:grpSpPr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71C460D-AAA4-4CC0-AA41-FDE5768385B3}"/>
                  </a:ext>
                </a:extLst>
              </p:cNvPr>
              <p:cNvSpPr/>
              <p:nvPr/>
            </p:nvSpPr>
            <p:spPr>
              <a:xfrm>
                <a:off x="6683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6D02A4F9-81CE-49F9-A34C-75EA7D80EC97}"/>
                  </a:ext>
                </a:extLst>
              </p:cNvPr>
              <p:cNvSpPr txBox="1"/>
              <p:nvPr/>
            </p:nvSpPr>
            <p:spPr>
              <a:xfrm>
                <a:off x="6683" y="1050034"/>
                <a:ext cx="5728618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Criticità</a:t>
                </a:r>
                <a:endParaRPr lang="it-IT" sz="2400" kern="1200" noProof="0" dirty="0"/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8D07D984-4CF7-485E-A9C0-B5CF3BD643B6}"/>
                </a:ext>
              </a:extLst>
            </p:cNvPr>
            <p:cNvGrpSpPr/>
            <p:nvPr/>
          </p:nvGrpSpPr>
          <p:grpSpPr>
            <a:xfrm>
              <a:off x="5350980" y="789127"/>
              <a:ext cx="6303405" cy="2445524"/>
              <a:chOff x="6683" y="1338931"/>
              <a:chExt cx="2618939" cy="3087036"/>
            </a:xfrm>
          </p:grpSpPr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C061D7FF-60BC-4568-9CD7-ED983EA20A21}"/>
                  </a:ext>
                </a:extLst>
              </p:cNvPr>
              <p:cNvSpPr/>
              <p:nvPr/>
            </p:nvSpPr>
            <p:spPr>
              <a:xfrm>
                <a:off x="6683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08C09CF-53F8-4E30-B65D-CB32621E2871}"/>
                  </a:ext>
                </a:extLst>
              </p:cNvPr>
              <p:cNvSpPr txBox="1"/>
              <p:nvPr/>
            </p:nvSpPr>
            <p:spPr>
              <a:xfrm>
                <a:off x="6683" y="1338931"/>
                <a:ext cx="2618939" cy="3087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La pagina ted.com/talks/:title ha almeno 3 versioni differenti, rendendo complesso lo scraping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Nella pagina </a:t>
                </a:r>
                <a:r>
                  <a:rPr lang="it-IT" dirty="0">
                    <a:solidFill>
                      <a:schemeClr val="tx1"/>
                    </a:solidFill>
                  </a:rPr>
                  <a:t>web </a:t>
                </a:r>
                <a:r>
                  <a:rPr lang="it-IT" kern="1200" dirty="0">
                    <a:solidFill>
                      <a:schemeClr val="tx1"/>
                    </a:solidFill>
                  </a:rPr>
                  <a:t>il timestamp di una frase viene prima impostato a 0 e </a:t>
                </a:r>
                <a:r>
                  <a:rPr lang="it-IT" dirty="0">
                    <a:solidFill>
                      <a:schemeClr val="tx1"/>
                    </a:solidFill>
                  </a:rPr>
                  <a:t>poi incrementato fino al valore corretto attraverso uno script, bisogna attendere che il talk venga caricato (ma l’incremento può comunque avvenire in ritardo)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Nelle trascrizioni di TED sono presenti rappresentazioni di suoni non utili per generare un quiz e quindi da rimuovere</a:t>
                </a:r>
              </a:p>
            </p:txBody>
          </p:sp>
        </p:grp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41CD537-6FB4-4F69-A3DF-9F66D92405C7}"/>
                </a:ext>
              </a:extLst>
            </p:cNvPr>
            <p:cNvGrpSpPr/>
            <p:nvPr/>
          </p:nvGrpSpPr>
          <p:grpSpPr>
            <a:xfrm>
              <a:off x="5601941" y="3366591"/>
              <a:ext cx="6059972" cy="1053332"/>
              <a:chOff x="3083936" y="1050034"/>
              <a:chExt cx="4439411" cy="765705"/>
            </a:xfrm>
          </p:grpSpPr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396C2D44-DE7E-422C-85CA-591CA03DB344}"/>
                  </a:ext>
                </a:extLst>
              </p:cNvPr>
              <p:cNvSpPr/>
              <p:nvPr/>
            </p:nvSpPr>
            <p:spPr>
              <a:xfrm>
                <a:off x="3083937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21787536-9FCC-4E06-AEDB-DC63DFD324BF}"/>
                  </a:ext>
                </a:extLst>
              </p:cNvPr>
              <p:cNvSpPr txBox="1"/>
              <p:nvPr/>
            </p:nvSpPr>
            <p:spPr>
              <a:xfrm>
                <a:off x="3083936" y="1429322"/>
                <a:ext cx="4439411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Possibili evoluzioni</a:t>
                </a:r>
              </a:p>
            </p:txBody>
          </p:sp>
        </p:grp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D8CB3078-98D3-45DA-BB06-6E1447F994ED}"/>
                </a:ext>
              </a:extLst>
            </p:cNvPr>
            <p:cNvGrpSpPr/>
            <p:nvPr/>
          </p:nvGrpSpPr>
          <p:grpSpPr>
            <a:xfrm>
              <a:off x="5358509" y="4022595"/>
              <a:ext cx="6303404" cy="1245479"/>
              <a:chOff x="3083937" y="1505471"/>
              <a:chExt cx="2677230" cy="2006347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73764473-C803-4A50-85C1-CB8238D43994}"/>
                  </a:ext>
                </a:extLst>
              </p:cNvPr>
              <p:cNvSpPr/>
              <p:nvPr/>
            </p:nvSpPr>
            <p:spPr>
              <a:xfrm>
                <a:off x="3083937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08174766-3E35-4F7F-A436-562BEBB18820}"/>
                  </a:ext>
                </a:extLst>
              </p:cNvPr>
              <p:cNvSpPr txBox="1"/>
              <p:nvPr/>
            </p:nvSpPr>
            <p:spPr>
              <a:xfrm>
                <a:off x="3083937" y="2140622"/>
                <a:ext cx="2677230" cy="13301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Includere lo </a:t>
                </a:r>
                <a:r>
                  <a:rPr lang="it-IT" u="sng" dirty="0">
                    <a:solidFill>
                      <a:schemeClr val="tx1"/>
                    </a:solidFill>
                  </a:rPr>
                  <a:t>scraper</a:t>
                </a:r>
                <a:r>
                  <a:rPr lang="it-IT" dirty="0">
                    <a:solidFill>
                      <a:schemeClr val="tx1"/>
                    </a:solidFill>
                  </a:rPr>
                  <a:t> all’interno di AWS, per automatizzare il processo di scraping e integrare Amazon Elastic Transcoder per generare la trascrizione di quei talk che non ne hanno una</a:t>
                </a:r>
                <a:endParaRPr lang="it-IT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09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1069</Words>
  <Application>Microsoft Office PowerPoint</Application>
  <PresentationFormat>Widescreen</PresentationFormat>
  <Paragraphs>95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SFMono-Regular</vt:lpstr>
      <vt:lpstr>Office Theme</vt:lpstr>
      <vt:lpstr>Gerry</vt:lpstr>
      <vt:lpstr>Watch Next - Script</vt:lpstr>
      <vt:lpstr>Watch Next - Script</vt:lpstr>
      <vt:lpstr>Watch Next - Collection</vt:lpstr>
      <vt:lpstr>Gerry Transcript - Scraper &amp; Script</vt:lpstr>
      <vt:lpstr>Gerry Transcript - Script</vt:lpstr>
      <vt:lpstr>Gerry Transcript - Collection</vt:lpstr>
      <vt:lpstr>Criticità e 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Gerry</dc:title>
  <dc:creator>FEDERICO CARNE</dc:creator>
  <cp:lastModifiedBy>FEDERICO CARNE</cp:lastModifiedBy>
  <cp:revision>46</cp:revision>
  <dcterms:created xsi:type="dcterms:W3CDTF">2021-05-15T08:20:15Z</dcterms:created>
  <dcterms:modified xsi:type="dcterms:W3CDTF">2021-05-17T11:54:45Z</dcterms:modified>
</cp:coreProperties>
</file>