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67" r:id="rId4"/>
    <p:sldId id="266" r:id="rId5"/>
    <p:sldId id="268" r:id="rId6"/>
    <p:sldId id="270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07"/>
    <a:srgbClr val="1D60A9"/>
    <a:srgbClr val="005CC5"/>
    <a:srgbClr val="6CB6FF"/>
    <a:srgbClr val="6F42C1"/>
    <a:srgbClr val="6A737D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5557-C6E5-4F47-AE2A-1A1FE20A938E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D914-0F09-4B79-BCAD-4223DE0E8F8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4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738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53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00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9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39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50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65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17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4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1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5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6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1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4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746E-686D-42D9-BD5B-BED7860AEB87}" type="datetimeFigureOut">
              <a:rPr lang="it-IT" smtClean="0"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A59F5-F106-4F81-8906-C8630B10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Gerry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DC66F4-CD23-42D6-BC54-B4DE63F7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30" y="4694676"/>
            <a:ext cx="4985017" cy="50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/>
              <a:t>Carne Federico – 1059865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Segnaposto contenuto 7">
            <a:extLst>
              <a:ext uri="{FF2B5EF4-FFF2-40B4-BE49-F238E27FC236}">
                <a16:creationId xmlns:a16="http://schemas.microsoft.com/office/drawing/2014/main" id="{770C926A-DB14-4F84-8EDF-4F8D3834B37B}"/>
              </a:ext>
            </a:extLst>
          </p:cNvPr>
          <p:cNvSpPr txBox="1">
            <a:spLocks/>
          </p:cNvSpPr>
          <p:nvPr/>
        </p:nvSpPr>
        <p:spPr>
          <a:xfrm>
            <a:off x="230004" y="6337502"/>
            <a:ext cx="4688320" cy="4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TECNOLOGIE CLOUD &amp; MOBILE – HOMEWORK 3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6F9A4F70-02AA-43B6-9454-C3BB1E3561DE}"/>
              </a:ext>
            </a:extLst>
          </p:cNvPr>
          <p:cNvSpPr txBox="1">
            <a:spLocks/>
          </p:cNvSpPr>
          <p:nvPr/>
        </p:nvSpPr>
        <p:spPr>
          <a:xfrm>
            <a:off x="947931" y="4100173"/>
            <a:ext cx="4985017" cy="1189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+mj-lt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19302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57669"/>
            <a:ext cx="3582073" cy="1498234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– </a:t>
            </a:r>
            <a:r>
              <a:rPr lang="it-IT" sz="3600" dirty="0">
                <a:solidFill>
                  <a:schemeClr val="bg1"/>
                </a:solidFill>
              </a:rPr>
              <a:t>Lambda	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51C6E-ED80-432C-A846-E334836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458481"/>
            <a:ext cx="6921847" cy="3696616"/>
          </a:xfrm>
        </p:spPr>
        <p:txBody>
          <a:bodyPr anchor="ctr">
            <a:normAutofit/>
          </a:bodyPr>
          <a:lstStyle/>
          <a:p>
            <a:r>
              <a:rPr lang="it-IT" sz="1800" dirty="0"/>
              <a:t>Dato un </a:t>
            </a:r>
            <a:r>
              <a:rPr lang="it-IT" sz="1700" dirty="0">
                <a:latin typeface="Consolas" panose="020B0609020204030204" pitchFamily="49" charset="0"/>
              </a:rPr>
              <a:t>_id</a:t>
            </a:r>
            <a:r>
              <a:rPr lang="it-IT" sz="1800" dirty="0"/>
              <a:t>, restituisce il campo </a:t>
            </a:r>
            <a:r>
              <a:rPr lang="it-IT" sz="1700" dirty="0">
                <a:latin typeface="Consolas" panose="020B0609020204030204" pitchFamily="49" charset="0"/>
              </a:rPr>
              <a:t>watch_next</a:t>
            </a:r>
            <a:r>
              <a:rPr lang="it-IT" sz="1800" dirty="0"/>
              <a:t> del corrispondente talk</a:t>
            </a:r>
          </a:p>
          <a:p>
            <a:r>
              <a:rPr lang="it-IT" sz="1800" dirty="0"/>
              <a:t>Nella collection </a:t>
            </a:r>
            <a:r>
              <a:rPr lang="it-IT" sz="1700" dirty="0">
                <a:latin typeface="Consolas" panose="020B0609020204030204" pitchFamily="49" charset="0"/>
              </a:rPr>
              <a:t>tedx_data</a:t>
            </a:r>
            <a:r>
              <a:rPr lang="it-IT" sz="1800" dirty="0"/>
              <a:t>, </a:t>
            </a:r>
            <a:r>
              <a:rPr lang="it-IT" sz="1700" dirty="0">
                <a:latin typeface="Consolas" panose="020B0609020204030204" pitchFamily="49" charset="0"/>
              </a:rPr>
              <a:t>watch_next</a:t>
            </a:r>
            <a:r>
              <a:rPr lang="it-IT" sz="1800" dirty="0"/>
              <a:t> è un array di </a:t>
            </a:r>
            <a:r>
              <a:rPr lang="it-IT" sz="1700" dirty="0">
                <a:latin typeface="Consolas" panose="020B0609020204030204" pitchFamily="49" charset="0"/>
              </a:rPr>
              <a:t>_id</a:t>
            </a:r>
            <a:r>
              <a:rPr lang="it-IT" sz="1800" dirty="0"/>
              <a:t> ma sarebbe più interessante restituire una lista di talk con alcuni dettagli, come titolo o speaker.</a:t>
            </a:r>
          </a:p>
          <a:p>
            <a:r>
              <a:rPr lang="it-IT" sz="1800" dirty="0"/>
              <a:t>L’operatore </a:t>
            </a:r>
            <a:r>
              <a:rPr lang="it-IT" sz="1700" dirty="0">
                <a:latin typeface="Consolas" panose="020B0609020204030204" pitchFamily="49" charset="0"/>
              </a:rPr>
              <a:t>$lookup</a:t>
            </a:r>
            <a:r>
              <a:rPr lang="it-IT" sz="1800" dirty="0"/>
              <a:t> permette il join ma è poco performante e andrebbe eseguito a ogni richiesta. Visto che i campi </a:t>
            </a:r>
            <a:r>
              <a:rPr lang="it-IT" sz="1700" dirty="0">
                <a:latin typeface="Consolas" panose="020B0609020204030204" pitchFamily="49" charset="0"/>
              </a:rPr>
              <a:t>title</a:t>
            </a:r>
            <a:r>
              <a:rPr lang="it-IT" sz="1800" dirty="0"/>
              <a:t>, </a:t>
            </a:r>
            <a:r>
              <a:rPr lang="it-IT" sz="1700" dirty="0">
                <a:latin typeface="Consolas" panose="020B0609020204030204" pitchFamily="49" charset="0"/>
              </a:rPr>
              <a:t>posted</a:t>
            </a:r>
            <a:r>
              <a:rPr lang="it-IT" sz="1800" dirty="0"/>
              <a:t> e </a:t>
            </a:r>
            <a:r>
              <a:rPr lang="it-IT" sz="1700" dirty="0">
                <a:latin typeface="Consolas" panose="020B0609020204030204" pitchFamily="49" charset="0"/>
              </a:rPr>
              <a:t>main_speaker</a:t>
            </a:r>
            <a:r>
              <a:rPr lang="it-IT" sz="1800" dirty="0"/>
              <a:t> sono ritenuti stabili è più utile, all’inserimento nel DWH,  definire </a:t>
            </a:r>
            <a:r>
              <a:rPr lang="it-IT" sz="1700" dirty="0">
                <a:latin typeface="Consolas" panose="020B0609020204030204" pitchFamily="49" charset="0"/>
              </a:rPr>
              <a:t>watch_next</a:t>
            </a:r>
            <a:r>
              <a:rPr lang="it-IT" sz="1800" dirty="0"/>
              <a:t> non più come un semplice array di id ma come un array di talk, con titolo, url, ecc. . A questo proposito è stato modificato il job Glue incaricato di creare il DWH. </a:t>
            </a:r>
          </a:p>
          <a:p>
            <a:r>
              <a:rPr lang="it-IT" sz="1800" dirty="0"/>
              <a:t>L’handler filtra in base all’id e restituisce il campo </a:t>
            </a:r>
            <a:r>
              <a:rPr lang="it-IT" sz="1700" dirty="0">
                <a:latin typeface="Consolas" panose="020B0609020204030204" pitchFamily="49" charset="0"/>
              </a:rPr>
              <a:t>watch_next</a:t>
            </a:r>
            <a:r>
              <a:rPr lang="it-IT" sz="1800" dirty="0"/>
              <a:t>. In questo modo la lambda è più reattiva, al costo di far aumentare di dimensioni la collection</a:t>
            </a:r>
          </a:p>
        </p:txBody>
      </p:sp>
    </p:spTree>
    <p:extLst>
      <p:ext uri="{BB962C8B-B14F-4D97-AF65-F5344CB8AC3E}">
        <p14:creationId xmlns:p14="http://schemas.microsoft.com/office/powerpoint/2010/main" val="26043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3" y="4535424"/>
            <a:ext cx="4066563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Watch Next - </a:t>
            </a:r>
            <a:r>
              <a:rPr lang="en-US" sz="3600" dirty="0">
                <a:solidFill>
                  <a:schemeClr val="bg1"/>
                </a:solidFill>
              </a:rPr>
              <a:t>Job Glue &amp; Handler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Segnaposto contenuto 3">
            <a:extLst>
              <a:ext uri="{FF2B5EF4-FFF2-40B4-BE49-F238E27FC236}">
                <a16:creationId xmlns:a16="http://schemas.microsoft.com/office/drawing/2014/main" id="{097980AF-4C93-4CE7-B2AD-80075B4D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194522"/>
            <a:ext cx="10159622" cy="381812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it-IT" sz="1700" dirty="0">
                <a:latin typeface="Consolas" panose="020B0609020204030204" pitchFamily="49" charset="0"/>
                <a:cs typeface="Courier New" panose="02070309020205020404" pitchFamily="49" charset="0"/>
              </a:rPr>
              <a:t>CreateDataLake.py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WATCH NEXT DETAILS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 = watch_next_dataset_filtered.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(tedx_dataset_agg.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"tags"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"details"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watch_next_dataset_filtered.watch_next_idx == tedx_dataset_agg._id,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"left"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WATCH_NEXT TO AGGREGATE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watch_next_dataset_agg = watch_next_dataset.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agg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collect_list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"_id"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"url"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"title"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"posted"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"main_speaker"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it-IT" sz="1700" dirty="0">
                <a:latin typeface="Consolas" panose="020B0609020204030204" pitchFamily="49" charset="0"/>
                <a:cs typeface="Courier New" panose="02070309020205020404" pitchFamily="49" charset="0"/>
              </a:rPr>
              <a:t>handler.js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talk.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findOne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_id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: body.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_id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}).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 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=&gt;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callback(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	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statusCode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200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: JSON.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(t.</a:t>
            </a:r>
            <a:r>
              <a:rPr lang="it-IT" sz="1500" dirty="0">
                <a:solidFill>
                  <a:srgbClr val="1D60A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watch_next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954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657474"/>
            <a:ext cx="3582073" cy="12986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- </a:t>
            </a:r>
            <a:r>
              <a:rPr lang="it-IT" sz="3600" dirty="0">
                <a:solidFill>
                  <a:schemeClr val="bg1"/>
                </a:solidFill>
              </a:rPr>
              <a:t>API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11" name="Segnaposto contenuto 36">
            <a:extLst>
              <a:ext uri="{FF2B5EF4-FFF2-40B4-BE49-F238E27FC236}">
                <a16:creationId xmlns:a16="http://schemas.microsoft.com/office/drawing/2014/main" id="{A0600272-B10A-4021-9790-3435BD919929}"/>
              </a:ext>
            </a:extLst>
          </p:cNvPr>
          <p:cNvSpPr txBox="1">
            <a:spLocks/>
          </p:cNvSpPr>
          <p:nvPr/>
        </p:nvSpPr>
        <p:spPr>
          <a:xfrm>
            <a:off x="5258790" y="556591"/>
            <a:ext cx="6323214" cy="5744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/>
              <a:t>La lambda function viene esposta tramite API Gateway. Riceve due parametri in ingresso: 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_id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/>
              <a:t>, </a:t>
            </a:r>
            <a:r>
              <a:rPr lang="it-IT" sz="1800" dirty="0"/>
              <a:t>l’id</a:t>
            </a:r>
            <a:r>
              <a:rPr lang="en-US" sz="1800" dirty="0"/>
              <a:t> del talk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slice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/>
              <a:t>, il </a:t>
            </a:r>
            <a:r>
              <a:rPr lang="it-IT" sz="1800" dirty="0"/>
              <a:t>numero</a:t>
            </a:r>
            <a:r>
              <a:rPr lang="en-US" sz="1800" dirty="0"/>
              <a:t> di watch_next da </a:t>
            </a:r>
            <a:r>
              <a:rPr lang="it-IT" sz="1800" dirty="0"/>
              <a:t>restituire</a:t>
            </a:r>
            <a:endParaRPr lang="it-IT" sz="1800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richiesta: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"8d2005ec35280deb6a438dc87b225f89"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it-IT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700" b="1" dirty="0"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800" dirty="0"/>
              <a:t>Esempio</a:t>
            </a:r>
            <a:r>
              <a:rPr lang="en-US" sz="1800" dirty="0"/>
              <a:t> di </a:t>
            </a:r>
            <a:r>
              <a:rPr lang="it-IT" sz="1800" dirty="0"/>
              <a:t>risposta</a:t>
            </a:r>
            <a:r>
              <a:rPr lang="en-US" sz="1800" dirty="0"/>
              <a:t>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"fe35edd737282ab3a325f2387cf1b50b"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makes the Great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Wall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of China so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extraordinary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05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"https://www.ted.com/talks/megan_campisi_and_pen_pen..."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"posted"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"Posted Sep 2015"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"main_speaker"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"Megan Campisi and Pen-Pen Chen"</a:t>
            </a:r>
            <a:endParaRPr lang="it-IT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t-IT" sz="13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it-IT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95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405269"/>
            <a:ext cx="3582073" cy="2047462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Quiz</a:t>
            </a:r>
            <a:br>
              <a:rPr lang="it-IT" sz="4800" dirty="0">
                <a:solidFill>
                  <a:schemeClr val="bg1"/>
                </a:solidFill>
              </a:rPr>
            </a:br>
            <a:r>
              <a:rPr lang="it-IT" sz="4800" dirty="0">
                <a:solidFill>
                  <a:schemeClr val="bg1"/>
                </a:solidFill>
              </a:rPr>
              <a:t>Generation - </a:t>
            </a:r>
            <a:r>
              <a:rPr lang="it-IT" sz="3600" dirty="0">
                <a:solidFill>
                  <a:schemeClr val="bg1"/>
                </a:solidFill>
              </a:rPr>
              <a:t>Lambda</a:t>
            </a:r>
            <a:endParaRPr lang="it-IT" sz="4800" dirty="0">
              <a:solidFill>
                <a:schemeClr val="bg1"/>
              </a:solidFill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A56B3BB-A7FE-44D7-A72D-7A9FCC96EB5E}"/>
              </a:ext>
            </a:extLst>
          </p:cNvPr>
          <p:cNvGrpSpPr/>
          <p:nvPr/>
        </p:nvGrpSpPr>
        <p:grpSpPr>
          <a:xfrm>
            <a:off x="5268614" y="497226"/>
            <a:ext cx="6442442" cy="5863548"/>
            <a:chOff x="5268614" y="247713"/>
            <a:chExt cx="6442442" cy="5863548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4C1E8D7-AFAF-42CC-BF4D-0EDE1C415939}"/>
                </a:ext>
              </a:extLst>
            </p:cNvPr>
            <p:cNvSpPr txBox="1"/>
            <p:nvPr/>
          </p:nvSpPr>
          <p:spPr>
            <a:xfrm>
              <a:off x="5566960" y="2628175"/>
              <a:ext cx="6144096" cy="472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kumimoji="0" lang="en-US" sz="30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Generate_Quiz_Async</a:t>
              </a:r>
              <a:endParaRPr lang="en-US" sz="3000" kern="1200" dirty="0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F3C8A9FF-B862-43DA-A303-C10FC8C08424}"/>
                </a:ext>
              </a:extLst>
            </p:cNvPr>
            <p:cNvSpPr txBox="1"/>
            <p:nvPr/>
          </p:nvSpPr>
          <p:spPr>
            <a:xfrm>
              <a:off x="5566960" y="247713"/>
              <a:ext cx="6096696" cy="472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Generate_Quiz</a:t>
              </a:r>
              <a:endParaRPr kumimoji="0" lang="fr-F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72C2249-9E22-421E-A1D9-5B0540609AEB}"/>
                </a:ext>
              </a:extLst>
            </p:cNvPr>
            <p:cNvSpPr txBox="1"/>
            <p:nvPr/>
          </p:nvSpPr>
          <p:spPr>
            <a:xfrm>
              <a:off x="5268614" y="743528"/>
              <a:ext cx="6398861" cy="16148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Riceve in input una lista di id dei talk, il nome del quiz e alcuni parametri per la generazione dei quesiti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Controlla che almeno uno tra gli id richiesti esista, crea l’id del quiz e lo restituisce come risposta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Crea l’oggetto di configurazione per la generazione dei requisiti e invoca in modo asincrono </a:t>
              </a:r>
              <a:r>
                <a:rPr lang="it-IT" sz="1700" dirty="0">
                  <a:latin typeface="Consolas" panose="020B0609020204030204" pitchFamily="49" charset="0"/>
                </a:rPr>
                <a:t>Generate_Quiz_Async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084F72FD-01AE-46EE-AEDC-2BC0AD7D1666}"/>
                </a:ext>
              </a:extLst>
            </p:cNvPr>
            <p:cNvSpPr txBox="1"/>
            <p:nvPr/>
          </p:nvSpPr>
          <p:spPr>
            <a:xfrm>
              <a:off x="5280082" y="3100686"/>
              <a:ext cx="6391219" cy="3010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Non è esposta tramite API Gateway ma viene chiamata da </a:t>
              </a:r>
              <a:r>
                <a:rPr lang="it-IT" sz="1700" dirty="0">
                  <a:latin typeface="Consolas" panose="020B0609020204030204" pitchFamily="49" charset="0"/>
                </a:rPr>
                <a:t>Generate_Quiz</a:t>
              </a:r>
              <a:r>
                <a:rPr lang="it-IT" dirty="0"/>
                <a:t>, che le passa l’id del quiz, l’oggetto di configurazione e la lista di id.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Inserisce nella collection </a:t>
              </a:r>
              <a:r>
                <a:rPr lang="it-IT" sz="1700" dirty="0">
                  <a:latin typeface="Consolas" panose="020B0609020204030204" pitchFamily="49" charset="0"/>
                </a:rPr>
                <a:t>gerry_quiz_data</a:t>
              </a:r>
              <a:r>
                <a:rPr lang="it-IT" dirty="0"/>
                <a:t> il quiz da generare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Unisce le </a:t>
              </a:r>
              <a:r>
                <a:rPr lang="it-IT" dirty="0">
                  <a:latin typeface="Consolas" panose="020B0609020204030204" pitchFamily="49" charset="0"/>
                </a:rPr>
                <a:t>sentence</a:t>
              </a:r>
              <a:r>
                <a:rPr lang="it-IT" dirty="0"/>
                <a:t> di ogni talk per crearne la trascrizione e le concatena una all’altra.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Effettua una richiesta all’API di Quillionz passando un token di autorizzazione, l’oggetto di configurazione e le trascrizioni concatenate, ricevendo come risposta un documento JSON.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Aggiorna il quiz nella collection aggiungendo i quesiti o i possibili errori generati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138387"/>
            <a:ext cx="3582073" cy="25812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Quiz </a:t>
            </a:r>
            <a:r>
              <a:rPr lang="en-US" sz="4800" dirty="0">
                <a:solidFill>
                  <a:schemeClr val="bg1"/>
                </a:solidFill>
              </a:rPr>
              <a:t>Generation</a:t>
            </a:r>
            <a:r>
              <a:rPr lang="it-IT" sz="4800" dirty="0">
                <a:solidFill>
                  <a:schemeClr val="bg1"/>
                </a:solidFill>
              </a:rPr>
              <a:t> - </a:t>
            </a:r>
            <a:r>
              <a:rPr lang="it-IT" sz="3600" dirty="0">
                <a:solidFill>
                  <a:schemeClr val="bg1"/>
                </a:solidFill>
              </a:rPr>
              <a:t>API	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9" name="Segnaposto contenuto 36">
            <a:extLst>
              <a:ext uri="{FF2B5EF4-FFF2-40B4-BE49-F238E27FC236}">
                <a16:creationId xmlns:a16="http://schemas.microsoft.com/office/drawing/2014/main" id="{A4E45FA3-5BF6-4C85-985D-F9061788421F}"/>
              </a:ext>
            </a:extLst>
          </p:cNvPr>
          <p:cNvSpPr txBox="1">
            <a:spLocks/>
          </p:cNvSpPr>
          <p:nvPr/>
        </p:nvSpPr>
        <p:spPr>
          <a:xfrm>
            <a:off x="5258790" y="443948"/>
            <a:ext cx="6323214" cy="59701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/>
              <a:t>Parametri in ingresso a </a:t>
            </a:r>
            <a:r>
              <a:rPr lang="it-IT" sz="1700" dirty="0">
                <a:latin typeface="Consolas" panose="020B0609020204030204" pitchFamily="49" charset="0"/>
              </a:rPr>
              <a:t>Generate_Quiz</a:t>
            </a:r>
            <a:r>
              <a:rPr lang="it-IT" sz="1800" dirty="0"/>
              <a:t>: 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id_list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800" dirty="0"/>
              <a:t>, la </a:t>
            </a:r>
            <a:r>
              <a:rPr lang="it-IT" sz="1800" dirty="0"/>
              <a:t>lista</a:t>
            </a:r>
            <a:r>
              <a:rPr lang="en-US" sz="1800" dirty="0"/>
              <a:t> di id </a:t>
            </a:r>
            <a:r>
              <a:rPr lang="it-IT" sz="1800" dirty="0"/>
              <a:t>dei</a:t>
            </a:r>
            <a:r>
              <a:rPr lang="en-US" sz="1800" dirty="0"/>
              <a:t> talk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title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/>
              <a:t>, il </a:t>
            </a:r>
            <a:r>
              <a:rPr lang="it-IT" sz="1800" dirty="0"/>
              <a:t>nome</a:t>
            </a:r>
            <a:r>
              <a:rPr lang="en-US" sz="1800" dirty="0"/>
              <a:t> del quiz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mcq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/>
              <a:t>, </a:t>
            </a:r>
            <a:r>
              <a:rPr lang="it-IT" sz="1800" dirty="0"/>
              <a:t>quesiti</a:t>
            </a:r>
            <a:r>
              <a:rPr lang="en-US" sz="1800" dirty="0"/>
              <a:t> in forma di </a:t>
            </a:r>
            <a:r>
              <a:rPr lang="it-IT" sz="1800" dirty="0"/>
              <a:t>scelta</a:t>
            </a:r>
            <a:r>
              <a:rPr lang="en-US" sz="1800" dirty="0"/>
              <a:t> </a:t>
            </a:r>
            <a:r>
              <a:rPr lang="it-IT" sz="1800" dirty="0"/>
              <a:t>multipla</a:t>
            </a:r>
            <a:r>
              <a:rPr lang="en-US" sz="1800" dirty="0"/>
              <a:t> e </a:t>
            </a:r>
            <a:r>
              <a:rPr lang="it-IT" sz="1800" dirty="0"/>
              <a:t>vero</a:t>
            </a:r>
            <a:r>
              <a:rPr lang="en-US" sz="1800" dirty="0"/>
              <a:t>/</a:t>
            </a:r>
            <a:r>
              <a:rPr lang="it-IT" sz="1800" dirty="0"/>
              <a:t>falso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recall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/>
              <a:t>, </a:t>
            </a:r>
            <a:r>
              <a:rPr lang="it-IT" sz="1800" dirty="0"/>
              <a:t>quesiti</a:t>
            </a:r>
            <a:r>
              <a:rPr lang="en-US" sz="1800" dirty="0"/>
              <a:t> in forma di testo </a:t>
            </a:r>
            <a:r>
              <a:rPr lang="it-IT" sz="1800" dirty="0"/>
              <a:t>bucato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wh_questions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/>
              <a:t>, </a:t>
            </a:r>
            <a:r>
              <a:rPr lang="it-IT" sz="1800" dirty="0"/>
              <a:t>quesiti</a:t>
            </a:r>
            <a:r>
              <a:rPr lang="en-US" sz="1800" dirty="0"/>
              <a:t> in forma di </a:t>
            </a:r>
            <a:r>
              <a:rPr lang="it-IT" sz="1800" dirty="0"/>
              <a:t>frasi</a:t>
            </a:r>
            <a:r>
              <a:rPr lang="en-US" sz="1800" dirty="0"/>
              <a:t> interrogative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short_answer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/>
              <a:t>, </a:t>
            </a:r>
            <a:r>
              <a:rPr lang="it-IT" sz="1800" dirty="0"/>
              <a:t>quesiti</a:t>
            </a:r>
            <a:r>
              <a:rPr lang="en-US" sz="1800" dirty="0"/>
              <a:t> a cui </a:t>
            </a:r>
            <a:r>
              <a:rPr lang="it-IT" sz="1800" dirty="0"/>
              <a:t>rispondere</a:t>
            </a:r>
            <a:r>
              <a:rPr lang="en-US" sz="1800" dirty="0"/>
              <a:t> con</a:t>
            </a:r>
            <a:br>
              <a:rPr lang="en-US" sz="1800" dirty="0"/>
            </a:br>
            <a:r>
              <a:rPr lang="en-US" sz="1800" dirty="0"/>
              <a:t>	                </a:t>
            </a:r>
            <a:r>
              <a:rPr lang="it-IT" sz="1800" dirty="0"/>
              <a:t>definizioni</a:t>
            </a:r>
            <a:r>
              <a:rPr lang="en-US" sz="1800" dirty="0"/>
              <a:t>, </a:t>
            </a:r>
            <a:r>
              <a:rPr lang="it-IT" sz="1800" dirty="0"/>
              <a:t>spiegazioni</a:t>
            </a:r>
            <a:r>
              <a:rPr lang="en-US" sz="1800" dirty="0"/>
              <a:t>, …</a:t>
            </a:r>
            <a:endParaRPr lang="en-US" sz="1800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richiesta a </a:t>
            </a:r>
            <a:r>
              <a:rPr kumimoji="0" lang="it-IT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Generate_Quiz: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"id_list"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"8d2005ec35280deb6a438dc87b225f89"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"test_api"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"mcq"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"wh_question"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"short_answer"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700" b="1" dirty="0"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800" dirty="0"/>
              <a:t>Esempio</a:t>
            </a:r>
            <a:r>
              <a:rPr lang="en-US" sz="1800" dirty="0"/>
              <a:t> di </a:t>
            </a:r>
            <a:r>
              <a:rPr lang="it-IT" sz="1800" dirty="0"/>
              <a:t>risposta</a:t>
            </a:r>
            <a:r>
              <a:rPr lang="en-US" sz="1800" dirty="0"/>
              <a:t>: 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it-IT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d0990e96ca618ac2da9ce152b897ba9a</a:t>
            </a:r>
            <a:r>
              <a:rPr lang="it-IT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1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138387"/>
            <a:ext cx="3582073" cy="258122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Get</a:t>
            </a:r>
            <a:r>
              <a:rPr lang="it-IT" sz="48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Quiz</a:t>
            </a:r>
            <a:r>
              <a:rPr lang="it-IT" sz="4800" dirty="0">
                <a:solidFill>
                  <a:schemeClr val="bg1"/>
                </a:solidFill>
              </a:rPr>
              <a:t> - </a:t>
            </a:r>
            <a:r>
              <a:rPr lang="it-IT" sz="3600" dirty="0">
                <a:solidFill>
                  <a:schemeClr val="bg1"/>
                </a:solidFill>
              </a:rPr>
              <a:t>Lambda &amp; API	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9" name="Segnaposto contenuto 36">
            <a:extLst>
              <a:ext uri="{FF2B5EF4-FFF2-40B4-BE49-F238E27FC236}">
                <a16:creationId xmlns:a16="http://schemas.microsoft.com/office/drawing/2014/main" id="{A4E45FA3-5BF6-4C85-985D-F9061788421F}"/>
              </a:ext>
            </a:extLst>
          </p:cNvPr>
          <p:cNvSpPr txBox="1">
            <a:spLocks/>
          </p:cNvSpPr>
          <p:nvPr/>
        </p:nvSpPr>
        <p:spPr>
          <a:xfrm>
            <a:off x="5258789" y="314739"/>
            <a:ext cx="6355455" cy="62285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/>
              <a:t>Restituisce un quiz dato l’id, così da monitorarne lo stato. Parametri in ingresso: 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600" b="1" dirty="0">
                <a:latin typeface="Consolas" panose="020B0609020204030204" pitchFamily="49" charset="0"/>
              </a:rPr>
              <a:t>_id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4682B4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/>
              <a:t>, </a:t>
            </a:r>
            <a:r>
              <a:rPr lang="it-IT" sz="1800" dirty="0"/>
              <a:t>l’id</a:t>
            </a:r>
            <a:r>
              <a:rPr lang="en-US" sz="1800" dirty="0"/>
              <a:t> del quiz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richiesta</a:t>
            </a:r>
            <a:r>
              <a:rPr kumimoji="0" lang="it-IT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lang="it-IT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_id"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"d0990e96ca618ac2da9ce152b897ba9a"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800" dirty="0"/>
              <a:t>Esempio</a:t>
            </a:r>
            <a:r>
              <a:rPr lang="en-US" sz="1800" dirty="0"/>
              <a:t> di </a:t>
            </a:r>
            <a:r>
              <a:rPr lang="it-IT" sz="1800" dirty="0"/>
              <a:t>risposta</a:t>
            </a:r>
            <a:r>
              <a:rPr lang="en-US" sz="1800" dirty="0"/>
              <a:t> (</a:t>
            </a:r>
            <a:r>
              <a:rPr lang="en-US" sz="1700" dirty="0">
                <a:latin typeface="Consolas" panose="020B0609020204030204" pitchFamily="49" charset="0"/>
              </a:rPr>
              <a:t>Generate_Quiz_Async</a:t>
            </a:r>
            <a:r>
              <a:rPr lang="en-US" sz="1800" dirty="0"/>
              <a:t> in </a:t>
            </a:r>
            <a:r>
              <a:rPr lang="it-IT" sz="1800" dirty="0"/>
              <a:t>esecuzione</a:t>
            </a:r>
            <a:r>
              <a:rPr lang="en-US" sz="1800" dirty="0"/>
              <a:t>):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"d0990e96ca618ac2da9ce152b897ba9a"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"generating"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"talks"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"8d2005ec35280deb6a438dc87b225f89"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"title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"The intangible effects of walls"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  ...</a:t>
            </a:r>
            <a:endParaRPr lang="en-US" sz="1300" b="0" dirty="0">
              <a:solidFill>
                <a:srgbClr val="0451A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"test_api"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"question_params"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"shortAnswer"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"mcq"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"whQuestions"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7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138387"/>
            <a:ext cx="3582073" cy="258122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Get</a:t>
            </a:r>
            <a:r>
              <a:rPr lang="it-IT" sz="48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Quiz</a:t>
            </a:r>
            <a:r>
              <a:rPr lang="it-IT" sz="4800" dirty="0">
                <a:solidFill>
                  <a:schemeClr val="bg1"/>
                </a:solidFill>
              </a:rPr>
              <a:t> - </a:t>
            </a:r>
            <a:r>
              <a:rPr lang="it-IT" sz="3600" dirty="0">
                <a:solidFill>
                  <a:schemeClr val="bg1"/>
                </a:solidFill>
              </a:rPr>
              <a:t>Lambda &amp; API	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9" name="Segnaposto contenuto 36">
            <a:extLst>
              <a:ext uri="{FF2B5EF4-FFF2-40B4-BE49-F238E27FC236}">
                <a16:creationId xmlns:a16="http://schemas.microsoft.com/office/drawing/2014/main" id="{A4E45FA3-5BF6-4C85-985D-F9061788421F}"/>
              </a:ext>
            </a:extLst>
          </p:cNvPr>
          <p:cNvSpPr txBox="1">
            <a:spLocks/>
          </p:cNvSpPr>
          <p:nvPr/>
        </p:nvSpPr>
        <p:spPr>
          <a:xfrm>
            <a:off x="5258790" y="606287"/>
            <a:ext cx="6323214" cy="5645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800" dirty="0"/>
              <a:t>Esempio</a:t>
            </a:r>
            <a:r>
              <a:rPr lang="en-US" sz="1800" dirty="0"/>
              <a:t> di </a:t>
            </a:r>
            <a:r>
              <a:rPr lang="it-IT" sz="1800" dirty="0"/>
              <a:t>risposta</a:t>
            </a:r>
            <a:r>
              <a:rPr lang="en-US" sz="1800" dirty="0"/>
              <a:t> (</a:t>
            </a:r>
            <a:r>
              <a:rPr lang="en-US" sz="1700" dirty="0">
                <a:latin typeface="Consolas" panose="020B0609020204030204" pitchFamily="49" charset="0"/>
              </a:rPr>
              <a:t>Generate_Quiz_Async</a:t>
            </a:r>
            <a:r>
              <a:rPr lang="en-US" sz="1800" dirty="0"/>
              <a:t> </a:t>
            </a:r>
            <a:r>
              <a:rPr lang="it-IT" sz="1800" dirty="0"/>
              <a:t>terminata</a:t>
            </a:r>
            <a:r>
              <a:rPr lang="en-US" sz="1800" dirty="0"/>
              <a:t>):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"d0990e96ca618ac2da9ce152b897ba9a"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"to_validate"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"questions"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"The more a participant was against the</a:t>
            </a:r>
            <a:r>
              <a:rPr lang="en-US" sz="1300" dirty="0">
                <a:solidFill>
                  <a:srgbClr val="0451A5"/>
                </a:solidFill>
                <a:latin typeface="Consolas" panose="020B0609020204030204" pitchFamily="49" charset="0"/>
              </a:rPr>
              <a:t>		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_______ reunification, the further away they 		estimated cities to be."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"German"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"originalSentence"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"The more a participant was 		against the German reunification, the further</a:t>
            </a:r>
            <a:b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451A5"/>
                </a:solidFill>
                <a:latin typeface="Consolas" panose="020B0609020204030204" pitchFamily="49" charset="0"/>
              </a:rPr>
              <a:t>		</a:t>
            </a:r>
            <a:r>
              <a:rPr lang="en-US" sz="13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away they estimated cities to be."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"multipleChoiceQuestions"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"mcq"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 ... 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"trueFalse"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...  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"whQuestions"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...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374065"/>
            <a:ext cx="3582073" cy="2113297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Criticità e possibili evoluzioni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DC9C666-1EA6-4BCC-A1F0-479E80E73231}"/>
              </a:ext>
            </a:extLst>
          </p:cNvPr>
          <p:cNvGrpSpPr/>
          <p:nvPr/>
        </p:nvGrpSpPr>
        <p:grpSpPr>
          <a:xfrm>
            <a:off x="5350981" y="529940"/>
            <a:ext cx="6333587" cy="5798121"/>
            <a:chOff x="5350980" y="243432"/>
            <a:chExt cx="6387236" cy="5601796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68A8133-EED3-4CD7-B89C-DE29C26349B5}"/>
                </a:ext>
              </a:extLst>
            </p:cNvPr>
            <p:cNvGrpSpPr/>
            <p:nvPr/>
          </p:nvGrpSpPr>
          <p:grpSpPr>
            <a:xfrm>
              <a:off x="5543544" y="243432"/>
              <a:ext cx="6194672" cy="553178"/>
              <a:chOff x="6683" y="1034324"/>
              <a:chExt cx="5807206" cy="402127"/>
            </a:xfrm>
          </p:grpSpPr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71C460D-AAA4-4CC0-AA41-FDE5768385B3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D02A4F9-81CE-49F9-A34C-75EA7D80EC97}"/>
                  </a:ext>
                </a:extLst>
              </p:cNvPr>
              <p:cNvSpPr txBox="1"/>
              <p:nvPr/>
            </p:nvSpPr>
            <p:spPr>
              <a:xfrm>
                <a:off x="85271" y="1034324"/>
                <a:ext cx="5728618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Criticità</a:t>
                </a:r>
                <a:endParaRPr lang="it-IT" sz="2400" kern="1200" noProof="0" dirty="0"/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8D07D984-4CF7-485E-A9C0-B5CF3BD643B6}"/>
                </a:ext>
              </a:extLst>
            </p:cNvPr>
            <p:cNvGrpSpPr/>
            <p:nvPr/>
          </p:nvGrpSpPr>
          <p:grpSpPr>
            <a:xfrm>
              <a:off x="5350980" y="711445"/>
              <a:ext cx="6303405" cy="2577465"/>
              <a:chOff x="6683" y="1240871"/>
              <a:chExt cx="2618939" cy="3253587"/>
            </a:xfrm>
          </p:grpSpPr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C061D7FF-60BC-4568-9CD7-ED983EA20A21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8C09CF-53F8-4E30-B65D-CB32621E2871}"/>
                  </a:ext>
                </a:extLst>
              </p:cNvPr>
              <p:cNvSpPr txBox="1"/>
              <p:nvPr/>
            </p:nvSpPr>
            <p:spPr>
              <a:xfrm>
                <a:off x="6683" y="1240871"/>
                <a:ext cx="2618939" cy="3253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La generazione del quiz potrebbe, per testi lunghi, richiedere più di 15 minuti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Non è richiesta nessuna autenticazione per generare quiz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L’API free di Quillionz ha dei limiti:</a:t>
                </a:r>
              </a:p>
              <a:p>
                <a:pPr marL="800100" lvl="1" indent="-342900" defTabSz="755650">
                  <a:spcBef>
                    <a:spcPct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chemeClr val="tx1"/>
                    </a:solidFill>
                  </a:rPr>
                  <a:t>Massimo 20 richieste al mese</a:t>
                </a:r>
              </a:p>
              <a:p>
                <a:pPr marL="800100" lvl="1" indent="-342900" defTabSz="755650">
                  <a:spcBef>
                    <a:spcPct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chemeClr val="tx1"/>
                    </a:solidFill>
                  </a:rPr>
                  <a:t>Massimo 3000 parole per richiesta</a:t>
                </a:r>
              </a:p>
              <a:p>
                <a:pPr marL="800100" lvl="1" indent="-342900" defTabSz="755650">
                  <a:spcBef>
                    <a:spcPct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chemeClr val="tx1"/>
                    </a:solidFill>
                  </a:rPr>
                  <a:t>Non si può definire il numero di quesiti</a:t>
                </a:r>
              </a:p>
              <a:p>
                <a:pPr marL="800100" lvl="1" indent="-342900" defTabSz="755650">
                  <a:spcBef>
                    <a:spcPct val="0"/>
                  </a:spcBef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chemeClr val="tx1"/>
                    </a:solidFill>
                  </a:rPr>
                  <a:t>Per alcuni testi può non generare alcun quesito</a:t>
                </a:r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41CD537-6FB4-4F69-A3DF-9F66D92405C7}"/>
                </a:ext>
              </a:extLst>
            </p:cNvPr>
            <p:cNvGrpSpPr/>
            <p:nvPr/>
          </p:nvGrpSpPr>
          <p:grpSpPr>
            <a:xfrm>
              <a:off x="5601942" y="3366589"/>
              <a:ext cx="6085405" cy="731904"/>
              <a:chOff x="3083937" y="1050034"/>
              <a:chExt cx="4458043" cy="532048"/>
            </a:xfrm>
          </p:grpSpPr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396C2D44-DE7E-422C-85CA-591CA03DB344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21787536-9FCC-4E06-AEDB-DC63DFD324BF}"/>
                  </a:ext>
                </a:extLst>
              </p:cNvPr>
              <p:cNvSpPr txBox="1"/>
              <p:nvPr/>
            </p:nvSpPr>
            <p:spPr>
              <a:xfrm>
                <a:off x="3102569" y="1195665"/>
                <a:ext cx="4439411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Possibili evoluzioni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8CB3078-98D3-45DA-BB06-6E1447F994ED}"/>
                </a:ext>
              </a:extLst>
            </p:cNvPr>
            <p:cNvGrpSpPr/>
            <p:nvPr/>
          </p:nvGrpSpPr>
          <p:grpSpPr>
            <a:xfrm>
              <a:off x="5358509" y="4022595"/>
              <a:ext cx="6303404" cy="1822633"/>
              <a:chOff x="3083937" y="1505471"/>
              <a:chExt cx="2677230" cy="2936086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3764473-C803-4A50-85C1-CB8238D4399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08174766-3E35-4F7F-A436-562BEBB18820}"/>
                  </a:ext>
                </a:extLst>
              </p:cNvPr>
              <p:cNvSpPr txBox="1"/>
              <p:nvPr/>
            </p:nvSpPr>
            <p:spPr>
              <a:xfrm>
                <a:off x="3083937" y="1566687"/>
                <a:ext cx="2677230" cy="28748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Per superare il limite dei 15 minuti si può spostare in AWS Batch la functio</a:t>
                </a:r>
                <a:r>
                  <a:rPr lang="it-IT" dirty="0">
                    <a:solidFill>
                      <a:schemeClr val="tx1"/>
                    </a:solidFill>
                  </a:rPr>
                  <a:t>n</a:t>
                </a:r>
                <a:r>
                  <a:rPr lang="it-IT" kern="12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kern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Generate_Quiz_Async</a:t>
                </a:r>
                <a:endParaRPr lang="it-IT" kern="1200" dirty="0">
                  <a:solidFill>
                    <a:schemeClr val="tx1"/>
                  </a:solidFill>
                </a:endParaRP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Per l’autenticazione e il riconoscimento dei moderatori serve integrare Cognito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Visti i limiti dell’API di Quillionz si potrebbe pensare di appoggiarsi a un altro servizio per la generazione dei quesiti</a:t>
                </a:r>
                <a:endParaRPr lang="it-IT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1516</Words>
  <Application>Microsoft Office PowerPoint</Application>
  <PresentationFormat>Widescreen</PresentationFormat>
  <Paragraphs>152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IBMPlexMono,  Courier New</vt:lpstr>
      <vt:lpstr>Office Theme</vt:lpstr>
      <vt:lpstr>Gerry</vt:lpstr>
      <vt:lpstr>Watch Next – Lambda </vt:lpstr>
      <vt:lpstr>Watch Next - Job Glue &amp; Handler</vt:lpstr>
      <vt:lpstr>Watch Next - API</vt:lpstr>
      <vt:lpstr>Quiz Generation - Lambda</vt:lpstr>
      <vt:lpstr>Quiz Generation - API </vt:lpstr>
      <vt:lpstr>Get Quiz - Lambda &amp; API </vt:lpstr>
      <vt:lpstr>Get Quiz - Lambda &amp; API </vt:lpstr>
      <vt:lpstr>Criticità e 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Gerry</dc:title>
  <dc:creator>FEDERICO CARNE</dc:creator>
  <cp:lastModifiedBy>FEDERICO CARNE</cp:lastModifiedBy>
  <cp:revision>73</cp:revision>
  <dcterms:created xsi:type="dcterms:W3CDTF">2021-05-15T08:20:15Z</dcterms:created>
  <dcterms:modified xsi:type="dcterms:W3CDTF">2021-05-24T14:09:13Z</dcterms:modified>
</cp:coreProperties>
</file>