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6" r:id="rId3"/>
    <p:sldId id="258" r:id="rId4"/>
    <p:sldId id="259" r:id="rId5"/>
    <p:sldId id="274" r:id="rId6"/>
    <p:sldId id="264" r:id="rId7"/>
    <p:sldId id="261" r:id="rId8"/>
    <p:sldId id="270" r:id="rId9"/>
    <p:sldId id="272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1BF617-F906-4F69-98C4-2192A0A59A9D}" v="713" dt="2023-07-14T22:47:14.9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80E68-D96B-4CC5-9429-D189B794D626}" type="datetimeFigureOut">
              <a:rPr lang="it-IT" smtClean="0"/>
              <a:t>18/07/2023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3DBFB-C8FC-4A2E-90A5-4ED85CD66E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0268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C3C1-06F9-4130-B0BD-F60670099ED3}" type="datetimeFigureOut">
              <a:rPr lang="it-IT" smtClean="0"/>
              <a:t>18/07/2023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943-3F93-47BC-8A95-C161C60EBF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4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C3C1-06F9-4130-B0BD-F60670099ED3}" type="datetimeFigureOut">
              <a:rPr lang="it-IT" smtClean="0"/>
              <a:t>18/07/2023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943-3F93-47BC-8A95-C161C60EBF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065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C3C1-06F9-4130-B0BD-F60670099ED3}" type="datetimeFigureOut">
              <a:rPr lang="it-IT" smtClean="0"/>
              <a:t>18/07/2023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943-3F93-47BC-8A95-C161C60EBF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38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C3C1-06F9-4130-B0BD-F60670099ED3}" type="datetimeFigureOut">
              <a:rPr lang="it-IT" smtClean="0"/>
              <a:t>18/07/2023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943-3F93-47BC-8A95-C161C60EBF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273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C3C1-06F9-4130-B0BD-F60670099ED3}" type="datetimeFigureOut">
              <a:rPr lang="it-IT" smtClean="0"/>
              <a:t>18/07/2023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943-3F93-47BC-8A95-C161C60EBF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02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C3C1-06F9-4130-B0BD-F60670099ED3}" type="datetimeFigureOut">
              <a:rPr lang="it-IT" smtClean="0"/>
              <a:t>18/07/2023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943-3F93-47BC-8A95-C161C60EBF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67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C3C1-06F9-4130-B0BD-F60670099ED3}" type="datetimeFigureOut">
              <a:rPr lang="it-IT" smtClean="0"/>
              <a:t>18/07/2023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943-3F93-47BC-8A95-C161C60EBF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63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C3C1-06F9-4130-B0BD-F60670099ED3}" type="datetimeFigureOut">
              <a:rPr lang="it-IT" smtClean="0"/>
              <a:t>18/07/2023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943-3F93-47BC-8A95-C161C60EBF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95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C3C1-06F9-4130-B0BD-F60670099ED3}" type="datetimeFigureOut">
              <a:rPr lang="it-IT" smtClean="0"/>
              <a:t>18/07/2023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943-3F93-47BC-8A95-C161C60EBF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222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C3C1-06F9-4130-B0BD-F60670099ED3}" type="datetimeFigureOut">
              <a:rPr lang="it-IT" smtClean="0"/>
              <a:t>18/07/2023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943-3F93-47BC-8A95-C161C60EBF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853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C3C1-06F9-4130-B0BD-F60670099ED3}" type="datetimeFigureOut">
              <a:rPr lang="it-IT" smtClean="0"/>
              <a:t>18/07/2023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1943-3F93-47BC-8A95-C161C60EBF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877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6C3C1-06F9-4130-B0BD-F60670099ED3}" type="datetimeFigureOut">
              <a:rPr lang="it-IT" smtClean="0"/>
              <a:t>18/07/2023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B1943-3F93-47BC-8A95-C161C60EBF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89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" name="Rectangle 19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4" descr="Immagine che contiene Policromia, viola&#10;&#10;Descrizione generata automaticamente">
            <a:extLst>
              <a:ext uri="{FF2B5EF4-FFF2-40B4-BE49-F238E27FC236}">
                <a16:creationId xmlns:a16="http://schemas.microsoft.com/office/drawing/2014/main" id="{A0F559EE-233F-660D-A5BC-8C6CEFEBE4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10" name="Rectangle 197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A583B5C-1F65-4F19-5797-42704774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3339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</a:rPr>
              <a:t>YARC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4BECE04-5C85-FB5A-B93A-A455564B0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339" y="3934636"/>
            <a:ext cx="10058400" cy="1282707"/>
          </a:xfrm>
          <a:effectLst/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Unleash Synthetic </a:t>
            </a:r>
          </a:p>
          <a:p>
            <a:r>
              <a:rPr lang="en-US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Data's potential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44E3AAE9-753C-3A1A-E40C-47DF3FE34E54}"/>
              </a:ext>
            </a:extLst>
          </p:cNvPr>
          <p:cNvSpPr txBox="1">
            <a:spLocks/>
          </p:cNvSpPr>
          <p:nvPr/>
        </p:nvSpPr>
        <p:spPr>
          <a:xfrm>
            <a:off x="170158" y="209343"/>
            <a:ext cx="3782291" cy="691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sz="1400" cap="small" dirty="0">
                <a:solidFill>
                  <a:schemeClr val="bg1"/>
                </a:solidFill>
              </a:rPr>
              <a:t>Carne Federico – 1059865</a:t>
            </a:r>
            <a:endParaRPr lang="it-IT" sz="1400" cap="small" dirty="0">
              <a:solidFill>
                <a:schemeClr val="bg1"/>
              </a:solidFill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it-IT" sz="1400" cap="small" dirty="0">
                <a:solidFill>
                  <a:schemeClr val="bg1"/>
                </a:solidFill>
              </a:rPr>
              <a:t>Linguaggi Formali e Compilatori</a:t>
            </a:r>
            <a:endParaRPr lang="en-US" sz="1400" cap="sm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4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Immagine che contiene Policromia, viola&#10;&#10;Descrizione generata automaticamente">
            <a:extLst>
              <a:ext uri="{FF2B5EF4-FFF2-40B4-BE49-F238E27FC236}">
                <a16:creationId xmlns:a16="http://schemas.microsoft.com/office/drawing/2014/main" id="{EF3412A0-2ECD-4FE8-B0C0-71B66C32AA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6119A753-DB4D-7D2A-5E21-8FAA06ECA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00427"/>
            <a:ext cx="9875520" cy="3299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200">
                <a:solidFill>
                  <a:srgbClr val="FFFFFF"/>
                </a:solidFill>
              </a:rPr>
              <a:t>Grazie</a:t>
            </a:r>
          </a:p>
        </p:txBody>
      </p:sp>
    </p:spTree>
    <p:extLst>
      <p:ext uri="{BB962C8B-B14F-4D97-AF65-F5344CB8AC3E}">
        <p14:creationId xmlns:p14="http://schemas.microsoft.com/office/powerpoint/2010/main" val="290941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71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Segnaposto contenuto 13" descr="Immagine che contiene aria aperta, edificio, strada, pedonale&#10;&#10;Descrizione generata automaticamente">
            <a:extLst>
              <a:ext uri="{FF2B5EF4-FFF2-40B4-BE49-F238E27FC236}">
                <a16:creationId xmlns:a16="http://schemas.microsoft.com/office/drawing/2014/main" id="{EC3D36C6-CC20-7A3E-D906-13CD2131FE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03" r="-2" b="20564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36" name="Immagine 35" descr="Immagine che contiene aria aperta, edificio, calzature, cielo&#10;&#10;Descrizione generata automaticamente">
            <a:extLst>
              <a:ext uri="{FF2B5EF4-FFF2-40B4-BE49-F238E27FC236}">
                <a16:creationId xmlns:a16="http://schemas.microsoft.com/office/drawing/2014/main" id="{F8A42077-F18E-914F-9826-C18B4F6FF8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3" r="-2" b="20694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71" name="Freeform: Shape 73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3" name="Freeform: Shape 75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E5257FDE-41C7-C9FA-CDAF-42B3884B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L’importanza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dei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dati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nell’AI</a:t>
            </a: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474CC0D-6220-B58C-C75B-B9BA995B3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2512611"/>
            <a:ext cx="4832803" cy="366435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 err="1"/>
              <a:t>L'addestramento</a:t>
            </a:r>
            <a:r>
              <a:rPr lang="en-US" sz="2000" dirty="0"/>
              <a:t> di </a:t>
            </a:r>
            <a:r>
              <a:rPr lang="en-US" sz="2000" dirty="0" err="1"/>
              <a:t>modelli</a:t>
            </a:r>
            <a:r>
              <a:rPr lang="en-US" sz="2000" dirty="0"/>
              <a:t> di AI </a:t>
            </a:r>
            <a:r>
              <a:rPr lang="en-US" sz="2000" dirty="0" err="1"/>
              <a:t>richiede</a:t>
            </a:r>
            <a:r>
              <a:rPr lang="en-US" sz="2000" dirty="0"/>
              <a:t> dataset </a:t>
            </a:r>
            <a:r>
              <a:rPr lang="en-US" sz="2000" dirty="0" err="1"/>
              <a:t>rappresentativi</a:t>
            </a:r>
            <a:r>
              <a:rPr lang="en-US" sz="2000" dirty="0"/>
              <a:t>, </a:t>
            </a:r>
            <a:r>
              <a:rPr lang="en-US" sz="2000" dirty="0" err="1"/>
              <a:t>variegati</a:t>
            </a:r>
            <a:r>
              <a:rPr lang="en-US" sz="2000" dirty="0"/>
              <a:t> e </a:t>
            </a:r>
            <a:r>
              <a:rPr lang="en-US" sz="2000" b="1" dirty="0" err="1">
                <a:solidFill>
                  <a:schemeClr val="accent3"/>
                </a:solidFill>
              </a:rPr>
              <a:t>accuratamente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b="1" dirty="0" err="1">
                <a:solidFill>
                  <a:schemeClr val="accent3"/>
                </a:solidFill>
              </a:rPr>
              <a:t>etichettati</a:t>
            </a:r>
            <a:r>
              <a:rPr lang="en-US" sz="2000" dirty="0"/>
              <a:t> per </a:t>
            </a:r>
            <a:r>
              <a:rPr lang="en-US" sz="2000" dirty="0" err="1"/>
              <a:t>ottenere</a:t>
            </a:r>
            <a:r>
              <a:rPr lang="en-US" sz="2000" dirty="0"/>
              <a:t> performance elevate.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La </a:t>
            </a:r>
            <a:r>
              <a:rPr lang="en-US" sz="2000" dirty="0" err="1"/>
              <a:t>raccolta</a:t>
            </a:r>
            <a:r>
              <a:rPr lang="en-US" sz="2000" dirty="0"/>
              <a:t> e </a:t>
            </a:r>
            <a:r>
              <a:rPr lang="en-US" sz="2000" dirty="0" err="1"/>
              <a:t>l'etichettatura</a:t>
            </a:r>
            <a:r>
              <a:rPr lang="en-US" sz="2000" dirty="0"/>
              <a:t> di dataset di </a:t>
            </a:r>
            <a:r>
              <a:rPr lang="en-US" sz="2000" dirty="0" err="1"/>
              <a:t>grandi</a:t>
            </a:r>
            <a:r>
              <a:rPr lang="en-US" sz="2000" dirty="0"/>
              <a:t> </a:t>
            </a:r>
            <a:r>
              <a:rPr lang="en-US" sz="2000" dirty="0" err="1"/>
              <a:t>dimensioni</a:t>
            </a:r>
            <a:r>
              <a:rPr lang="en-US" sz="2000" dirty="0"/>
              <a:t> è un </a:t>
            </a:r>
            <a:r>
              <a:rPr lang="en-US" sz="2000" dirty="0" err="1"/>
              <a:t>processo</a:t>
            </a:r>
            <a:r>
              <a:rPr lang="en-US" sz="2000" dirty="0"/>
              <a:t> </a:t>
            </a:r>
            <a:r>
              <a:rPr lang="en-US" sz="2000" dirty="0" err="1"/>
              <a:t>impegnativo</a:t>
            </a:r>
            <a:r>
              <a:rPr lang="en-US" sz="2000" dirty="0"/>
              <a:t> in termini di </a:t>
            </a:r>
            <a:r>
              <a:rPr lang="en-US" sz="2000" b="1" dirty="0">
                <a:solidFill>
                  <a:schemeClr val="accent5"/>
                </a:solidFill>
              </a:rPr>
              <a:t>tempo e con </a:t>
            </a:r>
            <a:r>
              <a:rPr lang="en-US" sz="2000" b="1" dirty="0" err="1">
                <a:solidFill>
                  <a:schemeClr val="accent5"/>
                </a:solidFill>
              </a:rPr>
              <a:t>costi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</a:rPr>
              <a:t>spesso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</a:rPr>
              <a:t>proibitivi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227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024AC7-67AE-656E-2CE8-795943E5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Il potere dei dati sintetici</a:t>
            </a:r>
          </a:p>
        </p:txBody>
      </p:sp>
      <p:pic>
        <p:nvPicPr>
          <p:cNvPr id="10" name="Immagine 9" descr="Immagine che contiene interno, testo, pavimento, cilindro&#10;&#10;Descrizione generata automaticamente">
            <a:extLst>
              <a:ext uri="{FF2B5EF4-FFF2-40B4-BE49-F238E27FC236}">
                <a16:creationId xmlns:a16="http://schemas.microsoft.com/office/drawing/2014/main" id="{47F062BA-B99C-68EE-E702-0AD8466302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7" r="3" b="3"/>
          <a:stretch/>
        </p:blipFill>
        <p:spPr>
          <a:xfrm>
            <a:off x="-9886" y="10"/>
            <a:ext cx="7572605" cy="6857990"/>
          </a:xfrm>
          <a:prstGeom prst="rect">
            <a:avLst/>
          </a:prstGeom>
        </p:spPr>
      </p:pic>
      <p:cxnSp>
        <p:nvCxnSpPr>
          <p:cNvPr id="82" name="Straight Connector 69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04FCF8-B67F-3E08-EB3A-D11A59194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53400" y="2322286"/>
            <a:ext cx="3434180" cy="38200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I </a:t>
            </a:r>
            <a:r>
              <a:rPr lang="en-US" sz="1800" dirty="0" err="1"/>
              <a:t>dati</a:t>
            </a:r>
            <a:r>
              <a:rPr lang="en-US" sz="1800" dirty="0"/>
              <a:t> </a:t>
            </a:r>
            <a:r>
              <a:rPr lang="en-US" sz="1800" dirty="0" err="1"/>
              <a:t>sintetici</a:t>
            </a:r>
            <a:r>
              <a:rPr lang="en-US" sz="1800" dirty="0"/>
              <a:t> </a:t>
            </a:r>
            <a:r>
              <a:rPr lang="en-US" sz="1800" dirty="0" err="1"/>
              <a:t>sono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chemeClr val="accent3"/>
                </a:solidFill>
              </a:rPr>
              <a:t>informazioni</a:t>
            </a:r>
            <a:r>
              <a:rPr lang="en-US" sz="1800" b="1" dirty="0">
                <a:solidFill>
                  <a:schemeClr val="accent3"/>
                </a:solidFill>
              </a:rPr>
              <a:t> </a:t>
            </a:r>
            <a:r>
              <a:rPr lang="en-US" sz="1800" b="1" dirty="0" err="1">
                <a:solidFill>
                  <a:schemeClr val="accent3"/>
                </a:solidFill>
              </a:rPr>
              <a:t>già</a:t>
            </a:r>
            <a:r>
              <a:rPr lang="en-US" sz="1800" b="1" dirty="0">
                <a:solidFill>
                  <a:schemeClr val="accent3"/>
                </a:solidFill>
              </a:rPr>
              <a:t> </a:t>
            </a:r>
            <a:r>
              <a:rPr lang="en-US" sz="1800" b="1" dirty="0" err="1">
                <a:solidFill>
                  <a:schemeClr val="accent3"/>
                </a:solidFill>
              </a:rPr>
              <a:t>etichettate</a:t>
            </a:r>
            <a:r>
              <a:rPr lang="en-US" sz="1800" dirty="0"/>
              <a:t> </a:t>
            </a:r>
            <a:r>
              <a:rPr lang="en-US" sz="1800" dirty="0" err="1"/>
              <a:t>prodotte</a:t>
            </a:r>
            <a:r>
              <a:rPr lang="en-US" sz="1800" dirty="0"/>
              <a:t> </a:t>
            </a:r>
            <a:r>
              <a:rPr lang="en-US" sz="1800" dirty="0" err="1"/>
              <a:t>artificialmente</a:t>
            </a:r>
            <a:r>
              <a:rPr lang="en-US" sz="1800" dirty="0"/>
              <a:t> </a:t>
            </a:r>
            <a:r>
              <a:rPr lang="en-US" sz="1800" dirty="0" err="1"/>
              <a:t>tramite</a:t>
            </a:r>
            <a:r>
              <a:rPr lang="en-US" sz="1800" dirty="0"/>
              <a:t> </a:t>
            </a:r>
            <a:r>
              <a:rPr lang="en-US" sz="1800" dirty="0" err="1"/>
              <a:t>algoritmi</a:t>
            </a:r>
            <a:r>
              <a:rPr lang="en-US" sz="1800" dirty="0"/>
              <a:t>, </a:t>
            </a:r>
            <a:r>
              <a:rPr lang="en-US" sz="1800" dirty="0" err="1"/>
              <a:t>vengono</a:t>
            </a:r>
            <a:r>
              <a:rPr lang="en-US" sz="1800" dirty="0"/>
              <a:t> </a:t>
            </a:r>
            <a:r>
              <a:rPr lang="en-US" sz="1800" dirty="0" err="1"/>
              <a:t>utilizzati</a:t>
            </a:r>
            <a:r>
              <a:rPr lang="en-US" sz="1800" dirty="0"/>
              <a:t> in </a:t>
            </a:r>
            <a:r>
              <a:rPr lang="en-US" sz="1800" dirty="0" err="1"/>
              <a:t>alternativa</a:t>
            </a:r>
            <a:r>
              <a:rPr lang="en-US" sz="1800" dirty="0"/>
              <a:t> ai </a:t>
            </a:r>
            <a:r>
              <a:rPr lang="en-US" sz="1800" dirty="0" err="1"/>
              <a:t>dati</a:t>
            </a:r>
            <a:r>
              <a:rPr lang="en-US" sz="1800" dirty="0"/>
              <a:t> </a:t>
            </a:r>
            <a:r>
              <a:rPr lang="en-US" sz="1800" dirty="0" err="1"/>
              <a:t>reali</a:t>
            </a:r>
            <a:r>
              <a:rPr lang="en-US" sz="1800" dirty="0"/>
              <a:t> per </a:t>
            </a:r>
            <a:r>
              <a:rPr lang="en-US" sz="1800" dirty="0" err="1"/>
              <a:t>addestrare</a:t>
            </a:r>
            <a:r>
              <a:rPr lang="en-US" sz="1800" dirty="0"/>
              <a:t> </a:t>
            </a:r>
            <a:r>
              <a:rPr lang="en-US" sz="1800" dirty="0" err="1"/>
              <a:t>modelli</a:t>
            </a:r>
            <a:r>
              <a:rPr lang="en-US" sz="1800" dirty="0"/>
              <a:t> di AI.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/>
              <a:t>Tecniche</a:t>
            </a:r>
            <a:r>
              <a:rPr lang="en-US" sz="1800" dirty="0"/>
              <a:t> di Synthetic Data Generation (SDG) </a:t>
            </a:r>
            <a:r>
              <a:rPr lang="en-US" sz="1800" dirty="0" err="1"/>
              <a:t>consentono</a:t>
            </a:r>
            <a:r>
              <a:rPr lang="en-US" sz="1800" dirty="0"/>
              <a:t> di </a:t>
            </a:r>
            <a:r>
              <a:rPr lang="en-US" sz="1800" dirty="0" err="1"/>
              <a:t>generare</a:t>
            </a:r>
            <a:r>
              <a:rPr lang="en-US" sz="1800" dirty="0"/>
              <a:t> in modo </a:t>
            </a:r>
            <a:r>
              <a:rPr lang="en-US" sz="1800" b="1" dirty="0" err="1">
                <a:solidFill>
                  <a:schemeClr val="accent5"/>
                </a:solidFill>
              </a:rPr>
              <a:t>rapido</a:t>
            </a:r>
            <a:r>
              <a:rPr lang="en-US" sz="1800" b="1" dirty="0">
                <a:solidFill>
                  <a:schemeClr val="accent5"/>
                </a:solidFill>
              </a:rPr>
              <a:t> e semplice </a:t>
            </a:r>
            <a:r>
              <a:rPr lang="en-US" sz="1800" b="1" dirty="0" err="1">
                <a:solidFill>
                  <a:schemeClr val="accent5"/>
                </a:solidFill>
              </a:rPr>
              <a:t>dati</a:t>
            </a:r>
            <a:r>
              <a:rPr lang="en-US" sz="1800" b="1" dirty="0">
                <a:solidFill>
                  <a:schemeClr val="accent5"/>
                </a:solidFill>
              </a:rPr>
              <a:t> in </a:t>
            </a:r>
            <a:r>
              <a:rPr lang="en-US" sz="1800" b="1" dirty="0" err="1">
                <a:solidFill>
                  <a:schemeClr val="accent5"/>
                </a:solidFill>
              </a:rPr>
              <a:t>quantità</a:t>
            </a:r>
            <a:r>
              <a:rPr lang="en-US" sz="1800" b="1" dirty="0">
                <a:solidFill>
                  <a:schemeClr val="accent5"/>
                </a:solidFill>
              </a:rPr>
              <a:t> elevate</a:t>
            </a:r>
            <a:r>
              <a:rPr lang="en-US" sz="1800" dirty="0"/>
              <a:t>, </a:t>
            </a:r>
            <a:r>
              <a:rPr lang="en-US" sz="1800" dirty="0" err="1"/>
              <a:t>adattandoli</a:t>
            </a:r>
            <a:r>
              <a:rPr lang="en-US" sz="1800" dirty="0"/>
              <a:t> alle </a:t>
            </a:r>
            <a:r>
              <a:rPr lang="en-US" sz="1800" dirty="0" err="1"/>
              <a:t>esigenze</a:t>
            </a:r>
            <a:r>
              <a:rPr lang="en-US" sz="1800" dirty="0"/>
              <a:t> </a:t>
            </a:r>
            <a:r>
              <a:rPr lang="en-US" sz="1800" dirty="0" err="1"/>
              <a:t>specifiche</a:t>
            </a:r>
            <a:r>
              <a:rPr lang="en-US" sz="1800" dirty="0"/>
              <a:t>.</a:t>
            </a:r>
          </a:p>
        </p:txBody>
      </p:sp>
      <p:pic>
        <p:nvPicPr>
          <p:cNvPr id="8" name="Immagine 7" descr="Immagine che contiene Biglietto Post-it, design, arte&#10;&#10;Descrizione generata automaticamente">
            <a:extLst>
              <a:ext uri="{FF2B5EF4-FFF2-40B4-BE49-F238E27FC236}">
                <a16:creationId xmlns:a16="http://schemas.microsoft.com/office/drawing/2014/main" id="{1944EE8E-2135-306A-D299-8720F0F4C7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" t="9439" r="133"/>
          <a:stretch/>
        </p:blipFill>
        <p:spPr>
          <a:xfrm>
            <a:off x="0" y="0"/>
            <a:ext cx="75726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0A907B46-BA81-921F-3BA6-67E01433F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819" y="760672"/>
            <a:ext cx="5444382" cy="1402470"/>
          </a:xfrm>
        </p:spPr>
        <p:txBody>
          <a:bodyPr anchor="t">
            <a:normAutofit/>
          </a:bodyPr>
          <a:lstStyle/>
          <a:p>
            <a:r>
              <a:rPr lang="it-IT" sz="3200" dirty="0"/>
              <a:t>Perché usare i dati sintetici?</a:t>
            </a:r>
          </a:p>
        </p:txBody>
      </p:sp>
      <p:pic>
        <p:nvPicPr>
          <p:cNvPr id="142" name="Immagine 141" descr="Immagine che contiene Policromia, pallone, viola, Magenta&#10;&#10;Descrizione generata automaticamente">
            <a:extLst>
              <a:ext uri="{FF2B5EF4-FFF2-40B4-BE49-F238E27FC236}">
                <a16:creationId xmlns:a16="http://schemas.microsoft.com/office/drawing/2014/main" id="{04B5B97F-6785-6DAE-EA66-025F2ED3FF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11" b="-1"/>
          <a:stretch/>
        </p:blipFill>
        <p:spPr>
          <a:xfrm rot="16200000">
            <a:off x="-853411" y="853410"/>
            <a:ext cx="6858000" cy="5151179"/>
          </a:xfrm>
          <a:prstGeom prst="rect">
            <a:avLst/>
          </a:prstGeom>
        </p:spPr>
      </p:pic>
      <p:cxnSp>
        <p:nvCxnSpPr>
          <p:cNvPr id="238" name="Straight Connector 146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Aspect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4959" y="537324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uppo 240">
            <a:extLst>
              <a:ext uri="{FF2B5EF4-FFF2-40B4-BE49-F238E27FC236}">
                <a16:creationId xmlns:a16="http://schemas.microsoft.com/office/drawing/2014/main" id="{DA25CFC0-BC2B-DB02-6503-24331198D876}"/>
              </a:ext>
            </a:extLst>
          </p:cNvPr>
          <p:cNvGrpSpPr/>
          <p:nvPr/>
        </p:nvGrpSpPr>
        <p:grpSpPr>
          <a:xfrm>
            <a:off x="6088006" y="1528438"/>
            <a:ext cx="2328361" cy="2294543"/>
            <a:chOff x="849895" y="2367603"/>
            <a:chExt cx="2328361" cy="2294543"/>
          </a:xfrm>
        </p:grpSpPr>
        <p:sp>
          <p:nvSpPr>
            <p:cNvPr id="242" name="Rettangolo 241">
              <a:extLst>
                <a:ext uri="{FF2B5EF4-FFF2-40B4-BE49-F238E27FC236}">
                  <a16:creationId xmlns:a16="http://schemas.microsoft.com/office/drawing/2014/main" id="{CD707B6D-7132-C839-D8A9-DCBF9DC7C09E}"/>
                </a:ext>
              </a:extLst>
            </p:cNvPr>
            <p:cNvSpPr/>
            <p:nvPr/>
          </p:nvSpPr>
          <p:spPr>
            <a:xfrm>
              <a:off x="1603260" y="2367603"/>
              <a:ext cx="811316" cy="811316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43" name="Figura a mano libera: forma 242">
              <a:extLst>
                <a:ext uri="{FF2B5EF4-FFF2-40B4-BE49-F238E27FC236}">
                  <a16:creationId xmlns:a16="http://schemas.microsoft.com/office/drawing/2014/main" id="{A25D040C-34CB-49A9-74CF-B71C1EE825B2}"/>
                </a:ext>
              </a:extLst>
            </p:cNvPr>
            <p:cNvSpPr/>
            <p:nvPr/>
          </p:nvSpPr>
          <p:spPr>
            <a:xfrm>
              <a:off x="860210" y="3284668"/>
              <a:ext cx="2318046" cy="347706"/>
            </a:xfrm>
            <a:custGeom>
              <a:avLst/>
              <a:gdLst>
                <a:gd name="connsiteX0" fmla="*/ 0 w 2318046"/>
                <a:gd name="connsiteY0" fmla="*/ 0 h 347706"/>
                <a:gd name="connsiteX1" fmla="*/ 2318046 w 2318046"/>
                <a:gd name="connsiteY1" fmla="*/ 0 h 347706"/>
                <a:gd name="connsiteX2" fmla="*/ 2318046 w 2318046"/>
                <a:gd name="connsiteY2" fmla="*/ 347706 h 347706"/>
                <a:gd name="connsiteX3" fmla="*/ 0 w 2318046"/>
                <a:gd name="connsiteY3" fmla="*/ 347706 h 347706"/>
                <a:gd name="connsiteX4" fmla="*/ 0 w 2318046"/>
                <a:gd name="connsiteY4" fmla="*/ 0 h 34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8046" h="347706">
                  <a:moveTo>
                    <a:pt x="0" y="0"/>
                  </a:moveTo>
                  <a:lnTo>
                    <a:pt x="2318046" y="0"/>
                  </a:lnTo>
                  <a:lnTo>
                    <a:pt x="2318046" y="347706"/>
                  </a:lnTo>
                  <a:lnTo>
                    <a:pt x="0" y="3477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334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it-IT" sz="2100" kern="1200" dirty="0"/>
                <a:t>Riduzione dei costi</a:t>
              </a:r>
              <a:endParaRPr lang="en-US" sz="2100" kern="1200" dirty="0"/>
            </a:p>
          </p:txBody>
        </p:sp>
        <p:sp>
          <p:nvSpPr>
            <p:cNvPr id="244" name="Figura a mano libera: forma 243">
              <a:extLst>
                <a:ext uri="{FF2B5EF4-FFF2-40B4-BE49-F238E27FC236}">
                  <a16:creationId xmlns:a16="http://schemas.microsoft.com/office/drawing/2014/main" id="{A1D8023D-1549-D095-2B45-4EDD7A39DF3B}"/>
                </a:ext>
              </a:extLst>
            </p:cNvPr>
            <p:cNvSpPr/>
            <p:nvPr/>
          </p:nvSpPr>
          <p:spPr>
            <a:xfrm>
              <a:off x="849895" y="3671183"/>
              <a:ext cx="2318046" cy="990963"/>
            </a:xfrm>
            <a:custGeom>
              <a:avLst/>
              <a:gdLst>
                <a:gd name="connsiteX0" fmla="*/ 0 w 2318046"/>
                <a:gd name="connsiteY0" fmla="*/ 0 h 990963"/>
                <a:gd name="connsiteX1" fmla="*/ 2318046 w 2318046"/>
                <a:gd name="connsiteY1" fmla="*/ 0 h 990963"/>
                <a:gd name="connsiteX2" fmla="*/ 2318046 w 2318046"/>
                <a:gd name="connsiteY2" fmla="*/ 990963 h 990963"/>
                <a:gd name="connsiteX3" fmla="*/ 0 w 2318046"/>
                <a:gd name="connsiteY3" fmla="*/ 990963 h 990963"/>
                <a:gd name="connsiteX4" fmla="*/ 0 w 2318046"/>
                <a:gd name="connsiteY4" fmla="*/ 0 h 99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8046" h="990963">
                  <a:moveTo>
                    <a:pt x="0" y="0"/>
                  </a:moveTo>
                  <a:lnTo>
                    <a:pt x="2318046" y="0"/>
                  </a:lnTo>
                  <a:lnTo>
                    <a:pt x="2318046" y="990963"/>
                  </a:lnTo>
                  <a:lnTo>
                    <a:pt x="0" y="9909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" kern="1200" dirty="0"/>
                <a:t>Superano il </a:t>
              </a:r>
              <a:r>
                <a:rPr lang="it-IT" sz="1600" i="1" kern="1200" dirty="0"/>
                <a:t>data gap</a:t>
              </a:r>
              <a:r>
                <a:rPr lang="it-IT" sz="1600" kern="1200" dirty="0"/>
                <a:t> e riducono costi e tempi di acquisizione ed etichettatura.</a:t>
              </a:r>
              <a:endParaRPr lang="en-US" sz="1600" kern="1200" dirty="0"/>
            </a:p>
          </p:txBody>
        </p:sp>
      </p:grpSp>
      <p:grpSp>
        <p:nvGrpSpPr>
          <p:cNvPr id="245" name="Gruppo 244">
            <a:extLst>
              <a:ext uri="{FF2B5EF4-FFF2-40B4-BE49-F238E27FC236}">
                <a16:creationId xmlns:a16="http://schemas.microsoft.com/office/drawing/2014/main" id="{DD2BD547-E821-98D2-08B5-9DB28CFB5D99}"/>
              </a:ext>
            </a:extLst>
          </p:cNvPr>
          <p:cNvGrpSpPr/>
          <p:nvPr/>
        </p:nvGrpSpPr>
        <p:grpSpPr>
          <a:xfrm>
            <a:off x="8811711" y="1528438"/>
            <a:ext cx="2328361" cy="2294543"/>
            <a:chOff x="3573600" y="2367603"/>
            <a:chExt cx="2328361" cy="2294543"/>
          </a:xfrm>
        </p:grpSpPr>
        <p:sp>
          <p:nvSpPr>
            <p:cNvPr id="246" name="Rettangolo 245">
              <a:extLst>
                <a:ext uri="{FF2B5EF4-FFF2-40B4-BE49-F238E27FC236}">
                  <a16:creationId xmlns:a16="http://schemas.microsoft.com/office/drawing/2014/main" id="{C369150D-A3B0-BFF0-2744-10187444DB58}"/>
                </a:ext>
              </a:extLst>
            </p:cNvPr>
            <p:cNvSpPr/>
            <p:nvPr/>
          </p:nvSpPr>
          <p:spPr>
            <a:xfrm>
              <a:off x="4326965" y="2367603"/>
              <a:ext cx="811316" cy="811316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47" name="Figura a mano libera: forma 246">
              <a:extLst>
                <a:ext uri="{FF2B5EF4-FFF2-40B4-BE49-F238E27FC236}">
                  <a16:creationId xmlns:a16="http://schemas.microsoft.com/office/drawing/2014/main" id="{1E296E79-FA2B-EA90-B77E-2B4E18E22F04}"/>
                </a:ext>
              </a:extLst>
            </p:cNvPr>
            <p:cNvSpPr/>
            <p:nvPr/>
          </p:nvSpPr>
          <p:spPr>
            <a:xfrm>
              <a:off x="3583915" y="3284668"/>
              <a:ext cx="2318046" cy="347706"/>
            </a:xfrm>
            <a:custGeom>
              <a:avLst/>
              <a:gdLst>
                <a:gd name="connsiteX0" fmla="*/ 0 w 2318046"/>
                <a:gd name="connsiteY0" fmla="*/ 0 h 347706"/>
                <a:gd name="connsiteX1" fmla="*/ 2318046 w 2318046"/>
                <a:gd name="connsiteY1" fmla="*/ 0 h 347706"/>
                <a:gd name="connsiteX2" fmla="*/ 2318046 w 2318046"/>
                <a:gd name="connsiteY2" fmla="*/ 347706 h 347706"/>
                <a:gd name="connsiteX3" fmla="*/ 0 w 2318046"/>
                <a:gd name="connsiteY3" fmla="*/ 347706 h 347706"/>
                <a:gd name="connsiteX4" fmla="*/ 0 w 2318046"/>
                <a:gd name="connsiteY4" fmla="*/ 0 h 34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8046" h="347706">
                  <a:moveTo>
                    <a:pt x="0" y="0"/>
                  </a:moveTo>
                  <a:lnTo>
                    <a:pt x="2318046" y="0"/>
                  </a:lnTo>
                  <a:lnTo>
                    <a:pt x="2318046" y="347706"/>
                  </a:lnTo>
                  <a:lnTo>
                    <a:pt x="0" y="3477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334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it-IT" sz="2100" kern="1200"/>
                <a:t>Privacy</a:t>
              </a:r>
              <a:endParaRPr lang="en-US" sz="2100" kern="1200"/>
            </a:p>
          </p:txBody>
        </p:sp>
        <p:sp>
          <p:nvSpPr>
            <p:cNvPr id="248" name="Figura a mano libera: forma 247">
              <a:extLst>
                <a:ext uri="{FF2B5EF4-FFF2-40B4-BE49-F238E27FC236}">
                  <a16:creationId xmlns:a16="http://schemas.microsoft.com/office/drawing/2014/main" id="{FE9537A4-219A-5C48-0266-F3B1AD7A251B}"/>
                </a:ext>
              </a:extLst>
            </p:cNvPr>
            <p:cNvSpPr/>
            <p:nvPr/>
          </p:nvSpPr>
          <p:spPr>
            <a:xfrm>
              <a:off x="3573600" y="3671183"/>
              <a:ext cx="2318046" cy="990963"/>
            </a:xfrm>
            <a:custGeom>
              <a:avLst/>
              <a:gdLst>
                <a:gd name="connsiteX0" fmla="*/ 0 w 2318046"/>
                <a:gd name="connsiteY0" fmla="*/ 0 h 990963"/>
                <a:gd name="connsiteX1" fmla="*/ 2318046 w 2318046"/>
                <a:gd name="connsiteY1" fmla="*/ 0 h 990963"/>
                <a:gd name="connsiteX2" fmla="*/ 2318046 w 2318046"/>
                <a:gd name="connsiteY2" fmla="*/ 990963 h 990963"/>
                <a:gd name="connsiteX3" fmla="*/ 0 w 2318046"/>
                <a:gd name="connsiteY3" fmla="*/ 990963 h 990963"/>
                <a:gd name="connsiteX4" fmla="*/ 0 w 2318046"/>
                <a:gd name="connsiteY4" fmla="*/ 0 h 99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8046" h="990963">
                  <a:moveTo>
                    <a:pt x="0" y="0"/>
                  </a:moveTo>
                  <a:lnTo>
                    <a:pt x="2318046" y="0"/>
                  </a:lnTo>
                  <a:lnTo>
                    <a:pt x="2318046" y="990963"/>
                  </a:lnTo>
                  <a:lnTo>
                    <a:pt x="0" y="9909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" kern="1200" dirty="0"/>
                <a:t>Risolvono i problemi legati alla privacy e riducono il </a:t>
              </a:r>
              <a:r>
                <a:rPr lang="it-IT" sz="1600" i="1" kern="1200" dirty="0" err="1"/>
                <a:t>bias</a:t>
              </a:r>
              <a:r>
                <a:rPr lang="it-IT" sz="1600" kern="1200" dirty="0"/>
                <a:t> nei dataset generati.</a:t>
              </a:r>
              <a:endParaRPr lang="en-US" sz="1600" kern="1200" dirty="0"/>
            </a:p>
          </p:txBody>
        </p:sp>
      </p:grpSp>
      <p:grpSp>
        <p:nvGrpSpPr>
          <p:cNvPr id="249" name="Gruppo 248">
            <a:extLst>
              <a:ext uri="{FF2B5EF4-FFF2-40B4-BE49-F238E27FC236}">
                <a16:creationId xmlns:a16="http://schemas.microsoft.com/office/drawing/2014/main" id="{7E55C233-49EF-AC82-837F-9A94CAA1ED4E}"/>
              </a:ext>
            </a:extLst>
          </p:cNvPr>
          <p:cNvGrpSpPr/>
          <p:nvPr/>
        </p:nvGrpSpPr>
        <p:grpSpPr>
          <a:xfrm>
            <a:off x="6042833" y="4041240"/>
            <a:ext cx="2373534" cy="2301539"/>
            <a:chOff x="6172921" y="2339767"/>
            <a:chExt cx="2373534" cy="2301539"/>
          </a:xfrm>
        </p:grpSpPr>
        <p:sp>
          <p:nvSpPr>
            <p:cNvPr id="250" name="Rettangolo 249">
              <a:extLst>
                <a:ext uri="{FF2B5EF4-FFF2-40B4-BE49-F238E27FC236}">
                  <a16:creationId xmlns:a16="http://schemas.microsoft.com/office/drawing/2014/main" id="{3E670952-FD37-59B8-6E95-B11F96819458}"/>
                </a:ext>
              </a:extLst>
            </p:cNvPr>
            <p:cNvSpPr/>
            <p:nvPr/>
          </p:nvSpPr>
          <p:spPr>
            <a:xfrm>
              <a:off x="6954026" y="2339767"/>
              <a:ext cx="811316" cy="811316"/>
            </a:xfrm>
            <a:prstGeom prst="rect">
              <a:avLst/>
            </a:pr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51" name="Figura a mano libera: forma 250">
              <a:extLst>
                <a:ext uri="{FF2B5EF4-FFF2-40B4-BE49-F238E27FC236}">
                  <a16:creationId xmlns:a16="http://schemas.microsoft.com/office/drawing/2014/main" id="{49434612-5AD7-4E9B-9D20-1DBE8DD4FDA2}"/>
                </a:ext>
              </a:extLst>
            </p:cNvPr>
            <p:cNvSpPr/>
            <p:nvPr/>
          </p:nvSpPr>
          <p:spPr>
            <a:xfrm>
              <a:off x="6210981" y="3256834"/>
              <a:ext cx="2318046" cy="347706"/>
            </a:xfrm>
            <a:custGeom>
              <a:avLst/>
              <a:gdLst>
                <a:gd name="connsiteX0" fmla="*/ 0 w 2318046"/>
                <a:gd name="connsiteY0" fmla="*/ 0 h 347706"/>
                <a:gd name="connsiteX1" fmla="*/ 2318046 w 2318046"/>
                <a:gd name="connsiteY1" fmla="*/ 0 h 347706"/>
                <a:gd name="connsiteX2" fmla="*/ 2318046 w 2318046"/>
                <a:gd name="connsiteY2" fmla="*/ 347706 h 347706"/>
                <a:gd name="connsiteX3" fmla="*/ 0 w 2318046"/>
                <a:gd name="connsiteY3" fmla="*/ 347706 h 347706"/>
                <a:gd name="connsiteX4" fmla="*/ 0 w 2318046"/>
                <a:gd name="connsiteY4" fmla="*/ 0 h 34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8046" h="347706">
                  <a:moveTo>
                    <a:pt x="0" y="0"/>
                  </a:moveTo>
                  <a:lnTo>
                    <a:pt x="2318046" y="0"/>
                  </a:lnTo>
                  <a:lnTo>
                    <a:pt x="2318046" y="347706"/>
                  </a:lnTo>
                  <a:lnTo>
                    <a:pt x="0" y="3477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it-IT" sz="2200" kern="1200" dirty="0"/>
                <a:t>Precisione</a:t>
              </a:r>
              <a:endParaRPr lang="en-US" sz="2200" kern="1200" dirty="0"/>
            </a:p>
          </p:txBody>
        </p:sp>
        <p:sp>
          <p:nvSpPr>
            <p:cNvPr id="252" name="Figura a mano libera: forma 251">
              <a:extLst>
                <a:ext uri="{FF2B5EF4-FFF2-40B4-BE49-F238E27FC236}">
                  <a16:creationId xmlns:a16="http://schemas.microsoft.com/office/drawing/2014/main" id="{AFC21C98-E77A-22E3-1E26-FB2A6FADF438}"/>
                </a:ext>
              </a:extLst>
            </p:cNvPr>
            <p:cNvSpPr/>
            <p:nvPr/>
          </p:nvSpPr>
          <p:spPr>
            <a:xfrm>
              <a:off x="6172921" y="3650343"/>
              <a:ext cx="2373534" cy="990963"/>
            </a:xfrm>
            <a:custGeom>
              <a:avLst/>
              <a:gdLst>
                <a:gd name="connsiteX0" fmla="*/ 0 w 2318046"/>
                <a:gd name="connsiteY0" fmla="*/ 0 h 990963"/>
                <a:gd name="connsiteX1" fmla="*/ 2318046 w 2318046"/>
                <a:gd name="connsiteY1" fmla="*/ 0 h 990963"/>
                <a:gd name="connsiteX2" fmla="*/ 2318046 w 2318046"/>
                <a:gd name="connsiteY2" fmla="*/ 990963 h 990963"/>
                <a:gd name="connsiteX3" fmla="*/ 0 w 2318046"/>
                <a:gd name="connsiteY3" fmla="*/ 990963 h 990963"/>
                <a:gd name="connsiteX4" fmla="*/ 0 w 2318046"/>
                <a:gd name="connsiteY4" fmla="*/ 0 h 99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8046" h="990963">
                  <a:moveTo>
                    <a:pt x="0" y="0"/>
                  </a:moveTo>
                  <a:lnTo>
                    <a:pt x="2318046" y="0"/>
                  </a:lnTo>
                  <a:lnTo>
                    <a:pt x="2318046" y="990963"/>
                  </a:lnTo>
                  <a:lnTo>
                    <a:pt x="0" y="9909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" kern="1200" dirty="0"/>
                <a:t>Possono includere casi rari ma cruciali, altrimenti impossibili da raccogliere.</a:t>
              </a:r>
              <a:endParaRPr lang="en-US" sz="1600" kern="1200" dirty="0"/>
            </a:p>
          </p:txBody>
        </p:sp>
      </p:grpSp>
      <p:grpSp>
        <p:nvGrpSpPr>
          <p:cNvPr id="253" name="Gruppo 252">
            <a:extLst>
              <a:ext uri="{FF2B5EF4-FFF2-40B4-BE49-F238E27FC236}">
                <a16:creationId xmlns:a16="http://schemas.microsoft.com/office/drawing/2014/main" id="{7642E052-D435-3600-BC7F-E070EE1079AA}"/>
              </a:ext>
            </a:extLst>
          </p:cNvPr>
          <p:cNvGrpSpPr/>
          <p:nvPr/>
        </p:nvGrpSpPr>
        <p:grpSpPr>
          <a:xfrm>
            <a:off x="8822026" y="4050543"/>
            <a:ext cx="2321570" cy="2294543"/>
            <a:chOff x="9021009" y="2367603"/>
            <a:chExt cx="2321570" cy="2294543"/>
          </a:xfrm>
        </p:grpSpPr>
        <p:sp>
          <p:nvSpPr>
            <p:cNvPr id="254" name="Rettangolo 253">
              <a:extLst>
                <a:ext uri="{FF2B5EF4-FFF2-40B4-BE49-F238E27FC236}">
                  <a16:creationId xmlns:a16="http://schemas.microsoft.com/office/drawing/2014/main" id="{7CEBF2DF-C429-7D95-B87B-D8B49C53B101}"/>
                </a:ext>
              </a:extLst>
            </p:cNvPr>
            <p:cNvSpPr/>
            <p:nvPr/>
          </p:nvSpPr>
          <p:spPr>
            <a:xfrm>
              <a:off x="9774374" y="2367603"/>
              <a:ext cx="811316" cy="811316"/>
            </a:xfrm>
            <a:prstGeom prst="rect">
              <a:avLst/>
            </a:pr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55" name="Figura a mano libera: forma 254">
              <a:extLst>
                <a:ext uri="{FF2B5EF4-FFF2-40B4-BE49-F238E27FC236}">
                  <a16:creationId xmlns:a16="http://schemas.microsoft.com/office/drawing/2014/main" id="{A2215C1B-6E17-211C-4AF0-85D433FE7CC9}"/>
                </a:ext>
              </a:extLst>
            </p:cNvPr>
            <p:cNvSpPr/>
            <p:nvPr/>
          </p:nvSpPr>
          <p:spPr>
            <a:xfrm>
              <a:off x="9024533" y="3284668"/>
              <a:ext cx="2318046" cy="347706"/>
            </a:xfrm>
            <a:custGeom>
              <a:avLst/>
              <a:gdLst>
                <a:gd name="connsiteX0" fmla="*/ 0 w 2318046"/>
                <a:gd name="connsiteY0" fmla="*/ 0 h 347706"/>
                <a:gd name="connsiteX1" fmla="*/ 2318046 w 2318046"/>
                <a:gd name="connsiteY1" fmla="*/ 0 h 347706"/>
                <a:gd name="connsiteX2" fmla="*/ 2318046 w 2318046"/>
                <a:gd name="connsiteY2" fmla="*/ 347706 h 347706"/>
                <a:gd name="connsiteX3" fmla="*/ 0 w 2318046"/>
                <a:gd name="connsiteY3" fmla="*/ 347706 h 347706"/>
                <a:gd name="connsiteX4" fmla="*/ 0 w 2318046"/>
                <a:gd name="connsiteY4" fmla="*/ 0 h 34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8046" h="347706">
                  <a:moveTo>
                    <a:pt x="0" y="0"/>
                  </a:moveTo>
                  <a:lnTo>
                    <a:pt x="2318046" y="0"/>
                  </a:lnTo>
                  <a:lnTo>
                    <a:pt x="2318046" y="347706"/>
                  </a:lnTo>
                  <a:lnTo>
                    <a:pt x="0" y="3477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it-IT" sz="2200" kern="1200" dirty="0"/>
                <a:t>Scalabilità</a:t>
              </a:r>
              <a:endParaRPr lang="en-US" sz="2200" kern="1200" dirty="0"/>
            </a:p>
          </p:txBody>
        </p:sp>
        <p:sp>
          <p:nvSpPr>
            <p:cNvPr id="256" name="Figura a mano libera: forma 255">
              <a:extLst>
                <a:ext uri="{FF2B5EF4-FFF2-40B4-BE49-F238E27FC236}">
                  <a16:creationId xmlns:a16="http://schemas.microsoft.com/office/drawing/2014/main" id="{94B85FE0-7A2A-7F77-8840-803ABE751D58}"/>
                </a:ext>
              </a:extLst>
            </p:cNvPr>
            <p:cNvSpPr/>
            <p:nvPr/>
          </p:nvSpPr>
          <p:spPr>
            <a:xfrm>
              <a:off x="9021009" y="3671183"/>
              <a:ext cx="2318046" cy="990963"/>
            </a:xfrm>
            <a:custGeom>
              <a:avLst/>
              <a:gdLst>
                <a:gd name="connsiteX0" fmla="*/ 0 w 2318046"/>
                <a:gd name="connsiteY0" fmla="*/ 0 h 990963"/>
                <a:gd name="connsiteX1" fmla="*/ 2318046 w 2318046"/>
                <a:gd name="connsiteY1" fmla="*/ 0 h 990963"/>
                <a:gd name="connsiteX2" fmla="*/ 2318046 w 2318046"/>
                <a:gd name="connsiteY2" fmla="*/ 990963 h 990963"/>
                <a:gd name="connsiteX3" fmla="*/ 0 w 2318046"/>
                <a:gd name="connsiteY3" fmla="*/ 990963 h 990963"/>
                <a:gd name="connsiteX4" fmla="*/ 0 w 2318046"/>
                <a:gd name="connsiteY4" fmla="*/ 0 h 99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8046" h="990963">
                  <a:moveTo>
                    <a:pt x="0" y="0"/>
                  </a:moveTo>
                  <a:lnTo>
                    <a:pt x="2318046" y="0"/>
                  </a:lnTo>
                  <a:lnTo>
                    <a:pt x="2318046" y="990963"/>
                  </a:lnTo>
                  <a:lnTo>
                    <a:pt x="0" y="9909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" kern="1200" dirty="0"/>
                <a:t>Possono essere generati in massa e si adattano agli specifici casi d’uso.</a:t>
              </a:r>
              <a:endParaRPr 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046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8" name="Immagine 37" descr="Immagine che contiene Policromia, pallone, viola, Magenta&#10;&#10;Descrizione generata automaticamente">
            <a:extLst>
              <a:ext uri="{FF2B5EF4-FFF2-40B4-BE49-F238E27FC236}">
                <a16:creationId xmlns:a16="http://schemas.microsoft.com/office/drawing/2014/main" id="{6B37C1DD-6428-4A06-8A30-AF04303EC3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23" b="38467"/>
          <a:stretch/>
        </p:blipFill>
        <p:spPr>
          <a:xfrm>
            <a:off x="9200897" y="-15194"/>
            <a:ext cx="2991103" cy="1871424"/>
          </a:xfrm>
          <a:prstGeom prst="snip2DiagRect">
            <a:avLst>
              <a:gd name="adj1" fmla="val 0"/>
              <a:gd name="adj2" fmla="val 0"/>
            </a:avLst>
          </a:prstGeom>
        </p:spPr>
      </p:pic>
      <p:sp>
        <p:nvSpPr>
          <p:cNvPr id="41" name="Rettangolo 40">
            <a:extLst>
              <a:ext uri="{FF2B5EF4-FFF2-40B4-BE49-F238E27FC236}">
                <a16:creationId xmlns:a16="http://schemas.microsoft.com/office/drawing/2014/main" id="{C620B183-2F48-342A-0CBF-A893DFEF6615}"/>
              </a:ext>
            </a:extLst>
          </p:cNvPr>
          <p:cNvSpPr/>
          <p:nvPr/>
        </p:nvSpPr>
        <p:spPr>
          <a:xfrm>
            <a:off x="9200897" y="676653"/>
            <a:ext cx="220194" cy="11795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2044F3F8-D61F-D3FC-E5EA-2A4ABD86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968" y="618336"/>
            <a:ext cx="10168128" cy="1179576"/>
          </a:xfrm>
        </p:spPr>
        <p:txBody>
          <a:bodyPr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esempio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bin picking di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dischi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freno</a:t>
            </a:r>
            <a:endParaRPr lang="it-IT" sz="3200" dirty="0"/>
          </a:p>
        </p:txBody>
      </p:sp>
      <p:sp>
        <p:nvSpPr>
          <p:cNvPr id="45" name="Google Shape;548;p21">
            <a:extLst>
              <a:ext uri="{FF2B5EF4-FFF2-40B4-BE49-F238E27FC236}">
                <a16:creationId xmlns:a16="http://schemas.microsoft.com/office/drawing/2014/main" id="{AFF3D660-C0CF-3D3D-EDD9-180A742D0EC9}"/>
              </a:ext>
            </a:extLst>
          </p:cNvPr>
          <p:cNvSpPr/>
          <p:nvPr/>
        </p:nvSpPr>
        <p:spPr>
          <a:xfrm>
            <a:off x="6206032" y="2212326"/>
            <a:ext cx="5376400" cy="433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6" name="Google Shape;549;p21">
            <a:extLst>
              <a:ext uri="{FF2B5EF4-FFF2-40B4-BE49-F238E27FC236}">
                <a16:creationId xmlns:a16="http://schemas.microsoft.com/office/drawing/2014/main" id="{F1D186E7-2B63-990A-FCBE-B9C16BD07949}"/>
              </a:ext>
            </a:extLst>
          </p:cNvPr>
          <p:cNvSpPr/>
          <p:nvPr/>
        </p:nvSpPr>
        <p:spPr>
          <a:xfrm>
            <a:off x="609567" y="2212326"/>
            <a:ext cx="5376400" cy="4332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7" name="Google Shape;550;p21">
            <a:extLst>
              <a:ext uri="{FF2B5EF4-FFF2-40B4-BE49-F238E27FC236}">
                <a16:creationId xmlns:a16="http://schemas.microsoft.com/office/drawing/2014/main" id="{ABCBC331-28F3-D326-A644-2481AAA5BE41}"/>
              </a:ext>
            </a:extLst>
          </p:cNvPr>
          <p:cNvSpPr/>
          <p:nvPr/>
        </p:nvSpPr>
        <p:spPr>
          <a:xfrm>
            <a:off x="5605103" y="1931510"/>
            <a:ext cx="994000" cy="9940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57150" dist="47625" dir="5460000" algn="bl" rotWithShape="0">
              <a:srgbClr val="434343">
                <a:alpha val="26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" name="Google Shape;552;p21">
            <a:extLst>
              <a:ext uri="{FF2B5EF4-FFF2-40B4-BE49-F238E27FC236}">
                <a16:creationId xmlns:a16="http://schemas.microsoft.com/office/drawing/2014/main" id="{CA60067A-D858-C361-F6B5-14F6D758D187}"/>
              </a:ext>
            </a:extLst>
          </p:cNvPr>
          <p:cNvSpPr txBox="1"/>
          <p:nvPr/>
        </p:nvSpPr>
        <p:spPr>
          <a:xfrm>
            <a:off x="1831367" y="2360276"/>
            <a:ext cx="2932864" cy="13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Dati Reali</a:t>
            </a:r>
            <a:endParaRPr sz="2400" b="1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9" name="Google Shape;553;p21">
            <a:extLst>
              <a:ext uri="{FF2B5EF4-FFF2-40B4-BE49-F238E27FC236}">
                <a16:creationId xmlns:a16="http://schemas.microsoft.com/office/drawing/2014/main" id="{DE3BB021-A328-320E-1A7D-30FE76CA81FC}"/>
              </a:ext>
            </a:extLst>
          </p:cNvPr>
          <p:cNvSpPr txBox="1"/>
          <p:nvPr/>
        </p:nvSpPr>
        <p:spPr>
          <a:xfrm>
            <a:off x="7655530" y="2360276"/>
            <a:ext cx="2477404" cy="13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Fira Sans"/>
                <a:ea typeface="Fira Sans"/>
                <a:cs typeface="Fira Sans"/>
                <a:sym typeface="Fira Sans"/>
              </a:rPr>
              <a:t>Dati Sintetici</a:t>
            </a:r>
            <a:endParaRPr sz="2400" b="1" dirty="0">
              <a:solidFill>
                <a:schemeClr val="bg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90E4D92B-6598-B2DF-A980-F57119AA1B1F}"/>
              </a:ext>
            </a:extLst>
          </p:cNvPr>
          <p:cNvGrpSpPr/>
          <p:nvPr/>
        </p:nvGrpSpPr>
        <p:grpSpPr>
          <a:xfrm>
            <a:off x="1191489" y="3470891"/>
            <a:ext cx="9917110" cy="413200"/>
            <a:chOff x="1191489" y="3470891"/>
            <a:chExt cx="9917110" cy="413200"/>
          </a:xfrm>
        </p:grpSpPr>
        <p:sp>
          <p:nvSpPr>
            <p:cNvPr id="52" name="Google Shape;556;p21">
              <a:extLst>
                <a:ext uri="{FF2B5EF4-FFF2-40B4-BE49-F238E27FC236}">
                  <a16:creationId xmlns:a16="http://schemas.microsoft.com/office/drawing/2014/main" id="{01E771FE-3286-264C-20EF-18F31031D73B}"/>
                </a:ext>
              </a:extLst>
            </p:cNvPr>
            <p:cNvSpPr txBox="1"/>
            <p:nvPr/>
          </p:nvSpPr>
          <p:spPr>
            <a:xfrm>
              <a:off x="5375746" y="3470891"/>
              <a:ext cx="1440706" cy="41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Frame</a:t>
              </a:r>
              <a:endParaRPr sz="16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6" name="Google Shape;561;p21">
              <a:extLst>
                <a:ext uri="{FF2B5EF4-FFF2-40B4-BE49-F238E27FC236}">
                  <a16:creationId xmlns:a16="http://schemas.microsoft.com/office/drawing/2014/main" id="{AABD9A25-8172-4C41-52E9-5A70C5CC629F}"/>
                </a:ext>
              </a:extLst>
            </p:cNvPr>
            <p:cNvSpPr/>
            <p:nvPr/>
          </p:nvSpPr>
          <p:spPr>
            <a:xfrm>
              <a:off x="2043299" y="3577324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562;p21">
              <a:extLst>
                <a:ext uri="{FF2B5EF4-FFF2-40B4-BE49-F238E27FC236}">
                  <a16:creationId xmlns:a16="http://schemas.microsoft.com/office/drawing/2014/main" id="{DEF7F657-B206-4F0E-03C3-C629D5FBE316}"/>
                </a:ext>
              </a:extLst>
            </p:cNvPr>
            <p:cNvSpPr/>
            <p:nvPr/>
          </p:nvSpPr>
          <p:spPr>
            <a:xfrm>
              <a:off x="2383415" y="3577324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563;p21">
              <a:extLst>
                <a:ext uri="{FF2B5EF4-FFF2-40B4-BE49-F238E27FC236}">
                  <a16:creationId xmlns:a16="http://schemas.microsoft.com/office/drawing/2014/main" id="{82D49BE7-4E59-44A2-59AF-1E574B140033}"/>
                </a:ext>
              </a:extLst>
            </p:cNvPr>
            <p:cNvSpPr/>
            <p:nvPr/>
          </p:nvSpPr>
          <p:spPr>
            <a:xfrm>
              <a:off x="2723532" y="3577324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564;p21">
              <a:extLst>
                <a:ext uri="{FF2B5EF4-FFF2-40B4-BE49-F238E27FC236}">
                  <a16:creationId xmlns:a16="http://schemas.microsoft.com/office/drawing/2014/main" id="{2CE009E6-2E8B-3E1C-12F5-6BD7C3E5ABBC}"/>
                </a:ext>
              </a:extLst>
            </p:cNvPr>
            <p:cNvSpPr/>
            <p:nvPr/>
          </p:nvSpPr>
          <p:spPr>
            <a:xfrm>
              <a:off x="3063648" y="3577324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565;p21">
              <a:extLst>
                <a:ext uri="{FF2B5EF4-FFF2-40B4-BE49-F238E27FC236}">
                  <a16:creationId xmlns:a16="http://schemas.microsoft.com/office/drawing/2014/main" id="{BF19A60D-4F39-6F7A-A254-3F0FF5F99AD6}"/>
                </a:ext>
              </a:extLst>
            </p:cNvPr>
            <p:cNvSpPr/>
            <p:nvPr/>
          </p:nvSpPr>
          <p:spPr>
            <a:xfrm>
              <a:off x="3403766" y="3577324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566;p21">
              <a:extLst>
                <a:ext uri="{FF2B5EF4-FFF2-40B4-BE49-F238E27FC236}">
                  <a16:creationId xmlns:a16="http://schemas.microsoft.com/office/drawing/2014/main" id="{40A11782-69E8-65BD-E4A7-EEF934279E2E}"/>
                </a:ext>
              </a:extLst>
            </p:cNvPr>
            <p:cNvSpPr/>
            <p:nvPr/>
          </p:nvSpPr>
          <p:spPr>
            <a:xfrm>
              <a:off x="3743882" y="3577324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" name="Google Shape;567;p21">
              <a:extLst>
                <a:ext uri="{FF2B5EF4-FFF2-40B4-BE49-F238E27FC236}">
                  <a16:creationId xmlns:a16="http://schemas.microsoft.com/office/drawing/2014/main" id="{701E7E07-F438-EC18-6B2C-4666D471E9E3}"/>
                </a:ext>
              </a:extLst>
            </p:cNvPr>
            <p:cNvSpPr/>
            <p:nvPr/>
          </p:nvSpPr>
          <p:spPr>
            <a:xfrm>
              <a:off x="4083999" y="3577324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" name="Google Shape;568;p21">
              <a:extLst>
                <a:ext uri="{FF2B5EF4-FFF2-40B4-BE49-F238E27FC236}">
                  <a16:creationId xmlns:a16="http://schemas.microsoft.com/office/drawing/2014/main" id="{BC485117-A481-F611-182A-33AE092F8575}"/>
                </a:ext>
              </a:extLst>
            </p:cNvPr>
            <p:cNvSpPr/>
            <p:nvPr/>
          </p:nvSpPr>
          <p:spPr>
            <a:xfrm>
              <a:off x="4424115" y="3577324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Google Shape;569;p21">
              <a:extLst>
                <a:ext uri="{FF2B5EF4-FFF2-40B4-BE49-F238E27FC236}">
                  <a16:creationId xmlns:a16="http://schemas.microsoft.com/office/drawing/2014/main" id="{0F42C550-23E4-5B44-6D06-1C43A599D7A0}"/>
                </a:ext>
              </a:extLst>
            </p:cNvPr>
            <p:cNvSpPr/>
            <p:nvPr/>
          </p:nvSpPr>
          <p:spPr>
            <a:xfrm>
              <a:off x="4764231" y="3577324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570;p21">
              <a:extLst>
                <a:ext uri="{FF2B5EF4-FFF2-40B4-BE49-F238E27FC236}">
                  <a16:creationId xmlns:a16="http://schemas.microsoft.com/office/drawing/2014/main" id="{D4AF1300-B72B-7E84-1063-E08A7D2690A9}"/>
                </a:ext>
              </a:extLst>
            </p:cNvPr>
            <p:cNvSpPr/>
            <p:nvPr/>
          </p:nvSpPr>
          <p:spPr>
            <a:xfrm>
              <a:off x="5104348" y="3577324"/>
              <a:ext cx="2712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" name="Google Shape;611;p21">
              <a:extLst>
                <a:ext uri="{FF2B5EF4-FFF2-40B4-BE49-F238E27FC236}">
                  <a16:creationId xmlns:a16="http://schemas.microsoft.com/office/drawing/2014/main" id="{BD8690B5-9ABE-E2F3-29E5-CC1901ABE586}"/>
                </a:ext>
              </a:extLst>
            </p:cNvPr>
            <p:cNvSpPr/>
            <p:nvPr/>
          </p:nvSpPr>
          <p:spPr>
            <a:xfrm>
              <a:off x="6816766" y="3577324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" name="Google Shape;612;p21">
              <a:extLst>
                <a:ext uri="{FF2B5EF4-FFF2-40B4-BE49-F238E27FC236}">
                  <a16:creationId xmlns:a16="http://schemas.microsoft.com/office/drawing/2014/main" id="{633F3E45-B4A5-3464-1427-2555DBD10A54}"/>
                </a:ext>
              </a:extLst>
            </p:cNvPr>
            <p:cNvSpPr/>
            <p:nvPr/>
          </p:nvSpPr>
          <p:spPr>
            <a:xfrm>
              <a:off x="7155228" y="3577324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0" name="Google Shape;613;p21">
              <a:extLst>
                <a:ext uri="{FF2B5EF4-FFF2-40B4-BE49-F238E27FC236}">
                  <a16:creationId xmlns:a16="http://schemas.microsoft.com/office/drawing/2014/main" id="{E84B9386-38B2-2CAD-DB81-BCB1AB453850}"/>
                </a:ext>
              </a:extLst>
            </p:cNvPr>
            <p:cNvSpPr/>
            <p:nvPr/>
          </p:nvSpPr>
          <p:spPr>
            <a:xfrm>
              <a:off x="7493692" y="3577324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" name="Google Shape;614;p21">
              <a:extLst>
                <a:ext uri="{FF2B5EF4-FFF2-40B4-BE49-F238E27FC236}">
                  <a16:creationId xmlns:a16="http://schemas.microsoft.com/office/drawing/2014/main" id="{42EA4C5C-0A84-1392-97C5-6E091230CBD5}"/>
                </a:ext>
              </a:extLst>
            </p:cNvPr>
            <p:cNvSpPr/>
            <p:nvPr/>
          </p:nvSpPr>
          <p:spPr>
            <a:xfrm>
              <a:off x="7832155" y="3577324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" name="Google Shape;615;p21">
              <a:extLst>
                <a:ext uri="{FF2B5EF4-FFF2-40B4-BE49-F238E27FC236}">
                  <a16:creationId xmlns:a16="http://schemas.microsoft.com/office/drawing/2014/main" id="{0E1B346B-1ACF-8793-C1DC-48013751CE94}"/>
                </a:ext>
              </a:extLst>
            </p:cNvPr>
            <p:cNvSpPr/>
            <p:nvPr/>
          </p:nvSpPr>
          <p:spPr>
            <a:xfrm>
              <a:off x="8170618" y="3577324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" name="Google Shape;616;p21">
              <a:extLst>
                <a:ext uri="{FF2B5EF4-FFF2-40B4-BE49-F238E27FC236}">
                  <a16:creationId xmlns:a16="http://schemas.microsoft.com/office/drawing/2014/main" id="{D55C54E5-9B0A-6A2D-BBC8-99AEA0BE0E13}"/>
                </a:ext>
              </a:extLst>
            </p:cNvPr>
            <p:cNvSpPr/>
            <p:nvPr/>
          </p:nvSpPr>
          <p:spPr>
            <a:xfrm>
              <a:off x="8509080" y="3577324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" name="Google Shape;617;p21">
              <a:extLst>
                <a:ext uri="{FF2B5EF4-FFF2-40B4-BE49-F238E27FC236}">
                  <a16:creationId xmlns:a16="http://schemas.microsoft.com/office/drawing/2014/main" id="{FB043550-2551-F411-4B1A-7178F13F3DC7}"/>
                </a:ext>
              </a:extLst>
            </p:cNvPr>
            <p:cNvSpPr/>
            <p:nvPr/>
          </p:nvSpPr>
          <p:spPr>
            <a:xfrm>
              <a:off x="8847544" y="3577324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" name="Google Shape;618;p21">
              <a:extLst>
                <a:ext uri="{FF2B5EF4-FFF2-40B4-BE49-F238E27FC236}">
                  <a16:creationId xmlns:a16="http://schemas.microsoft.com/office/drawing/2014/main" id="{A96F86F6-09FB-63DA-E1B1-A8FF3FE75FB9}"/>
                </a:ext>
              </a:extLst>
            </p:cNvPr>
            <p:cNvSpPr/>
            <p:nvPr/>
          </p:nvSpPr>
          <p:spPr>
            <a:xfrm>
              <a:off x="9186007" y="3577324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" name="Google Shape;619;p21">
              <a:extLst>
                <a:ext uri="{FF2B5EF4-FFF2-40B4-BE49-F238E27FC236}">
                  <a16:creationId xmlns:a16="http://schemas.microsoft.com/office/drawing/2014/main" id="{1A662BAE-0767-C31F-EE3E-D982E783F161}"/>
                </a:ext>
              </a:extLst>
            </p:cNvPr>
            <p:cNvSpPr/>
            <p:nvPr/>
          </p:nvSpPr>
          <p:spPr>
            <a:xfrm>
              <a:off x="9524470" y="3577324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" name="Google Shape;620;p21">
              <a:extLst>
                <a:ext uri="{FF2B5EF4-FFF2-40B4-BE49-F238E27FC236}">
                  <a16:creationId xmlns:a16="http://schemas.microsoft.com/office/drawing/2014/main" id="{D561655F-8957-9308-325D-2D7E0A1ED84F}"/>
                </a:ext>
              </a:extLst>
            </p:cNvPr>
            <p:cNvSpPr/>
            <p:nvPr/>
          </p:nvSpPr>
          <p:spPr>
            <a:xfrm>
              <a:off x="9862934" y="3577324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" name="Google Shape;661;p21">
              <a:extLst>
                <a:ext uri="{FF2B5EF4-FFF2-40B4-BE49-F238E27FC236}">
                  <a16:creationId xmlns:a16="http://schemas.microsoft.com/office/drawing/2014/main" id="{C9EE24C9-913E-DEA1-4E96-3186684E22DD}"/>
                </a:ext>
              </a:extLst>
            </p:cNvPr>
            <p:cNvSpPr txBox="1"/>
            <p:nvPr/>
          </p:nvSpPr>
          <p:spPr>
            <a:xfrm>
              <a:off x="1191489" y="3470891"/>
              <a:ext cx="782909" cy="41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16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50</a:t>
              </a:r>
              <a:endParaRPr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2" name="Google Shape;666;p21">
              <a:extLst>
                <a:ext uri="{FF2B5EF4-FFF2-40B4-BE49-F238E27FC236}">
                  <a16:creationId xmlns:a16="http://schemas.microsoft.com/office/drawing/2014/main" id="{215FFDF4-A23F-859C-67B9-2AA0211D3CF6}"/>
                </a:ext>
              </a:extLst>
            </p:cNvPr>
            <p:cNvSpPr txBox="1"/>
            <p:nvPr/>
          </p:nvSpPr>
          <p:spPr>
            <a:xfrm>
              <a:off x="10201399" y="3470891"/>
              <a:ext cx="907200" cy="41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1500</a:t>
              </a:r>
              <a:endParaRPr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" name="Gruppo 2">
            <a:extLst>
              <a:ext uri="{FF2B5EF4-FFF2-40B4-BE49-F238E27FC236}">
                <a16:creationId xmlns:a16="http://schemas.microsoft.com/office/drawing/2014/main" id="{EF2D9B56-C8D5-E3CC-0CE5-862ED1280D07}"/>
              </a:ext>
            </a:extLst>
          </p:cNvPr>
          <p:cNvGrpSpPr/>
          <p:nvPr/>
        </p:nvGrpSpPr>
        <p:grpSpPr>
          <a:xfrm>
            <a:off x="1067199" y="4089491"/>
            <a:ext cx="10222896" cy="413200"/>
            <a:chOff x="1067199" y="4089491"/>
            <a:chExt cx="10222896" cy="413200"/>
          </a:xfrm>
        </p:grpSpPr>
        <p:sp>
          <p:nvSpPr>
            <p:cNvPr id="53" name="Google Shape;557;p21">
              <a:extLst>
                <a:ext uri="{FF2B5EF4-FFF2-40B4-BE49-F238E27FC236}">
                  <a16:creationId xmlns:a16="http://schemas.microsoft.com/office/drawing/2014/main" id="{1BC483D0-A462-985F-6168-72124A225606}"/>
                </a:ext>
              </a:extLst>
            </p:cNvPr>
            <p:cNvSpPr txBox="1"/>
            <p:nvPr/>
          </p:nvSpPr>
          <p:spPr>
            <a:xfrm>
              <a:off x="5442699" y="4089491"/>
              <a:ext cx="1306800" cy="41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Tempo</a:t>
              </a:r>
              <a:endParaRPr sz="16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66" name="Google Shape;571;p21">
              <a:extLst>
                <a:ext uri="{FF2B5EF4-FFF2-40B4-BE49-F238E27FC236}">
                  <a16:creationId xmlns:a16="http://schemas.microsoft.com/office/drawing/2014/main" id="{AA16E6B2-DA6E-D5FC-D14E-67754CB75DFA}"/>
                </a:ext>
              </a:extLst>
            </p:cNvPr>
            <p:cNvSpPr/>
            <p:nvPr/>
          </p:nvSpPr>
          <p:spPr>
            <a:xfrm>
              <a:off x="2043299" y="4200157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Google Shape;572;p21">
              <a:extLst>
                <a:ext uri="{FF2B5EF4-FFF2-40B4-BE49-F238E27FC236}">
                  <a16:creationId xmlns:a16="http://schemas.microsoft.com/office/drawing/2014/main" id="{00C33F88-977C-18D5-E447-A3152D453E9F}"/>
                </a:ext>
              </a:extLst>
            </p:cNvPr>
            <p:cNvSpPr/>
            <p:nvPr/>
          </p:nvSpPr>
          <p:spPr>
            <a:xfrm>
              <a:off x="2383415" y="4200157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573;p21">
              <a:extLst>
                <a:ext uri="{FF2B5EF4-FFF2-40B4-BE49-F238E27FC236}">
                  <a16:creationId xmlns:a16="http://schemas.microsoft.com/office/drawing/2014/main" id="{95579577-A85C-AC46-569C-55CD9531229A}"/>
                </a:ext>
              </a:extLst>
            </p:cNvPr>
            <p:cNvSpPr/>
            <p:nvPr/>
          </p:nvSpPr>
          <p:spPr>
            <a:xfrm>
              <a:off x="2723532" y="4200157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574;p21">
              <a:extLst>
                <a:ext uri="{FF2B5EF4-FFF2-40B4-BE49-F238E27FC236}">
                  <a16:creationId xmlns:a16="http://schemas.microsoft.com/office/drawing/2014/main" id="{9BB71742-0BA1-5450-5F3B-B18F7A60AFD5}"/>
                </a:ext>
              </a:extLst>
            </p:cNvPr>
            <p:cNvSpPr/>
            <p:nvPr/>
          </p:nvSpPr>
          <p:spPr>
            <a:xfrm>
              <a:off x="3063648" y="4200157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575;p21">
              <a:extLst>
                <a:ext uri="{FF2B5EF4-FFF2-40B4-BE49-F238E27FC236}">
                  <a16:creationId xmlns:a16="http://schemas.microsoft.com/office/drawing/2014/main" id="{B4C1A8CE-3F1D-D34A-71F5-1D4E4F4840D7}"/>
                </a:ext>
              </a:extLst>
            </p:cNvPr>
            <p:cNvSpPr/>
            <p:nvPr/>
          </p:nvSpPr>
          <p:spPr>
            <a:xfrm>
              <a:off x="3403766" y="4200157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" name="Google Shape;576;p21">
              <a:extLst>
                <a:ext uri="{FF2B5EF4-FFF2-40B4-BE49-F238E27FC236}">
                  <a16:creationId xmlns:a16="http://schemas.microsoft.com/office/drawing/2014/main" id="{AD2FB6F5-981D-5D06-A844-F717994ACB1B}"/>
                </a:ext>
              </a:extLst>
            </p:cNvPr>
            <p:cNvSpPr/>
            <p:nvPr/>
          </p:nvSpPr>
          <p:spPr>
            <a:xfrm>
              <a:off x="3757737" y="4200157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" name="Google Shape;577;p21">
              <a:extLst>
                <a:ext uri="{FF2B5EF4-FFF2-40B4-BE49-F238E27FC236}">
                  <a16:creationId xmlns:a16="http://schemas.microsoft.com/office/drawing/2014/main" id="{DD76E5BB-7BF0-D6FD-31D6-460C12A2FEA7}"/>
                </a:ext>
              </a:extLst>
            </p:cNvPr>
            <p:cNvSpPr/>
            <p:nvPr/>
          </p:nvSpPr>
          <p:spPr>
            <a:xfrm>
              <a:off x="4083999" y="4200157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" name="Google Shape;578;p21">
              <a:extLst>
                <a:ext uri="{FF2B5EF4-FFF2-40B4-BE49-F238E27FC236}">
                  <a16:creationId xmlns:a16="http://schemas.microsoft.com/office/drawing/2014/main" id="{CB46DFE8-0CF0-7FE4-05AD-80352BA8E5E4}"/>
                </a:ext>
              </a:extLst>
            </p:cNvPr>
            <p:cNvSpPr/>
            <p:nvPr/>
          </p:nvSpPr>
          <p:spPr>
            <a:xfrm>
              <a:off x="4424115" y="4200157"/>
              <a:ext cx="2712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" name="Google Shape;579;p21">
              <a:extLst>
                <a:ext uri="{FF2B5EF4-FFF2-40B4-BE49-F238E27FC236}">
                  <a16:creationId xmlns:a16="http://schemas.microsoft.com/office/drawing/2014/main" id="{A76559CC-30E9-FF28-FE1B-4FBF49D32766}"/>
                </a:ext>
              </a:extLst>
            </p:cNvPr>
            <p:cNvSpPr/>
            <p:nvPr/>
          </p:nvSpPr>
          <p:spPr>
            <a:xfrm>
              <a:off x="4764231" y="4200157"/>
              <a:ext cx="2712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" name="Google Shape;580;p21">
              <a:extLst>
                <a:ext uri="{FF2B5EF4-FFF2-40B4-BE49-F238E27FC236}">
                  <a16:creationId xmlns:a16="http://schemas.microsoft.com/office/drawing/2014/main" id="{82BE331B-442E-B519-39E2-315EDA347130}"/>
                </a:ext>
              </a:extLst>
            </p:cNvPr>
            <p:cNvSpPr/>
            <p:nvPr/>
          </p:nvSpPr>
          <p:spPr>
            <a:xfrm>
              <a:off x="5104348" y="4200157"/>
              <a:ext cx="2712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" name="Google Shape;621;p21">
              <a:extLst>
                <a:ext uri="{FF2B5EF4-FFF2-40B4-BE49-F238E27FC236}">
                  <a16:creationId xmlns:a16="http://schemas.microsoft.com/office/drawing/2014/main" id="{D083A801-CFAA-17C5-AEC0-14CEB1F6303D}"/>
                </a:ext>
              </a:extLst>
            </p:cNvPr>
            <p:cNvSpPr/>
            <p:nvPr/>
          </p:nvSpPr>
          <p:spPr>
            <a:xfrm>
              <a:off x="6816766" y="4200157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" name="Google Shape;622;p21">
              <a:extLst>
                <a:ext uri="{FF2B5EF4-FFF2-40B4-BE49-F238E27FC236}">
                  <a16:creationId xmlns:a16="http://schemas.microsoft.com/office/drawing/2014/main" id="{07B6F850-70F1-1E97-6A20-7F4FBCA338A4}"/>
                </a:ext>
              </a:extLst>
            </p:cNvPr>
            <p:cNvSpPr/>
            <p:nvPr/>
          </p:nvSpPr>
          <p:spPr>
            <a:xfrm>
              <a:off x="7155228" y="4200157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" name="Google Shape;623;p21">
              <a:extLst>
                <a:ext uri="{FF2B5EF4-FFF2-40B4-BE49-F238E27FC236}">
                  <a16:creationId xmlns:a16="http://schemas.microsoft.com/office/drawing/2014/main" id="{9A20BAD8-3F15-679C-A257-E89840381C5B}"/>
                </a:ext>
              </a:extLst>
            </p:cNvPr>
            <p:cNvSpPr/>
            <p:nvPr/>
          </p:nvSpPr>
          <p:spPr>
            <a:xfrm>
              <a:off x="7493692" y="4200157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" name="Google Shape;624;p21">
              <a:extLst>
                <a:ext uri="{FF2B5EF4-FFF2-40B4-BE49-F238E27FC236}">
                  <a16:creationId xmlns:a16="http://schemas.microsoft.com/office/drawing/2014/main" id="{A4D70ECA-0626-B587-339B-83F1586BD8C5}"/>
                </a:ext>
              </a:extLst>
            </p:cNvPr>
            <p:cNvSpPr/>
            <p:nvPr/>
          </p:nvSpPr>
          <p:spPr>
            <a:xfrm>
              <a:off x="7832155" y="4200157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" name="Google Shape;625;p21">
              <a:extLst>
                <a:ext uri="{FF2B5EF4-FFF2-40B4-BE49-F238E27FC236}">
                  <a16:creationId xmlns:a16="http://schemas.microsoft.com/office/drawing/2014/main" id="{F6F2DBC8-7C90-BE6A-4580-2CEB4044A480}"/>
                </a:ext>
              </a:extLst>
            </p:cNvPr>
            <p:cNvSpPr/>
            <p:nvPr/>
          </p:nvSpPr>
          <p:spPr>
            <a:xfrm>
              <a:off x="8170618" y="4200157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" name="Google Shape;626;p21">
              <a:extLst>
                <a:ext uri="{FF2B5EF4-FFF2-40B4-BE49-F238E27FC236}">
                  <a16:creationId xmlns:a16="http://schemas.microsoft.com/office/drawing/2014/main" id="{83A5BB0A-FFBB-A676-519B-E3C03DF62BDA}"/>
                </a:ext>
              </a:extLst>
            </p:cNvPr>
            <p:cNvSpPr/>
            <p:nvPr/>
          </p:nvSpPr>
          <p:spPr>
            <a:xfrm>
              <a:off x="8509080" y="4200157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Google Shape;627;p21">
              <a:extLst>
                <a:ext uri="{FF2B5EF4-FFF2-40B4-BE49-F238E27FC236}">
                  <a16:creationId xmlns:a16="http://schemas.microsoft.com/office/drawing/2014/main" id="{BB73A30E-A8D7-7C25-3F97-E4D64DD28DE0}"/>
                </a:ext>
              </a:extLst>
            </p:cNvPr>
            <p:cNvSpPr/>
            <p:nvPr/>
          </p:nvSpPr>
          <p:spPr>
            <a:xfrm>
              <a:off x="8847544" y="4200157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Google Shape;628;p21">
              <a:extLst>
                <a:ext uri="{FF2B5EF4-FFF2-40B4-BE49-F238E27FC236}">
                  <a16:creationId xmlns:a16="http://schemas.microsoft.com/office/drawing/2014/main" id="{FF1AF852-D9E3-5C40-BF8B-BA727FE65B55}"/>
                </a:ext>
              </a:extLst>
            </p:cNvPr>
            <p:cNvSpPr/>
            <p:nvPr/>
          </p:nvSpPr>
          <p:spPr>
            <a:xfrm>
              <a:off x="9186007" y="4200157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Google Shape;629;p21">
              <a:extLst>
                <a:ext uri="{FF2B5EF4-FFF2-40B4-BE49-F238E27FC236}">
                  <a16:creationId xmlns:a16="http://schemas.microsoft.com/office/drawing/2014/main" id="{A3FF480E-6AD8-6307-F383-52E7B691257C}"/>
                </a:ext>
              </a:extLst>
            </p:cNvPr>
            <p:cNvSpPr/>
            <p:nvPr/>
          </p:nvSpPr>
          <p:spPr>
            <a:xfrm>
              <a:off x="9524470" y="4200157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" name="Google Shape;630;p21">
              <a:extLst>
                <a:ext uri="{FF2B5EF4-FFF2-40B4-BE49-F238E27FC236}">
                  <a16:creationId xmlns:a16="http://schemas.microsoft.com/office/drawing/2014/main" id="{5F4CA7DA-68A0-8D3C-082C-1F39024848D7}"/>
                </a:ext>
              </a:extLst>
            </p:cNvPr>
            <p:cNvSpPr/>
            <p:nvPr/>
          </p:nvSpPr>
          <p:spPr>
            <a:xfrm>
              <a:off x="9862934" y="4200157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" name="Google Shape;662;p21">
              <a:extLst>
                <a:ext uri="{FF2B5EF4-FFF2-40B4-BE49-F238E27FC236}">
                  <a16:creationId xmlns:a16="http://schemas.microsoft.com/office/drawing/2014/main" id="{49CE92F8-B88B-3DD6-A8BB-157179567B3F}"/>
                </a:ext>
              </a:extLst>
            </p:cNvPr>
            <p:cNvSpPr txBox="1"/>
            <p:nvPr/>
          </p:nvSpPr>
          <p:spPr>
            <a:xfrm>
              <a:off x="1067199" y="4089491"/>
              <a:ext cx="907200" cy="41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16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~2 ore</a:t>
              </a:r>
              <a:endParaRPr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3" name="Google Shape;667;p21">
              <a:extLst>
                <a:ext uri="{FF2B5EF4-FFF2-40B4-BE49-F238E27FC236}">
                  <a16:creationId xmlns:a16="http://schemas.microsoft.com/office/drawing/2014/main" id="{816DB597-A31D-7FB6-9CA9-00F0CE15CA7D}"/>
                </a:ext>
              </a:extLst>
            </p:cNvPr>
            <p:cNvSpPr txBox="1"/>
            <p:nvPr/>
          </p:nvSpPr>
          <p:spPr>
            <a:xfrm>
              <a:off x="10201398" y="4089491"/>
              <a:ext cx="1088697" cy="41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~30 min</a:t>
              </a:r>
              <a:endParaRPr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6AB4D0A6-5AEA-ABE1-9238-4F43821DF27B}"/>
              </a:ext>
            </a:extLst>
          </p:cNvPr>
          <p:cNvGrpSpPr/>
          <p:nvPr/>
        </p:nvGrpSpPr>
        <p:grpSpPr>
          <a:xfrm>
            <a:off x="1067199" y="4708091"/>
            <a:ext cx="10057600" cy="413200"/>
            <a:chOff x="1067199" y="4708091"/>
            <a:chExt cx="10057600" cy="413200"/>
          </a:xfrm>
        </p:grpSpPr>
        <p:sp>
          <p:nvSpPr>
            <p:cNvPr id="54" name="Google Shape;558;p21">
              <a:extLst>
                <a:ext uri="{FF2B5EF4-FFF2-40B4-BE49-F238E27FC236}">
                  <a16:creationId xmlns:a16="http://schemas.microsoft.com/office/drawing/2014/main" id="{352DF962-7CD0-17E6-B290-7C7653D8092B}"/>
                </a:ext>
              </a:extLst>
            </p:cNvPr>
            <p:cNvSpPr txBox="1"/>
            <p:nvPr/>
          </p:nvSpPr>
          <p:spPr>
            <a:xfrm>
              <a:off x="5442699" y="4708091"/>
              <a:ext cx="1306800" cy="41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Variabilità</a:t>
              </a:r>
              <a:endParaRPr sz="16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8" name="Google Shape;581;p21">
              <a:extLst>
                <a:ext uri="{FF2B5EF4-FFF2-40B4-BE49-F238E27FC236}">
                  <a16:creationId xmlns:a16="http://schemas.microsoft.com/office/drawing/2014/main" id="{54603160-645D-2A21-D664-F4CF8001BF1D}"/>
                </a:ext>
              </a:extLst>
            </p:cNvPr>
            <p:cNvSpPr/>
            <p:nvPr/>
          </p:nvSpPr>
          <p:spPr>
            <a:xfrm>
              <a:off x="2043299" y="4824691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" name="Google Shape;582;p21">
              <a:extLst>
                <a:ext uri="{FF2B5EF4-FFF2-40B4-BE49-F238E27FC236}">
                  <a16:creationId xmlns:a16="http://schemas.microsoft.com/office/drawing/2014/main" id="{19687B60-4827-F207-C1F1-D795268FCC54}"/>
                </a:ext>
              </a:extLst>
            </p:cNvPr>
            <p:cNvSpPr/>
            <p:nvPr/>
          </p:nvSpPr>
          <p:spPr>
            <a:xfrm>
              <a:off x="2383415" y="4824691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" name="Google Shape;583;p21">
              <a:extLst>
                <a:ext uri="{FF2B5EF4-FFF2-40B4-BE49-F238E27FC236}">
                  <a16:creationId xmlns:a16="http://schemas.microsoft.com/office/drawing/2014/main" id="{1E8236BF-E14A-EFF6-5F8F-B12973B4E02C}"/>
                </a:ext>
              </a:extLst>
            </p:cNvPr>
            <p:cNvSpPr/>
            <p:nvPr/>
          </p:nvSpPr>
          <p:spPr>
            <a:xfrm>
              <a:off x="2723532" y="4824691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" name="Google Shape;584;p21">
              <a:extLst>
                <a:ext uri="{FF2B5EF4-FFF2-40B4-BE49-F238E27FC236}">
                  <a16:creationId xmlns:a16="http://schemas.microsoft.com/office/drawing/2014/main" id="{CA48FD98-59C8-C60C-20ED-8C1238452173}"/>
                </a:ext>
              </a:extLst>
            </p:cNvPr>
            <p:cNvSpPr/>
            <p:nvPr/>
          </p:nvSpPr>
          <p:spPr>
            <a:xfrm>
              <a:off x="3063648" y="4824691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" name="Google Shape;585;p21">
              <a:extLst>
                <a:ext uri="{FF2B5EF4-FFF2-40B4-BE49-F238E27FC236}">
                  <a16:creationId xmlns:a16="http://schemas.microsoft.com/office/drawing/2014/main" id="{6214CD80-A26B-F0F0-4A00-87806E862D6F}"/>
                </a:ext>
              </a:extLst>
            </p:cNvPr>
            <p:cNvSpPr/>
            <p:nvPr/>
          </p:nvSpPr>
          <p:spPr>
            <a:xfrm>
              <a:off x="3403766" y="4824691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" name="Google Shape;586;p21">
              <a:extLst>
                <a:ext uri="{FF2B5EF4-FFF2-40B4-BE49-F238E27FC236}">
                  <a16:creationId xmlns:a16="http://schemas.microsoft.com/office/drawing/2014/main" id="{6B633364-4CC3-0C7D-3581-873A9F2C5C01}"/>
                </a:ext>
              </a:extLst>
            </p:cNvPr>
            <p:cNvSpPr/>
            <p:nvPr/>
          </p:nvSpPr>
          <p:spPr>
            <a:xfrm>
              <a:off x="3743882" y="4824691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" name="Google Shape;587;p21">
              <a:extLst>
                <a:ext uri="{FF2B5EF4-FFF2-40B4-BE49-F238E27FC236}">
                  <a16:creationId xmlns:a16="http://schemas.microsoft.com/office/drawing/2014/main" id="{7E27A218-6DF5-165B-EAA6-C09A8A5340B3}"/>
                </a:ext>
              </a:extLst>
            </p:cNvPr>
            <p:cNvSpPr/>
            <p:nvPr/>
          </p:nvSpPr>
          <p:spPr>
            <a:xfrm>
              <a:off x="4083999" y="4824691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" name="Google Shape;588;p21">
              <a:extLst>
                <a:ext uri="{FF2B5EF4-FFF2-40B4-BE49-F238E27FC236}">
                  <a16:creationId xmlns:a16="http://schemas.microsoft.com/office/drawing/2014/main" id="{B7557A4B-781E-DFFA-D8B9-EBF368336A5A}"/>
                </a:ext>
              </a:extLst>
            </p:cNvPr>
            <p:cNvSpPr/>
            <p:nvPr/>
          </p:nvSpPr>
          <p:spPr>
            <a:xfrm>
              <a:off x="4424115" y="4824691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" name="Google Shape;589;p21">
              <a:extLst>
                <a:ext uri="{FF2B5EF4-FFF2-40B4-BE49-F238E27FC236}">
                  <a16:creationId xmlns:a16="http://schemas.microsoft.com/office/drawing/2014/main" id="{2B298044-65EB-7D36-6F56-C54E3CB85671}"/>
                </a:ext>
              </a:extLst>
            </p:cNvPr>
            <p:cNvSpPr/>
            <p:nvPr/>
          </p:nvSpPr>
          <p:spPr>
            <a:xfrm>
              <a:off x="4764231" y="4824691"/>
              <a:ext cx="2712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" name="Google Shape;590;p21">
              <a:extLst>
                <a:ext uri="{FF2B5EF4-FFF2-40B4-BE49-F238E27FC236}">
                  <a16:creationId xmlns:a16="http://schemas.microsoft.com/office/drawing/2014/main" id="{3E16A55B-9DAA-6FD4-9049-DB3D2F52E598}"/>
                </a:ext>
              </a:extLst>
            </p:cNvPr>
            <p:cNvSpPr/>
            <p:nvPr/>
          </p:nvSpPr>
          <p:spPr>
            <a:xfrm>
              <a:off x="5104348" y="4824691"/>
              <a:ext cx="2712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" name="Google Shape;631;p21">
              <a:extLst>
                <a:ext uri="{FF2B5EF4-FFF2-40B4-BE49-F238E27FC236}">
                  <a16:creationId xmlns:a16="http://schemas.microsoft.com/office/drawing/2014/main" id="{B6BFF152-25AF-B72C-017D-2B4A8DB85C3B}"/>
                </a:ext>
              </a:extLst>
            </p:cNvPr>
            <p:cNvSpPr/>
            <p:nvPr/>
          </p:nvSpPr>
          <p:spPr>
            <a:xfrm>
              <a:off x="6816766" y="4824691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" name="Google Shape;632;p21">
              <a:extLst>
                <a:ext uri="{FF2B5EF4-FFF2-40B4-BE49-F238E27FC236}">
                  <a16:creationId xmlns:a16="http://schemas.microsoft.com/office/drawing/2014/main" id="{4E0F0B75-C451-B8B1-644E-1CC8641E3E28}"/>
                </a:ext>
              </a:extLst>
            </p:cNvPr>
            <p:cNvSpPr/>
            <p:nvPr/>
          </p:nvSpPr>
          <p:spPr>
            <a:xfrm>
              <a:off x="7155228" y="4824691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" name="Google Shape;633;p21">
              <a:extLst>
                <a:ext uri="{FF2B5EF4-FFF2-40B4-BE49-F238E27FC236}">
                  <a16:creationId xmlns:a16="http://schemas.microsoft.com/office/drawing/2014/main" id="{D87EF26D-D43E-0CFC-2DF9-D4B915ED21C8}"/>
                </a:ext>
              </a:extLst>
            </p:cNvPr>
            <p:cNvSpPr/>
            <p:nvPr/>
          </p:nvSpPr>
          <p:spPr>
            <a:xfrm>
              <a:off x="7493692" y="4824691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" name="Google Shape;634;p21">
              <a:extLst>
                <a:ext uri="{FF2B5EF4-FFF2-40B4-BE49-F238E27FC236}">
                  <a16:creationId xmlns:a16="http://schemas.microsoft.com/office/drawing/2014/main" id="{DE168E2A-584C-14FD-3AF3-D014C4996FBF}"/>
                </a:ext>
              </a:extLst>
            </p:cNvPr>
            <p:cNvSpPr/>
            <p:nvPr/>
          </p:nvSpPr>
          <p:spPr>
            <a:xfrm>
              <a:off x="7832155" y="4824691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" name="Google Shape;635;p21">
              <a:extLst>
                <a:ext uri="{FF2B5EF4-FFF2-40B4-BE49-F238E27FC236}">
                  <a16:creationId xmlns:a16="http://schemas.microsoft.com/office/drawing/2014/main" id="{03D4DC0A-ABFE-DE26-3FE2-DEC7EC647F1A}"/>
                </a:ext>
              </a:extLst>
            </p:cNvPr>
            <p:cNvSpPr/>
            <p:nvPr/>
          </p:nvSpPr>
          <p:spPr>
            <a:xfrm>
              <a:off x="8170618" y="4824691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" name="Google Shape;636;p21">
              <a:extLst>
                <a:ext uri="{FF2B5EF4-FFF2-40B4-BE49-F238E27FC236}">
                  <a16:creationId xmlns:a16="http://schemas.microsoft.com/office/drawing/2014/main" id="{3447622A-0725-EAAB-2C59-2161D787B401}"/>
                </a:ext>
              </a:extLst>
            </p:cNvPr>
            <p:cNvSpPr/>
            <p:nvPr/>
          </p:nvSpPr>
          <p:spPr>
            <a:xfrm>
              <a:off x="8509080" y="4824691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" name="Google Shape;637;p21">
              <a:extLst>
                <a:ext uri="{FF2B5EF4-FFF2-40B4-BE49-F238E27FC236}">
                  <a16:creationId xmlns:a16="http://schemas.microsoft.com/office/drawing/2014/main" id="{5F0A2CAD-CF8A-7110-BEAC-FFE393CA87AD}"/>
                </a:ext>
              </a:extLst>
            </p:cNvPr>
            <p:cNvSpPr/>
            <p:nvPr/>
          </p:nvSpPr>
          <p:spPr>
            <a:xfrm>
              <a:off x="8847544" y="4824691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" name="Google Shape;638;p21">
              <a:extLst>
                <a:ext uri="{FF2B5EF4-FFF2-40B4-BE49-F238E27FC236}">
                  <a16:creationId xmlns:a16="http://schemas.microsoft.com/office/drawing/2014/main" id="{E0FAD3B6-58F3-6C00-57CD-E5B58D050592}"/>
                </a:ext>
              </a:extLst>
            </p:cNvPr>
            <p:cNvSpPr/>
            <p:nvPr/>
          </p:nvSpPr>
          <p:spPr>
            <a:xfrm>
              <a:off x="9186007" y="4824691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" name="Google Shape;639;p21">
              <a:extLst>
                <a:ext uri="{FF2B5EF4-FFF2-40B4-BE49-F238E27FC236}">
                  <a16:creationId xmlns:a16="http://schemas.microsoft.com/office/drawing/2014/main" id="{4F665DE8-0740-6B4D-F6A3-41786EDB305B}"/>
                </a:ext>
              </a:extLst>
            </p:cNvPr>
            <p:cNvSpPr/>
            <p:nvPr/>
          </p:nvSpPr>
          <p:spPr>
            <a:xfrm>
              <a:off x="9524470" y="4824691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" name="Google Shape;640;p21">
              <a:extLst>
                <a:ext uri="{FF2B5EF4-FFF2-40B4-BE49-F238E27FC236}">
                  <a16:creationId xmlns:a16="http://schemas.microsoft.com/office/drawing/2014/main" id="{77F6E2BC-E77C-8D5D-8688-E22B289B4A1A}"/>
                </a:ext>
              </a:extLst>
            </p:cNvPr>
            <p:cNvSpPr/>
            <p:nvPr/>
          </p:nvSpPr>
          <p:spPr>
            <a:xfrm>
              <a:off x="9862934" y="4824691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" name="Google Shape;663;p21">
              <a:extLst>
                <a:ext uri="{FF2B5EF4-FFF2-40B4-BE49-F238E27FC236}">
                  <a16:creationId xmlns:a16="http://schemas.microsoft.com/office/drawing/2014/main" id="{59A751A5-6DAA-2B24-8022-281229DBF7C9}"/>
                </a:ext>
              </a:extLst>
            </p:cNvPr>
            <p:cNvSpPr txBox="1"/>
            <p:nvPr/>
          </p:nvSpPr>
          <p:spPr>
            <a:xfrm>
              <a:off x="1067199" y="4708091"/>
              <a:ext cx="907200" cy="41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16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Bassa</a:t>
              </a:r>
              <a:endParaRPr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4" name="Google Shape;668;p21">
              <a:extLst>
                <a:ext uri="{FF2B5EF4-FFF2-40B4-BE49-F238E27FC236}">
                  <a16:creationId xmlns:a16="http://schemas.microsoft.com/office/drawing/2014/main" id="{467816BC-E99D-0521-643F-96F7D6EEA60A}"/>
                </a:ext>
              </a:extLst>
            </p:cNvPr>
            <p:cNvSpPr txBox="1"/>
            <p:nvPr/>
          </p:nvSpPr>
          <p:spPr>
            <a:xfrm>
              <a:off x="10185199" y="4708091"/>
              <a:ext cx="939600" cy="41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Elevata</a:t>
              </a:r>
              <a:endParaRPr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5" name="Gruppo 4">
            <a:extLst>
              <a:ext uri="{FF2B5EF4-FFF2-40B4-BE49-F238E27FC236}">
                <a16:creationId xmlns:a16="http://schemas.microsoft.com/office/drawing/2014/main" id="{9EB03604-B5D1-A906-D6B0-43B2F092EF9A}"/>
              </a:ext>
            </a:extLst>
          </p:cNvPr>
          <p:cNvGrpSpPr/>
          <p:nvPr/>
        </p:nvGrpSpPr>
        <p:grpSpPr>
          <a:xfrm>
            <a:off x="1067199" y="5326691"/>
            <a:ext cx="10515200" cy="413200"/>
            <a:chOff x="1067199" y="5326691"/>
            <a:chExt cx="10515200" cy="413200"/>
          </a:xfrm>
        </p:grpSpPr>
        <p:sp>
          <p:nvSpPr>
            <p:cNvPr id="55" name="Google Shape;559;p21">
              <a:extLst>
                <a:ext uri="{FF2B5EF4-FFF2-40B4-BE49-F238E27FC236}">
                  <a16:creationId xmlns:a16="http://schemas.microsoft.com/office/drawing/2014/main" id="{6EB606C2-0925-1481-18A3-B53BF3C380A3}"/>
                </a:ext>
              </a:extLst>
            </p:cNvPr>
            <p:cNvSpPr txBox="1"/>
            <p:nvPr/>
          </p:nvSpPr>
          <p:spPr>
            <a:xfrm>
              <a:off x="5237217" y="5326691"/>
              <a:ext cx="1717764" cy="41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1600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Labeling</a:t>
              </a:r>
              <a:endParaRPr sz="16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8" name="Google Shape;591;p21">
              <a:extLst>
                <a:ext uri="{FF2B5EF4-FFF2-40B4-BE49-F238E27FC236}">
                  <a16:creationId xmlns:a16="http://schemas.microsoft.com/office/drawing/2014/main" id="{93882D4C-DD2F-404B-A0C0-993FDBB0175B}"/>
                </a:ext>
              </a:extLst>
            </p:cNvPr>
            <p:cNvSpPr/>
            <p:nvPr/>
          </p:nvSpPr>
          <p:spPr>
            <a:xfrm>
              <a:off x="2043299" y="5443291"/>
              <a:ext cx="2712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" name="Google Shape;592;p21">
              <a:extLst>
                <a:ext uri="{FF2B5EF4-FFF2-40B4-BE49-F238E27FC236}">
                  <a16:creationId xmlns:a16="http://schemas.microsoft.com/office/drawing/2014/main" id="{7DD1A322-5E38-B6F4-7B11-FA35C3F697BC}"/>
                </a:ext>
              </a:extLst>
            </p:cNvPr>
            <p:cNvSpPr/>
            <p:nvPr/>
          </p:nvSpPr>
          <p:spPr>
            <a:xfrm>
              <a:off x="2383415" y="5443291"/>
              <a:ext cx="2712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Google Shape;593;p21">
              <a:extLst>
                <a:ext uri="{FF2B5EF4-FFF2-40B4-BE49-F238E27FC236}">
                  <a16:creationId xmlns:a16="http://schemas.microsoft.com/office/drawing/2014/main" id="{6DB6B098-D534-751A-D0B4-8E4E953A3476}"/>
                </a:ext>
              </a:extLst>
            </p:cNvPr>
            <p:cNvSpPr/>
            <p:nvPr/>
          </p:nvSpPr>
          <p:spPr>
            <a:xfrm>
              <a:off x="2723532" y="5443291"/>
              <a:ext cx="2712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" name="Google Shape;594;p21">
              <a:extLst>
                <a:ext uri="{FF2B5EF4-FFF2-40B4-BE49-F238E27FC236}">
                  <a16:creationId xmlns:a16="http://schemas.microsoft.com/office/drawing/2014/main" id="{1CE3F9B9-44EB-304F-AB78-4388458EE921}"/>
                </a:ext>
              </a:extLst>
            </p:cNvPr>
            <p:cNvSpPr/>
            <p:nvPr/>
          </p:nvSpPr>
          <p:spPr>
            <a:xfrm>
              <a:off x="3063648" y="5443291"/>
              <a:ext cx="2712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" name="Google Shape;595;p21">
              <a:extLst>
                <a:ext uri="{FF2B5EF4-FFF2-40B4-BE49-F238E27FC236}">
                  <a16:creationId xmlns:a16="http://schemas.microsoft.com/office/drawing/2014/main" id="{C46C125D-A261-4FB8-0530-32E1AFDE6607}"/>
                </a:ext>
              </a:extLst>
            </p:cNvPr>
            <p:cNvSpPr/>
            <p:nvPr/>
          </p:nvSpPr>
          <p:spPr>
            <a:xfrm>
              <a:off x="3403766" y="5443291"/>
              <a:ext cx="2712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93" name="Google Shape;596;p21">
              <a:extLst>
                <a:ext uri="{FF2B5EF4-FFF2-40B4-BE49-F238E27FC236}">
                  <a16:creationId xmlns:a16="http://schemas.microsoft.com/office/drawing/2014/main" id="{5AF52104-F467-D5C6-3ED4-62539EE591FA}"/>
                </a:ext>
              </a:extLst>
            </p:cNvPr>
            <p:cNvSpPr/>
            <p:nvPr/>
          </p:nvSpPr>
          <p:spPr>
            <a:xfrm>
              <a:off x="3743882" y="5443291"/>
              <a:ext cx="2712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" name="Google Shape;597;p21">
              <a:extLst>
                <a:ext uri="{FF2B5EF4-FFF2-40B4-BE49-F238E27FC236}">
                  <a16:creationId xmlns:a16="http://schemas.microsoft.com/office/drawing/2014/main" id="{A7202507-03B4-1CD2-C13D-EDDC3792826B}"/>
                </a:ext>
              </a:extLst>
            </p:cNvPr>
            <p:cNvSpPr/>
            <p:nvPr/>
          </p:nvSpPr>
          <p:spPr>
            <a:xfrm>
              <a:off x="4083999" y="5443291"/>
              <a:ext cx="2712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" name="Google Shape;598;p21">
              <a:extLst>
                <a:ext uri="{FF2B5EF4-FFF2-40B4-BE49-F238E27FC236}">
                  <a16:creationId xmlns:a16="http://schemas.microsoft.com/office/drawing/2014/main" id="{C50C6A29-CE99-A70D-B078-1C5B7610D5DC}"/>
                </a:ext>
              </a:extLst>
            </p:cNvPr>
            <p:cNvSpPr/>
            <p:nvPr/>
          </p:nvSpPr>
          <p:spPr>
            <a:xfrm>
              <a:off x="4424115" y="5443291"/>
              <a:ext cx="2712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" name="Google Shape;599;p21">
              <a:extLst>
                <a:ext uri="{FF2B5EF4-FFF2-40B4-BE49-F238E27FC236}">
                  <a16:creationId xmlns:a16="http://schemas.microsoft.com/office/drawing/2014/main" id="{E22D7EFA-1AD6-4F11-3D5B-3F3E8A3AC4FE}"/>
                </a:ext>
              </a:extLst>
            </p:cNvPr>
            <p:cNvSpPr/>
            <p:nvPr/>
          </p:nvSpPr>
          <p:spPr>
            <a:xfrm>
              <a:off x="4764231" y="5443291"/>
              <a:ext cx="2712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" name="Google Shape;600;p21">
              <a:extLst>
                <a:ext uri="{FF2B5EF4-FFF2-40B4-BE49-F238E27FC236}">
                  <a16:creationId xmlns:a16="http://schemas.microsoft.com/office/drawing/2014/main" id="{419A6A8B-B400-707C-B3D1-BD27A4F6748C}"/>
                </a:ext>
              </a:extLst>
            </p:cNvPr>
            <p:cNvSpPr/>
            <p:nvPr/>
          </p:nvSpPr>
          <p:spPr>
            <a:xfrm>
              <a:off x="5104348" y="5443291"/>
              <a:ext cx="271200" cy="1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" name="Google Shape;641;p21">
              <a:extLst>
                <a:ext uri="{FF2B5EF4-FFF2-40B4-BE49-F238E27FC236}">
                  <a16:creationId xmlns:a16="http://schemas.microsoft.com/office/drawing/2014/main" id="{F6AD7DD1-E2B0-3482-F15C-D7E55220B9F3}"/>
                </a:ext>
              </a:extLst>
            </p:cNvPr>
            <p:cNvSpPr/>
            <p:nvPr/>
          </p:nvSpPr>
          <p:spPr>
            <a:xfrm>
              <a:off x="6816766" y="5443291"/>
              <a:ext cx="27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" name="Google Shape;642;p21">
              <a:extLst>
                <a:ext uri="{FF2B5EF4-FFF2-40B4-BE49-F238E27FC236}">
                  <a16:creationId xmlns:a16="http://schemas.microsoft.com/office/drawing/2014/main" id="{21618EAB-B1B1-1C48-DDAF-81A8DFC5B930}"/>
                </a:ext>
              </a:extLst>
            </p:cNvPr>
            <p:cNvSpPr/>
            <p:nvPr/>
          </p:nvSpPr>
          <p:spPr>
            <a:xfrm>
              <a:off x="7155228" y="5443291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" name="Google Shape;643;p21">
              <a:extLst>
                <a:ext uri="{FF2B5EF4-FFF2-40B4-BE49-F238E27FC236}">
                  <a16:creationId xmlns:a16="http://schemas.microsoft.com/office/drawing/2014/main" id="{26E713E2-A82E-0461-A99E-6A292A07C97E}"/>
                </a:ext>
              </a:extLst>
            </p:cNvPr>
            <p:cNvSpPr/>
            <p:nvPr/>
          </p:nvSpPr>
          <p:spPr>
            <a:xfrm>
              <a:off x="7493692" y="5443291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" name="Google Shape;644;p21">
              <a:extLst>
                <a:ext uri="{FF2B5EF4-FFF2-40B4-BE49-F238E27FC236}">
                  <a16:creationId xmlns:a16="http://schemas.microsoft.com/office/drawing/2014/main" id="{D52B70DC-4F0A-1804-0BB6-91068CAA0697}"/>
                </a:ext>
              </a:extLst>
            </p:cNvPr>
            <p:cNvSpPr/>
            <p:nvPr/>
          </p:nvSpPr>
          <p:spPr>
            <a:xfrm>
              <a:off x="7832155" y="5443291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" name="Google Shape;645;p21">
              <a:extLst>
                <a:ext uri="{FF2B5EF4-FFF2-40B4-BE49-F238E27FC236}">
                  <a16:creationId xmlns:a16="http://schemas.microsoft.com/office/drawing/2014/main" id="{3C4371A5-2AC9-974F-66D8-1A7583F16567}"/>
                </a:ext>
              </a:extLst>
            </p:cNvPr>
            <p:cNvSpPr/>
            <p:nvPr/>
          </p:nvSpPr>
          <p:spPr>
            <a:xfrm>
              <a:off x="8170618" y="5443291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" name="Google Shape;646;p21">
              <a:extLst>
                <a:ext uri="{FF2B5EF4-FFF2-40B4-BE49-F238E27FC236}">
                  <a16:creationId xmlns:a16="http://schemas.microsoft.com/office/drawing/2014/main" id="{44123CFD-67B9-6B51-1C22-CF63D9556C91}"/>
                </a:ext>
              </a:extLst>
            </p:cNvPr>
            <p:cNvSpPr/>
            <p:nvPr/>
          </p:nvSpPr>
          <p:spPr>
            <a:xfrm>
              <a:off x="8509080" y="5443291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" name="Google Shape;647;p21">
              <a:extLst>
                <a:ext uri="{FF2B5EF4-FFF2-40B4-BE49-F238E27FC236}">
                  <a16:creationId xmlns:a16="http://schemas.microsoft.com/office/drawing/2014/main" id="{3EC1C3C7-6BC0-1453-B2A5-4C77C3F245AB}"/>
                </a:ext>
              </a:extLst>
            </p:cNvPr>
            <p:cNvSpPr/>
            <p:nvPr/>
          </p:nvSpPr>
          <p:spPr>
            <a:xfrm>
              <a:off x="8847544" y="5443291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" name="Google Shape;648;p21">
              <a:extLst>
                <a:ext uri="{FF2B5EF4-FFF2-40B4-BE49-F238E27FC236}">
                  <a16:creationId xmlns:a16="http://schemas.microsoft.com/office/drawing/2014/main" id="{DFEA62CD-B4F8-BB69-86E2-91C3FAC74BBD}"/>
                </a:ext>
              </a:extLst>
            </p:cNvPr>
            <p:cNvSpPr/>
            <p:nvPr/>
          </p:nvSpPr>
          <p:spPr>
            <a:xfrm>
              <a:off x="9186007" y="5443291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" name="Google Shape;649;p21">
              <a:extLst>
                <a:ext uri="{FF2B5EF4-FFF2-40B4-BE49-F238E27FC236}">
                  <a16:creationId xmlns:a16="http://schemas.microsoft.com/office/drawing/2014/main" id="{47BB65EA-BA61-40F1-5F5C-9B9C8EDA31E2}"/>
                </a:ext>
              </a:extLst>
            </p:cNvPr>
            <p:cNvSpPr/>
            <p:nvPr/>
          </p:nvSpPr>
          <p:spPr>
            <a:xfrm>
              <a:off x="9524470" y="5443291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" name="Google Shape;650;p21">
              <a:extLst>
                <a:ext uri="{FF2B5EF4-FFF2-40B4-BE49-F238E27FC236}">
                  <a16:creationId xmlns:a16="http://schemas.microsoft.com/office/drawing/2014/main" id="{6BDB1169-9566-32C0-E4CD-019E6219FF6E}"/>
                </a:ext>
              </a:extLst>
            </p:cNvPr>
            <p:cNvSpPr/>
            <p:nvPr/>
          </p:nvSpPr>
          <p:spPr>
            <a:xfrm>
              <a:off x="9862934" y="5443291"/>
              <a:ext cx="270000" cy="18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" name="Google Shape;664;p21">
              <a:extLst>
                <a:ext uri="{FF2B5EF4-FFF2-40B4-BE49-F238E27FC236}">
                  <a16:creationId xmlns:a16="http://schemas.microsoft.com/office/drawing/2014/main" id="{A1BE85B1-4ADD-5FEC-4E16-302FA10EF249}"/>
                </a:ext>
              </a:extLst>
            </p:cNvPr>
            <p:cNvSpPr txBox="1"/>
            <p:nvPr/>
          </p:nvSpPr>
          <p:spPr>
            <a:xfrm>
              <a:off x="1067199" y="5326691"/>
              <a:ext cx="907200" cy="41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16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6+ ore</a:t>
              </a:r>
              <a:endParaRPr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5" name="Google Shape;669;p21">
              <a:extLst>
                <a:ext uri="{FF2B5EF4-FFF2-40B4-BE49-F238E27FC236}">
                  <a16:creationId xmlns:a16="http://schemas.microsoft.com/office/drawing/2014/main" id="{F0721A33-8CC3-8D8F-B566-AC7BE121F88C}"/>
                </a:ext>
              </a:extLst>
            </p:cNvPr>
            <p:cNvSpPr txBox="1"/>
            <p:nvPr/>
          </p:nvSpPr>
          <p:spPr>
            <a:xfrm>
              <a:off x="10201399" y="5326691"/>
              <a:ext cx="1381000" cy="41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Automatico</a:t>
              </a:r>
            </a:p>
          </p:txBody>
        </p:sp>
      </p:grpSp>
      <p:sp>
        <p:nvSpPr>
          <p:cNvPr id="146" name="Google Shape;671;p21">
            <a:extLst>
              <a:ext uri="{FF2B5EF4-FFF2-40B4-BE49-F238E27FC236}">
                <a16:creationId xmlns:a16="http://schemas.microsoft.com/office/drawing/2014/main" id="{FF557F55-BF76-F2D3-CA93-A2A7710CD2A3}"/>
              </a:ext>
            </a:extLst>
          </p:cNvPr>
          <p:cNvSpPr txBox="1"/>
          <p:nvPr/>
        </p:nvSpPr>
        <p:spPr>
          <a:xfrm>
            <a:off x="5727383" y="2221826"/>
            <a:ext cx="737600" cy="4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vs</a:t>
            </a:r>
            <a:endParaRPr sz="16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10517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2044F3F8-D61F-D3FC-E5EA-2A4ABD86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/>
              <a:t>Le sfide nell’adozione dei dati sintetici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8" name="Immagine 37" descr="Immagine che contiene Policromia, pallone, viola, Magenta&#10;&#10;Descrizione generata automaticamente">
            <a:extLst>
              <a:ext uri="{FF2B5EF4-FFF2-40B4-BE49-F238E27FC236}">
                <a16:creationId xmlns:a16="http://schemas.microsoft.com/office/drawing/2014/main" id="{2FC069E9-5E92-FE13-5DE5-9AC0AD5BA8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23" b="38467"/>
          <a:stretch/>
        </p:blipFill>
        <p:spPr>
          <a:xfrm rot="10800000">
            <a:off x="-1" y="4660384"/>
            <a:ext cx="3512457" cy="2197616"/>
          </a:xfrm>
          <a:prstGeom prst="snip2DiagRect">
            <a:avLst>
              <a:gd name="adj1" fmla="val 0"/>
              <a:gd name="adj2" fmla="val 0"/>
            </a:avLst>
          </a:prstGeom>
        </p:spPr>
      </p:pic>
      <p:grpSp>
        <p:nvGrpSpPr>
          <p:cNvPr id="11" name="Gruppo 10">
            <a:extLst>
              <a:ext uri="{FF2B5EF4-FFF2-40B4-BE49-F238E27FC236}">
                <a16:creationId xmlns:a16="http://schemas.microsoft.com/office/drawing/2014/main" id="{089C78C1-AEAC-01CA-244F-9085B2D25468}"/>
              </a:ext>
            </a:extLst>
          </p:cNvPr>
          <p:cNvGrpSpPr/>
          <p:nvPr/>
        </p:nvGrpSpPr>
        <p:grpSpPr>
          <a:xfrm>
            <a:off x="6199962" y="2258180"/>
            <a:ext cx="3234984" cy="2341640"/>
            <a:chOff x="6199962" y="2258180"/>
            <a:chExt cx="3234984" cy="2341640"/>
          </a:xfrm>
        </p:grpSpPr>
        <p:sp>
          <p:nvSpPr>
            <p:cNvPr id="102" name="Rettangolo 101" descr="Ingranaggi contorno">
              <a:extLst>
                <a:ext uri="{FF2B5EF4-FFF2-40B4-BE49-F238E27FC236}">
                  <a16:creationId xmlns:a16="http://schemas.microsoft.com/office/drawing/2014/main" id="{7BA08AAB-FF54-6E15-862B-F3542C8A9265}"/>
                </a:ext>
              </a:extLst>
            </p:cNvPr>
            <p:cNvSpPr/>
            <p:nvPr/>
          </p:nvSpPr>
          <p:spPr>
            <a:xfrm>
              <a:off x="7357098" y="2258180"/>
              <a:ext cx="919133" cy="973054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03" name="Figura a mano libera: forma 102">
              <a:extLst>
                <a:ext uri="{FF2B5EF4-FFF2-40B4-BE49-F238E27FC236}">
                  <a16:creationId xmlns:a16="http://schemas.microsoft.com/office/drawing/2014/main" id="{3DD2FE4F-6893-8346-B8FC-5AA3D48ADF93}"/>
                </a:ext>
              </a:extLst>
            </p:cNvPr>
            <p:cNvSpPr/>
            <p:nvPr/>
          </p:nvSpPr>
          <p:spPr>
            <a:xfrm>
              <a:off x="6199962" y="3335940"/>
              <a:ext cx="3234984" cy="417023"/>
            </a:xfrm>
            <a:custGeom>
              <a:avLst/>
              <a:gdLst>
                <a:gd name="connsiteX0" fmla="*/ 0 w 2780156"/>
                <a:gd name="connsiteY0" fmla="*/ 0 h 417023"/>
                <a:gd name="connsiteX1" fmla="*/ 2780156 w 2780156"/>
                <a:gd name="connsiteY1" fmla="*/ 0 h 417023"/>
                <a:gd name="connsiteX2" fmla="*/ 2780156 w 2780156"/>
                <a:gd name="connsiteY2" fmla="*/ 417023 h 417023"/>
                <a:gd name="connsiteX3" fmla="*/ 0 w 2780156"/>
                <a:gd name="connsiteY3" fmla="*/ 417023 h 417023"/>
                <a:gd name="connsiteX4" fmla="*/ 0 w 2780156"/>
                <a:gd name="connsiteY4" fmla="*/ 0 h 417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0156" h="417023">
                  <a:moveTo>
                    <a:pt x="0" y="0"/>
                  </a:moveTo>
                  <a:lnTo>
                    <a:pt x="2780156" y="0"/>
                  </a:lnTo>
                  <a:lnTo>
                    <a:pt x="2780156" y="417023"/>
                  </a:lnTo>
                  <a:lnTo>
                    <a:pt x="0" y="41702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it-IT" sz="2200" kern="1200" dirty="0"/>
                <a:t>Workflow inefficiente</a:t>
              </a:r>
              <a:endParaRPr lang="en-US" sz="2200" kern="1200" dirty="0"/>
            </a:p>
          </p:txBody>
        </p:sp>
        <p:sp>
          <p:nvSpPr>
            <p:cNvPr id="104" name="Figura a mano libera: forma 103">
              <a:extLst>
                <a:ext uri="{FF2B5EF4-FFF2-40B4-BE49-F238E27FC236}">
                  <a16:creationId xmlns:a16="http://schemas.microsoft.com/office/drawing/2014/main" id="{916B80A1-EE32-E027-3AB9-4B05653D2614}"/>
                </a:ext>
              </a:extLst>
            </p:cNvPr>
            <p:cNvSpPr/>
            <p:nvPr/>
          </p:nvSpPr>
          <p:spPr>
            <a:xfrm>
              <a:off x="6594764" y="3790329"/>
              <a:ext cx="2445378" cy="809491"/>
            </a:xfrm>
            <a:custGeom>
              <a:avLst/>
              <a:gdLst>
                <a:gd name="connsiteX0" fmla="*/ 0 w 3424763"/>
                <a:gd name="connsiteY0" fmla="*/ 0 h 809491"/>
                <a:gd name="connsiteX1" fmla="*/ 3424763 w 3424763"/>
                <a:gd name="connsiteY1" fmla="*/ 0 h 809491"/>
                <a:gd name="connsiteX2" fmla="*/ 3424763 w 3424763"/>
                <a:gd name="connsiteY2" fmla="*/ 809491 h 809491"/>
                <a:gd name="connsiteX3" fmla="*/ 0 w 3424763"/>
                <a:gd name="connsiteY3" fmla="*/ 809491 h 809491"/>
                <a:gd name="connsiteX4" fmla="*/ 0 w 3424763"/>
                <a:gd name="connsiteY4" fmla="*/ 0 h 809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4763" h="809491">
                  <a:moveTo>
                    <a:pt x="0" y="0"/>
                  </a:moveTo>
                  <a:lnTo>
                    <a:pt x="3424763" y="0"/>
                  </a:lnTo>
                  <a:lnTo>
                    <a:pt x="3424763" y="809491"/>
                  </a:lnTo>
                  <a:lnTo>
                    <a:pt x="0" y="80949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700" kern="1200" dirty="0"/>
                <a:t>È necessario un </a:t>
              </a:r>
              <a:r>
                <a:rPr lang="it-IT" sz="1700" i="1" kern="1200" dirty="0"/>
                <a:t>feedback continuo</a:t>
              </a:r>
              <a:r>
                <a:rPr lang="it-IT" sz="1700" kern="1200" dirty="0"/>
                <a:t> tra 3D designer e sviluppatori.</a:t>
              </a:r>
              <a:endParaRPr lang="en-US" sz="1700" kern="1200" dirty="0"/>
            </a:p>
          </p:txBody>
        </p:sp>
      </p:grpSp>
      <p:sp>
        <p:nvSpPr>
          <p:cNvPr id="41" name="Rettangolo 40">
            <a:extLst>
              <a:ext uri="{FF2B5EF4-FFF2-40B4-BE49-F238E27FC236}">
                <a16:creationId xmlns:a16="http://schemas.microsoft.com/office/drawing/2014/main" id="{DCAB2055-380F-2771-AC89-5E4EC0AD4460}"/>
              </a:ext>
            </a:extLst>
          </p:cNvPr>
          <p:cNvSpPr/>
          <p:nvPr/>
        </p:nvSpPr>
        <p:spPr>
          <a:xfrm>
            <a:off x="3200400" y="4590620"/>
            <a:ext cx="312057" cy="144732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pic>
        <p:nvPicPr>
          <p:cNvPr id="45" name="Immagine 44" descr="Immagine che contiene Policromia, pallone, viola, Magenta&#10;&#10;Descrizione generata automaticamente">
            <a:extLst>
              <a:ext uri="{FF2B5EF4-FFF2-40B4-BE49-F238E27FC236}">
                <a16:creationId xmlns:a16="http://schemas.microsoft.com/office/drawing/2014/main" id="{BE93F1DD-632E-A0B4-6DF5-97FD9B158E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t="28109" r="51142" b="4255"/>
          <a:stretch/>
        </p:blipFill>
        <p:spPr>
          <a:xfrm rot="10800000">
            <a:off x="9100458" y="4442463"/>
            <a:ext cx="3091542" cy="2415537"/>
          </a:xfrm>
          <a:prstGeom prst="snip2DiagRect">
            <a:avLst>
              <a:gd name="adj1" fmla="val 0"/>
              <a:gd name="adj2" fmla="val 0"/>
            </a:avLst>
          </a:prstGeom>
        </p:spPr>
      </p:pic>
      <p:grpSp>
        <p:nvGrpSpPr>
          <p:cNvPr id="6" name="Gruppo 5">
            <a:extLst>
              <a:ext uri="{FF2B5EF4-FFF2-40B4-BE49-F238E27FC236}">
                <a16:creationId xmlns:a16="http://schemas.microsoft.com/office/drawing/2014/main" id="{CD969DEB-AF13-8D51-6B4B-7A12AD0665AE}"/>
              </a:ext>
            </a:extLst>
          </p:cNvPr>
          <p:cNvGrpSpPr/>
          <p:nvPr/>
        </p:nvGrpSpPr>
        <p:grpSpPr>
          <a:xfrm>
            <a:off x="2757054" y="2262774"/>
            <a:ext cx="2626096" cy="2327846"/>
            <a:chOff x="2757054" y="2262774"/>
            <a:chExt cx="2626096" cy="2327846"/>
          </a:xfrm>
        </p:grpSpPr>
        <p:sp>
          <p:nvSpPr>
            <p:cNvPr id="99" name="Rettangolo 98" descr="Libri su uno scaffale contorno">
              <a:extLst>
                <a:ext uri="{FF2B5EF4-FFF2-40B4-BE49-F238E27FC236}">
                  <a16:creationId xmlns:a16="http://schemas.microsoft.com/office/drawing/2014/main" id="{AA71723B-C091-CB11-5C61-139CF08FB386}"/>
                </a:ext>
              </a:extLst>
            </p:cNvPr>
            <p:cNvSpPr/>
            <p:nvPr/>
          </p:nvSpPr>
          <p:spPr>
            <a:xfrm>
              <a:off x="3610535" y="2262774"/>
              <a:ext cx="919133" cy="973054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00" name="Figura a mano libera: forma 99">
              <a:extLst>
                <a:ext uri="{FF2B5EF4-FFF2-40B4-BE49-F238E27FC236}">
                  <a16:creationId xmlns:a16="http://schemas.microsoft.com/office/drawing/2014/main" id="{241058E9-87DF-F2A3-3173-8CE00866E75E}"/>
                </a:ext>
              </a:extLst>
            </p:cNvPr>
            <p:cNvSpPr/>
            <p:nvPr/>
          </p:nvSpPr>
          <p:spPr>
            <a:xfrm>
              <a:off x="2757054" y="3335926"/>
              <a:ext cx="2626096" cy="417023"/>
            </a:xfrm>
            <a:custGeom>
              <a:avLst/>
              <a:gdLst>
                <a:gd name="connsiteX0" fmla="*/ 0 w 2780156"/>
                <a:gd name="connsiteY0" fmla="*/ 0 h 417023"/>
                <a:gd name="connsiteX1" fmla="*/ 2780156 w 2780156"/>
                <a:gd name="connsiteY1" fmla="*/ 0 h 417023"/>
                <a:gd name="connsiteX2" fmla="*/ 2780156 w 2780156"/>
                <a:gd name="connsiteY2" fmla="*/ 417023 h 417023"/>
                <a:gd name="connsiteX3" fmla="*/ 0 w 2780156"/>
                <a:gd name="connsiteY3" fmla="*/ 417023 h 417023"/>
                <a:gd name="connsiteX4" fmla="*/ 0 w 2780156"/>
                <a:gd name="connsiteY4" fmla="*/ 0 h 417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0156" h="417023">
                  <a:moveTo>
                    <a:pt x="0" y="0"/>
                  </a:moveTo>
                  <a:lnTo>
                    <a:pt x="2780156" y="0"/>
                  </a:lnTo>
                  <a:lnTo>
                    <a:pt x="2780156" y="417023"/>
                  </a:lnTo>
                  <a:lnTo>
                    <a:pt x="0" y="41702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it-IT" sz="2200" kern="1200" dirty="0" err="1"/>
                <a:t>Landscape</a:t>
              </a:r>
              <a:r>
                <a:rPr lang="it-IT" sz="2200" kern="1200" dirty="0"/>
                <a:t> variegato</a:t>
              </a:r>
              <a:endParaRPr lang="en-US" sz="2200" kern="1200" dirty="0"/>
            </a:p>
          </p:txBody>
        </p:sp>
        <p:sp>
          <p:nvSpPr>
            <p:cNvPr id="101" name="Figura a mano libera: forma 100">
              <a:extLst>
                <a:ext uri="{FF2B5EF4-FFF2-40B4-BE49-F238E27FC236}">
                  <a16:creationId xmlns:a16="http://schemas.microsoft.com/office/drawing/2014/main" id="{108FC68B-EE2C-388D-C998-71C7DF58CBB8}"/>
                </a:ext>
              </a:extLst>
            </p:cNvPr>
            <p:cNvSpPr/>
            <p:nvPr/>
          </p:nvSpPr>
          <p:spPr>
            <a:xfrm>
              <a:off x="2757054" y="3799507"/>
              <a:ext cx="2626096" cy="791113"/>
            </a:xfrm>
            <a:custGeom>
              <a:avLst/>
              <a:gdLst>
                <a:gd name="connsiteX0" fmla="*/ 0 w 2780156"/>
                <a:gd name="connsiteY0" fmla="*/ 0 h 791113"/>
                <a:gd name="connsiteX1" fmla="*/ 2780156 w 2780156"/>
                <a:gd name="connsiteY1" fmla="*/ 0 h 791113"/>
                <a:gd name="connsiteX2" fmla="*/ 2780156 w 2780156"/>
                <a:gd name="connsiteY2" fmla="*/ 791113 h 791113"/>
                <a:gd name="connsiteX3" fmla="*/ 0 w 2780156"/>
                <a:gd name="connsiteY3" fmla="*/ 791113 h 791113"/>
                <a:gd name="connsiteX4" fmla="*/ 0 w 2780156"/>
                <a:gd name="connsiteY4" fmla="*/ 0 h 791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0156" h="791113">
                  <a:moveTo>
                    <a:pt x="0" y="0"/>
                  </a:moveTo>
                  <a:lnTo>
                    <a:pt x="2780156" y="0"/>
                  </a:lnTo>
                  <a:lnTo>
                    <a:pt x="2780156" y="791113"/>
                  </a:lnTo>
                  <a:lnTo>
                    <a:pt x="0" y="79111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700" kern="1200" dirty="0"/>
                <a:t>Esistono molteplici librerie, diverse le une dalle altre e difficili da padroneggiare.</a:t>
              </a:r>
              <a:endParaRPr lang="en-US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940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475CC30E-28EF-C0CA-B750-5398F6BA9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625"/>
            <a:ext cx="4314371" cy="1807305"/>
          </a:xfrm>
        </p:spPr>
        <p:txBody>
          <a:bodyPr>
            <a:normAutofit/>
          </a:bodyPr>
          <a:lstStyle/>
          <a:p>
            <a:r>
              <a:rPr lang="it-IT" sz="3600" dirty="0"/>
              <a:t>YARC entra in scena</a:t>
            </a:r>
          </a:p>
        </p:txBody>
      </p:sp>
      <p:sp>
        <p:nvSpPr>
          <p:cNvPr id="26" name="Segnaposto contenuto 7">
            <a:extLst>
              <a:ext uri="{FF2B5EF4-FFF2-40B4-BE49-F238E27FC236}">
                <a16:creationId xmlns:a16="http://schemas.microsoft.com/office/drawing/2014/main" id="{727F4938-A681-C759-049F-5500BE4E1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4326"/>
            <a:ext cx="4703618" cy="425634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1900" dirty="0"/>
              <a:t>YARC è uno </a:t>
            </a:r>
            <a:r>
              <a:rPr lang="it-IT" sz="1900" b="1" dirty="0">
                <a:solidFill>
                  <a:schemeClr val="accent4"/>
                </a:solidFill>
              </a:rPr>
              <a:t>Scene </a:t>
            </a:r>
            <a:r>
              <a:rPr lang="it-IT" sz="1900" b="1" dirty="0" err="1">
                <a:solidFill>
                  <a:schemeClr val="accent4"/>
                </a:solidFill>
              </a:rPr>
              <a:t>Description</a:t>
            </a:r>
            <a:r>
              <a:rPr lang="it-IT" sz="1900" b="1" dirty="0">
                <a:solidFill>
                  <a:schemeClr val="accent4"/>
                </a:solidFill>
              </a:rPr>
              <a:t> Language (SDL)</a:t>
            </a:r>
            <a:r>
              <a:rPr lang="it-IT" sz="1900" dirty="0"/>
              <a:t> sviluppato specificatamente per la generazione di dati sintetici tramite simulazione di ambienti 3D.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900" dirty="0"/>
              <a:t>Con YARC si possono </a:t>
            </a:r>
            <a:r>
              <a:rPr lang="it-IT" sz="1900" b="1" dirty="0">
                <a:solidFill>
                  <a:schemeClr val="accent5"/>
                </a:solidFill>
              </a:rPr>
              <a:t>facilmente comporre scenari</a:t>
            </a:r>
            <a:r>
              <a:rPr lang="it-IT" sz="1900" dirty="0"/>
              <a:t>, poi tradotti in codice eseguibile dagli engine di modellazione 3D.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900" dirty="0"/>
              <a:t>L’idea alla base di YARC è avere una soluzione </a:t>
            </a:r>
            <a:r>
              <a:rPr lang="it-IT" sz="1900" b="1" dirty="0">
                <a:solidFill>
                  <a:schemeClr val="accent3"/>
                </a:solidFill>
              </a:rPr>
              <a:t>efficiente, user-friendly e indipendente </a:t>
            </a:r>
            <a:r>
              <a:rPr lang="it-IT" sz="1900" b="1" dirty="0" err="1">
                <a:solidFill>
                  <a:schemeClr val="accent3"/>
                </a:solidFill>
              </a:rPr>
              <a:t>dall’engine</a:t>
            </a:r>
            <a:r>
              <a:rPr lang="it-IT" sz="1900" dirty="0"/>
              <a:t>, per semplificare il processo di generazione dei dati sintetici.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F497191-B740-6407-E46C-1A0B96A71F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48" r="42845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cxnSp>
        <p:nvCxnSpPr>
          <p:cNvPr id="2" name="Straight Connector 146">
            <a:extLst>
              <a:ext uri="{FF2B5EF4-FFF2-40B4-BE49-F238E27FC236}">
                <a16:creationId xmlns:a16="http://schemas.microsoft.com/office/drawing/2014/main" id="{584DB6C6-333C-F6C3-8A57-290B87B29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Aspect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7786" y="537324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78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2044F3F8-D61F-D3FC-E5EA-2A4ABD86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/>
              <a:t>I 3 principi chiave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" name="Google Shape;708;p28">
            <a:extLst>
              <a:ext uri="{FF2B5EF4-FFF2-40B4-BE49-F238E27FC236}">
                <a16:creationId xmlns:a16="http://schemas.microsoft.com/office/drawing/2014/main" id="{7D09E25B-8832-465A-FFB8-B78796DBAC5D}"/>
              </a:ext>
            </a:extLst>
          </p:cNvPr>
          <p:cNvGrpSpPr/>
          <p:nvPr/>
        </p:nvGrpSpPr>
        <p:grpSpPr>
          <a:xfrm>
            <a:off x="3768293" y="5147623"/>
            <a:ext cx="4584892" cy="1241262"/>
            <a:chOff x="2853405" y="3792331"/>
            <a:chExt cx="3438669" cy="930946"/>
          </a:xfrm>
        </p:grpSpPr>
        <p:sp>
          <p:nvSpPr>
            <p:cNvPr id="39" name="Google Shape;709;p28">
              <a:extLst>
                <a:ext uri="{FF2B5EF4-FFF2-40B4-BE49-F238E27FC236}">
                  <a16:creationId xmlns:a16="http://schemas.microsoft.com/office/drawing/2014/main" id="{C30E7693-0679-DC78-878C-759A9178F85F}"/>
                </a:ext>
              </a:extLst>
            </p:cNvPr>
            <p:cNvSpPr txBox="1"/>
            <p:nvPr/>
          </p:nvSpPr>
          <p:spPr>
            <a:xfrm>
              <a:off x="2853405" y="3792331"/>
              <a:ext cx="3438423" cy="29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it-IT" sz="2000" b="1" dirty="0">
                  <a:ea typeface="Fira Sans Extra Condensed Medium"/>
                  <a:cs typeface="Fira Sans Extra Condensed Medium"/>
                  <a:sym typeface="Fira Sans Extra Condensed Medium"/>
                </a:rPr>
                <a:t>Personalizzabile ed estendibile</a:t>
              </a:r>
              <a:endParaRPr sz="2000" b="1" dirty="0"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" name="Google Shape;710;p28">
              <a:extLst>
                <a:ext uri="{FF2B5EF4-FFF2-40B4-BE49-F238E27FC236}">
                  <a16:creationId xmlns:a16="http://schemas.microsoft.com/office/drawing/2014/main" id="{45BCE47D-C43F-D4BB-E4A4-72028F8A2B0C}"/>
                </a:ext>
              </a:extLst>
            </p:cNvPr>
            <p:cNvSpPr txBox="1"/>
            <p:nvPr/>
          </p:nvSpPr>
          <p:spPr>
            <a:xfrm>
              <a:off x="2853537" y="4024277"/>
              <a:ext cx="3438537" cy="69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/>
              <a:r>
                <a:rPr lang="it-IT" sz="1600" dirty="0">
                  <a:ea typeface="Fira Sans"/>
                  <a:cs typeface="Fira Sans"/>
                  <a:sym typeface="Fira Sans"/>
                </a:rPr>
                <a:t>YARC è stato progettato in modo da garantirne la personalizzazione, consentendo agli utenti di adattarlo alle loro specifiche esigenze.</a:t>
              </a:r>
            </a:p>
          </p:txBody>
        </p:sp>
      </p:grpSp>
      <p:grpSp>
        <p:nvGrpSpPr>
          <p:cNvPr id="4" name="Google Shape;711;p28">
            <a:extLst>
              <a:ext uri="{FF2B5EF4-FFF2-40B4-BE49-F238E27FC236}">
                <a16:creationId xmlns:a16="http://schemas.microsoft.com/office/drawing/2014/main" id="{7FF6988B-83C6-E95B-CDCE-2A941856BB39}"/>
              </a:ext>
            </a:extLst>
          </p:cNvPr>
          <p:cNvGrpSpPr/>
          <p:nvPr/>
        </p:nvGrpSpPr>
        <p:grpSpPr>
          <a:xfrm>
            <a:off x="836219" y="2703257"/>
            <a:ext cx="3183276" cy="1238923"/>
            <a:chOff x="654350" y="1959059"/>
            <a:chExt cx="2387457" cy="929192"/>
          </a:xfrm>
        </p:grpSpPr>
        <p:sp>
          <p:nvSpPr>
            <p:cNvPr id="36" name="Google Shape;712;p28">
              <a:extLst>
                <a:ext uri="{FF2B5EF4-FFF2-40B4-BE49-F238E27FC236}">
                  <a16:creationId xmlns:a16="http://schemas.microsoft.com/office/drawing/2014/main" id="{4F7245A0-2ED9-515B-0703-24C09017B7A8}"/>
                </a:ext>
              </a:extLst>
            </p:cNvPr>
            <p:cNvSpPr txBox="1"/>
            <p:nvPr/>
          </p:nvSpPr>
          <p:spPr>
            <a:xfrm>
              <a:off x="654350" y="1959059"/>
              <a:ext cx="2387400" cy="29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000" b="1" dirty="0">
                  <a:ea typeface="Fira Sans Extra Condensed Medium"/>
                  <a:cs typeface="Fira Sans Extra Condensed Medium"/>
                  <a:sym typeface="Fira Sans Extra Condensed Medium"/>
                </a:rPr>
                <a:t>Platform Independent</a:t>
              </a:r>
              <a:endParaRPr sz="2000" b="1" dirty="0"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713;p28">
              <a:extLst>
                <a:ext uri="{FF2B5EF4-FFF2-40B4-BE49-F238E27FC236}">
                  <a16:creationId xmlns:a16="http://schemas.microsoft.com/office/drawing/2014/main" id="{03F87AB8-36CD-9D20-6F98-F2229084B525}"/>
                </a:ext>
              </a:extLst>
            </p:cNvPr>
            <p:cNvSpPr txBox="1"/>
            <p:nvPr/>
          </p:nvSpPr>
          <p:spPr>
            <a:xfrm>
              <a:off x="654407" y="2189251"/>
              <a:ext cx="2387400" cy="69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r>
                <a:rPr lang="it-IT" sz="1600" dirty="0">
                  <a:ea typeface="Fira Sans"/>
                  <a:cs typeface="Fira Sans"/>
                  <a:sym typeface="Fira Sans"/>
                </a:rPr>
                <a:t>YARC si adatta perfettamente a diversi engine 3D, assicurando compatibilità e flessibilità.</a:t>
              </a:r>
            </a:p>
          </p:txBody>
        </p:sp>
      </p:grpSp>
      <p:sp>
        <p:nvSpPr>
          <p:cNvPr id="5" name="Google Shape;714;p28">
            <a:extLst>
              <a:ext uri="{FF2B5EF4-FFF2-40B4-BE49-F238E27FC236}">
                <a16:creationId xmlns:a16="http://schemas.microsoft.com/office/drawing/2014/main" id="{71636208-C984-F70D-FB09-0394F43C0ADB}"/>
              </a:ext>
            </a:extLst>
          </p:cNvPr>
          <p:cNvSpPr/>
          <p:nvPr/>
        </p:nvSpPr>
        <p:spPr>
          <a:xfrm>
            <a:off x="5835293" y="4295403"/>
            <a:ext cx="444440" cy="444033"/>
          </a:xfrm>
          <a:custGeom>
            <a:avLst/>
            <a:gdLst/>
            <a:ahLst/>
            <a:cxnLst/>
            <a:rect l="l" t="t" r="r" b="b"/>
            <a:pathLst>
              <a:path w="11871" h="11859" extrusionOk="0">
                <a:moveTo>
                  <a:pt x="5929" y="0"/>
                </a:moveTo>
                <a:cubicBezTo>
                  <a:pt x="2655" y="0"/>
                  <a:pt x="0" y="2655"/>
                  <a:pt x="0" y="5930"/>
                </a:cubicBezTo>
                <a:cubicBezTo>
                  <a:pt x="0" y="9204"/>
                  <a:pt x="2655" y="11859"/>
                  <a:pt x="5929" y="11859"/>
                </a:cubicBezTo>
                <a:cubicBezTo>
                  <a:pt x="9216" y="11859"/>
                  <a:pt x="11871" y="9204"/>
                  <a:pt x="11871" y="5930"/>
                </a:cubicBezTo>
                <a:cubicBezTo>
                  <a:pt x="11871" y="2655"/>
                  <a:pt x="9216" y="0"/>
                  <a:pt x="59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Google Shape;715;p28">
            <a:extLst>
              <a:ext uri="{FF2B5EF4-FFF2-40B4-BE49-F238E27FC236}">
                <a16:creationId xmlns:a16="http://schemas.microsoft.com/office/drawing/2014/main" id="{33A15268-B94B-41EB-10D5-BB3CE8B0E52A}"/>
              </a:ext>
            </a:extLst>
          </p:cNvPr>
          <p:cNvSpPr/>
          <p:nvPr/>
        </p:nvSpPr>
        <p:spPr>
          <a:xfrm>
            <a:off x="5153726" y="3081481"/>
            <a:ext cx="444029" cy="444071"/>
          </a:xfrm>
          <a:custGeom>
            <a:avLst/>
            <a:gdLst/>
            <a:ahLst/>
            <a:cxnLst/>
            <a:rect l="l" t="t" r="r" b="b"/>
            <a:pathLst>
              <a:path w="11860" h="11860" extrusionOk="0">
                <a:moveTo>
                  <a:pt x="5930" y="1"/>
                </a:moveTo>
                <a:cubicBezTo>
                  <a:pt x="2656" y="1"/>
                  <a:pt x="0" y="2656"/>
                  <a:pt x="0" y="5930"/>
                </a:cubicBezTo>
                <a:cubicBezTo>
                  <a:pt x="0" y="9204"/>
                  <a:pt x="2656" y="11859"/>
                  <a:pt x="5930" y="11859"/>
                </a:cubicBezTo>
                <a:cubicBezTo>
                  <a:pt x="9204" y="11859"/>
                  <a:pt x="11859" y="9204"/>
                  <a:pt x="11859" y="5930"/>
                </a:cubicBezTo>
                <a:cubicBezTo>
                  <a:pt x="11859" y="2656"/>
                  <a:pt x="9204" y="1"/>
                  <a:pt x="59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Google Shape;717;p28">
            <a:extLst>
              <a:ext uri="{FF2B5EF4-FFF2-40B4-BE49-F238E27FC236}">
                <a16:creationId xmlns:a16="http://schemas.microsoft.com/office/drawing/2014/main" id="{87149775-3208-EA73-A0AB-D0AB791D9A4F}"/>
              </a:ext>
            </a:extLst>
          </p:cNvPr>
          <p:cNvSpPr/>
          <p:nvPr/>
        </p:nvSpPr>
        <p:spPr>
          <a:xfrm>
            <a:off x="5603925" y="1557313"/>
            <a:ext cx="907151" cy="1047647"/>
          </a:xfrm>
          <a:custGeom>
            <a:avLst/>
            <a:gdLst/>
            <a:ahLst/>
            <a:cxnLst/>
            <a:rect l="l" t="t" r="r" b="b"/>
            <a:pathLst>
              <a:path w="24230" h="27980" extrusionOk="0">
                <a:moveTo>
                  <a:pt x="12121" y="3084"/>
                </a:moveTo>
                <a:lnTo>
                  <a:pt x="21575" y="8537"/>
                </a:lnTo>
                <a:lnTo>
                  <a:pt x="21575" y="19443"/>
                </a:lnTo>
                <a:lnTo>
                  <a:pt x="12121" y="24896"/>
                </a:lnTo>
                <a:lnTo>
                  <a:pt x="2668" y="19443"/>
                </a:lnTo>
                <a:lnTo>
                  <a:pt x="2668" y="8537"/>
                </a:lnTo>
                <a:lnTo>
                  <a:pt x="12121" y="3084"/>
                </a:lnTo>
                <a:close/>
                <a:moveTo>
                  <a:pt x="12121" y="0"/>
                </a:moveTo>
                <a:lnTo>
                  <a:pt x="1" y="7001"/>
                </a:lnTo>
                <a:lnTo>
                  <a:pt x="1" y="20991"/>
                </a:lnTo>
                <a:lnTo>
                  <a:pt x="12121" y="27980"/>
                </a:lnTo>
                <a:lnTo>
                  <a:pt x="24230" y="20991"/>
                </a:lnTo>
                <a:lnTo>
                  <a:pt x="24230" y="7001"/>
                </a:lnTo>
                <a:lnTo>
                  <a:pt x="1212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719;p28">
            <a:extLst>
              <a:ext uri="{FF2B5EF4-FFF2-40B4-BE49-F238E27FC236}">
                <a16:creationId xmlns:a16="http://schemas.microsoft.com/office/drawing/2014/main" id="{9F5B64DA-36F5-E08F-84E5-221100F67997}"/>
              </a:ext>
            </a:extLst>
          </p:cNvPr>
          <p:cNvSpPr/>
          <p:nvPr/>
        </p:nvSpPr>
        <p:spPr>
          <a:xfrm>
            <a:off x="4202488" y="3993579"/>
            <a:ext cx="907600" cy="1047684"/>
          </a:xfrm>
          <a:custGeom>
            <a:avLst/>
            <a:gdLst/>
            <a:ahLst/>
            <a:cxnLst/>
            <a:rect l="l" t="t" r="r" b="b"/>
            <a:pathLst>
              <a:path w="24242" h="27981" extrusionOk="0">
                <a:moveTo>
                  <a:pt x="12121" y="3073"/>
                </a:moveTo>
                <a:lnTo>
                  <a:pt x="21575" y="8537"/>
                </a:lnTo>
                <a:lnTo>
                  <a:pt x="21575" y="19444"/>
                </a:lnTo>
                <a:lnTo>
                  <a:pt x="12121" y="24897"/>
                </a:lnTo>
                <a:lnTo>
                  <a:pt x="2667" y="19444"/>
                </a:lnTo>
                <a:lnTo>
                  <a:pt x="2667" y="8537"/>
                </a:lnTo>
                <a:lnTo>
                  <a:pt x="12121" y="3073"/>
                </a:lnTo>
                <a:close/>
                <a:moveTo>
                  <a:pt x="12121" y="1"/>
                </a:moveTo>
                <a:lnTo>
                  <a:pt x="0" y="6990"/>
                </a:lnTo>
                <a:lnTo>
                  <a:pt x="0" y="20979"/>
                </a:lnTo>
                <a:lnTo>
                  <a:pt x="12121" y="27980"/>
                </a:lnTo>
                <a:lnTo>
                  <a:pt x="24242" y="20979"/>
                </a:lnTo>
                <a:lnTo>
                  <a:pt x="24242" y="6990"/>
                </a:lnTo>
                <a:lnTo>
                  <a:pt x="1212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" name="Google Shape;721;p28">
            <a:extLst>
              <a:ext uri="{FF2B5EF4-FFF2-40B4-BE49-F238E27FC236}">
                <a16:creationId xmlns:a16="http://schemas.microsoft.com/office/drawing/2014/main" id="{02C1CDB3-4BBF-F88A-0EAD-3B7FEB4671B0}"/>
              </a:ext>
            </a:extLst>
          </p:cNvPr>
          <p:cNvSpPr/>
          <p:nvPr/>
        </p:nvSpPr>
        <p:spPr>
          <a:xfrm>
            <a:off x="7005359" y="3993579"/>
            <a:ext cx="907189" cy="1047684"/>
          </a:xfrm>
          <a:custGeom>
            <a:avLst/>
            <a:gdLst/>
            <a:ahLst/>
            <a:cxnLst/>
            <a:rect l="l" t="t" r="r" b="b"/>
            <a:pathLst>
              <a:path w="24231" h="27981" extrusionOk="0">
                <a:moveTo>
                  <a:pt x="12122" y="3073"/>
                </a:moveTo>
                <a:lnTo>
                  <a:pt x="21563" y="8537"/>
                </a:lnTo>
                <a:lnTo>
                  <a:pt x="21563" y="19444"/>
                </a:lnTo>
                <a:lnTo>
                  <a:pt x="12122" y="24897"/>
                </a:lnTo>
                <a:lnTo>
                  <a:pt x="2668" y="19432"/>
                </a:lnTo>
                <a:lnTo>
                  <a:pt x="2668" y="8537"/>
                </a:lnTo>
                <a:lnTo>
                  <a:pt x="12122" y="3073"/>
                </a:lnTo>
                <a:close/>
                <a:moveTo>
                  <a:pt x="12122" y="1"/>
                </a:moveTo>
                <a:lnTo>
                  <a:pt x="1" y="6990"/>
                </a:lnTo>
                <a:lnTo>
                  <a:pt x="1" y="20979"/>
                </a:lnTo>
                <a:lnTo>
                  <a:pt x="12122" y="27980"/>
                </a:lnTo>
                <a:lnTo>
                  <a:pt x="24230" y="20979"/>
                </a:lnTo>
                <a:lnTo>
                  <a:pt x="24230" y="6990"/>
                </a:lnTo>
                <a:lnTo>
                  <a:pt x="1212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" name="Google Shape;722;p28">
            <a:extLst>
              <a:ext uri="{FF2B5EF4-FFF2-40B4-BE49-F238E27FC236}">
                <a16:creationId xmlns:a16="http://schemas.microsoft.com/office/drawing/2014/main" id="{CEFF2348-0028-B7AE-4587-21A63F0FE7D5}"/>
              </a:ext>
            </a:extLst>
          </p:cNvPr>
          <p:cNvSpPr/>
          <p:nvPr/>
        </p:nvSpPr>
        <p:spPr>
          <a:xfrm>
            <a:off x="6822173" y="3446583"/>
            <a:ext cx="481468" cy="744548"/>
          </a:xfrm>
          <a:custGeom>
            <a:avLst/>
            <a:gdLst/>
            <a:ahLst/>
            <a:cxnLst/>
            <a:rect l="l" t="t" r="r" b="b"/>
            <a:pathLst>
              <a:path w="12860" h="19885" extrusionOk="0">
                <a:moveTo>
                  <a:pt x="2167" y="1"/>
                </a:moveTo>
                <a:cubicBezTo>
                  <a:pt x="1572" y="679"/>
                  <a:pt x="834" y="1215"/>
                  <a:pt x="1" y="1572"/>
                </a:cubicBezTo>
                <a:lnTo>
                  <a:pt x="10549" y="19884"/>
                </a:lnTo>
                <a:lnTo>
                  <a:pt x="12859" y="18551"/>
                </a:lnTo>
                <a:lnTo>
                  <a:pt x="216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Google Shape;723;p28">
            <a:extLst>
              <a:ext uri="{FF2B5EF4-FFF2-40B4-BE49-F238E27FC236}">
                <a16:creationId xmlns:a16="http://schemas.microsoft.com/office/drawing/2014/main" id="{2E151121-6C06-836E-21A7-E6B5748EF2C0}"/>
              </a:ext>
            </a:extLst>
          </p:cNvPr>
          <p:cNvSpPr/>
          <p:nvPr/>
        </p:nvSpPr>
        <p:spPr>
          <a:xfrm>
            <a:off x="6276132" y="4461684"/>
            <a:ext cx="780120" cy="101657"/>
          </a:xfrm>
          <a:custGeom>
            <a:avLst/>
            <a:gdLst/>
            <a:ahLst/>
            <a:cxnLst/>
            <a:rect l="l" t="t" r="r" b="b"/>
            <a:pathLst>
              <a:path w="20837" h="2715" extrusionOk="0">
                <a:moveTo>
                  <a:pt x="20836" y="0"/>
                </a:moveTo>
                <a:lnTo>
                  <a:pt x="0" y="48"/>
                </a:lnTo>
                <a:cubicBezTo>
                  <a:pt x="108" y="512"/>
                  <a:pt x="167" y="988"/>
                  <a:pt x="167" y="1477"/>
                </a:cubicBezTo>
                <a:cubicBezTo>
                  <a:pt x="167" y="1893"/>
                  <a:pt x="131" y="2310"/>
                  <a:pt x="36" y="2715"/>
                </a:cubicBezTo>
                <a:lnTo>
                  <a:pt x="20836" y="2679"/>
                </a:lnTo>
                <a:lnTo>
                  <a:pt x="208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" name="Google Shape;724;p28">
            <a:extLst>
              <a:ext uri="{FF2B5EF4-FFF2-40B4-BE49-F238E27FC236}">
                <a16:creationId xmlns:a16="http://schemas.microsoft.com/office/drawing/2014/main" id="{92037DF9-3A12-5B58-616A-F51C1A7866F0}"/>
              </a:ext>
            </a:extLst>
          </p:cNvPr>
          <p:cNvSpPr/>
          <p:nvPr/>
        </p:nvSpPr>
        <p:spPr>
          <a:xfrm>
            <a:off x="4814945" y="3451039"/>
            <a:ext cx="479671" cy="740953"/>
          </a:xfrm>
          <a:custGeom>
            <a:avLst/>
            <a:gdLst/>
            <a:ahLst/>
            <a:cxnLst/>
            <a:rect l="l" t="t" r="r" b="b"/>
            <a:pathLst>
              <a:path w="12812" h="19789" extrusionOk="0">
                <a:moveTo>
                  <a:pt x="10633" y="1"/>
                </a:moveTo>
                <a:lnTo>
                  <a:pt x="1" y="18455"/>
                </a:lnTo>
                <a:lnTo>
                  <a:pt x="2310" y="19789"/>
                </a:lnTo>
                <a:lnTo>
                  <a:pt x="12812" y="1561"/>
                </a:lnTo>
                <a:cubicBezTo>
                  <a:pt x="11978" y="1215"/>
                  <a:pt x="11228" y="679"/>
                  <a:pt x="1063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" name="Google Shape;725;p28">
            <a:extLst>
              <a:ext uri="{FF2B5EF4-FFF2-40B4-BE49-F238E27FC236}">
                <a16:creationId xmlns:a16="http://schemas.microsoft.com/office/drawing/2014/main" id="{7A4AAC2E-CE23-8D73-4FA6-EAD8F230E91C}"/>
              </a:ext>
            </a:extLst>
          </p:cNvPr>
          <p:cNvSpPr/>
          <p:nvPr/>
        </p:nvSpPr>
        <p:spPr>
          <a:xfrm>
            <a:off x="5060579" y="4464342"/>
            <a:ext cx="784127" cy="102144"/>
          </a:xfrm>
          <a:custGeom>
            <a:avLst/>
            <a:gdLst/>
            <a:ahLst/>
            <a:cxnLst/>
            <a:rect l="l" t="t" r="r" b="b"/>
            <a:pathLst>
              <a:path w="20944" h="2728" extrusionOk="0">
                <a:moveTo>
                  <a:pt x="20943" y="1"/>
                </a:moveTo>
                <a:lnTo>
                  <a:pt x="0" y="48"/>
                </a:lnTo>
                <a:lnTo>
                  <a:pt x="0" y="2727"/>
                </a:lnTo>
                <a:lnTo>
                  <a:pt x="20919" y="2680"/>
                </a:lnTo>
                <a:cubicBezTo>
                  <a:pt x="20824" y="2275"/>
                  <a:pt x="20776" y="1846"/>
                  <a:pt x="20776" y="1418"/>
                </a:cubicBezTo>
                <a:cubicBezTo>
                  <a:pt x="20776" y="941"/>
                  <a:pt x="20836" y="465"/>
                  <a:pt x="209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" name="Google Shape;726;p28">
            <a:extLst>
              <a:ext uri="{FF2B5EF4-FFF2-40B4-BE49-F238E27FC236}">
                <a16:creationId xmlns:a16="http://schemas.microsoft.com/office/drawing/2014/main" id="{BDA1ADAB-CC60-F902-109D-6B543DA0B45E}"/>
              </a:ext>
            </a:extLst>
          </p:cNvPr>
          <p:cNvSpPr/>
          <p:nvPr/>
        </p:nvSpPr>
        <p:spPr>
          <a:xfrm>
            <a:off x="5422946" y="2406545"/>
            <a:ext cx="477911" cy="721333"/>
          </a:xfrm>
          <a:custGeom>
            <a:avLst/>
            <a:gdLst/>
            <a:ahLst/>
            <a:cxnLst/>
            <a:rect l="l" t="t" r="r" b="b"/>
            <a:pathLst>
              <a:path w="12765" h="19265" extrusionOk="0">
                <a:moveTo>
                  <a:pt x="10454" y="1"/>
                </a:moveTo>
                <a:lnTo>
                  <a:pt x="1" y="18158"/>
                </a:lnTo>
                <a:cubicBezTo>
                  <a:pt x="882" y="18336"/>
                  <a:pt x="1715" y="18717"/>
                  <a:pt x="2442" y="19265"/>
                </a:cubicBezTo>
                <a:lnTo>
                  <a:pt x="12764" y="1334"/>
                </a:lnTo>
                <a:lnTo>
                  <a:pt x="104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" name="Google Shape;727;p28">
            <a:extLst>
              <a:ext uri="{FF2B5EF4-FFF2-40B4-BE49-F238E27FC236}">
                <a16:creationId xmlns:a16="http://schemas.microsoft.com/office/drawing/2014/main" id="{BD2B5FC6-B7E9-1977-F28D-0EFB5C6769EA}"/>
              </a:ext>
            </a:extLst>
          </p:cNvPr>
          <p:cNvSpPr/>
          <p:nvPr/>
        </p:nvSpPr>
        <p:spPr>
          <a:xfrm>
            <a:off x="6217279" y="2405646"/>
            <a:ext cx="476563" cy="718227"/>
          </a:xfrm>
          <a:custGeom>
            <a:avLst/>
            <a:gdLst/>
            <a:ahLst/>
            <a:cxnLst/>
            <a:rect l="l" t="t" r="r" b="b"/>
            <a:pathLst>
              <a:path w="12729" h="19182" extrusionOk="0">
                <a:moveTo>
                  <a:pt x="2311" y="1"/>
                </a:moveTo>
                <a:lnTo>
                  <a:pt x="1" y="1334"/>
                </a:lnTo>
                <a:lnTo>
                  <a:pt x="10276" y="19182"/>
                </a:lnTo>
                <a:cubicBezTo>
                  <a:pt x="11002" y="18634"/>
                  <a:pt x="11836" y="18253"/>
                  <a:pt x="12729" y="18086"/>
                </a:cubicBezTo>
                <a:lnTo>
                  <a:pt x="23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" name="Google Shape;728;p28">
            <a:extLst>
              <a:ext uri="{FF2B5EF4-FFF2-40B4-BE49-F238E27FC236}">
                <a16:creationId xmlns:a16="http://schemas.microsoft.com/office/drawing/2014/main" id="{8484F5FA-CE9F-1A57-2F98-D7A32180F46E}"/>
              </a:ext>
            </a:extLst>
          </p:cNvPr>
          <p:cNvSpPr/>
          <p:nvPr/>
        </p:nvSpPr>
        <p:spPr>
          <a:xfrm>
            <a:off x="5114490" y="3061674"/>
            <a:ext cx="503295" cy="483909"/>
          </a:xfrm>
          <a:custGeom>
            <a:avLst/>
            <a:gdLst/>
            <a:ahLst/>
            <a:cxnLst/>
            <a:rect l="l" t="t" r="r" b="b"/>
            <a:pathLst>
              <a:path w="13443" h="12924" extrusionOk="0">
                <a:moveTo>
                  <a:pt x="6978" y="1065"/>
                </a:moveTo>
                <a:lnTo>
                  <a:pt x="6978" y="1077"/>
                </a:lnTo>
                <a:cubicBezTo>
                  <a:pt x="9954" y="1077"/>
                  <a:pt x="12359" y="3482"/>
                  <a:pt x="12371" y="6459"/>
                </a:cubicBezTo>
                <a:cubicBezTo>
                  <a:pt x="12371" y="8650"/>
                  <a:pt x="11062" y="10614"/>
                  <a:pt x="9038" y="11448"/>
                </a:cubicBezTo>
                <a:cubicBezTo>
                  <a:pt x="8369" y="11728"/>
                  <a:pt x="7666" y="11865"/>
                  <a:pt x="6969" y="11865"/>
                </a:cubicBezTo>
                <a:cubicBezTo>
                  <a:pt x="5568" y="11865"/>
                  <a:pt x="4189" y="11314"/>
                  <a:pt x="3156" y="10281"/>
                </a:cubicBezTo>
                <a:cubicBezTo>
                  <a:pt x="1608" y="8733"/>
                  <a:pt x="1156" y="6411"/>
                  <a:pt x="1989" y="4399"/>
                </a:cubicBezTo>
                <a:cubicBezTo>
                  <a:pt x="2822" y="2387"/>
                  <a:pt x="4787" y="1065"/>
                  <a:pt x="6978" y="1065"/>
                </a:cubicBezTo>
                <a:close/>
                <a:moveTo>
                  <a:pt x="6969" y="0"/>
                </a:moveTo>
                <a:cubicBezTo>
                  <a:pt x="5291" y="0"/>
                  <a:pt x="3639" y="654"/>
                  <a:pt x="2406" y="1887"/>
                </a:cubicBezTo>
                <a:cubicBezTo>
                  <a:pt x="548" y="3744"/>
                  <a:pt x="1" y="6518"/>
                  <a:pt x="1001" y="8935"/>
                </a:cubicBezTo>
                <a:cubicBezTo>
                  <a:pt x="2001" y="11352"/>
                  <a:pt x="4358" y="12924"/>
                  <a:pt x="6978" y="12924"/>
                </a:cubicBezTo>
                <a:cubicBezTo>
                  <a:pt x="10538" y="12924"/>
                  <a:pt x="13431" y="10031"/>
                  <a:pt x="13443" y="6459"/>
                </a:cubicBezTo>
                <a:cubicBezTo>
                  <a:pt x="13443" y="3851"/>
                  <a:pt x="11859" y="1494"/>
                  <a:pt x="9442" y="494"/>
                </a:cubicBezTo>
                <a:cubicBezTo>
                  <a:pt x="8644" y="162"/>
                  <a:pt x="7803" y="0"/>
                  <a:pt x="69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" name="Google Shape;729;p28">
            <a:extLst>
              <a:ext uri="{FF2B5EF4-FFF2-40B4-BE49-F238E27FC236}">
                <a16:creationId xmlns:a16="http://schemas.microsoft.com/office/drawing/2014/main" id="{6F96F7AB-AE42-5106-799F-00E103FCB55D}"/>
              </a:ext>
            </a:extLst>
          </p:cNvPr>
          <p:cNvSpPr/>
          <p:nvPr/>
        </p:nvSpPr>
        <p:spPr>
          <a:xfrm>
            <a:off x="6511022" y="3078824"/>
            <a:ext cx="444029" cy="444033"/>
          </a:xfrm>
          <a:custGeom>
            <a:avLst/>
            <a:gdLst/>
            <a:ahLst/>
            <a:cxnLst/>
            <a:rect l="l" t="t" r="r" b="b"/>
            <a:pathLst>
              <a:path w="11860" h="11859" extrusionOk="0">
                <a:moveTo>
                  <a:pt x="5930" y="0"/>
                </a:moveTo>
                <a:cubicBezTo>
                  <a:pt x="2656" y="0"/>
                  <a:pt x="1" y="2655"/>
                  <a:pt x="1" y="5929"/>
                </a:cubicBezTo>
                <a:cubicBezTo>
                  <a:pt x="1" y="9204"/>
                  <a:pt x="2656" y="11859"/>
                  <a:pt x="5930" y="11859"/>
                </a:cubicBezTo>
                <a:cubicBezTo>
                  <a:pt x="9204" y="11859"/>
                  <a:pt x="11860" y="9204"/>
                  <a:pt x="11860" y="5929"/>
                </a:cubicBezTo>
                <a:cubicBezTo>
                  <a:pt x="11860" y="2655"/>
                  <a:pt x="9204" y="0"/>
                  <a:pt x="59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" name="Google Shape;730;p28">
            <a:extLst>
              <a:ext uri="{FF2B5EF4-FFF2-40B4-BE49-F238E27FC236}">
                <a16:creationId xmlns:a16="http://schemas.microsoft.com/office/drawing/2014/main" id="{8AF8B146-CE2F-2138-A144-DFC521272A10}"/>
              </a:ext>
            </a:extLst>
          </p:cNvPr>
          <p:cNvSpPr/>
          <p:nvPr/>
        </p:nvSpPr>
        <p:spPr>
          <a:xfrm>
            <a:off x="5796507" y="4275145"/>
            <a:ext cx="503295" cy="484359"/>
          </a:xfrm>
          <a:custGeom>
            <a:avLst/>
            <a:gdLst/>
            <a:ahLst/>
            <a:cxnLst/>
            <a:rect l="l" t="t" r="r" b="b"/>
            <a:pathLst>
              <a:path w="13443" h="12936" extrusionOk="0">
                <a:moveTo>
                  <a:pt x="6977" y="1065"/>
                </a:moveTo>
                <a:cubicBezTo>
                  <a:pt x="9954" y="1077"/>
                  <a:pt x="12359" y="3482"/>
                  <a:pt x="12371" y="6471"/>
                </a:cubicBezTo>
                <a:cubicBezTo>
                  <a:pt x="12371" y="8649"/>
                  <a:pt x="11049" y="10614"/>
                  <a:pt x="9037" y="11447"/>
                </a:cubicBezTo>
                <a:cubicBezTo>
                  <a:pt x="8369" y="11728"/>
                  <a:pt x="7664" y="11864"/>
                  <a:pt x="6966" y="11864"/>
                </a:cubicBezTo>
                <a:cubicBezTo>
                  <a:pt x="5562" y="11864"/>
                  <a:pt x="4181" y="11314"/>
                  <a:pt x="3155" y="10281"/>
                </a:cubicBezTo>
                <a:cubicBezTo>
                  <a:pt x="1608" y="8745"/>
                  <a:pt x="1143" y="6411"/>
                  <a:pt x="1989" y="4399"/>
                </a:cubicBezTo>
                <a:cubicBezTo>
                  <a:pt x="2822" y="2387"/>
                  <a:pt x="4787" y="1065"/>
                  <a:pt x="6977" y="1065"/>
                </a:cubicBezTo>
                <a:close/>
                <a:moveTo>
                  <a:pt x="6967" y="1"/>
                </a:moveTo>
                <a:cubicBezTo>
                  <a:pt x="5288" y="1"/>
                  <a:pt x="3639" y="657"/>
                  <a:pt x="2405" y="1899"/>
                </a:cubicBezTo>
                <a:cubicBezTo>
                  <a:pt x="548" y="3744"/>
                  <a:pt x="0" y="6530"/>
                  <a:pt x="1000" y="8935"/>
                </a:cubicBezTo>
                <a:cubicBezTo>
                  <a:pt x="2000" y="11352"/>
                  <a:pt x="4358" y="12936"/>
                  <a:pt x="6977" y="12936"/>
                </a:cubicBezTo>
                <a:cubicBezTo>
                  <a:pt x="10537" y="12924"/>
                  <a:pt x="13430" y="10030"/>
                  <a:pt x="13442" y="6471"/>
                </a:cubicBezTo>
                <a:cubicBezTo>
                  <a:pt x="13430" y="3851"/>
                  <a:pt x="11859" y="1494"/>
                  <a:pt x="9442" y="494"/>
                </a:cubicBezTo>
                <a:cubicBezTo>
                  <a:pt x="8641" y="162"/>
                  <a:pt x="7800" y="1"/>
                  <a:pt x="69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" name="Google Shape;731;p28">
            <a:extLst>
              <a:ext uri="{FF2B5EF4-FFF2-40B4-BE49-F238E27FC236}">
                <a16:creationId xmlns:a16="http://schemas.microsoft.com/office/drawing/2014/main" id="{8B233C97-A116-C5FE-DB17-2E36CDF26EE0}"/>
              </a:ext>
            </a:extLst>
          </p:cNvPr>
          <p:cNvSpPr/>
          <p:nvPr/>
        </p:nvSpPr>
        <p:spPr>
          <a:xfrm>
            <a:off x="6471823" y="3058567"/>
            <a:ext cx="503295" cy="484359"/>
          </a:xfrm>
          <a:custGeom>
            <a:avLst/>
            <a:gdLst/>
            <a:ahLst/>
            <a:cxnLst/>
            <a:rect l="l" t="t" r="r" b="b"/>
            <a:pathLst>
              <a:path w="13443" h="12936" extrusionOk="0">
                <a:moveTo>
                  <a:pt x="6977" y="1065"/>
                </a:moveTo>
                <a:cubicBezTo>
                  <a:pt x="9954" y="1077"/>
                  <a:pt x="12371" y="3482"/>
                  <a:pt x="12383" y="6470"/>
                </a:cubicBezTo>
                <a:cubicBezTo>
                  <a:pt x="12383" y="8649"/>
                  <a:pt x="11061" y="10614"/>
                  <a:pt x="9049" y="11447"/>
                </a:cubicBezTo>
                <a:cubicBezTo>
                  <a:pt x="8376" y="11728"/>
                  <a:pt x="7671" y="11864"/>
                  <a:pt x="6973" y="11864"/>
                </a:cubicBezTo>
                <a:cubicBezTo>
                  <a:pt x="5569" y="11864"/>
                  <a:pt x="4193" y="11314"/>
                  <a:pt x="3167" y="10280"/>
                </a:cubicBezTo>
                <a:cubicBezTo>
                  <a:pt x="1619" y="8745"/>
                  <a:pt x="1155" y="6423"/>
                  <a:pt x="1989" y="4399"/>
                </a:cubicBezTo>
                <a:cubicBezTo>
                  <a:pt x="2822" y="2387"/>
                  <a:pt x="4798" y="1065"/>
                  <a:pt x="6977" y="1065"/>
                </a:cubicBezTo>
                <a:close/>
                <a:moveTo>
                  <a:pt x="6976" y="0"/>
                </a:moveTo>
                <a:cubicBezTo>
                  <a:pt x="5293" y="0"/>
                  <a:pt x="3639" y="657"/>
                  <a:pt x="2405" y="1898"/>
                </a:cubicBezTo>
                <a:cubicBezTo>
                  <a:pt x="560" y="3744"/>
                  <a:pt x="0" y="6530"/>
                  <a:pt x="1000" y="8935"/>
                </a:cubicBezTo>
                <a:cubicBezTo>
                  <a:pt x="2012" y="11352"/>
                  <a:pt x="4370" y="12936"/>
                  <a:pt x="6977" y="12936"/>
                </a:cubicBezTo>
                <a:cubicBezTo>
                  <a:pt x="10549" y="12924"/>
                  <a:pt x="13442" y="10030"/>
                  <a:pt x="13442" y="6470"/>
                </a:cubicBezTo>
                <a:cubicBezTo>
                  <a:pt x="13442" y="3851"/>
                  <a:pt x="11871" y="1494"/>
                  <a:pt x="9454" y="493"/>
                </a:cubicBezTo>
                <a:cubicBezTo>
                  <a:pt x="8652" y="162"/>
                  <a:pt x="7811" y="0"/>
                  <a:pt x="69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" name="Google Shape;732;p28">
            <a:extLst>
              <a:ext uri="{FF2B5EF4-FFF2-40B4-BE49-F238E27FC236}">
                <a16:creationId xmlns:a16="http://schemas.microsoft.com/office/drawing/2014/main" id="{96386CD0-E6CA-B725-377A-5A01C3124177}"/>
              </a:ext>
            </a:extLst>
          </p:cNvPr>
          <p:cNvSpPr/>
          <p:nvPr/>
        </p:nvSpPr>
        <p:spPr>
          <a:xfrm>
            <a:off x="4633418" y="4624537"/>
            <a:ext cx="23" cy="2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435D74"/>
              </a:solidFill>
            </a:endParaRPr>
          </a:p>
        </p:txBody>
      </p:sp>
      <p:grpSp>
        <p:nvGrpSpPr>
          <p:cNvPr id="22" name="Google Shape;733;p28">
            <a:extLst>
              <a:ext uri="{FF2B5EF4-FFF2-40B4-BE49-F238E27FC236}">
                <a16:creationId xmlns:a16="http://schemas.microsoft.com/office/drawing/2014/main" id="{6BBA65BF-3EC4-AADD-81CE-3A664BBCD620}"/>
              </a:ext>
            </a:extLst>
          </p:cNvPr>
          <p:cNvGrpSpPr/>
          <p:nvPr/>
        </p:nvGrpSpPr>
        <p:grpSpPr>
          <a:xfrm>
            <a:off x="6410715" y="2703257"/>
            <a:ext cx="4945066" cy="1487874"/>
            <a:chOff x="4835222" y="1959059"/>
            <a:chExt cx="3708799" cy="1115906"/>
          </a:xfrm>
        </p:grpSpPr>
        <p:grpSp>
          <p:nvGrpSpPr>
            <p:cNvPr id="30" name="Google Shape;734;p28">
              <a:extLst>
                <a:ext uri="{FF2B5EF4-FFF2-40B4-BE49-F238E27FC236}">
                  <a16:creationId xmlns:a16="http://schemas.microsoft.com/office/drawing/2014/main" id="{12B183EE-8043-1212-C2EE-F962723501B2}"/>
                </a:ext>
              </a:extLst>
            </p:cNvPr>
            <p:cNvGrpSpPr/>
            <p:nvPr/>
          </p:nvGrpSpPr>
          <p:grpSpPr>
            <a:xfrm>
              <a:off x="5945664" y="1959059"/>
              <a:ext cx="2598357" cy="1115906"/>
              <a:chOff x="5945664" y="1959059"/>
              <a:chExt cx="2598357" cy="1115906"/>
            </a:xfrm>
          </p:grpSpPr>
          <p:sp>
            <p:nvSpPr>
              <p:cNvPr id="34" name="Google Shape;735;p28">
                <a:extLst>
                  <a:ext uri="{FF2B5EF4-FFF2-40B4-BE49-F238E27FC236}">
                    <a16:creationId xmlns:a16="http://schemas.microsoft.com/office/drawing/2014/main" id="{DE334169-24CB-C48E-E0D0-51DCBFCEF149}"/>
                  </a:ext>
                </a:extLst>
              </p:cNvPr>
              <p:cNvSpPr txBox="1"/>
              <p:nvPr/>
            </p:nvSpPr>
            <p:spPr>
              <a:xfrm>
                <a:off x="5945664" y="1959059"/>
                <a:ext cx="2598300" cy="29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r"/>
                <a:r>
                  <a:rPr lang="it-IT" sz="2000" b="1" dirty="0">
                    <a:ea typeface="Fira Sans Extra Condensed Medium"/>
                    <a:cs typeface="Fira Sans Extra Condensed Medium"/>
                    <a:sym typeface="Fira Sans Extra Condensed Medium"/>
                  </a:rPr>
                  <a:t>Dichiarativo e intuitivo</a:t>
                </a:r>
              </a:p>
            </p:txBody>
          </p:sp>
          <p:sp>
            <p:nvSpPr>
              <p:cNvPr id="35" name="Google Shape;736;p28">
                <a:extLst>
                  <a:ext uri="{FF2B5EF4-FFF2-40B4-BE49-F238E27FC236}">
                    <a16:creationId xmlns:a16="http://schemas.microsoft.com/office/drawing/2014/main" id="{53225411-9B48-4AB6-6C01-8C9E82E2B55D}"/>
                  </a:ext>
                </a:extLst>
              </p:cNvPr>
              <p:cNvSpPr txBox="1"/>
              <p:nvPr/>
            </p:nvSpPr>
            <p:spPr>
              <a:xfrm>
                <a:off x="6021826" y="2222431"/>
                <a:ext cx="2522195" cy="8525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b" anchorCtr="0">
                <a:noAutofit/>
              </a:bodyPr>
              <a:lstStyle/>
              <a:p>
                <a:pPr algn="r"/>
                <a:r>
                  <a:rPr lang="it-IT" sz="1600" dirty="0">
                    <a:ea typeface="Fira Sans"/>
                    <a:cs typeface="Fira Sans"/>
                    <a:sym typeface="Fira Sans"/>
                  </a:rPr>
                  <a:t>YARC adotta una sintassi snella e dichiarativa, che consente una composizione intuitiva della scena e una maggiore facilità d’uso.</a:t>
                </a:r>
              </a:p>
            </p:txBody>
          </p:sp>
        </p:grpSp>
        <p:grpSp>
          <p:nvGrpSpPr>
            <p:cNvPr id="31" name="Google Shape;737;p28">
              <a:extLst>
                <a:ext uri="{FF2B5EF4-FFF2-40B4-BE49-F238E27FC236}">
                  <a16:creationId xmlns:a16="http://schemas.microsoft.com/office/drawing/2014/main" id="{64907E90-8750-10C6-E3FC-1059C670017C}"/>
                </a:ext>
              </a:extLst>
            </p:cNvPr>
            <p:cNvGrpSpPr/>
            <p:nvPr/>
          </p:nvGrpSpPr>
          <p:grpSpPr>
            <a:xfrm>
              <a:off x="4835222" y="2257929"/>
              <a:ext cx="1225984" cy="296226"/>
              <a:chOff x="4835222" y="2257929"/>
              <a:chExt cx="1225984" cy="296226"/>
            </a:xfrm>
          </p:grpSpPr>
          <p:sp>
            <p:nvSpPr>
              <p:cNvPr id="32" name="Google Shape;738;p28">
                <a:extLst>
                  <a:ext uri="{FF2B5EF4-FFF2-40B4-BE49-F238E27FC236}">
                    <a16:creationId xmlns:a16="http://schemas.microsoft.com/office/drawing/2014/main" id="{4027F59D-154B-DE15-4583-54664455D179}"/>
                  </a:ext>
                </a:extLst>
              </p:cNvPr>
              <p:cNvSpPr txBox="1"/>
              <p:nvPr/>
            </p:nvSpPr>
            <p:spPr>
              <a:xfrm>
                <a:off x="4835222" y="2257929"/>
                <a:ext cx="483634" cy="2962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400">
                    <a:solidFill>
                      <a:schemeClr val="accent2"/>
                    </a:solidFill>
                    <a:ea typeface="Fira Sans Extra Condensed Medium"/>
                    <a:cs typeface="Fira Sans Extra Condensed Medium"/>
                    <a:sym typeface="Fira Sans Extra Condensed Medium"/>
                  </a:rPr>
                  <a:t>2</a:t>
                </a:r>
                <a:endParaRPr sz="2400">
                  <a:solidFill>
                    <a:schemeClr val="accent2"/>
                  </a:solidFill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cxnSp>
            <p:nvCxnSpPr>
              <p:cNvPr id="33" name="Google Shape;739;p28">
                <a:extLst>
                  <a:ext uri="{FF2B5EF4-FFF2-40B4-BE49-F238E27FC236}">
                    <a16:creationId xmlns:a16="http://schemas.microsoft.com/office/drawing/2014/main" id="{F6479A9D-563F-4C83-8A7B-F34D400CACAD}"/>
                  </a:ext>
                </a:extLst>
              </p:cNvPr>
              <p:cNvCxnSpPr/>
              <p:nvPr/>
            </p:nvCxnSpPr>
            <p:spPr>
              <a:xfrm>
                <a:off x="5243483" y="2393984"/>
                <a:ext cx="817723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3" name="Google Shape;748;p28">
            <a:extLst>
              <a:ext uri="{FF2B5EF4-FFF2-40B4-BE49-F238E27FC236}">
                <a16:creationId xmlns:a16="http://schemas.microsoft.com/office/drawing/2014/main" id="{83EB62FE-B2E9-2287-C272-97CD207ACDE9}"/>
              </a:ext>
            </a:extLst>
          </p:cNvPr>
          <p:cNvSpPr txBox="1"/>
          <p:nvPr/>
        </p:nvSpPr>
        <p:spPr>
          <a:xfrm>
            <a:off x="5053403" y="3101750"/>
            <a:ext cx="644845" cy="394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accent4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1</a:t>
            </a:r>
            <a:endParaRPr sz="2400">
              <a:solidFill>
                <a:schemeClr val="accent4"/>
              </a:solidFill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24" name="Google Shape;749;p28">
            <a:extLst>
              <a:ext uri="{FF2B5EF4-FFF2-40B4-BE49-F238E27FC236}">
                <a16:creationId xmlns:a16="http://schemas.microsoft.com/office/drawing/2014/main" id="{F900357D-CB74-6363-CA4C-3CF6B2DA70EE}"/>
              </a:ext>
            </a:extLst>
          </p:cNvPr>
          <p:cNvCxnSpPr/>
          <p:nvPr/>
        </p:nvCxnSpPr>
        <p:spPr>
          <a:xfrm>
            <a:off x="4063443" y="3283157"/>
            <a:ext cx="1090297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" name="Google Shape;759;p28">
            <a:extLst>
              <a:ext uri="{FF2B5EF4-FFF2-40B4-BE49-F238E27FC236}">
                <a16:creationId xmlns:a16="http://schemas.microsoft.com/office/drawing/2014/main" id="{BEC775BE-BC7B-5CB0-911B-65E6064D3429}"/>
              </a:ext>
            </a:extLst>
          </p:cNvPr>
          <p:cNvCxnSpPr>
            <a:cxnSpLocks/>
          </p:cNvCxnSpPr>
          <p:nvPr/>
        </p:nvCxnSpPr>
        <p:spPr>
          <a:xfrm flipV="1">
            <a:off x="6048204" y="4723819"/>
            <a:ext cx="0" cy="356481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6" name="Google Shape;760;p28">
            <a:extLst>
              <a:ext uri="{FF2B5EF4-FFF2-40B4-BE49-F238E27FC236}">
                <a16:creationId xmlns:a16="http://schemas.microsoft.com/office/drawing/2014/main" id="{0F573466-7A75-B64A-9B2D-4F35BF1D90A3}"/>
              </a:ext>
            </a:extLst>
          </p:cNvPr>
          <p:cNvSpPr txBox="1"/>
          <p:nvPr/>
        </p:nvSpPr>
        <p:spPr>
          <a:xfrm>
            <a:off x="5735381" y="4314996"/>
            <a:ext cx="644845" cy="394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accent3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3</a:t>
            </a:r>
            <a:endParaRPr sz="2400" dirty="0">
              <a:solidFill>
                <a:schemeClr val="accent3"/>
              </a:solidFill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7" name="Elemento grafico 26" descr="Forma piramidale con riempimento a tinta unita">
            <a:extLst>
              <a:ext uri="{FF2B5EF4-FFF2-40B4-BE49-F238E27FC236}">
                <a16:creationId xmlns:a16="http://schemas.microsoft.com/office/drawing/2014/main" id="{23F653BF-2E51-EF17-228E-060D85671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6288" y="4247324"/>
            <a:ext cx="540000" cy="540000"/>
          </a:xfrm>
          <a:prstGeom prst="rect">
            <a:avLst/>
          </a:prstGeom>
        </p:spPr>
      </p:pic>
      <p:pic>
        <p:nvPicPr>
          <p:cNvPr id="28" name="Elemento grafico 27" descr="Programmatore (maschile) con riempimento a tinta unita">
            <a:extLst>
              <a:ext uri="{FF2B5EF4-FFF2-40B4-BE49-F238E27FC236}">
                <a16:creationId xmlns:a16="http://schemas.microsoft.com/office/drawing/2014/main" id="{CFDB89B8-6B82-C7F0-B48C-395219C9E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3496" y="4239648"/>
            <a:ext cx="540000" cy="540000"/>
          </a:xfrm>
          <a:prstGeom prst="rect">
            <a:avLst/>
          </a:prstGeom>
        </p:spPr>
      </p:pic>
      <p:pic>
        <p:nvPicPr>
          <p:cNvPr id="29" name="Elemento grafico 28" descr="Progetto con riempimento a tinta unita">
            <a:extLst>
              <a:ext uri="{FF2B5EF4-FFF2-40B4-BE49-F238E27FC236}">
                <a16:creationId xmlns:a16="http://schemas.microsoft.com/office/drawing/2014/main" id="{8B8A0BAA-7461-27B5-8A3C-F5DC9F3063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78154" y="1824991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2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8" grpId="0" animBg="1"/>
      <p:bldP spid="19" grpId="0" animBg="1"/>
      <p:bldP spid="20" grpId="0" animBg="1"/>
      <p:bldP spid="23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2044F3F8-D61F-D3FC-E5EA-2A4ABD86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 dirty="0"/>
              <a:t>Perché usare YARC?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27C3A8E6-55C2-8C7F-AB49-119151368898}"/>
              </a:ext>
            </a:extLst>
          </p:cNvPr>
          <p:cNvGrpSpPr/>
          <p:nvPr/>
        </p:nvGrpSpPr>
        <p:grpSpPr>
          <a:xfrm>
            <a:off x="459870" y="1661367"/>
            <a:ext cx="11272260" cy="4957775"/>
            <a:chOff x="626850" y="1728216"/>
            <a:chExt cx="10955633" cy="4818516"/>
          </a:xfrm>
        </p:grpSpPr>
        <p:cxnSp>
          <p:nvCxnSpPr>
            <p:cNvPr id="41" name="Google Shape;719;p22">
              <a:extLst>
                <a:ext uri="{FF2B5EF4-FFF2-40B4-BE49-F238E27FC236}">
                  <a16:creationId xmlns:a16="http://schemas.microsoft.com/office/drawing/2014/main" id="{9FE86854-3A18-F0CF-0E1B-41073E22ADB1}"/>
                </a:ext>
              </a:extLst>
            </p:cNvPr>
            <p:cNvCxnSpPr>
              <a:cxnSpLocks/>
              <a:stCxn id="57" idx="3"/>
            </p:cNvCxnSpPr>
            <p:nvPr/>
          </p:nvCxnSpPr>
          <p:spPr>
            <a:xfrm>
              <a:off x="5604575" y="2050416"/>
              <a:ext cx="343057" cy="4490000"/>
            </a:xfrm>
            <a:prstGeom prst="bentConnector2">
              <a:avLst/>
            </a:prstGeom>
            <a:noFill/>
            <a:ln w="381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42" name="Google Shape;721;p22">
              <a:extLst>
                <a:ext uri="{FF2B5EF4-FFF2-40B4-BE49-F238E27FC236}">
                  <a16:creationId xmlns:a16="http://schemas.microsoft.com/office/drawing/2014/main" id="{0EC3F2F2-4DAE-C861-0F35-91DAC9F92CAA}"/>
                </a:ext>
              </a:extLst>
            </p:cNvPr>
            <p:cNvSpPr/>
            <p:nvPr/>
          </p:nvSpPr>
          <p:spPr>
            <a:xfrm>
              <a:off x="626850" y="2522749"/>
              <a:ext cx="4977725" cy="1241200"/>
            </a:xfrm>
            <a:prstGeom prst="roundRect">
              <a:avLst>
                <a:gd name="adj" fmla="val 2213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" name="Google Shape;722;p22">
              <a:extLst>
                <a:ext uri="{FF2B5EF4-FFF2-40B4-BE49-F238E27FC236}">
                  <a16:creationId xmlns:a16="http://schemas.microsoft.com/office/drawing/2014/main" id="{CACFEE15-C577-D1E2-6DF3-DF1E65F6C7E7}"/>
                </a:ext>
              </a:extLst>
            </p:cNvPr>
            <p:cNvSpPr/>
            <p:nvPr/>
          </p:nvSpPr>
          <p:spPr>
            <a:xfrm>
              <a:off x="6604757" y="2522749"/>
              <a:ext cx="4977723" cy="1241200"/>
            </a:xfrm>
            <a:prstGeom prst="roundRect">
              <a:avLst>
                <a:gd name="adj" fmla="val 2213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" name="Google Shape;723;p22">
              <a:extLst>
                <a:ext uri="{FF2B5EF4-FFF2-40B4-BE49-F238E27FC236}">
                  <a16:creationId xmlns:a16="http://schemas.microsoft.com/office/drawing/2014/main" id="{EF0FFE5E-0F25-21B1-6DF6-EB448230A21B}"/>
                </a:ext>
              </a:extLst>
            </p:cNvPr>
            <p:cNvSpPr/>
            <p:nvPr/>
          </p:nvSpPr>
          <p:spPr>
            <a:xfrm>
              <a:off x="626850" y="3914140"/>
              <a:ext cx="4977725" cy="1241200"/>
            </a:xfrm>
            <a:prstGeom prst="roundRect">
              <a:avLst>
                <a:gd name="adj" fmla="val 2213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" name="Google Shape;724;p22">
              <a:extLst>
                <a:ext uri="{FF2B5EF4-FFF2-40B4-BE49-F238E27FC236}">
                  <a16:creationId xmlns:a16="http://schemas.microsoft.com/office/drawing/2014/main" id="{79FC8E1C-3648-CB5F-FBBD-B96EC8C0ADF9}"/>
                </a:ext>
              </a:extLst>
            </p:cNvPr>
            <p:cNvSpPr/>
            <p:nvPr/>
          </p:nvSpPr>
          <p:spPr>
            <a:xfrm>
              <a:off x="6604757" y="3914140"/>
              <a:ext cx="4977723" cy="1241200"/>
            </a:xfrm>
            <a:prstGeom prst="roundRect">
              <a:avLst>
                <a:gd name="adj" fmla="val 2213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" name="Google Shape;725;p22">
              <a:extLst>
                <a:ext uri="{FF2B5EF4-FFF2-40B4-BE49-F238E27FC236}">
                  <a16:creationId xmlns:a16="http://schemas.microsoft.com/office/drawing/2014/main" id="{39E6F02A-B992-5B32-4A34-F493442A71C7}"/>
                </a:ext>
              </a:extLst>
            </p:cNvPr>
            <p:cNvSpPr/>
            <p:nvPr/>
          </p:nvSpPr>
          <p:spPr>
            <a:xfrm>
              <a:off x="626850" y="5305532"/>
              <a:ext cx="4977725" cy="1241200"/>
            </a:xfrm>
            <a:prstGeom prst="roundRect">
              <a:avLst>
                <a:gd name="adj" fmla="val 2213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" name="Google Shape;727;p22">
              <a:extLst>
                <a:ext uri="{FF2B5EF4-FFF2-40B4-BE49-F238E27FC236}">
                  <a16:creationId xmlns:a16="http://schemas.microsoft.com/office/drawing/2014/main" id="{0B076B8B-90DB-8E78-05F6-70AB5622AD28}"/>
                </a:ext>
              </a:extLst>
            </p:cNvPr>
            <p:cNvSpPr txBox="1"/>
            <p:nvPr/>
          </p:nvSpPr>
          <p:spPr>
            <a:xfrm>
              <a:off x="2139823" y="2632789"/>
              <a:ext cx="3275913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it-IT" sz="2000" b="1" dirty="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Workflow semplificato</a:t>
              </a:r>
            </a:p>
          </p:txBody>
        </p:sp>
        <p:sp>
          <p:nvSpPr>
            <p:cNvPr id="48" name="Google Shape;728;p22">
              <a:extLst>
                <a:ext uri="{FF2B5EF4-FFF2-40B4-BE49-F238E27FC236}">
                  <a16:creationId xmlns:a16="http://schemas.microsoft.com/office/drawing/2014/main" id="{08BCF8C4-F79B-0ED9-B4A2-4881E67FB685}"/>
                </a:ext>
              </a:extLst>
            </p:cNvPr>
            <p:cNvSpPr txBox="1"/>
            <p:nvPr/>
          </p:nvSpPr>
          <p:spPr>
            <a:xfrm>
              <a:off x="945086" y="3003752"/>
              <a:ext cx="4470649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/>
              <a:r>
                <a:rPr lang="it-IT" sz="1600" dirty="0">
                  <a:latin typeface="Fira Sans"/>
                  <a:ea typeface="Fira Sans"/>
                  <a:cs typeface="Fira Sans"/>
                  <a:sym typeface="Fira Sans"/>
                </a:rPr>
                <a:t>Semplifica la generazione di dati sintetici con un linguaggio intuitivo e user-friendly</a:t>
              </a:r>
            </a:p>
          </p:txBody>
        </p:sp>
        <p:sp>
          <p:nvSpPr>
            <p:cNvPr id="49" name="Google Shape;729;p22">
              <a:extLst>
                <a:ext uri="{FF2B5EF4-FFF2-40B4-BE49-F238E27FC236}">
                  <a16:creationId xmlns:a16="http://schemas.microsoft.com/office/drawing/2014/main" id="{4DD5C387-EDE7-37CA-8984-E02715986042}"/>
                </a:ext>
              </a:extLst>
            </p:cNvPr>
            <p:cNvSpPr txBox="1"/>
            <p:nvPr/>
          </p:nvSpPr>
          <p:spPr>
            <a:xfrm>
              <a:off x="1996367" y="4024031"/>
              <a:ext cx="3419368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it-IT" sz="2000" b="1" dirty="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Technology Freedom</a:t>
              </a:r>
              <a:endParaRPr sz="2000" b="1" dirty="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" name="Google Shape;730;p22">
              <a:extLst>
                <a:ext uri="{FF2B5EF4-FFF2-40B4-BE49-F238E27FC236}">
                  <a16:creationId xmlns:a16="http://schemas.microsoft.com/office/drawing/2014/main" id="{341E6A0C-E7AB-09B7-EE2F-7B61EA837917}"/>
                </a:ext>
              </a:extLst>
            </p:cNvPr>
            <p:cNvSpPr txBox="1"/>
            <p:nvPr/>
          </p:nvSpPr>
          <p:spPr>
            <a:xfrm>
              <a:off x="945086" y="4394983"/>
              <a:ext cx="4470653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/>
              <a:r>
                <a:rPr lang="it-IT" sz="16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Compatibile con diversi motori 3D, garantisce flessibilità ed evita il lock-in tecnologico</a:t>
              </a:r>
              <a:endParaRPr lang="en-US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1" name="Google Shape;731;p22">
              <a:extLst>
                <a:ext uri="{FF2B5EF4-FFF2-40B4-BE49-F238E27FC236}">
                  <a16:creationId xmlns:a16="http://schemas.microsoft.com/office/drawing/2014/main" id="{15A36427-8CB6-3D13-65AA-579000AE8E4B}"/>
                </a:ext>
              </a:extLst>
            </p:cNvPr>
            <p:cNvSpPr txBox="1"/>
            <p:nvPr/>
          </p:nvSpPr>
          <p:spPr>
            <a:xfrm>
              <a:off x="1161504" y="5415360"/>
              <a:ext cx="4254231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it-IT" sz="2000" b="1" dirty="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Collaborazione migliorata</a:t>
              </a:r>
              <a:endParaRPr sz="2000" b="1" dirty="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2" name="Google Shape;732;p22">
              <a:extLst>
                <a:ext uri="{FF2B5EF4-FFF2-40B4-BE49-F238E27FC236}">
                  <a16:creationId xmlns:a16="http://schemas.microsoft.com/office/drawing/2014/main" id="{1EDD97CA-C386-CE49-B953-9BE3EA2CC1A4}"/>
                </a:ext>
              </a:extLst>
            </p:cNvPr>
            <p:cNvSpPr txBox="1"/>
            <p:nvPr/>
          </p:nvSpPr>
          <p:spPr>
            <a:xfrm>
              <a:off x="945086" y="5786345"/>
              <a:ext cx="4470655" cy="58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/>
              <a:r>
                <a:rPr lang="it-IT" sz="16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Facilita la comunicazione tra sviluppatori e designer, fornendo un linguaggio comune</a:t>
              </a:r>
              <a:endParaRPr lang="en-US" sz="2267" dirty="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53" name="Google Shape;739;p22">
              <a:extLst>
                <a:ext uri="{FF2B5EF4-FFF2-40B4-BE49-F238E27FC236}">
                  <a16:creationId xmlns:a16="http://schemas.microsoft.com/office/drawing/2014/main" id="{01819480-20F2-D58E-851E-D2EDB442D752}"/>
                </a:ext>
              </a:extLst>
            </p:cNvPr>
            <p:cNvSpPr txBox="1"/>
            <p:nvPr/>
          </p:nvSpPr>
          <p:spPr>
            <a:xfrm flipH="1">
              <a:off x="6793327" y="2632789"/>
              <a:ext cx="3597025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it-IT" sz="2000" b="1" dirty="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Curva di apprendimento ripida</a:t>
              </a:r>
              <a:endParaRPr sz="2000" b="1" dirty="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4" name="Google Shape;740;p22">
              <a:extLst>
                <a:ext uri="{FF2B5EF4-FFF2-40B4-BE49-F238E27FC236}">
                  <a16:creationId xmlns:a16="http://schemas.microsoft.com/office/drawing/2014/main" id="{87815CF2-89ED-9099-8443-C900AB605216}"/>
                </a:ext>
              </a:extLst>
            </p:cNvPr>
            <p:cNvSpPr txBox="1"/>
            <p:nvPr/>
          </p:nvSpPr>
          <p:spPr>
            <a:xfrm flipH="1">
              <a:off x="6793456" y="3003752"/>
              <a:ext cx="4470792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it-IT" sz="1600" dirty="0">
                  <a:latin typeface="Fira Sans"/>
                  <a:ea typeface="Fira Sans"/>
                  <a:cs typeface="Fira Sans"/>
                  <a:sym typeface="Fira Sans"/>
                </a:rPr>
                <a:t>Presenta una curva di apprendimento ripida, che porta a una generazione meno efficace</a:t>
              </a:r>
            </a:p>
          </p:txBody>
        </p:sp>
        <p:sp>
          <p:nvSpPr>
            <p:cNvPr id="55" name="Google Shape;741;p22">
              <a:extLst>
                <a:ext uri="{FF2B5EF4-FFF2-40B4-BE49-F238E27FC236}">
                  <a16:creationId xmlns:a16="http://schemas.microsoft.com/office/drawing/2014/main" id="{4AB179CF-E175-FE17-8C6D-4DC21F62CEEA}"/>
                </a:ext>
              </a:extLst>
            </p:cNvPr>
            <p:cNvSpPr txBox="1"/>
            <p:nvPr/>
          </p:nvSpPr>
          <p:spPr>
            <a:xfrm flipH="1">
              <a:off x="6793411" y="4024031"/>
              <a:ext cx="3785425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it-IT" sz="2000" b="1" dirty="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Rigidità dei tool</a:t>
              </a:r>
              <a:endParaRPr lang="it-IT" sz="2000" b="1" dirty="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" name="Google Shape;742;p22">
              <a:extLst>
                <a:ext uri="{FF2B5EF4-FFF2-40B4-BE49-F238E27FC236}">
                  <a16:creationId xmlns:a16="http://schemas.microsoft.com/office/drawing/2014/main" id="{3CB3926C-0290-F1B1-3402-1690B9D5EC68}"/>
                </a:ext>
              </a:extLst>
            </p:cNvPr>
            <p:cNvSpPr txBox="1"/>
            <p:nvPr/>
          </p:nvSpPr>
          <p:spPr>
            <a:xfrm flipH="1">
              <a:off x="6793243" y="4394983"/>
              <a:ext cx="4471003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it-IT" sz="16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Adattarsi a nuovi tool richiede molti sforzi per apprenderne le regole e la sintassi</a:t>
              </a:r>
              <a:endParaRPr lang="en-US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7" name="Google Shape;720;p22">
              <a:extLst>
                <a:ext uri="{FF2B5EF4-FFF2-40B4-BE49-F238E27FC236}">
                  <a16:creationId xmlns:a16="http://schemas.microsoft.com/office/drawing/2014/main" id="{E5EEDDD2-D2EA-2F2F-EBC0-D290095C619A}"/>
                </a:ext>
              </a:extLst>
            </p:cNvPr>
            <p:cNvSpPr/>
            <p:nvPr/>
          </p:nvSpPr>
          <p:spPr>
            <a:xfrm>
              <a:off x="626850" y="1728216"/>
              <a:ext cx="4977725" cy="644400"/>
            </a:xfrm>
            <a:prstGeom prst="roundRect">
              <a:avLst>
                <a:gd name="adj" fmla="val 22134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667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YARC</a:t>
              </a:r>
              <a:endParaRPr sz="2667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58" name="Google Shape;745;p22">
              <a:extLst>
                <a:ext uri="{FF2B5EF4-FFF2-40B4-BE49-F238E27FC236}">
                  <a16:creationId xmlns:a16="http://schemas.microsoft.com/office/drawing/2014/main" id="{50902B08-9081-12A7-FD9D-98945090D00C}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 flipH="1">
              <a:off x="6261701" y="2050416"/>
              <a:ext cx="343057" cy="4490000"/>
            </a:xfrm>
            <a:prstGeom prst="bentConnector2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59" name="Google Shape;746;p22">
              <a:extLst>
                <a:ext uri="{FF2B5EF4-FFF2-40B4-BE49-F238E27FC236}">
                  <a16:creationId xmlns:a16="http://schemas.microsoft.com/office/drawing/2014/main" id="{74799F6B-53CE-1DB7-85CD-9790DEEB2333}"/>
                </a:ext>
              </a:extLst>
            </p:cNvPr>
            <p:cNvSpPr/>
            <p:nvPr/>
          </p:nvSpPr>
          <p:spPr>
            <a:xfrm flipH="1">
              <a:off x="6604758" y="1728216"/>
              <a:ext cx="4977725" cy="644400"/>
            </a:xfrm>
            <a:prstGeom prst="roundRect">
              <a:avLst>
                <a:gd name="adj" fmla="val 2213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667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Legacy SDG Tool</a:t>
              </a:r>
              <a:endParaRPr sz="2667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" name="Google Shape;724;p22">
              <a:extLst>
                <a:ext uri="{FF2B5EF4-FFF2-40B4-BE49-F238E27FC236}">
                  <a16:creationId xmlns:a16="http://schemas.microsoft.com/office/drawing/2014/main" id="{FF569D3E-8A8D-57D5-699C-5BE4DE01EE7B}"/>
                </a:ext>
              </a:extLst>
            </p:cNvPr>
            <p:cNvSpPr/>
            <p:nvPr/>
          </p:nvSpPr>
          <p:spPr>
            <a:xfrm>
              <a:off x="6590708" y="5305469"/>
              <a:ext cx="4977723" cy="1241200"/>
            </a:xfrm>
            <a:prstGeom prst="roundRect">
              <a:avLst>
                <a:gd name="adj" fmla="val 2213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" name="Google Shape;741;p22">
              <a:extLst>
                <a:ext uri="{FF2B5EF4-FFF2-40B4-BE49-F238E27FC236}">
                  <a16:creationId xmlns:a16="http://schemas.microsoft.com/office/drawing/2014/main" id="{46D99D9A-FEAA-DFAB-355F-52A2C351C1CE}"/>
                </a:ext>
              </a:extLst>
            </p:cNvPr>
            <p:cNvSpPr txBox="1"/>
            <p:nvPr/>
          </p:nvSpPr>
          <p:spPr>
            <a:xfrm flipH="1">
              <a:off x="6779362" y="5415360"/>
              <a:ext cx="3785425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it-IT" sz="2000" b="1" dirty="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Mancanza di un terreno comune</a:t>
              </a:r>
              <a:endParaRPr lang="it-IT" sz="2000" b="1" dirty="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" name="Google Shape;742;p22">
              <a:extLst>
                <a:ext uri="{FF2B5EF4-FFF2-40B4-BE49-F238E27FC236}">
                  <a16:creationId xmlns:a16="http://schemas.microsoft.com/office/drawing/2014/main" id="{8134DD23-C916-DA18-F339-CD044826CE7C}"/>
                </a:ext>
              </a:extLst>
            </p:cNvPr>
            <p:cNvSpPr txBox="1"/>
            <p:nvPr/>
          </p:nvSpPr>
          <p:spPr>
            <a:xfrm flipH="1">
              <a:off x="6779193" y="5786312"/>
              <a:ext cx="4504502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it-IT" sz="16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Non esiste un linguaggio comune, il che porta a inefficienze nel coordinamento del team</a:t>
              </a:r>
              <a:endParaRPr lang="en-US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228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YARC - Palette 2">
      <a:dk1>
        <a:srgbClr val="010400"/>
      </a:dk1>
      <a:lt1>
        <a:sysClr val="window" lastClr="FFFFFF"/>
      </a:lt1>
      <a:dk2>
        <a:srgbClr val="001514"/>
      </a:dk2>
      <a:lt2>
        <a:srgbClr val="E7E6E6"/>
      </a:lt2>
      <a:accent1>
        <a:srgbClr val="FD07B4"/>
      </a:accent1>
      <a:accent2>
        <a:srgbClr val="F636C9"/>
      </a:accent2>
      <a:accent3>
        <a:srgbClr val="541DFE"/>
      </a:accent3>
      <a:accent4>
        <a:srgbClr val="7E57E4"/>
      </a:accent4>
      <a:accent5>
        <a:srgbClr val="28BA90"/>
      </a:accent5>
      <a:accent6>
        <a:srgbClr val="1A9A78"/>
      </a:accent6>
      <a:hlink>
        <a:srgbClr val="0563C1"/>
      </a:hlink>
      <a:folHlink>
        <a:srgbClr val="954F72"/>
      </a:folHlink>
    </a:clrScheme>
    <a:fontScheme name="YARC - Font">
      <a:majorFont>
        <a:latin typeface="Roboto Black"/>
        <a:ea typeface=""/>
        <a:cs typeface=""/>
      </a:majorFont>
      <a:minorFont>
        <a:latin typeface="Roboto"/>
        <a:ea typeface=""/>
        <a:cs typeface="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2936</TotalTime>
  <Words>495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9" baseType="lpstr">
      <vt:lpstr>Arial</vt:lpstr>
      <vt:lpstr>Calibri</vt:lpstr>
      <vt:lpstr>Fira Sans</vt:lpstr>
      <vt:lpstr>Fira Sans Extra Condensed</vt:lpstr>
      <vt:lpstr>Fira Sans Extra Condensed Medium</vt:lpstr>
      <vt:lpstr>Fira Sans Medium</vt:lpstr>
      <vt:lpstr>Roboto</vt:lpstr>
      <vt:lpstr>Roboto Black</vt:lpstr>
      <vt:lpstr>Tema di Office</vt:lpstr>
      <vt:lpstr>YARC</vt:lpstr>
      <vt:lpstr>L’importanza dei dati nell’AI</vt:lpstr>
      <vt:lpstr>Il potere dei dati sintetici</vt:lpstr>
      <vt:lpstr>Perché usare i dati sintetici?</vt:lpstr>
      <vt:lpstr>Un esempio: bin picking di dischi freno</vt:lpstr>
      <vt:lpstr>Le sfide nell’adozione dei dati sintetici</vt:lpstr>
      <vt:lpstr>YARC entra in scena</vt:lpstr>
      <vt:lpstr>I 3 principi chiave</vt:lpstr>
      <vt:lpstr>Perché usare YARC?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YARC</dc:title>
  <dc:creator>Federico Carne</dc:creator>
  <cp:lastModifiedBy>Federico Carne</cp:lastModifiedBy>
  <cp:revision>5</cp:revision>
  <dcterms:created xsi:type="dcterms:W3CDTF">2023-07-06T20:26:59Z</dcterms:created>
  <dcterms:modified xsi:type="dcterms:W3CDTF">2023-07-18T20:01:18Z</dcterms:modified>
</cp:coreProperties>
</file>