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57" r:id="rId5"/>
    <p:sldId id="258" r:id="rId6"/>
    <p:sldId id="260" r:id="rId7"/>
    <p:sldId id="273" r:id="rId8"/>
    <p:sldId id="302" r:id="rId9"/>
    <p:sldId id="263" r:id="rId10"/>
    <p:sldId id="282" r:id="rId11"/>
    <p:sldId id="303" r:id="rId12"/>
    <p:sldId id="304" r:id="rId13"/>
    <p:sldId id="306" r:id="rId14"/>
    <p:sldId id="305" r:id="rId15"/>
    <p:sldId id="307" r:id="rId16"/>
    <p:sldId id="287" r:id="rId17"/>
    <p:sldId id="262" r:id="rId18"/>
    <p:sldId id="300" r:id="rId19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Rg st="1" end="1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howGuides="1">
      <p:cViewPr varScale="1">
        <p:scale>
          <a:sx n="79" d="100"/>
          <a:sy n="79" d="100"/>
        </p:scale>
        <p:origin x="106" y="3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83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6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5834-AB98-448B-BA63-95B6ED5B0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63B3D-805C-4709-BBC7-A50636061F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DFCC-589B-4A60-9C12-59D686ADFEC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CC3E0-7DDF-45E7-A937-AD50A2B51CF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2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20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2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20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20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20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单击此处编辑母版文本样式</a:t>
            </a:r>
            <a:endParaRPr lang="zh-CN" altLang="en-US" b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b="1"/>
              <a:t>单击此处编辑母版文本样式</a:t>
            </a:r>
            <a:endParaRPr lang="zh-CN" altLang="en-US" b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20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344488"/>
            <a:ext cx="10515600" cy="611188"/>
          </a:xfrm>
        </p:spPr>
        <p:txBody>
          <a:bodyPr>
            <a:normAutofit/>
          </a:bodyPr>
          <a:lstStyle>
            <a:lvl1pPr>
              <a:defRPr sz="3200"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  <p:sp>
        <p:nvSpPr>
          <p:cNvPr id="6" name="圆: 空心 5"/>
          <p:cNvSpPr/>
          <p:nvPr userDrawn="1"/>
        </p:nvSpPr>
        <p:spPr>
          <a:xfrm>
            <a:off x="-838200" y="-835025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>
              <a:solidFill>
                <a:schemeClr val="tx1"/>
              </a:solidFill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7" name="圆: 空心 6"/>
          <p:cNvSpPr/>
          <p:nvPr userDrawn="1"/>
        </p:nvSpPr>
        <p:spPr>
          <a:xfrm>
            <a:off x="9773648" y="4652835"/>
            <a:ext cx="4836704" cy="4836704"/>
          </a:xfrm>
          <a:prstGeom prst="donut">
            <a:avLst/>
          </a:prstGeom>
          <a:solidFill>
            <a:srgbClr val="02B0E1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endParaRPr lang="zh-CN" altLang="en-US">
              <a:solidFill>
                <a:schemeClr val="tx1"/>
              </a:solidFill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</p:spTree>
  </p:cSld>
  <p:clrMapOvr>
    <a:masterClrMapping/>
  </p:clrMapOvr>
  <p:transition advTm="20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13468350"/>
            <a:ext cx="2743200" cy="365125"/>
          </a:xfrm>
        </p:spPr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13468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13468350"/>
            <a:ext cx="2743200" cy="365125"/>
          </a:xfrm>
        </p:spPr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2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2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advTm="20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2250887-B314-45FF-93A6-5CB4E59DBB9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ED0331CE-621C-47A9-8768-EAF83C6E5A5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20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 Medium" panose="02020500000000000000" pitchFamily="18" charset="-122"/>
          <a:ea typeface="思源宋体 CN Medium" panose="020205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 Medium" panose="02020500000000000000" pitchFamily="18" charset="-122"/>
          <a:ea typeface="思源宋体 CN Medium" panose="020205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 Medium" panose="02020500000000000000" pitchFamily="18" charset="-122"/>
          <a:ea typeface="思源宋体 CN Medium" panose="020205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 Medium" panose="02020500000000000000" pitchFamily="18" charset="-122"/>
          <a:ea typeface="思源宋体 CN Medium" panose="020205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 Medium" panose="02020500000000000000" pitchFamily="18" charset="-122"/>
          <a:ea typeface="思源宋体 CN Medium" panose="020205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 Medium" panose="02020500000000000000" pitchFamily="18" charset="-122"/>
          <a:ea typeface="思源宋体 CN Medium" panose="020205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4.jpeg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5.jpeg"/><Relationship Id="rId4" Type="http://schemas.openxmlformats.org/officeDocument/2006/relationships/tags" Target="../tags/tag4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7.jpeg"/><Relationship Id="rId7" Type="http://schemas.openxmlformats.org/officeDocument/2006/relationships/image" Target="../media/image16.jpeg"/><Relationship Id="rId6" Type="http://schemas.openxmlformats.org/officeDocument/2006/relationships/image" Target="../media/image15.jpeg"/><Relationship Id="rId5" Type="http://schemas.openxmlformats.org/officeDocument/2006/relationships/image" Target="../media/image5.jpeg"/><Relationship Id="rId4" Type="http://schemas.openxmlformats.org/officeDocument/2006/relationships/tags" Target="../tags/tag5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6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768350" y="4925060"/>
            <a:ext cx="1727250" cy="374015"/>
          </a:xfrm>
          <a:prstGeom prst="roundRect">
            <a:avLst>
              <a:gd name="adj" fmla="val 50000"/>
            </a:avLst>
          </a:prstGeom>
          <a:solidFill>
            <a:srgbClr val="02B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思源宋体 CN Medium" panose="02020500000000000000" pitchFamily="18" charset="-122"/>
                <a:cs typeface="+mn-ea"/>
                <a:sym typeface="宋体" panose="02010600030101010101" pitchFamily="2" charset="-122"/>
              </a:rPr>
              <a:t>汇报人</a:t>
            </a:r>
            <a:r>
              <a:rPr lang="zh-CN" altLang="en-US" sz="1600" b="0" i="0" dirty="0">
                <a:solidFill>
                  <a:schemeClr val="bg1"/>
                </a:solidFill>
                <a:latin typeface="宋体" panose="02010600030101010101" pitchFamily="2" charset="-122"/>
                <a:ea typeface="思源宋体 CN Medium" panose="02020500000000000000" pitchFamily="18" charset="-122"/>
                <a:cs typeface="+mn-ea"/>
                <a:sym typeface="宋体" panose="02010600030101010101" pitchFamily="2" charset="-122"/>
              </a:rPr>
              <a:t>：杨晓波</a:t>
            </a:r>
            <a:endParaRPr lang="zh-CN" altLang="en-US" sz="1600" b="0" i="0" dirty="0">
              <a:solidFill>
                <a:schemeClr val="bg1"/>
              </a:solidFill>
              <a:latin typeface="宋体" panose="02010600030101010101" pitchFamily="2" charset="-122"/>
              <a:ea typeface="思源宋体 CN Medium" panose="02020500000000000000" pitchFamily="18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22" name="圆: 空心 21"/>
          <p:cNvSpPr/>
          <p:nvPr/>
        </p:nvSpPr>
        <p:spPr>
          <a:xfrm>
            <a:off x="3962535" y="4981838"/>
            <a:ext cx="4223827" cy="4223827"/>
          </a:xfrm>
          <a:prstGeom prst="donut">
            <a:avLst>
              <a:gd name="adj" fmla="val 22167"/>
            </a:avLst>
          </a:prstGeom>
          <a:gradFill>
            <a:gsLst>
              <a:gs pos="0">
                <a:srgbClr val="0165C5">
                  <a:alpha val="64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3" name="圆: 空心 22"/>
          <p:cNvSpPr/>
          <p:nvPr/>
        </p:nvSpPr>
        <p:spPr>
          <a:xfrm>
            <a:off x="358780" y="-1515961"/>
            <a:ext cx="2645462" cy="2645462"/>
          </a:xfrm>
          <a:prstGeom prst="donut">
            <a:avLst>
              <a:gd name="adj" fmla="val 22167"/>
            </a:avLst>
          </a:prstGeom>
          <a:gradFill>
            <a:gsLst>
              <a:gs pos="0">
                <a:srgbClr val="0165C5">
                  <a:alpha val="79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45" name="圆: 空心 44"/>
          <p:cNvSpPr/>
          <p:nvPr/>
        </p:nvSpPr>
        <p:spPr>
          <a:xfrm>
            <a:off x="3342640" y="1581150"/>
            <a:ext cx="1191895" cy="1191895"/>
          </a:xfrm>
          <a:prstGeom prst="donut">
            <a:avLst>
              <a:gd name="adj" fmla="val 22167"/>
            </a:avLst>
          </a:prstGeom>
          <a:gradFill>
            <a:gsLst>
              <a:gs pos="0">
                <a:srgbClr val="0165C5">
                  <a:alpha val="7000"/>
                </a:srgbClr>
              </a:gs>
              <a:gs pos="100000">
                <a:srgbClr val="F2F9FF">
                  <a:alpha val="2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+mn-lt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grpSp>
        <p:nvGrpSpPr>
          <p:cNvPr id="2" name="组合 1"/>
          <p:cNvGrpSpPr/>
          <p:nvPr/>
        </p:nvGrpSpPr>
        <p:grpSpPr>
          <a:xfrm>
            <a:off x="7010071" y="-6064284"/>
            <a:ext cx="11007265" cy="11550422"/>
            <a:chOff x="7010071" y="-6064284"/>
            <a:chExt cx="11007265" cy="11550422"/>
          </a:xfrm>
        </p:grpSpPr>
        <p:sp>
          <p:nvSpPr>
            <p:cNvPr id="51" name="圆: 空心 50"/>
            <p:cNvSpPr/>
            <p:nvPr/>
          </p:nvSpPr>
          <p:spPr>
            <a:xfrm>
              <a:off x="7010071" y="-6064284"/>
              <a:ext cx="11007265" cy="11007265"/>
            </a:xfrm>
            <a:prstGeom prst="donut">
              <a:avLst>
                <a:gd name="adj" fmla="val 22271"/>
              </a:avLst>
            </a:prstGeom>
            <a:solidFill>
              <a:srgbClr val="016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2" name="任意多边形: 形状 61"/>
            <p:cNvSpPr/>
            <p:nvPr/>
          </p:nvSpPr>
          <p:spPr>
            <a:xfrm>
              <a:off x="7054921" y="-500796"/>
              <a:ext cx="2063918" cy="3104877"/>
            </a:xfrm>
            <a:custGeom>
              <a:avLst/>
              <a:gdLst>
                <a:gd name="connsiteX0" fmla="*/ 504395 w 2063918"/>
                <a:gd name="connsiteY0" fmla="*/ 0 h 3104877"/>
                <a:gd name="connsiteX1" fmla="*/ 2063918 w 2063918"/>
                <a:gd name="connsiteY1" fmla="*/ 1559523 h 3104877"/>
                <a:gd name="connsiteX2" fmla="*/ 818693 w 2063918"/>
                <a:gd name="connsiteY2" fmla="*/ 3087362 h 3104877"/>
                <a:gd name="connsiteX3" fmla="*/ 703929 w 2063918"/>
                <a:gd name="connsiteY3" fmla="*/ 3104877 h 3104877"/>
                <a:gd name="connsiteX4" fmla="*/ 664259 w 2063918"/>
                <a:gd name="connsiteY4" fmla="*/ 3035885 h 3104877"/>
                <a:gd name="connsiteX5" fmla="*/ 432503 w 2063918"/>
                <a:gd name="connsiteY5" fmla="*/ 2554790 h 3104877"/>
                <a:gd name="connsiteX6" fmla="*/ 378362 w 2063918"/>
                <a:gd name="connsiteY6" fmla="*/ 2417477 h 3104877"/>
                <a:gd name="connsiteX7" fmla="*/ 415634 w 2063918"/>
                <a:gd name="connsiteY7" fmla="*/ 2423165 h 3104877"/>
                <a:gd name="connsiteX8" fmla="*/ 504395 w 2063918"/>
                <a:gd name="connsiteY8" fmla="*/ 2427647 h 3104877"/>
                <a:gd name="connsiteX9" fmla="*/ 1372519 w 2063918"/>
                <a:gd name="connsiteY9" fmla="*/ 1559523 h 3104877"/>
                <a:gd name="connsiteX10" fmla="*/ 504395 w 2063918"/>
                <a:gd name="connsiteY10" fmla="*/ 691399 h 3104877"/>
                <a:gd name="connsiteX11" fmla="*/ 19018 w 2063918"/>
                <a:gd name="connsiteY11" fmla="*/ 839661 h 3104877"/>
                <a:gd name="connsiteX12" fmla="*/ 18159 w 2063918"/>
                <a:gd name="connsiteY12" fmla="*/ 840370 h 3104877"/>
                <a:gd name="connsiteX13" fmla="*/ 7161 w 2063918"/>
                <a:gd name="connsiteY13" fmla="*/ 695743 h 3104877"/>
                <a:gd name="connsiteX14" fmla="*/ 0 w 2063918"/>
                <a:gd name="connsiteY14" fmla="*/ 412527 h 3104877"/>
                <a:gd name="connsiteX15" fmla="*/ 7161 w 2063918"/>
                <a:gd name="connsiteY15" fmla="*/ 129311 h 3104877"/>
                <a:gd name="connsiteX16" fmla="*/ 10833 w 2063918"/>
                <a:gd name="connsiteY16" fmla="*/ 81023 h 3104877"/>
                <a:gd name="connsiteX17" fmla="*/ 40640 w 2063918"/>
                <a:gd name="connsiteY17" fmla="*/ 70113 h 3104877"/>
                <a:gd name="connsiteX18" fmla="*/ 504395 w 2063918"/>
                <a:gd name="connsiteY18" fmla="*/ 0 h 310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63918" h="3104877">
                  <a:moveTo>
                    <a:pt x="504395" y="0"/>
                  </a:moveTo>
                  <a:cubicBezTo>
                    <a:pt x="1365696" y="0"/>
                    <a:pt x="2063918" y="698222"/>
                    <a:pt x="2063918" y="1559523"/>
                  </a:cubicBezTo>
                  <a:cubicBezTo>
                    <a:pt x="2063918" y="2313161"/>
                    <a:pt x="1529342" y="2941943"/>
                    <a:pt x="818693" y="3087362"/>
                  </a:cubicBezTo>
                  <a:lnTo>
                    <a:pt x="703929" y="3104877"/>
                  </a:lnTo>
                  <a:lnTo>
                    <a:pt x="664259" y="3035885"/>
                  </a:lnTo>
                  <a:cubicBezTo>
                    <a:pt x="579533" y="2879920"/>
                    <a:pt x="502128" y="2719401"/>
                    <a:pt x="432503" y="2554790"/>
                  </a:cubicBezTo>
                  <a:lnTo>
                    <a:pt x="378362" y="2417477"/>
                  </a:lnTo>
                  <a:lnTo>
                    <a:pt x="415634" y="2423165"/>
                  </a:lnTo>
                  <a:cubicBezTo>
                    <a:pt x="444818" y="2426129"/>
                    <a:pt x="474429" y="2427647"/>
                    <a:pt x="504395" y="2427647"/>
                  </a:cubicBezTo>
                  <a:cubicBezTo>
                    <a:pt x="983847" y="2427647"/>
                    <a:pt x="1372519" y="2038975"/>
                    <a:pt x="1372519" y="1559523"/>
                  </a:cubicBezTo>
                  <a:cubicBezTo>
                    <a:pt x="1372519" y="1080071"/>
                    <a:pt x="983847" y="691399"/>
                    <a:pt x="504395" y="691399"/>
                  </a:cubicBezTo>
                  <a:cubicBezTo>
                    <a:pt x="324601" y="691399"/>
                    <a:pt x="157572" y="746056"/>
                    <a:pt x="19018" y="839661"/>
                  </a:cubicBezTo>
                  <a:lnTo>
                    <a:pt x="18159" y="840370"/>
                  </a:lnTo>
                  <a:lnTo>
                    <a:pt x="7161" y="695743"/>
                  </a:lnTo>
                  <a:cubicBezTo>
                    <a:pt x="2407" y="601938"/>
                    <a:pt x="0" y="507514"/>
                    <a:pt x="0" y="412527"/>
                  </a:cubicBezTo>
                  <a:cubicBezTo>
                    <a:pt x="0" y="317540"/>
                    <a:pt x="2407" y="223116"/>
                    <a:pt x="7161" y="129311"/>
                  </a:cubicBezTo>
                  <a:lnTo>
                    <a:pt x="10833" y="81023"/>
                  </a:lnTo>
                  <a:lnTo>
                    <a:pt x="40640" y="70113"/>
                  </a:lnTo>
                  <a:cubicBezTo>
                    <a:pt x="187141" y="24547"/>
                    <a:pt x="342901" y="0"/>
                    <a:pt x="504395" y="0"/>
                  </a:cubicBezTo>
                  <a:close/>
                </a:path>
              </a:pathLst>
            </a:custGeom>
            <a:gradFill>
              <a:gsLst>
                <a:gs pos="0">
                  <a:srgbClr val="0165C5">
                    <a:alpha val="64000"/>
                  </a:srgbClr>
                </a:gs>
                <a:gs pos="100000">
                  <a:srgbClr val="F2F9FF">
                    <a:alpha val="24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0" name="任意多边形: 形状 59"/>
            <p:cNvSpPr/>
            <p:nvPr/>
          </p:nvSpPr>
          <p:spPr>
            <a:xfrm>
              <a:off x="10379047" y="2772970"/>
              <a:ext cx="3376167" cy="2713168"/>
            </a:xfrm>
            <a:custGeom>
              <a:avLst/>
              <a:gdLst>
                <a:gd name="connsiteX0" fmla="*/ 2111914 w 4223828"/>
                <a:gd name="connsiteY0" fmla="*/ 0 h 3394369"/>
                <a:gd name="connsiteX1" fmla="*/ 4223828 w 4223828"/>
                <a:gd name="connsiteY1" fmla="*/ 2111914 h 3394369"/>
                <a:gd name="connsiteX2" fmla="*/ 4180921 w 4223828"/>
                <a:gd name="connsiteY2" fmla="*/ 2537538 h 3394369"/>
                <a:gd name="connsiteX3" fmla="*/ 4162057 w 4223828"/>
                <a:gd name="connsiteY3" fmla="*/ 2610906 h 3394369"/>
                <a:gd name="connsiteX4" fmla="*/ 3954739 w 4223828"/>
                <a:gd name="connsiteY4" fmla="*/ 2730110 h 3394369"/>
                <a:gd name="connsiteX5" fmla="*/ 1331381 w 4223828"/>
                <a:gd name="connsiteY5" fmla="*/ 3394369 h 3394369"/>
                <a:gd name="connsiteX6" fmla="*/ 493232 w 4223828"/>
                <a:gd name="connsiteY6" fmla="*/ 3330955 h 3394369"/>
                <a:gd name="connsiteX7" fmla="*/ 373264 w 4223828"/>
                <a:gd name="connsiteY7" fmla="*/ 3309531 h 3394369"/>
                <a:gd name="connsiteX8" fmla="*/ 360682 w 4223828"/>
                <a:gd name="connsiteY8" fmla="*/ 3292705 h 3394369"/>
                <a:gd name="connsiteX9" fmla="*/ 0 w 4223828"/>
                <a:gd name="connsiteY9" fmla="*/ 2111914 h 3394369"/>
                <a:gd name="connsiteX10" fmla="*/ 2111914 w 4223828"/>
                <a:gd name="connsiteY10" fmla="*/ 0 h 3394369"/>
                <a:gd name="connsiteX11" fmla="*/ 2111914 w 4223828"/>
                <a:gd name="connsiteY11" fmla="*/ 936296 h 3394369"/>
                <a:gd name="connsiteX12" fmla="*/ 936296 w 4223828"/>
                <a:gd name="connsiteY12" fmla="*/ 2111914 h 3394369"/>
                <a:gd name="connsiteX13" fmla="*/ 2111914 w 4223828"/>
                <a:gd name="connsiteY13" fmla="*/ 3287532 h 3394369"/>
                <a:gd name="connsiteX14" fmla="*/ 3287532 w 4223828"/>
                <a:gd name="connsiteY14" fmla="*/ 2111914 h 3394369"/>
                <a:gd name="connsiteX15" fmla="*/ 2111914 w 4223828"/>
                <a:gd name="connsiteY15" fmla="*/ 936296 h 3394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23828" h="3394369">
                  <a:moveTo>
                    <a:pt x="2111914" y="0"/>
                  </a:moveTo>
                  <a:cubicBezTo>
                    <a:pt x="3278292" y="0"/>
                    <a:pt x="4223828" y="945536"/>
                    <a:pt x="4223828" y="2111914"/>
                  </a:cubicBezTo>
                  <a:cubicBezTo>
                    <a:pt x="4223828" y="2257711"/>
                    <a:pt x="4209054" y="2400058"/>
                    <a:pt x="4180921" y="2537538"/>
                  </a:cubicBezTo>
                  <a:lnTo>
                    <a:pt x="4162057" y="2610906"/>
                  </a:lnTo>
                  <a:lnTo>
                    <a:pt x="3954739" y="2730110"/>
                  </a:lnTo>
                  <a:cubicBezTo>
                    <a:pt x="3174912" y="3153738"/>
                    <a:pt x="2281248" y="3394369"/>
                    <a:pt x="1331381" y="3394369"/>
                  </a:cubicBezTo>
                  <a:cubicBezTo>
                    <a:pt x="1046421" y="3394369"/>
                    <a:pt x="766519" y="3372712"/>
                    <a:pt x="493232" y="3330955"/>
                  </a:cubicBezTo>
                  <a:lnTo>
                    <a:pt x="373264" y="3309531"/>
                  </a:lnTo>
                  <a:lnTo>
                    <a:pt x="360682" y="3292705"/>
                  </a:lnTo>
                  <a:cubicBezTo>
                    <a:pt x="132966" y="2955642"/>
                    <a:pt x="0" y="2549306"/>
                    <a:pt x="0" y="2111914"/>
                  </a:cubicBezTo>
                  <a:cubicBezTo>
                    <a:pt x="0" y="945536"/>
                    <a:pt x="945536" y="0"/>
                    <a:pt x="2111914" y="0"/>
                  </a:cubicBezTo>
                  <a:close/>
                  <a:moveTo>
                    <a:pt x="2111914" y="936296"/>
                  </a:moveTo>
                  <a:cubicBezTo>
                    <a:pt x="1462638" y="936296"/>
                    <a:pt x="936296" y="1462638"/>
                    <a:pt x="936296" y="2111914"/>
                  </a:cubicBezTo>
                  <a:cubicBezTo>
                    <a:pt x="936296" y="2761190"/>
                    <a:pt x="1462638" y="3287532"/>
                    <a:pt x="2111914" y="3287532"/>
                  </a:cubicBezTo>
                  <a:cubicBezTo>
                    <a:pt x="2761190" y="3287532"/>
                    <a:pt x="3287532" y="2761190"/>
                    <a:pt x="3287532" y="2111914"/>
                  </a:cubicBezTo>
                  <a:cubicBezTo>
                    <a:pt x="3287532" y="1462638"/>
                    <a:pt x="2761190" y="936296"/>
                    <a:pt x="2111914" y="936296"/>
                  </a:cubicBezTo>
                  <a:close/>
                </a:path>
              </a:pathLst>
            </a:custGeom>
            <a:gradFill>
              <a:gsLst>
                <a:gs pos="0">
                  <a:srgbClr val="0165C5">
                    <a:alpha val="64000"/>
                  </a:srgbClr>
                </a:gs>
                <a:gs pos="100000">
                  <a:srgbClr val="F2F9FF">
                    <a:alpha val="24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65" name="椭圆 64"/>
            <p:cNvSpPr/>
            <p:nvPr/>
          </p:nvSpPr>
          <p:spPr>
            <a:xfrm>
              <a:off x="9702147" y="2122509"/>
              <a:ext cx="481572" cy="481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3" name="任意多边形: 形状 12"/>
          <p:cNvSpPr/>
          <p:nvPr/>
        </p:nvSpPr>
        <p:spPr>
          <a:xfrm flipH="1">
            <a:off x="768350" y="5486138"/>
            <a:ext cx="3167410" cy="374015"/>
          </a:xfrm>
          <a:prstGeom prst="roundRect">
            <a:avLst>
              <a:gd name="adj" fmla="val 50000"/>
            </a:avLst>
          </a:prstGeom>
          <a:solidFill>
            <a:srgbClr val="02B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思源宋体 CN Medium" panose="02020500000000000000" pitchFamily="18" charset="-122"/>
                <a:cs typeface="+mn-ea"/>
                <a:sym typeface="宋体" panose="02010600030101010101" pitchFamily="2" charset="-122"/>
              </a:rPr>
              <a:t>组员</a:t>
            </a:r>
            <a:r>
              <a:rPr lang="zh-CN" altLang="en-US" sz="1600" b="0" i="0" dirty="0">
                <a:solidFill>
                  <a:schemeClr val="bg1"/>
                </a:solidFill>
                <a:latin typeface="宋体" panose="02010600030101010101" pitchFamily="2" charset="-122"/>
                <a:ea typeface="思源宋体 CN Medium" panose="02020500000000000000" pitchFamily="18" charset="-122"/>
                <a:cs typeface="+mn-ea"/>
                <a:sym typeface="宋体" panose="02010600030101010101" pitchFamily="2" charset="-122"/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ea typeface="思源宋体 CN Medium" panose="02020500000000000000" pitchFamily="18" charset="-122"/>
                <a:cs typeface="+mn-ea"/>
                <a:sym typeface="宋体" panose="02010600030101010101" pitchFamily="2" charset="-122"/>
              </a:rPr>
              <a:t>董嘉欣 杨晓波 占庆华</a:t>
            </a:r>
            <a:endParaRPr lang="zh-CN" altLang="en-US" sz="1600" b="0" i="0" dirty="0">
              <a:solidFill>
                <a:schemeClr val="bg1"/>
              </a:solidFill>
              <a:latin typeface="宋体" panose="02010600030101010101" pitchFamily="2" charset="-122"/>
              <a:ea typeface="思源宋体 CN Medium" panose="02020500000000000000" pitchFamily="18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4" name="组合 16"/>
          <p:cNvGrpSpPr/>
          <p:nvPr/>
        </p:nvGrpSpPr>
        <p:grpSpPr>
          <a:xfrm>
            <a:off x="505821" y="1906316"/>
            <a:ext cx="6151157" cy="3075522"/>
            <a:chOff x="502782" y="1235028"/>
            <a:chExt cx="6151157" cy="2769360"/>
          </a:xfrm>
        </p:grpSpPr>
        <p:sp>
          <p:nvSpPr>
            <p:cNvPr id="5" name="矩形 17"/>
            <p:cNvSpPr/>
            <p:nvPr/>
          </p:nvSpPr>
          <p:spPr>
            <a:xfrm>
              <a:off x="502782" y="1235028"/>
              <a:ext cx="5490249" cy="692703"/>
            </a:xfrm>
            <a:prstGeom prst="rect">
              <a:avLst/>
            </a:prstGeom>
          </p:spPr>
          <p:txBody>
            <a:bodyPr wrap="square" lIns="91284" tIns="45642" rIns="91284" bIns="45642">
              <a:spAutoFit/>
            </a:bodyPr>
            <a:lstStyle/>
            <a:p>
              <a:pPr algn="dist"/>
              <a:r>
                <a:rPr lang="zh-CN" altLang="en-US" sz="4400" b="1" dirty="0">
                  <a:solidFill>
                    <a:srgbClr val="37609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《在线抽奖系统》</a:t>
              </a:r>
              <a:endParaRPr lang="zh-CN" altLang="en-US" sz="44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矩形 19"/>
            <p:cNvSpPr/>
            <p:nvPr/>
          </p:nvSpPr>
          <p:spPr>
            <a:xfrm>
              <a:off x="1028562" y="2058620"/>
              <a:ext cx="5625377" cy="524329"/>
            </a:xfrm>
            <a:prstGeom prst="rect">
              <a:avLst/>
            </a:prstGeom>
          </p:spPr>
          <p:txBody>
            <a:bodyPr wrap="square" lIns="91284" tIns="45642" rIns="91284" bIns="45642">
              <a:spAutoFit/>
            </a:bodyPr>
            <a:lstStyle/>
            <a:p>
              <a:r>
                <a:rPr lang="en-US" altLang="zh-CN" sz="3200" b="1" dirty="0">
                  <a:solidFill>
                    <a:srgbClr val="376092"/>
                  </a:solidFill>
                  <a:latin typeface="方正宋刻本秀楷简体" panose="02000000000000000000" pitchFamily="2" charset="-122"/>
                  <a:ea typeface="方正宋刻本秀楷简体" panose="02000000000000000000" pitchFamily="2" charset="-122"/>
                  <a:cs typeface="+mn-ea"/>
                  <a:sym typeface="Arial" panose="020B0604020202020204" pitchFamily="34" charset="0"/>
                </a:rPr>
                <a:t>Online lottery System</a:t>
              </a:r>
              <a:endParaRPr lang="en-US" altLang="zh-CN" sz="3200" b="1" dirty="0">
                <a:solidFill>
                  <a:srgbClr val="376092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" name="直接连接符 20"/>
            <p:cNvCxnSpPr/>
            <p:nvPr/>
          </p:nvCxnSpPr>
          <p:spPr>
            <a:xfrm flipH="1">
              <a:off x="917335" y="2739579"/>
              <a:ext cx="5184000" cy="3104"/>
            </a:xfrm>
            <a:prstGeom prst="line">
              <a:avLst/>
            </a:prstGeom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21"/>
            <p:cNvGrpSpPr/>
            <p:nvPr/>
          </p:nvGrpSpPr>
          <p:grpSpPr>
            <a:xfrm>
              <a:off x="3170730" y="3775749"/>
              <a:ext cx="545030" cy="228639"/>
              <a:chOff x="3258282" y="3775749"/>
              <a:chExt cx="545030" cy="228639"/>
            </a:xfrm>
          </p:grpSpPr>
          <p:sp>
            <p:nvSpPr>
              <p:cNvPr id="11" name="矩形 27"/>
              <p:cNvSpPr/>
              <p:nvPr/>
            </p:nvSpPr>
            <p:spPr>
              <a:xfrm>
                <a:off x="3483994" y="3775749"/>
                <a:ext cx="319318" cy="22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05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雨</a:t>
                </a:r>
                <a:endParaRPr lang="zh-CN" altLang="en-US" dirty="0"/>
              </a:p>
            </p:txBody>
          </p:sp>
          <p:sp>
            <p:nvSpPr>
              <p:cNvPr id="12" name="Freeform 96"/>
              <p:cNvSpPr>
                <a:spLocks noChangeArrowheads="1"/>
              </p:cNvSpPr>
              <p:nvPr/>
            </p:nvSpPr>
            <p:spPr bwMode="auto">
              <a:xfrm>
                <a:off x="3258282" y="3818767"/>
                <a:ext cx="153674" cy="136443"/>
              </a:xfrm>
              <a:custGeom>
                <a:avLst/>
                <a:gdLst>
                  <a:gd name="T0" fmla="*/ 78442719 w 602"/>
                  <a:gd name="T1" fmla="*/ 71923702 h 580"/>
                  <a:gd name="T2" fmla="*/ 78442719 w 602"/>
                  <a:gd name="T3" fmla="*/ 71923702 h 580"/>
                  <a:gd name="T4" fmla="*/ 78442719 w 602"/>
                  <a:gd name="T5" fmla="*/ 71923702 h 580"/>
                  <a:gd name="T6" fmla="*/ 74657633 w 602"/>
                  <a:gd name="T7" fmla="*/ 75578543 h 580"/>
                  <a:gd name="T8" fmla="*/ 3654665 w 602"/>
                  <a:gd name="T9" fmla="*/ 75578543 h 580"/>
                  <a:gd name="T10" fmla="*/ 0 w 602"/>
                  <a:gd name="T11" fmla="*/ 71923702 h 580"/>
                  <a:gd name="T12" fmla="*/ 0 w 602"/>
                  <a:gd name="T13" fmla="*/ 71923702 h 580"/>
                  <a:gd name="T14" fmla="*/ 0 w 602"/>
                  <a:gd name="T15" fmla="*/ 71923702 h 580"/>
                  <a:gd name="T16" fmla="*/ 10180751 w 602"/>
                  <a:gd name="T17" fmla="*/ 53518347 h 580"/>
                  <a:gd name="T18" fmla="*/ 21274806 w 602"/>
                  <a:gd name="T19" fmla="*/ 49733080 h 580"/>
                  <a:gd name="T20" fmla="*/ 30411109 w 602"/>
                  <a:gd name="T21" fmla="*/ 46077877 h 580"/>
                  <a:gd name="T22" fmla="*/ 30411109 w 602"/>
                  <a:gd name="T23" fmla="*/ 38637768 h 580"/>
                  <a:gd name="T24" fmla="*/ 26756804 w 602"/>
                  <a:gd name="T25" fmla="*/ 29500304 h 580"/>
                  <a:gd name="T26" fmla="*/ 24929472 w 602"/>
                  <a:gd name="T27" fmla="*/ 25845463 h 580"/>
                  <a:gd name="T28" fmla="*/ 25843138 w 602"/>
                  <a:gd name="T29" fmla="*/ 19318704 h 580"/>
                  <a:gd name="T30" fmla="*/ 24929472 w 602"/>
                  <a:gd name="T31" fmla="*/ 12009021 h 580"/>
                  <a:gd name="T32" fmla="*/ 39678193 w 602"/>
                  <a:gd name="T33" fmla="*/ 0 h 580"/>
                  <a:gd name="T34" fmla="*/ 53513248 w 602"/>
                  <a:gd name="T35" fmla="*/ 12009021 h 580"/>
                  <a:gd name="T36" fmla="*/ 52599581 w 602"/>
                  <a:gd name="T37" fmla="*/ 19318704 h 580"/>
                  <a:gd name="T38" fmla="*/ 54426914 w 602"/>
                  <a:gd name="T39" fmla="*/ 25845463 h 580"/>
                  <a:gd name="T40" fmla="*/ 51685915 w 602"/>
                  <a:gd name="T41" fmla="*/ 29500304 h 580"/>
                  <a:gd name="T42" fmla="*/ 48031249 w 602"/>
                  <a:gd name="T43" fmla="*/ 38637768 h 580"/>
                  <a:gd name="T44" fmla="*/ 48031249 w 602"/>
                  <a:gd name="T45" fmla="*/ 46077877 h 580"/>
                  <a:gd name="T46" fmla="*/ 57167913 w 602"/>
                  <a:gd name="T47" fmla="*/ 49733080 h 580"/>
                  <a:gd name="T48" fmla="*/ 69175635 w 602"/>
                  <a:gd name="T49" fmla="*/ 53518347 h 580"/>
                  <a:gd name="T50" fmla="*/ 78442719 w 602"/>
                  <a:gd name="T51" fmla="*/ 71923702 h 5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602" h="580">
                    <a:moveTo>
                      <a:pt x="601" y="551"/>
                    </a:moveTo>
                    <a:lnTo>
                      <a:pt x="601" y="551"/>
                    </a:lnTo>
                    <a:cubicBezTo>
                      <a:pt x="601" y="572"/>
                      <a:pt x="594" y="579"/>
                      <a:pt x="572" y="579"/>
                    </a:cubicBezTo>
                    <a:cubicBezTo>
                      <a:pt x="28" y="579"/>
                      <a:pt x="28" y="579"/>
                      <a:pt x="28" y="579"/>
                    </a:cubicBezTo>
                    <a:cubicBezTo>
                      <a:pt x="14" y="579"/>
                      <a:pt x="0" y="572"/>
                      <a:pt x="0" y="551"/>
                    </a:cubicBezTo>
                    <a:cubicBezTo>
                      <a:pt x="0" y="551"/>
                      <a:pt x="0" y="452"/>
                      <a:pt x="78" y="410"/>
                    </a:cubicBezTo>
                    <a:cubicBezTo>
                      <a:pt x="120" y="388"/>
                      <a:pt x="106" y="410"/>
                      <a:pt x="163" y="381"/>
                    </a:cubicBezTo>
                    <a:cubicBezTo>
                      <a:pt x="219" y="360"/>
                      <a:pt x="233" y="353"/>
                      <a:pt x="233" y="353"/>
                    </a:cubicBezTo>
                    <a:cubicBezTo>
                      <a:pt x="233" y="296"/>
                      <a:pt x="233" y="296"/>
                      <a:pt x="233" y="296"/>
                    </a:cubicBezTo>
                    <a:cubicBezTo>
                      <a:pt x="233" y="296"/>
                      <a:pt x="212" y="275"/>
                      <a:pt x="205" y="226"/>
                    </a:cubicBezTo>
                    <a:cubicBezTo>
                      <a:pt x="191" y="233"/>
                      <a:pt x="191" y="212"/>
                      <a:pt x="191" y="198"/>
                    </a:cubicBezTo>
                    <a:cubicBezTo>
                      <a:pt x="191" y="183"/>
                      <a:pt x="184" y="148"/>
                      <a:pt x="198" y="148"/>
                    </a:cubicBezTo>
                    <a:cubicBezTo>
                      <a:pt x="191" y="127"/>
                      <a:pt x="191" y="99"/>
                      <a:pt x="191" y="92"/>
                    </a:cubicBezTo>
                    <a:cubicBezTo>
                      <a:pt x="198" y="49"/>
                      <a:pt x="240" y="0"/>
                      <a:pt x="304" y="0"/>
                    </a:cubicBezTo>
                    <a:cubicBezTo>
                      <a:pt x="375" y="0"/>
                      <a:pt x="410" y="49"/>
                      <a:pt x="410" y="92"/>
                    </a:cubicBezTo>
                    <a:cubicBezTo>
                      <a:pt x="410" y="99"/>
                      <a:pt x="410" y="127"/>
                      <a:pt x="403" y="148"/>
                    </a:cubicBezTo>
                    <a:cubicBezTo>
                      <a:pt x="424" y="148"/>
                      <a:pt x="417" y="183"/>
                      <a:pt x="417" y="198"/>
                    </a:cubicBezTo>
                    <a:cubicBezTo>
                      <a:pt x="417" y="212"/>
                      <a:pt x="410" y="233"/>
                      <a:pt x="396" y="226"/>
                    </a:cubicBezTo>
                    <a:cubicBezTo>
                      <a:pt x="389" y="275"/>
                      <a:pt x="368" y="296"/>
                      <a:pt x="368" y="296"/>
                    </a:cubicBezTo>
                    <a:cubicBezTo>
                      <a:pt x="368" y="353"/>
                      <a:pt x="368" y="353"/>
                      <a:pt x="368" y="353"/>
                    </a:cubicBezTo>
                    <a:cubicBezTo>
                      <a:pt x="368" y="353"/>
                      <a:pt x="382" y="360"/>
                      <a:pt x="438" y="381"/>
                    </a:cubicBezTo>
                    <a:cubicBezTo>
                      <a:pt x="502" y="410"/>
                      <a:pt x="481" y="388"/>
                      <a:pt x="530" y="410"/>
                    </a:cubicBezTo>
                    <a:cubicBezTo>
                      <a:pt x="601" y="452"/>
                      <a:pt x="601" y="551"/>
                      <a:pt x="601" y="55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 sz="16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4" name="任意多边形: 形状 12"/>
          <p:cNvSpPr/>
          <p:nvPr/>
        </p:nvSpPr>
        <p:spPr>
          <a:xfrm flipH="1">
            <a:off x="768350" y="4363982"/>
            <a:ext cx="2405419" cy="374015"/>
          </a:xfrm>
          <a:prstGeom prst="roundRect">
            <a:avLst>
              <a:gd name="adj" fmla="val 50000"/>
            </a:avLst>
          </a:prstGeom>
          <a:solidFill>
            <a:srgbClr val="02B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班级：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21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软件工程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</a:rPr>
              <a:t>班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 prLst="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 prLst="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 prLst="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1" animBg="1"/>
      <p:bldP spid="23" grpId="2" animBg="1"/>
      <p:bldP spid="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2390" y="0"/>
            <a:ext cx="10515600" cy="768985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功能实现</a:t>
            </a:r>
            <a:endParaRPr lang="zh-CN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1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2074034" y="3165434"/>
            <a:ext cx="102352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2041626" y="3223316"/>
            <a:ext cx="111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奖项删除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" y="3763838"/>
            <a:ext cx="4752529" cy="28083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7" y="748442"/>
            <a:ext cx="4752528" cy="2808313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9106174" y="3165434"/>
            <a:ext cx="102352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9086913" y="3232796"/>
            <a:ext cx="11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奖项修改</a:t>
            </a:r>
            <a:endParaRPr lang="zh-CN" altLang="en-US" dirty="0"/>
          </a:p>
        </p:txBody>
      </p:sp>
      <p:pic>
        <p:nvPicPr>
          <p:cNvPr id="15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5584234" y="154744"/>
            <a:ext cx="102352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5519935" y="199826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奖项增加</a:t>
            </a:r>
            <a:endParaRPr lang="zh-CN" altLang="en-US" dirty="0"/>
          </a:p>
        </p:txBody>
      </p:sp>
      <p:sp>
        <p:nvSpPr>
          <p:cNvPr id="19" name="等腰三角形 18"/>
          <p:cNvSpPr/>
          <p:nvPr>
            <p:custDataLst>
              <p:tags r:id="rId4"/>
            </p:custDataLst>
          </p:nvPr>
        </p:nvSpPr>
        <p:spPr>
          <a:xfrm>
            <a:off x="4964746" y="3933056"/>
            <a:ext cx="2262505" cy="1873250"/>
          </a:xfrm>
          <a:prstGeom prst="triangle">
            <a:avLst/>
          </a:prstGeom>
          <a:solidFill>
            <a:srgbClr val="02B0E1"/>
          </a:solidFill>
          <a:ln>
            <a:noFill/>
          </a:ln>
        </p:spPr>
        <p:style>
          <a:lnRef idx="2">
            <a:srgbClr val="B0C7C6">
              <a:shade val="50000"/>
            </a:srgbClr>
          </a:lnRef>
          <a:fillRef idx="1">
            <a:srgbClr val="B0C7C6"/>
          </a:fillRef>
          <a:effectRef idx="0">
            <a:srgbClr val="B0C7C6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>
            <a:r>
              <a:rPr lang="zh-CN" altLang="en-US" dirty="0"/>
              <a:t>奖项管理</a:t>
            </a:r>
            <a:endParaRPr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51" y="3789039"/>
            <a:ext cx="4752528" cy="28083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73" y="767859"/>
            <a:ext cx="4752528" cy="28083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1" y="3757787"/>
            <a:ext cx="4740794" cy="280831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10" y="3783902"/>
            <a:ext cx="4740794" cy="2808313"/>
          </a:xfrm>
          <a:prstGeom prst="rect">
            <a:avLst/>
          </a:prstGeom>
        </p:spPr>
      </p:pic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2390" y="0"/>
            <a:ext cx="10515600" cy="768985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功能实现</a:t>
            </a:r>
            <a:endParaRPr lang="zh-CN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1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1867105" y="3184473"/>
            <a:ext cx="1437386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804479" y="3264461"/>
            <a:ext cx="156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重置中奖结果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" y="3763838"/>
            <a:ext cx="4752529" cy="28083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7" y="748442"/>
            <a:ext cx="4752528" cy="2808313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9106174" y="3165434"/>
            <a:ext cx="102352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9086913" y="3232796"/>
            <a:ext cx="11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进行抽奖</a:t>
            </a:r>
            <a:endParaRPr lang="zh-CN" altLang="en-US" dirty="0"/>
          </a:p>
        </p:txBody>
      </p:sp>
      <p:pic>
        <p:nvPicPr>
          <p:cNvPr id="15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5156039" y="123907"/>
            <a:ext cx="187991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5087885" y="162718"/>
            <a:ext cx="20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设置每次抽奖人数</a:t>
            </a:r>
            <a:endParaRPr lang="zh-CN" altLang="en-US" dirty="0"/>
          </a:p>
        </p:txBody>
      </p:sp>
      <p:sp>
        <p:nvSpPr>
          <p:cNvPr id="19" name="等腰三角形 18"/>
          <p:cNvSpPr/>
          <p:nvPr>
            <p:custDataLst>
              <p:tags r:id="rId4"/>
            </p:custDataLst>
          </p:nvPr>
        </p:nvSpPr>
        <p:spPr>
          <a:xfrm>
            <a:off x="4964746" y="3933056"/>
            <a:ext cx="2262505" cy="1873250"/>
          </a:xfrm>
          <a:prstGeom prst="triangle">
            <a:avLst/>
          </a:prstGeom>
          <a:solidFill>
            <a:srgbClr val="02B0E1"/>
          </a:solidFill>
          <a:ln>
            <a:noFill/>
          </a:ln>
        </p:spPr>
        <p:style>
          <a:lnRef idx="2">
            <a:srgbClr val="B0C7C6">
              <a:shade val="50000"/>
            </a:srgbClr>
          </a:lnRef>
          <a:fillRef idx="1">
            <a:srgbClr val="B0C7C6"/>
          </a:fillRef>
          <a:effectRef idx="0">
            <a:srgbClr val="B0C7C6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>
            <a:r>
              <a:rPr lang="zh-CN" altLang="en-US" dirty="0"/>
              <a:t>奖项管理</a:t>
            </a:r>
            <a:endParaRPr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51" y="3798051"/>
            <a:ext cx="4752528" cy="28083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01" y="758714"/>
            <a:ext cx="4740794" cy="28083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4" y="3774110"/>
            <a:ext cx="4752528" cy="28083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51" y="3798051"/>
            <a:ext cx="4752528" cy="2808314"/>
          </a:xfrm>
          <a:prstGeom prst="rect">
            <a:avLst/>
          </a:prstGeom>
        </p:spPr>
      </p:pic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1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2390" y="0"/>
            <a:ext cx="10515600" cy="768985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功能实现</a:t>
            </a:r>
            <a:endParaRPr lang="zh-CN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1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2074034" y="3165434"/>
            <a:ext cx="102352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2041626" y="3223316"/>
            <a:ext cx="111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名单删除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" y="3763838"/>
            <a:ext cx="4752529" cy="28083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7" y="748442"/>
            <a:ext cx="4752528" cy="2808313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9106174" y="3165434"/>
            <a:ext cx="102352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9086913" y="3232796"/>
            <a:ext cx="11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名单修改</a:t>
            </a:r>
            <a:endParaRPr lang="zh-CN" altLang="en-US" dirty="0"/>
          </a:p>
        </p:txBody>
      </p:sp>
      <p:pic>
        <p:nvPicPr>
          <p:cNvPr id="15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5584234" y="154744"/>
            <a:ext cx="102352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5519935" y="199826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名单增加</a:t>
            </a:r>
            <a:endParaRPr lang="zh-CN" altLang="en-US" dirty="0"/>
          </a:p>
        </p:txBody>
      </p:sp>
      <p:sp>
        <p:nvSpPr>
          <p:cNvPr id="19" name="等腰三角形 18"/>
          <p:cNvSpPr/>
          <p:nvPr>
            <p:custDataLst>
              <p:tags r:id="rId4"/>
            </p:custDataLst>
          </p:nvPr>
        </p:nvSpPr>
        <p:spPr>
          <a:xfrm>
            <a:off x="4964746" y="3933056"/>
            <a:ext cx="2262505" cy="1873250"/>
          </a:xfrm>
          <a:prstGeom prst="triangle">
            <a:avLst/>
          </a:prstGeom>
          <a:solidFill>
            <a:srgbClr val="02B0E1"/>
          </a:solidFill>
          <a:ln>
            <a:noFill/>
          </a:ln>
        </p:spPr>
        <p:style>
          <a:lnRef idx="2">
            <a:srgbClr val="B0C7C6">
              <a:shade val="50000"/>
            </a:srgbClr>
          </a:lnRef>
          <a:fillRef idx="1">
            <a:srgbClr val="B0C7C6"/>
          </a:fillRef>
          <a:effectRef idx="0">
            <a:srgbClr val="B0C7C6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>
            <a:pPr algn="ctr"/>
            <a:r>
              <a:rPr lang="zh-CN" altLang="en-US" dirty="0"/>
              <a:t>抽奖人员管理</a:t>
            </a:r>
            <a:endParaRPr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51" y="3789039"/>
            <a:ext cx="4752528" cy="28083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453" y="744210"/>
            <a:ext cx="4763073" cy="280831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67" y="3793271"/>
            <a:ext cx="4779316" cy="28083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8" y="3761090"/>
            <a:ext cx="4750963" cy="2808313"/>
          </a:xfrm>
          <a:prstGeom prst="rect">
            <a:avLst/>
          </a:prstGeom>
        </p:spPr>
      </p:pic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1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2390" y="0"/>
            <a:ext cx="10515600" cy="768985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功能实现</a:t>
            </a:r>
            <a:endParaRPr lang="zh-CN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1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1867105" y="3184473"/>
            <a:ext cx="1437386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1804479" y="3264461"/>
            <a:ext cx="156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公布中奖结果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7" y="3763838"/>
            <a:ext cx="4752529" cy="28083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7" y="748442"/>
            <a:ext cx="4752528" cy="2808313"/>
          </a:xfrm>
          <a:prstGeom prst="rect">
            <a:avLst/>
          </a:prstGeom>
        </p:spPr>
      </p:pic>
      <p:pic>
        <p:nvPicPr>
          <p:cNvPr id="15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5404129" y="154372"/>
            <a:ext cx="1372009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5300039" y="225078"/>
            <a:ext cx="158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选择抽奖类目</a:t>
            </a:r>
            <a:endParaRPr lang="zh-CN" altLang="en-US" dirty="0"/>
          </a:p>
        </p:txBody>
      </p:sp>
      <p:sp>
        <p:nvSpPr>
          <p:cNvPr id="19" name="等腰三角形 18"/>
          <p:cNvSpPr/>
          <p:nvPr>
            <p:custDataLst>
              <p:tags r:id="rId4"/>
            </p:custDataLst>
          </p:nvPr>
        </p:nvSpPr>
        <p:spPr>
          <a:xfrm>
            <a:off x="4964746" y="3933056"/>
            <a:ext cx="2262505" cy="1873250"/>
          </a:xfrm>
          <a:prstGeom prst="triangle">
            <a:avLst/>
          </a:prstGeom>
          <a:solidFill>
            <a:srgbClr val="02B0E1"/>
          </a:solidFill>
          <a:ln>
            <a:noFill/>
          </a:ln>
        </p:spPr>
        <p:style>
          <a:lnRef idx="2">
            <a:srgbClr val="B0C7C6">
              <a:shade val="50000"/>
            </a:srgbClr>
          </a:lnRef>
          <a:fillRef idx="1">
            <a:srgbClr val="B0C7C6"/>
          </a:fillRef>
          <a:effectRef idx="0">
            <a:srgbClr val="B0C7C6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>
            <a:r>
              <a:rPr lang="zh-CN" altLang="en-US" dirty="0"/>
              <a:t>奖项管理</a:t>
            </a:r>
            <a:endParaRPr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51" y="3798051"/>
            <a:ext cx="4752528" cy="28083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68" y="758714"/>
            <a:ext cx="4752528" cy="28083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8" y="3758686"/>
            <a:ext cx="4752528" cy="2808313"/>
          </a:xfrm>
          <a:prstGeom prst="rect">
            <a:avLst/>
          </a:prstGeom>
        </p:spPr>
      </p:pic>
      <p:pic>
        <p:nvPicPr>
          <p:cNvPr id="13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8887509" y="3173347"/>
            <a:ext cx="1437386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8824883" y="3253335"/>
            <a:ext cx="156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删除中奖名单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51" y="3787780"/>
            <a:ext cx="4748463" cy="2808313"/>
          </a:xfrm>
          <a:prstGeom prst="rect">
            <a:avLst/>
          </a:prstGeom>
        </p:spPr>
      </p:pic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5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3792" y="2564904"/>
            <a:ext cx="6844156" cy="23692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ctr"/>
            <a:r>
              <a:rPr lang="zh-CN" altLang="en-US" sz="8000" b="1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展望与反思</a:t>
            </a:r>
            <a:endParaRPr lang="zh-CN" altLang="zh-CN" sz="8000" b="1" dirty="0"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95539" y="1325125"/>
            <a:ext cx="3661003" cy="1015663"/>
            <a:chOff x="6609676" y="4352824"/>
            <a:chExt cx="3661003" cy="1015663"/>
          </a:xfrm>
        </p:grpSpPr>
        <p:sp>
          <p:nvSpPr>
            <p:cNvPr id="4" name="文本框 3"/>
            <p:cNvSpPr txBox="1"/>
            <p:nvPr/>
          </p:nvSpPr>
          <p:spPr>
            <a:xfrm>
              <a:off x="9149859" y="4352824"/>
              <a:ext cx="1120820" cy="1015663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6000">
                  <a:solidFill>
                    <a:srgbClr val="02B0E1"/>
                  </a:solidFill>
                  <a:latin typeface="宋体" panose="02010600030101010101" pitchFamily="2" charset="-122"/>
                  <a:ea typeface="思源宋体 CN Heavy" panose="02020900000000000000" pitchFamily="18" charset="-122"/>
                  <a:cs typeface="+mn-ea"/>
                  <a:sym typeface="宋体" panose="02010600030101010101" pitchFamily="2" charset="-122"/>
                </a:rPr>
                <a:t>4</a:t>
              </a:r>
              <a:endParaRPr lang="zh-CN" altLang="zh-CN" sz="6000">
                <a:solidFill>
                  <a:srgbClr val="02B0E1"/>
                </a:solidFill>
                <a:latin typeface="宋体" panose="02010600030101010101" pitchFamily="2" charset="-122"/>
                <a:ea typeface="思源宋体 CN Heavy" panose="02020900000000000000" pitchFamily="18" charset="-122"/>
                <a:cs typeface="+mn-ea"/>
                <a:sym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09676" y="4475935"/>
              <a:ext cx="2540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4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思源宋体 CN Heavy" panose="02020900000000000000" pitchFamily="18" charset="-122"/>
                  <a:cs typeface="+mn-ea"/>
                  <a:sym typeface="宋体" panose="02010600030101010101" pitchFamily="2" charset="-122"/>
                </a:rPr>
                <a:t>Chapter</a:t>
              </a:r>
              <a:endParaRPr lang="zh-CN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cs typeface="+mn-ea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4701492" y="-2690820"/>
            <a:ext cx="17793976" cy="10440887"/>
            <a:chOff x="-4701492" y="-2690820"/>
            <a:chExt cx="17793976" cy="10440887"/>
          </a:xfrm>
        </p:grpSpPr>
        <p:sp>
          <p:nvSpPr>
            <p:cNvPr id="19" name="圆: 空心 18"/>
            <p:cNvSpPr/>
            <p:nvPr/>
          </p:nvSpPr>
          <p:spPr>
            <a:xfrm>
              <a:off x="-4406248" y="-2522210"/>
              <a:ext cx="8409261" cy="8409261"/>
            </a:xfrm>
            <a:prstGeom prst="donut">
              <a:avLst>
                <a:gd name="adj" fmla="val 22554"/>
              </a:avLst>
            </a:prstGeom>
            <a:solidFill>
              <a:srgbClr val="C1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" name="圆: 空心 10"/>
            <p:cNvSpPr/>
            <p:nvPr/>
          </p:nvSpPr>
          <p:spPr>
            <a:xfrm>
              <a:off x="9913089" y="-1665584"/>
              <a:ext cx="3179395" cy="3179395"/>
            </a:xfrm>
            <a:prstGeom prst="donut">
              <a:avLst/>
            </a:prstGeom>
            <a:gradFill>
              <a:gsLst>
                <a:gs pos="0">
                  <a:srgbClr val="0165C5">
                    <a:alpha val="79000"/>
                  </a:srgbClr>
                </a:gs>
                <a:gs pos="100000">
                  <a:srgbClr val="F2F9FF">
                    <a:alpha val="24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" name="圆: 空心 11"/>
            <p:cNvSpPr/>
            <p:nvPr/>
          </p:nvSpPr>
          <p:spPr>
            <a:xfrm>
              <a:off x="3803019" y="5637988"/>
              <a:ext cx="2112079" cy="2112079"/>
            </a:xfrm>
            <a:prstGeom prst="donut">
              <a:avLst/>
            </a:prstGeom>
            <a:gradFill>
              <a:gsLst>
                <a:gs pos="0">
                  <a:srgbClr val="0165C5">
                    <a:alpha val="79000"/>
                  </a:srgbClr>
                </a:gs>
                <a:gs pos="100000">
                  <a:srgbClr val="F2F9FF">
                    <a:alpha val="24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" name="圆: 空心 9"/>
            <p:cNvSpPr/>
            <p:nvPr/>
          </p:nvSpPr>
          <p:spPr>
            <a:xfrm>
              <a:off x="-4701492" y="-2690820"/>
              <a:ext cx="8409261" cy="8409261"/>
            </a:xfrm>
            <a:prstGeom prst="donut">
              <a:avLst>
                <a:gd name="adj" fmla="val 22554"/>
              </a:avLst>
            </a:prstGeom>
            <a:solidFill>
              <a:srgbClr val="016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1299436" y="4345466"/>
              <a:ext cx="298468" cy="298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5" name="椭圆 24"/>
            <p:cNvSpPr/>
            <p:nvPr/>
          </p:nvSpPr>
          <p:spPr>
            <a:xfrm>
              <a:off x="2766009" y="413304"/>
              <a:ext cx="726255" cy="726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26" name="箭头: V 形 25"/>
          <p:cNvSpPr/>
          <p:nvPr/>
        </p:nvSpPr>
        <p:spPr>
          <a:xfrm rot="5400000">
            <a:off x="7488154" y="5192116"/>
            <a:ext cx="275772" cy="275772"/>
          </a:xfrm>
          <a:prstGeom prst="chevron">
            <a:avLst/>
          </a:prstGeom>
          <a:solidFill>
            <a:srgbClr val="02B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 prLst="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2" name="标题 1"/>
          <p:cNvSpPr>
            <a:spLocks noGrp="1"/>
          </p:cNvSpPr>
          <p:nvPr/>
        </p:nvSpPr>
        <p:spPr>
          <a:xfrm>
            <a:off x="1257300" y="283845"/>
            <a:ext cx="10515600" cy="768985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展望与反思</a:t>
            </a:r>
            <a:endParaRPr lang="zh-CN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503491" y="3039286"/>
            <a:ext cx="11182795" cy="982853"/>
          </a:xfrm>
          <a:custGeom>
            <a:avLst/>
            <a:gdLst/>
            <a:ahLst/>
            <a:cxnLst/>
            <a:rect l="l" t="t" r="r" b="b"/>
            <a:pathLst>
              <a:path w="22365589" h="1965706">
                <a:moveTo>
                  <a:pt x="0" y="1932178"/>
                </a:moveTo>
                <a:cubicBezTo>
                  <a:pt x="1397000" y="1185418"/>
                  <a:pt x="2797683" y="436372"/>
                  <a:pt x="4824730" y="426212"/>
                </a:cubicBezTo>
                <a:lnTo>
                  <a:pt x="4824857" y="445262"/>
                </a:lnTo>
                <a:lnTo>
                  <a:pt x="4824730" y="426212"/>
                </a:lnTo>
                <a:cubicBezTo>
                  <a:pt x="5731383" y="421640"/>
                  <a:pt x="6707251" y="724408"/>
                  <a:pt x="7766939" y="1052957"/>
                </a:cubicBezTo>
                <a:cubicBezTo>
                  <a:pt x="9037955" y="1447038"/>
                  <a:pt x="10431907" y="1879092"/>
                  <a:pt x="11982323" y="1871218"/>
                </a:cubicBezTo>
                <a:cubicBezTo>
                  <a:pt x="12034520" y="1870964"/>
                  <a:pt x="12086971" y="1870202"/>
                  <a:pt x="12139549" y="1868932"/>
                </a:cubicBezTo>
                <a:lnTo>
                  <a:pt x="12140057" y="1887982"/>
                </a:lnTo>
                <a:lnTo>
                  <a:pt x="12139549" y="1868932"/>
                </a:lnTo>
                <a:cubicBezTo>
                  <a:pt x="15059661" y="1797812"/>
                  <a:pt x="18706592" y="899414"/>
                  <a:pt x="22356445" y="0"/>
                </a:cubicBezTo>
                <a:lnTo>
                  <a:pt x="22365589" y="36957"/>
                </a:lnTo>
                <a:cubicBezTo>
                  <a:pt x="18717132" y="935990"/>
                  <a:pt x="15065755" y="1835785"/>
                  <a:pt x="12140565" y="1907032"/>
                </a:cubicBezTo>
                <a:cubicBezTo>
                  <a:pt x="12087733" y="1908302"/>
                  <a:pt x="12035028" y="1909064"/>
                  <a:pt x="11982577" y="1909318"/>
                </a:cubicBezTo>
                <a:cubicBezTo>
                  <a:pt x="10425430" y="1917192"/>
                  <a:pt x="9026144" y="1483106"/>
                  <a:pt x="7755763" y="1089279"/>
                </a:cubicBezTo>
                <a:cubicBezTo>
                  <a:pt x="6694297" y="760222"/>
                  <a:pt x="5724652" y="459740"/>
                  <a:pt x="4824984" y="464312"/>
                </a:cubicBezTo>
                <a:cubicBezTo>
                  <a:pt x="2808351" y="474472"/>
                  <a:pt x="1415034" y="1218946"/>
                  <a:pt x="18034" y="1965706"/>
                </a:cubicBezTo>
                <a:close/>
              </a:path>
            </a:pathLst>
          </a:custGeom>
          <a:solidFill>
            <a:srgbClr val="02B0E1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7" name="Freeform 7"/>
          <p:cNvSpPr/>
          <p:nvPr/>
        </p:nvSpPr>
        <p:spPr>
          <a:xfrm>
            <a:off x="2046781" y="2918151"/>
            <a:ext cx="827278" cy="827278"/>
          </a:xfrm>
          <a:custGeom>
            <a:avLst/>
            <a:gdLst/>
            <a:ahLst/>
            <a:cxnLst/>
            <a:rect l="l" t="t" r="r" b="b"/>
            <a:pathLst>
              <a:path w="1654556" h="1654556">
                <a:moveTo>
                  <a:pt x="0" y="827278"/>
                </a:moveTo>
                <a:cubicBezTo>
                  <a:pt x="0" y="370332"/>
                  <a:pt x="370332" y="0"/>
                  <a:pt x="827278" y="0"/>
                </a:cubicBezTo>
                <a:cubicBezTo>
                  <a:pt x="1284224" y="0"/>
                  <a:pt x="1654556" y="370332"/>
                  <a:pt x="1654556" y="827278"/>
                </a:cubicBezTo>
                <a:cubicBezTo>
                  <a:pt x="1654556" y="1284224"/>
                  <a:pt x="1284224" y="1654556"/>
                  <a:pt x="827278" y="1654556"/>
                </a:cubicBezTo>
                <a:cubicBezTo>
                  <a:pt x="370332" y="1654556"/>
                  <a:pt x="0" y="1284097"/>
                  <a:pt x="0" y="827278"/>
                </a:cubicBezTo>
                <a:close/>
              </a:path>
            </a:pathLst>
          </a:custGeom>
          <a:solidFill>
            <a:srgbClr val="02B0E1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8" name="Freeform 8"/>
          <p:cNvSpPr/>
          <p:nvPr/>
        </p:nvSpPr>
        <p:spPr>
          <a:xfrm>
            <a:off x="2040482" y="2900680"/>
            <a:ext cx="839978" cy="839978"/>
          </a:xfrm>
          <a:custGeom>
            <a:avLst/>
            <a:gdLst/>
            <a:ahLst/>
            <a:cxnLst/>
            <a:rect l="l" t="t" r="r" b="b"/>
            <a:pathLst>
              <a:path w="1679956" h="1679956">
                <a:moveTo>
                  <a:pt x="0" y="839978"/>
                </a:moveTo>
                <a:cubicBezTo>
                  <a:pt x="0" y="376047"/>
                  <a:pt x="376047" y="0"/>
                  <a:pt x="839978" y="0"/>
                </a:cubicBezTo>
                <a:lnTo>
                  <a:pt x="839978" y="12700"/>
                </a:lnTo>
                <a:lnTo>
                  <a:pt x="839978" y="0"/>
                </a:lnTo>
                <a:cubicBezTo>
                  <a:pt x="1303909" y="0"/>
                  <a:pt x="1679956" y="376047"/>
                  <a:pt x="1679956" y="839978"/>
                </a:cubicBezTo>
                <a:lnTo>
                  <a:pt x="1667256" y="839978"/>
                </a:lnTo>
                <a:lnTo>
                  <a:pt x="1679956" y="839978"/>
                </a:lnTo>
                <a:cubicBezTo>
                  <a:pt x="1679956" y="1303909"/>
                  <a:pt x="1303909" y="1679956"/>
                  <a:pt x="839978" y="1679956"/>
                </a:cubicBezTo>
                <a:lnTo>
                  <a:pt x="839978" y="1667256"/>
                </a:lnTo>
                <a:lnTo>
                  <a:pt x="839978" y="1679956"/>
                </a:lnTo>
                <a:cubicBezTo>
                  <a:pt x="376047" y="1679829"/>
                  <a:pt x="0" y="1303782"/>
                  <a:pt x="0" y="839978"/>
                </a:cubicBezTo>
                <a:lnTo>
                  <a:pt x="12700" y="839978"/>
                </a:lnTo>
                <a:lnTo>
                  <a:pt x="23495" y="846709"/>
                </a:lnTo>
                <a:cubicBezTo>
                  <a:pt x="20447" y="851535"/>
                  <a:pt x="14605" y="853694"/>
                  <a:pt x="9271" y="852170"/>
                </a:cubicBezTo>
                <a:cubicBezTo>
                  <a:pt x="3937" y="850646"/>
                  <a:pt x="0" y="845566"/>
                  <a:pt x="0" y="839978"/>
                </a:cubicBezTo>
                <a:moveTo>
                  <a:pt x="25400" y="839978"/>
                </a:moveTo>
                <a:lnTo>
                  <a:pt x="12700" y="839978"/>
                </a:lnTo>
                <a:lnTo>
                  <a:pt x="1905" y="833120"/>
                </a:lnTo>
                <a:cubicBezTo>
                  <a:pt x="4953" y="828294"/>
                  <a:pt x="10795" y="826135"/>
                  <a:pt x="16129" y="827659"/>
                </a:cubicBezTo>
                <a:cubicBezTo>
                  <a:pt x="21463" y="829183"/>
                  <a:pt x="25273" y="834263"/>
                  <a:pt x="25273" y="839851"/>
                </a:cubicBezTo>
                <a:cubicBezTo>
                  <a:pt x="25273" y="1289685"/>
                  <a:pt x="389890" y="1654429"/>
                  <a:pt x="839851" y="1654429"/>
                </a:cubicBezTo>
                <a:cubicBezTo>
                  <a:pt x="1289812" y="1654429"/>
                  <a:pt x="1654429" y="1289812"/>
                  <a:pt x="1654429" y="839851"/>
                </a:cubicBezTo>
                <a:cubicBezTo>
                  <a:pt x="1654429" y="389890"/>
                  <a:pt x="1289812" y="25400"/>
                  <a:pt x="839978" y="25400"/>
                </a:cubicBezTo>
                <a:lnTo>
                  <a:pt x="839978" y="12700"/>
                </a:lnTo>
                <a:lnTo>
                  <a:pt x="839978" y="25400"/>
                </a:lnTo>
                <a:cubicBezTo>
                  <a:pt x="390017" y="25400"/>
                  <a:pt x="25400" y="390017"/>
                  <a:pt x="25400" y="839978"/>
                </a:cubicBezTo>
                <a:close/>
              </a:path>
            </a:pathLst>
          </a:custGeom>
          <a:solidFill>
            <a:srgbClr val="02B0E1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9" name="TextBox 9"/>
          <p:cNvSpPr txBox="1"/>
          <p:nvPr/>
        </p:nvSpPr>
        <p:spPr>
          <a:xfrm>
            <a:off x="2040481" y="3120292"/>
            <a:ext cx="839928" cy="400050"/>
          </a:xfrm>
          <a:prstGeom prst="rect">
            <a:avLst/>
          </a:prstGeom>
        </p:spPr>
        <p:txBody>
          <a:bodyPr lIns="0" tIns="0" rIns="0" bIns="0" rtlCol="0" anchor="t">
            <a:normAutofit fontScale="92500"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3200"/>
              </a:lnSpc>
              <a:spcBef>
                <a:spcPct val="0"/>
              </a:spcBef>
            </a:pPr>
            <a:r>
              <a:rPr lang="en-US" altLang="zh-CN" sz="2665" spc="74" dirty="0">
                <a:solidFill>
                  <a:srgbClr val="E8E7E3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endParaRPr lang="zh-CN" altLang="zh-CN" sz="2665" spc="74" dirty="0">
              <a:solidFill>
                <a:srgbClr val="E8E7E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5682386" y="3435350"/>
            <a:ext cx="827278" cy="827278"/>
          </a:xfrm>
          <a:custGeom>
            <a:avLst/>
            <a:gdLst/>
            <a:ahLst/>
            <a:cxnLst/>
            <a:rect l="l" t="t" r="r" b="b"/>
            <a:pathLst>
              <a:path w="1654556" h="1654556">
                <a:moveTo>
                  <a:pt x="0" y="827278"/>
                </a:moveTo>
                <a:cubicBezTo>
                  <a:pt x="0" y="370332"/>
                  <a:pt x="370332" y="0"/>
                  <a:pt x="827278" y="0"/>
                </a:cubicBezTo>
                <a:cubicBezTo>
                  <a:pt x="1284224" y="0"/>
                  <a:pt x="1654556" y="370332"/>
                  <a:pt x="1654556" y="827278"/>
                </a:cubicBezTo>
                <a:cubicBezTo>
                  <a:pt x="1654556" y="1284224"/>
                  <a:pt x="1284224" y="1654556"/>
                  <a:pt x="827278" y="1654556"/>
                </a:cubicBezTo>
                <a:cubicBezTo>
                  <a:pt x="370332" y="1654556"/>
                  <a:pt x="0" y="1284097"/>
                  <a:pt x="0" y="827278"/>
                </a:cubicBezTo>
                <a:close/>
              </a:path>
            </a:pathLst>
          </a:custGeom>
          <a:solidFill>
            <a:srgbClr val="E8E7E3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2" name="Freeform 12"/>
          <p:cNvSpPr/>
          <p:nvPr/>
        </p:nvSpPr>
        <p:spPr>
          <a:xfrm>
            <a:off x="5676036" y="3429000"/>
            <a:ext cx="839978" cy="839978"/>
          </a:xfrm>
          <a:custGeom>
            <a:avLst/>
            <a:gdLst/>
            <a:ahLst/>
            <a:cxnLst/>
            <a:rect l="l" t="t" r="r" b="b"/>
            <a:pathLst>
              <a:path w="1679956" h="1679956">
                <a:moveTo>
                  <a:pt x="0" y="839978"/>
                </a:moveTo>
                <a:cubicBezTo>
                  <a:pt x="0" y="376047"/>
                  <a:pt x="376047" y="0"/>
                  <a:pt x="839978" y="0"/>
                </a:cubicBezTo>
                <a:lnTo>
                  <a:pt x="839978" y="12700"/>
                </a:lnTo>
                <a:lnTo>
                  <a:pt x="839978" y="0"/>
                </a:lnTo>
                <a:cubicBezTo>
                  <a:pt x="1303909" y="0"/>
                  <a:pt x="1679956" y="376047"/>
                  <a:pt x="1679956" y="839978"/>
                </a:cubicBezTo>
                <a:lnTo>
                  <a:pt x="1667256" y="839978"/>
                </a:lnTo>
                <a:lnTo>
                  <a:pt x="1679956" y="839978"/>
                </a:lnTo>
                <a:cubicBezTo>
                  <a:pt x="1679956" y="1303909"/>
                  <a:pt x="1303909" y="1679956"/>
                  <a:pt x="839978" y="1679956"/>
                </a:cubicBezTo>
                <a:lnTo>
                  <a:pt x="839978" y="1667256"/>
                </a:lnTo>
                <a:lnTo>
                  <a:pt x="839978" y="1679956"/>
                </a:lnTo>
                <a:cubicBezTo>
                  <a:pt x="376047" y="1679829"/>
                  <a:pt x="0" y="1303782"/>
                  <a:pt x="0" y="839978"/>
                </a:cubicBezTo>
                <a:lnTo>
                  <a:pt x="12700" y="839978"/>
                </a:lnTo>
                <a:lnTo>
                  <a:pt x="23495" y="846709"/>
                </a:lnTo>
                <a:cubicBezTo>
                  <a:pt x="20447" y="851535"/>
                  <a:pt x="14605" y="853694"/>
                  <a:pt x="9271" y="852170"/>
                </a:cubicBezTo>
                <a:cubicBezTo>
                  <a:pt x="3937" y="850646"/>
                  <a:pt x="0" y="845566"/>
                  <a:pt x="0" y="839978"/>
                </a:cubicBezTo>
                <a:moveTo>
                  <a:pt x="25400" y="839978"/>
                </a:moveTo>
                <a:lnTo>
                  <a:pt x="12700" y="839978"/>
                </a:lnTo>
                <a:lnTo>
                  <a:pt x="1905" y="833120"/>
                </a:lnTo>
                <a:cubicBezTo>
                  <a:pt x="4953" y="828294"/>
                  <a:pt x="10795" y="826135"/>
                  <a:pt x="16129" y="827659"/>
                </a:cubicBezTo>
                <a:cubicBezTo>
                  <a:pt x="21463" y="829183"/>
                  <a:pt x="25273" y="834263"/>
                  <a:pt x="25273" y="839851"/>
                </a:cubicBezTo>
                <a:cubicBezTo>
                  <a:pt x="25273" y="1289685"/>
                  <a:pt x="389890" y="1654429"/>
                  <a:pt x="839851" y="1654429"/>
                </a:cubicBezTo>
                <a:cubicBezTo>
                  <a:pt x="1289812" y="1654429"/>
                  <a:pt x="1654429" y="1289812"/>
                  <a:pt x="1654429" y="839851"/>
                </a:cubicBezTo>
                <a:cubicBezTo>
                  <a:pt x="1654429" y="389890"/>
                  <a:pt x="1289812" y="25400"/>
                  <a:pt x="839978" y="25400"/>
                </a:cubicBezTo>
                <a:lnTo>
                  <a:pt x="839978" y="12700"/>
                </a:lnTo>
                <a:lnTo>
                  <a:pt x="839978" y="25400"/>
                </a:lnTo>
                <a:cubicBezTo>
                  <a:pt x="390017" y="25400"/>
                  <a:pt x="25400" y="390017"/>
                  <a:pt x="25400" y="839978"/>
                </a:cubicBezTo>
                <a:close/>
              </a:path>
            </a:pathLst>
          </a:custGeom>
          <a:solidFill>
            <a:srgbClr val="02B0E1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3" name="TextBox 13"/>
          <p:cNvSpPr txBox="1"/>
          <p:nvPr/>
        </p:nvSpPr>
        <p:spPr>
          <a:xfrm>
            <a:off x="5676036" y="3648612"/>
            <a:ext cx="839928" cy="400050"/>
          </a:xfrm>
          <a:prstGeom prst="rect">
            <a:avLst/>
          </a:prstGeom>
        </p:spPr>
        <p:txBody>
          <a:bodyPr lIns="0" tIns="0" rIns="0" bIns="0" rtlCol="0" anchor="t">
            <a:normAutofit fontScale="92500"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3200"/>
              </a:lnSpc>
              <a:spcBef>
                <a:spcPct val="0"/>
              </a:spcBef>
            </a:pPr>
            <a:r>
              <a:rPr lang="en-US" altLang="zh-CN" sz="2665" spc="74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endParaRPr lang="zh-CN" sz="2665" spc="74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9317941" y="3021736"/>
            <a:ext cx="827278" cy="827278"/>
          </a:xfrm>
          <a:custGeom>
            <a:avLst/>
            <a:gdLst/>
            <a:ahLst/>
            <a:cxnLst/>
            <a:rect l="l" t="t" r="r" b="b"/>
            <a:pathLst>
              <a:path w="1654556" h="1654556">
                <a:moveTo>
                  <a:pt x="0" y="827278"/>
                </a:moveTo>
                <a:cubicBezTo>
                  <a:pt x="0" y="370332"/>
                  <a:pt x="370332" y="0"/>
                  <a:pt x="827278" y="0"/>
                </a:cubicBezTo>
                <a:cubicBezTo>
                  <a:pt x="1284224" y="0"/>
                  <a:pt x="1654556" y="370332"/>
                  <a:pt x="1654556" y="827278"/>
                </a:cubicBezTo>
                <a:cubicBezTo>
                  <a:pt x="1654556" y="1284224"/>
                  <a:pt x="1284224" y="1654556"/>
                  <a:pt x="827278" y="1654556"/>
                </a:cubicBezTo>
                <a:cubicBezTo>
                  <a:pt x="370332" y="1654556"/>
                  <a:pt x="0" y="1284097"/>
                  <a:pt x="0" y="827278"/>
                </a:cubicBezTo>
                <a:close/>
              </a:path>
            </a:pathLst>
          </a:custGeom>
          <a:solidFill>
            <a:srgbClr val="02B0E1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6" name="Freeform 16"/>
          <p:cNvSpPr/>
          <p:nvPr/>
        </p:nvSpPr>
        <p:spPr>
          <a:xfrm>
            <a:off x="9311591" y="3015386"/>
            <a:ext cx="839978" cy="839978"/>
          </a:xfrm>
          <a:custGeom>
            <a:avLst/>
            <a:gdLst/>
            <a:ahLst/>
            <a:cxnLst/>
            <a:rect l="l" t="t" r="r" b="b"/>
            <a:pathLst>
              <a:path w="1679956" h="1679956">
                <a:moveTo>
                  <a:pt x="0" y="839978"/>
                </a:moveTo>
                <a:cubicBezTo>
                  <a:pt x="0" y="376047"/>
                  <a:pt x="376047" y="0"/>
                  <a:pt x="839978" y="0"/>
                </a:cubicBezTo>
                <a:lnTo>
                  <a:pt x="839978" y="12700"/>
                </a:lnTo>
                <a:lnTo>
                  <a:pt x="839978" y="0"/>
                </a:lnTo>
                <a:cubicBezTo>
                  <a:pt x="1303909" y="0"/>
                  <a:pt x="1679956" y="376047"/>
                  <a:pt x="1679956" y="839978"/>
                </a:cubicBezTo>
                <a:lnTo>
                  <a:pt x="1667256" y="839978"/>
                </a:lnTo>
                <a:lnTo>
                  <a:pt x="1679956" y="839978"/>
                </a:lnTo>
                <a:cubicBezTo>
                  <a:pt x="1679956" y="1303909"/>
                  <a:pt x="1303909" y="1679956"/>
                  <a:pt x="839978" y="1679956"/>
                </a:cubicBezTo>
                <a:lnTo>
                  <a:pt x="839978" y="1667256"/>
                </a:lnTo>
                <a:lnTo>
                  <a:pt x="839978" y="1679956"/>
                </a:lnTo>
                <a:cubicBezTo>
                  <a:pt x="376047" y="1679829"/>
                  <a:pt x="0" y="1303782"/>
                  <a:pt x="0" y="839978"/>
                </a:cubicBezTo>
                <a:lnTo>
                  <a:pt x="12700" y="839978"/>
                </a:lnTo>
                <a:lnTo>
                  <a:pt x="23495" y="846709"/>
                </a:lnTo>
                <a:cubicBezTo>
                  <a:pt x="20447" y="851535"/>
                  <a:pt x="14605" y="853694"/>
                  <a:pt x="9271" y="852170"/>
                </a:cubicBezTo>
                <a:cubicBezTo>
                  <a:pt x="3937" y="850646"/>
                  <a:pt x="0" y="845566"/>
                  <a:pt x="0" y="839978"/>
                </a:cubicBezTo>
                <a:moveTo>
                  <a:pt x="25400" y="839978"/>
                </a:moveTo>
                <a:lnTo>
                  <a:pt x="12700" y="839978"/>
                </a:lnTo>
                <a:lnTo>
                  <a:pt x="1905" y="833120"/>
                </a:lnTo>
                <a:cubicBezTo>
                  <a:pt x="4953" y="828294"/>
                  <a:pt x="10795" y="826135"/>
                  <a:pt x="16129" y="827659"/>
                </a:cubicBezTo>
                <a:cubicBezTo>
                  <a:pt x="21463" y="829183"/>
                  <a:pt x="25273" y="834263"/>
                  <a:pt x="25273" y="839851"/>
                </a:cubicBezTo>
                <a:cubicBezTo>
                  <a:pt x="25273" y="1289685"/>
                  <a:pt x="389890" y="1654429"/>
                  <a:pt x="839851" y="1654429"/>
                </a:cubicBezTo>
                <a:cubicBezTo>
                  <a:pt x="1289812" y="1654429"/>
                  <a:pt x="1654429" y="1289812"/>
                  <a:pt x="1654429" y="839851"/>
                </a:cubicBezTo>
                <a:cubicBezTo>
                  <a:pt x="1654429" y="389890"/>
                  <a:pt x="1289812" y="25400"/>
                  <a:pt x="839978" y="25400"/>
                </a:cubicBezTo>
                <a:lnTo>
                  <a:pt x="839978" y="12700"/>
                </a:lnTo>
                <a:lnTo>
                  <a:pt x="839978" y="25400"/>
                </a:lnTo>
                <a:cubicBezTo>
                  <a:pt x="390017" y="25400"/>
                  <a:pt x="25400" y="390017"/>
                  <a:pt x="25400" y="839978"/>
                </a:cubicBezTo>
                <a:close/>
              </a:path>
            </a:pathLst>
          </a:custGeom>
          <a:solidFill>
            <a:srgbClr val="02B0E1"/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7" name="TextBox 17"/>
          <p:cNvSpPr txBox="1"/>
          <p:nvPr/>
        </p:nvSpPr>
        <p:spPr>
          <a:xfrm>
            <a:off x="9311591" y="3234998"/>
            <a:ext cx="839928" cy="400050"/>
          </a:xfrm>
          <a:prstGeom prst="rect">
            <a:avLst/>
          </a:prstGeom>
        </p:spPr>
        <p:txBody>
          <a:bodyPr lIns="0" tIns="0" rIns="0" bIns="0" rtlCol="0" anchor="t">
            <a:normAutofit fontScale="92500"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3200"/>
              </a:lnSpc>
              <a:spcBef>
                <a:spcPct val="0"/>
              </a:spcBef>
            </a:pPr>
            <a:r>
              <a:rPr lang="en-US" altLang="zh-CN" sz="2665" spc="74" dirty="0">
                <a:solidFill>
                  <a:srgbClr val="E8E7E3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</a:t>
            </a:r>
            <a:endParaRPr lang="zh-CN" sz="2665" spc="74" dirty="0">
              <a:solidFill>
                <a:srgbClr val="E8E7E3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65508" y="4095427"/>
            <a:ext cx="2589875" cy="1119468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功能分析不够到位，还有很多细节未开发出来。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01063" y="2834948"/>
            <a:ext cx="2589875" cy="400050"/>
          </a:xfrm>
          <a:prstGeom prst="rect">
            <a:avLst/>
          </a:prstGeom>
        </p:spPr>
        <p:txBody>
          <a:bodyPr lIns="0" tIns="0" rIns="0" bIns="0" rtlCol="0" anchor="b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思源黑体 2"/>
                <a:sym typeface="宋体" panose="02010600030101010101" pitchFamily="2" charset="-122"/>
              </a:rPr>
              <a:t>网站的安全防范还不够全面。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思源黑体 2"/>
              <a:sym typeface="宋体" panose="02010600030101010101" pitchFamily="2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436618" y="4099220"/>
            <a:ext cx="2589875" cy="1329498"/>
          </a:xfrm>
          <a:prstGeom prst="rect">
            <a:avLst/>
          </a:prstGeom>
        </p:spPr>
        <p:txBody>
          <a:bodyPr lIns="0" tIns="0" rIns="0" bIns="0" rtlCol="0" anchor="t">
            <a:norm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just" defTabSz="68580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目前</a:t>
            </a:r>
            <a:r>
              <a:rPr lang="zh-CN" altLang="en-US" sz="1200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学到的知识和技术用于开发主流网站还过于，需要进一步自主学习便于</a:t>
            </a:r>
            <a:r>
              <a:rPr lang="zh-CN" altLang="en-US" dirty="0">
                <a:solidFill>
                  <a:prstClr val="black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开发主流网站的技术。</a:t>
            </a:r>
            <a:endParaRPr lang="zh-CN" altLang="en-US" sz="1200" dirty="0">
              <a:solidFill>
                <a:prstClr val="black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</p:cSld>
  <p:clrMapOvr>
    <a:masterClrMapping/>
  </p:clrMapOvr>
  <p:transition advTm="20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3" name="标题 1"/>
          <p:cNvSpPr>
            <a:spLocks noGrp="1"/>
          </p:cNvSpPr>
          <p:nvPr/>
        </p:nvSpPr>
        <p:spPr>
          <a:xfrm>
            <a:off x="1257300" y="283845"/>
            <a:ext cx="10515600" cy="768985"/>
          </a:xfrm>
        </p:spPr>
        <p:txBody>
          <a:bodyPr>
            <a:normAutofit/>
          </a:bodyPr>
          <a:lstStyle/>
          <a:p>
            <a:endParaRPr lang="zh-CN" altLang="zh-CN" sz="2800" dirty="0">
              <a:latin typeface="宋体" panose="02010600030101010101" pitchFamily="2" charset="-122"/>
              <a:ea typeface="思源等宽 N" panose="020B0400000000000000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3443" y="1851645"/>
            <a:ext cx="111651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zh-CN" sz="16600">
                <a:solidFill>
                  <a:prstClr val="black">
                    <a:alpha val="3000"/>
                  </a:prstClr>
                </a:solidFill>
                <a:latin typeface="宋体" panose="02010600030101010101" pitchFamily="2" charset="-122"/>
                <a:ea typeface="思源等宽 N" panose="020B0400000000000000" pitchFamily="34" charset="-122"/>
                <a:sym typeface="宋体" panose="02010600030101010101" pitchFamily="2" charset="-122"/>
              </a:rPr>
              <a:t>THANKS</a:t>
            </a:r>
            <a:endParaRPr lang="zh-CN" altLang="en-US" sz="16600">
              <a:solidFill>
                <a:prstClr val="black">
                  <a:alpha val="3000"/>
                </a:prstClr>
              </a:solidFill>
              <a:latin typeface="宋体" panose="02010600030101010101" pitchFamily="2" charset="-122"/>
              <a:ea typeface="思源等宽 N" panose="020B0400000000000000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886202" y="1219203"/>
            <a:ext cx="4419598" cy="4419596"/>
          </a:xfrm>
          <a:prstGeom prst="ellipse">
            <a:avLst/>
          </a:prstGeom>
          <a:gradFill flip="none" rotWithShape="1">
            <a:gsLst>
              <a:gs pos="0">
                <a:srgbClr val="3A404B">
                  <a:alpha val="89000"/>
                </a:srgbClr>
              </a:gs>
              <a:gs pos="100000">
                <a:srgbClr val="3A404B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838200" dist="558800" dir="2700000" sx="96000" sy="96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0" name="文本框 19"/>
          <p:cNvSpPr txBox="1"/>
          <p:nvPr/>
        </p:nvSpPr>
        <p:spPr>
          <a:xfrm>
            <a:off x="4655840" y="1800359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zh-CN" altLang="en-US" sz="7200" spc="150" dirty="0">
                <a:solidFill>
                  <a:schemeClr val="bg1"/>
                </a:solidFill>
                <a:latin typeface="宋体" panose="02010600030101010101" pitchFamily="2" charset="-122"/>
                <a:ea typeface="思源等宽 N" panose="020B0400000000000000" pitchFamily="34" charset="-122"/>
                <a:sym typeface="宋体" panose="02010600030101010101" pitchFamily="2" charset="-122"/>
              </a:rPr>
              <a:t>谢 谢聆听</a:t>
            </a:r>
            <a:endParaRPr lang="zh-CN" altLang="zh-CN" sz="7200" spc="150" dirty="0">
              <a:solidFill>
                <a:schemeClr val="bg1"/>
              </a:solidFill>
              <a:latin typeface="宋体" panose="02010600030101010101" pitchFamily="2" charset="-122"/>
              <a:ea typeface="思源等宽 N" panose="020B0400000000000000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14875" y="4206966"/>
            <a:ext cx="2762250" cy="369332"/>
          </a:xfrm>
          <a:prstGeom prst="rect">
            <a:avLst/>
          </a:prstGeom>
          <a:noFill/>
          <a:ln w="19050">
            <a:solidFill>
              <a:sysClr val="window" lastClr="FFFFFF">
                <a:alpha val="21000"/>
              </a:sys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alpha val="56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思源黑体 CN Normal" panose="020B0400000000000000" pitchFamily="34" charset="-122"/>
                <a:sym typeface="宋体" panose="02010600030101010101" pitchFamily="2" charset="-122"/>
              </a:rPr>
              <a:t>Thanks for watching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alpha val="56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思源黑体 CN Normal" panose="020B0400000000000000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32 0.12222 L 0 0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6" y="-61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2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07 L 0 0.09699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2"/>
      <p:bldP spid="20" grpId="3"/>
      <p:bldP spid="21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53" name="标题 1"/>
          <p:cNvSpPr>
            <a:spLocks noGrp="1"/>
          </p:cNvSpPr>
          <p:nvPr/>
        </p:nvSpPr>
        <p:spPr>
          <a:xfrm>
            <a:off x="1257300" y="283845"/>
            <a:ext cx="10515600" cy="768985"/>
          </a:xfrm>
        </p:spPr>
        <p:txBody>
          <a:bodyPr>
            <a:normAutofit/>
          </a:bodyPr>
          <a:lstStyle/>
          <a:p>
            <a:r>
              <a:rPr lang="zh-CN" altLang="zh-CN" sz="2800">
                <a:latin typeface="宋体" panose="02010600030101010101" pitchFamily="2" charset="-122"/>
                <a:ea typeface="思源等宽 N" panose="020B0400000000000000" pitchFamily="34" charset="-122"/>
                <a:sym typeface="宋体" panose="02010600030101010101" pitchFamily="2" charset="-122"/>
              </a:rPr>
              <a:t>-</a:t>
            </a:r>
            <a:endParaRPr lang="zh-CN" altLang="zh-CN" sz="2800">
              <a:latin typeface="宋体" panose="02010600030101010101" pitchFamily="2" charset="-122"/>
              <a:ea typeface="思源等宽 N" panose="020B0400000000000000" pitchFamily="34" charset="-122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27848" y="1988840"/>
            <a:ext cx="2994091" cy="557320"/>
            <a:chOff x="4132262" y="2102111"/>
            <a:chExt cx="4125473" cy="767916"/>
          </a:xfrm>
        </p:grpSpPr>
        <p:sp>
          <p:nvSpPr>
            <p:cNvPr id="13" name="Freeform 18"/>
            <p:cNvSpPr/>
            <p:nvPr/>
          </p:nvSpPr>
          <p:spPr>
            <a:xfrm>
              <a:off x="4132262" y="2102111"/>
              <a:ext cx="4125473" cy="767916"/>
            </a:xfrm>
            <a:custGeom>
              <a:avLst/>
              <a:gdLst>
                <a:gd name="T0" fmla="*/ 38 w 8316"/>
                <a:gd name="T1" fmla="*/ 0 h 891"/>
                <a:gd name="T2" fmla="*/ 8277 w 8316"/>
                <a:gd name="T3" fmla="*/ 0 h 891"/>
                <a:gd name="T4" fmla="*/ 8316 w 8316"/>
                <a:gd name="T5" fmla="*/ 39 h 891"/>
                <a:gd name="T6" fmla="*/ 8316 w 8316"/>
                <a:gd name="T7" fmla="*/ 852 h 891"/>
                <a:gd name="T8" fmla="*/ 8277 w 8316"/>
                <a:gd name="T9" fmla="*/ 891 h 891"/>
                <a:gd name="T10" fmla="*/ 38 w 8316"/>
                <a:gd name="T11" fmla="*/ 891 h 891"/>
                <a:gd name="T12" fmla="*/ 0 w 8316"/>
                <a:gd name="T13" fmla="*/ 852 h 891"/>
                <a:gd name="T14" fmla="*/ 0 w 8316"/>
                <a:gd name="T15" fmla="*/ 39 h 891"/>
                <a:gd name="T16" fmla="*/ 38 w 8316"/>
                <a:gd name="T17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6" h="891">
                  <a:moveTo>
                    <a:pt x="38" y="0"/>
                  </a:moveTo>
                  <a:lnTo>
                    <a:pt x="8277" y="0"/>
                  </a:lnTo>
                  <a:cubicBezTo>
                    <a:pt x="8299" y="0"/>
                    <a:pt x="8316" y="18"/>
                    <a:pt x="8316" y="39"/>
                  </a:cubicBezTo>
                  <a:lnTo>
                    <a:pt x="8316" y="852"/>
                  </a:lnTo>
                  <a:cubicBezTo>
                    <a:pt x="8316" y="874"/>
                    <a:pt x="8299" y="891"/>
                    <a:pt x="8277" y="891"/>
                  </a:cubicBezTo>
                  <a:lnTo>
                    <a:pt x="38" y="891"/>
                  </a:lnTo>
                  <a:cubicBezTo>
                    <a:pt x="17" y="891"/>
                    <a:pt x="0" y="874"/>
                    <a:pt x="0" y="852"/>
                  </a:cubicBezTo>
                  <a:lnTo>
                    <a:pt x="0" y="39"/>
                  </a:lnTo>
                  <a:cubicBezTo>
                    <a:pt x="0" y="18"/>
                    <a:pt x="17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4" name="TextBox 50"/>
            <p:cNvSpPr txBox="1"/>
            <p:nvPr/>
          </p:nvSpPr>
          <p:spPr>
            <a:xfrm>
              <a:off x="5171654" y="2169536"/>
              <a:ext cx="1950752" cy="63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lvl="0" algn="ctr"/>
              <a:r>
                <a:rPr lang="zh-CN" altLang="en-US" sz="2400" b="1" dirty="0"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课题由来</a:t>
              </a:r>
              <a:endParaRPr lang="zh-CN" altLang="zh-CN" sz="2400" b="1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27847" y="2797877"/>
            <a:ext cx="2994092" cy="558623"/>
            <a:chOff x="4132261" y="3239091"/>
            <a:chExt cx="4125474" cy="769711"/>
          </a:xfrm>
        </p:grpSpPr>
        <p:sp>
          <p:nvSpPr>
            <p:cNvPr id="16" name="Freeform 20"/>
            <p:cNvSpPr/>
            <p:nvPr/>
          </p:nvSpPr>
          <p:spPr>
            <a:xfrm>
              <a:off x="4132261" y="3239091"/>
              <a:ext cx="4125474" cy="769711"/>
            </a:xfrm>
            <a:custGeom>
              <a:avLst/>
              <a:gdLst>
                <a:gd name="T0" fmla="*/ 38 w 8316"/>
                <a:gd name="T1" fmla="*/ 0 h 891"/>
                <a:gd name="T2" fmla="*/ 8277 w 8316"/>
                <a:gd name="T3" fmla="*/ 0 h 891"/>
                <a:gd name="T4" fmla="*/ 8316 w 8316"/>
                <a:gd name="T5" fmla="*/ 39 h 891"/>
                <a:gd name="T6" fmla="*/ 8316 w 8316"/>
                <a:gd name="T7" fmla="*/ 852 h 891"/>
                <a:gd name="T8" fmla="*/ 8277 w 8316"/>
                <a:gd name="T9" fmla="*/ 891 h 891"/>
                <a:gd name="T10" fmla="*/ 38 w 8316"/>
                <a:gd name="T11" fmla="*/ 891 h 891"/>
                <a:gd name="T12" fmla="*/ 0 w 8316"/>
                <a:gd name="T13" fmla="*/ 852 h 891"/>
                <a:gd name="T14" fmla="*/ 0 w 8316"/>
                <a:gd name="T15" fmla="*/ 39 h 891"/>
                <a:gd name="T16" fmla="*/ 38 w 8316"/>
                <a:gd name="T17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6" h="891">
                  <a:moveTo>
                    <a:pt x="38" y="0"/>
                  </a:moveTo>
                  <a:lnTo>
                    <a:pt x="8277" y="0"/>
                  </a:lnTo>
                  <a:cubicBezTo>
                    <a:pt x="8299" y="0"/>
                    <a:pt x="8316" y="18"/>
                    <a:pt x="8316" y="39"/>
                  </a:cubicBezTo>
                  <a:lnTo>
                    <a:pt x="8316" y="852"/>
                  </a:lnTo>
                  <a:cubicBezTo>
                    <a:pt x="8316" y="873"/>
                    <a:pt x="8299" y="891"/>
                    <a:pt x="8277" y="891"/>
                  </a:cubicBezTo>
                  <a:lnTo>
                    <a:pt x="38" y="891"/>
                  </a:lnTo>
                  <a:cubicBezTo>
                    <a:pt x="17" y="891"/>
                    <a:pt x="0" y="873"/>
                    <a:pt x="0" y="852"/>
                  </a:cubicBezTo>
                  <a:lnTo>
                    <a:pt x="0" y="39"/>
                  </a:lnTo>
                  <a:cubicBezTo>
                    <a:pt x="0" y="18"/>
                    <a:pt x="17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7" name="TextBox 52"/>
            <p:cNvSpPr txBox="1"/>
            <p:nvPr/>
          </p:nvSpPr>
          <p:spPr>
            <a:xfrm>
              <a:off x="5171643" y="3307130"/>
              <a:ext cx="1950752" cy="636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3000" kern="120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lvl="0" algn="ctr"/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课题需求</a:t>
              </a:r>
              <a:endPara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727848" y="3634508"/>
            <a:ext cx="2994091" cy="557320"/>
            <a:chOff x="4132262" y="4378854"/>
            <a:chExt cx="4125473" cy="767916"/>
          </a:xfrm>
        </p:grpSpPr>
        <p:sp>
          <p:nvSpPr>
            <p:cNvPr id="19" name="Freeform 22"/>
            <p:cNvSpPr/>
            <p:nvPr/>
          </p:nvSpPr>
          <p:spPr>
            <a:xfrm>
              <a:off x="4132262" y="4378854"/>
              <a:ext cx="4125473" cy="767916"/>
            </a:xfrm>
            <a:custGeom>
              <a:avLst/>
              <a:gdLst>
                <a:gd name="T0" fmla="*/ 38 w 8316"/>
                <a:gd name="T1" fmla="*/ 0 h 891"/>
                <a:gd name="T2" fmla="*/ 8277 w 8316"/>
                <a:gd name="T3" fmla="*/ 0 h 891"/>
                <a:gd name="T4" fmla="*/ 8316 w 8316"/>
                <a:gd name="T5" fmla="*/ 39 h 891"/>
                <a:gd name="T6" fmla="*/ 8316 w 8316"/>
                <a:gd name="T7" fmla="*/ 852 h 891"/>
                <a:gd name="T8" fmla="*/ 8277 w 8316"/>
                <a:gd name="T9" fmla="*/ 891 h 891"/>
                <a:gd name="T10" fmla="*/ 38 w 8316"/>
                <a:gd name="T11" fmla="*/ 891 h 891"/>
                <a:gd name="T12" fmla="*/ 0 w 8316"/>
                <a:gd name="T13" fmla="*/ 852 h 891"/>
                <a:gd name="T14" fmla="*/ 0 w 8316"/>
                <a:gd name="T15" fmla="*/ 39 h 891"/>
                <a:gd name="T16" fmla="*/ 38 w 8316"/>
                <a:gd name="T17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6" h="891">
                  <a:moveTo>
                    <a:pt x="38" y="0"/>
                  </a:moveTo>
                  <a:lnTo>
                    <a:pt x="8277" y="0"/>
                  </a:lnTo>
                  <a:cubicBezTo>
                    <a:pt x="8299" y="0"/>
                    <a:pt x="8316" y="17"/>
                    <a:pt x="8316" y="39"/>
                  </a:cubicBezTo>
                  <a:lnTo>
                    <a:pt x="8316" y="852"/>
                  </a:lnTo>
                  <a:cubicBezTo>
                    <a:pt x="8316" y="873"/>
                    <a:pt x="8299" y="891"/>
                    <a:pt x="8277" y="891"/>
                  </a:cubicBezTo>
                  <a:lnTo>
                    <a:pt x="38" y="891"/>
                  </a:lnTo>
                  <a:cubicBezTo>
                    <a:pt x="17" y="891"/>
                    <a:pt x="0" y="873"/>
                    <a:pt x="0" y="852"/>
                  </a:cubicBezTo>
                  <a:lnTo>
                    <a:pt x="0" y="39"/>
                  </a:lnTo>
                  <a:cubicBezTo>
                    <a:pt x="0" y="17"/>
                    <a:pt x="17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0" name="TextBox 54"/>
            <p:cNvSpPr txBox="1"/>
            <p:nvPr/>
          </p:nvSpPr>
          <p:spPr>
            <a:xfrm>
              <a:off x="5171647" y="4457729"/>
              <a:ext cx="1950752" cy="63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3000" kern="120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lvl="0" algn="ctr"/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功能实现</a:t>
              </a:r>
              <a:endPara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27847" y="4434335"/>
            <a:ext cx="2994091" cy="557320"/>
            <a:chOff x="4132262" y="5516822"/>
            <a:chExt cx="4125473" cy="767916"/>
          </a:xfrm>
        </p:grpSpPr>
        <p:sp>
          <p:nvSpPr>
            <p:cNvPr id="22" name="Freeform 24"/>
            <p:cNvSpPr/>
            <p:nvPr/>
          </p:nvSpPr>
          <p:spPr>
            <a:xfrm>
              <a:off x="4132262" y="5516822"/>
              <a:ext cx="4125473" cy="767916"/>
            </a:xfrm>
            <a:custGeom>
              <a:avLst/>
              <a:gdLst>
                <a:gd name="T0" fmla="*/ 38 w 8316"/>
                <a:gd name="T1" fmla="*/ 0 h 891"/>
                <a:gd name="T2" fmla="*/ 8277 w 8316"/>
                <a:gd name="T3" fmla="*/ 0 h 891"/>
                <a:gd name="T4" fmla="*/ 8316 w 8316"/>
                <a:gd name="T5" fmla="*/ 39 h 891"/>
                <a:gd name="T6" fmla="*/ 8316 w 8316"/>
                <a:gd name="T7" fmla="*/ 852 h 891"/>
                <a:gd name="T8" fmla="*/ 8277 w 8316"/>
                <a:gd name="T9" fmla="*/ 891 h 891"/>
                <a:gd name="T10" fmla="*/ 38 w 8316"/>
                <a:gd name="T11" fmla="*/ 891 h 891"/>
                <a:gd name="T12" fmla="*/ 0 w 8316"/>
                <a:gd name="T13" fmla="*/ 852 h 891"/>
                <a:gd name="T14" fmla="*/ 0 w 8316"/>
                <a:gd name="T15" fmla="*/ 39 h 891"/>
                <a:gd name="T16" fmla="*/ 38 w 8316"/>
                <a:gd name="T17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6" h="891">
                  <a:moveTo>
                    <a:pt x="38" y="0"/>
                  </a:moveTo>
                  <a:lnTo>
                    <a:pt x="8277" y="0"/>
                  </a:lnTo>
                  <a:cubicBezTo>
                    <a:pt x="8299" y="0"/>
                    <a:pt x="8316" y="18"/>
                    <a:pt x="8316" y="39"/>
                  </a:cubicBezTo>
                  <a:lnTo>
                    <a:pt x="8316" y="852"/>
                  </a:lnTo>
                  <a:cubicBezTo>
                    <a:pt x="8316" y="874"/>
                    <a:pt x="8299" y="891"/>
                    <a:pt x="8277" y="891"/>
                  </a:cubicBezTo>
                  <a:lnTo>
                    <a:pt x="38" y="891"/>
                  </a:lnTo>
                  <a:cubicBezTo>
                    <a:pt x="17" y="891"/>
                    <a:pt x="0" y="874"/>
                    <a:pt x="0" y="852"/>
                  </a:cubicBezTo>
                  <a:lnTo>
                    <a:pt x="0" y="39"/>
                  </a:lnTo>
                  <a:cubicBezTo>
                    <a:pt x="0" y="18"/>
                    <a:pt x="17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3" name="TextBox 65"/>
            <p:cNvSpPr txBox="1"/>
            <p:nvPr/>
          </p:nvSpPr>
          <p:spPr>
            <a:xfrm>
              <a:off x="4959611" y="5578584"/>
              <a:ext cx="2374829" cy="63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3000" kern="1200">
                  <a:solidFill>
                    <a:schemeClr val="accent1"/>
                  </a:solidFill>
                  <a:latin typeface="+mn-ea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zh-CN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lvl="0" algn="ctr"/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展望与反思</a:t>
              </a:r>
              <a:endParaRPr lang="zh-CN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871467" y="1988840"/>
            <a:ext cx="557320" cy="557320"/>
            <a:chOff x="3275881" y="2102111"/>
            <a:chExt cx="767916" cy="767916"/>
          </a:xfrm>
          <a:solidFill>
            <a:srgbClr val="02B0E1"/>
          </a:solidFill>
        </p:grpSpPr>
        <p:sp>
          <p:nvSpPr>
            <p:cNvPr id="25" name="Freeform 17"/>
            <p:cNvSpPr/>
            <p:nvPr/>
          </p:nvSpPr>
          <p:spPr>
            <a:xfrm>
              <a:off x="3275881" y="2102111"/>
              <a:ext cx="767916" cy="767916"/>
            </a:xfrm>
            <a:custGeom>
              <a:avLst/>
              <a:gdLst>
                <a:gd name="T0" fmla="*/ 39 w 891"/>
                <a:gd name="T1" fmla="*/ 0 h 891"/>
                <a:gd name="T2" fmla="*/ 852 w 891"/>
                <a:gd name="T3" fmla="*/ 0 h 891"/>
                <a:gd name="T4" fmla="*/ 891 w 891"/>
                <a:gd name="T5" fmla="*/ 39 h 891"/>
                <a:gd name="T6" fmla="*/ 891 w 891"/>
                <a:gd name="T7" fmla="*/ 852 h 891"/>
                <a:gd name="T8" fmla="*/ 852 w 891"/>
                <a:gd name="T9" fmla="*/ 891 h 891"/>
                <a:gd name="T10" fmla="*/ 39 w 891"/>
                <a:gd name="T11" fmla="*/ 891 h 891"/>
                <a:gd name="T12" fmla="*/ 0 w 891"/>
                <a:gd name="T13" fmla="*/ 852 h 891"/>
                <a:gd name="T14" fmla="*/ 0 w 891"/>
                <a:gd name="T15" fmla="*/ 39 h 891"/>
                <a:gd name="T16" fmla="*/ 39 w 891"/>
                <a:gd name="T17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1" h="891">
                  <a:moveTo>
                    <a:pt x="39" y="0"/>
                  </a:moveTo>
                  <a:lnTo>
                    <a:pt x="852" y="0"/>
                  </a:lnTo>
                  <a:cubicBezTo>
                    <a:pt x="873" y="0"/>
                    <a:pt x="891" y="18"/>
                    <a:pt x="891" y="39"/>
                  </a:cubicBezTo>
                  <a:lnTo>
                    <a:pt x="891" y="852"/>
                  </a:lnTo>
                  <a:cubicBezTo>
                    <a:pt x="891" y="874"/>
                    <a:pt x="873" y="891"/>
                    <a:pt x="852" y="891"/>
                  </a:cubicBezTo>
                  <a:lnTo>
                    <a:pt x="39" y="891"/>
                  </a:lnTo>
                  <a:cubicBezTo>
                    <a:pt x="18" y="891"/>
                    <a:pt x="0" y="874"/>
                    <a:pt x="0" y="852"/>
                  </a:cubicBezTo>
                  <a:lnTo>
                    <a:pt x="0" y="39"/>
                  </a:lnTo>
                  <a:cubicBezTo>
                    <a:pt x="0" y="18"/>
                    <a:pt x="18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6" name="文本框 25"/>
            <p:cNvSpPr txBox="1"/>
            <p:nvPr/>
          </p:nvSpPr>
          <p:spPr>
            <a:xfrm>
              <a:off x="3391257" y="2198806"/>
              <a:ext cx="537165" cy="6361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71467" y="2797877"/>
            <a:ext cx="557320" cy="558623"/>
            <a:chOff x="3275881" y="3239091"/>
            <a:chExt cx="767916" cy="769711"/>
          </a:xfrm>
          <a:solidFill>
            <a:srgbClr val="02B0E1"/>
          </a:solidFill>
        </p:grpSpPr>
        <p:sp>
          <p:nvSpPr>
            <p:cNvPr id="30" name="Freeform 19"/>
            <p:cNvSpPr/>
            <p:nvPr/>
          </p:nvSpPr>
          <p:spPr>
            <a:xfrm>
              <a:off x="3275881" y="3239091"/>
              <a:ext cx="767916" cy="769711"/>
            </a:xfrm>
            <a:custGeom>
              <a:avLst/>
              <a:gdLst>
                <a:gd name="T0" fmla="*/ 39 w 891"/>
                <a:gd name="T1" fmla="*/ 0 h 891"/>
                <a:gd name="T2" fmla="*/ 852 w 891"/>
                <a:gd name="T3" fmla="*/ 0 h 891"/>
                <a:gd name="T4" fmla="*/ 891 w 891"/>
                <a:gd name="T5" fmla="*/ 39 h 891"/>
                <a:gd name="T6" fmla="*/ 891 w 891"/>
                <a:gd name="T7" fmla="*/ 852 h 891"/>
                <a:gd name="T8" fmla="*/ 852 w 891"/>
                <a:gd name="T9" fmla="*/ 891 h 891"/>
                <a:gd name="T10" fmla="*/ 39 w 891"/>
                <a:gd name="T11" fmla="*/ 891 h 891"/>
                <a:gd name="T12" fmla="*/ 0 w 891"/>
                <a:gd name="T13" fmla="*/ 852 h 891"/>
                <a:gd name="T14" fmla="*/ 0 w 891"/>
                <a:gd name="T15" fmla="*/ 39 h 891"/>
                <a:gd name="T16" fmla="*/ 39 w 891"/>
                <a:gd name="T17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1" h="891">
                  <a:moveTo>
                    <a:pt x="39" y="0"/>
                  </a:moveTo>
                  <a:lnTo>
                    <a:pt x="852" y="0"/>
                  </a:lnTo>
                  <a:cubicBezTo>
                    <a:pt x="873" y="0"/>
                    <a:pt x="891" y="18"/>
                    <a:pt x="891" y="39"/>
                  </a:cubicBezTo>
                  <a:lnTo>
                    <a:pt x="891" y="852"/>
                  </a:lnTo>
                  <a:cubicBezTo>
                    <a:pt x="891" y="873"/>
                    <a:pt x="873" y="891"/>
                    <a:pt x="852" y="891"/>
                  </a:cubicBezTo>
                  <a:lnTo>
                    <a:pt x="39" y="891"/>
                  </a:lnTo>
                  <a:cubicBezTo>
                    <a:pt x="18" y="891"/>
                    <a:pt x="0" y="873"/>
                    <a:pt x="0" y="852"/>
                  </a:cubicBezTo>
                  <a:lnTo>
                    <a:pt x="0" y="39"/>
                  </a:lnTo>
                  <a:cubicBezTo>
                    <a:pt x="0" y="18"/>
                    <a:pt x="18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2" name="文本框 31"/>
            <p:cNvSpPr txBox="1"/>
            <p:nvPr/>
          </p:nvSpPr>
          <p:spPr>
            <a:xfrm>
              <a:off x="3391257" y="3338210"/>
              <a:ext cx="537165" cy="63611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871467" y="3634508"/>
            <a:ext cx="557320" cy="557320"/>
            <a:chOff x="3275881" y="4378854"/>
            <a:chExt cx="767916" cy="767916"/>
          </a:xfrm>
          <a:solidFill>
            <a:srgbClr val="02B0E1"/>
          </a:solidFill>
        </p:grpSpPr>
        <p:sp>
          <p:nvSpPr>
            <p:cNvPr id="36" name="Freeform 21"/>
            <p:cNvSpPr/>
            <p:nvPr/>
          </p:nvSpPr>
          <p:spPr>
            <a:xfrm>
              <a:off x="3275881" y="4378854"/>
              <a:ext cx="767916" cy="767916"/>
            </a:xfrm>
            <a:custGeom>
              <a:avLst/>
              <a:gdLst>
                <a:gd name="T0" fmla="*/ 39 w 891"/>
                <a:gd name="T1" fmla="*/ 0 h 891"/>
                <a:gd name="T2" fmla="*/ 852 w 891"/>
                <a:gd name="T3" fmla="*/ 0 h 891"/>
                <a:gd name="T4" fmla="*/ 891 w 891"/>
                <a:gd name="T5" fmla="*/ 39 h 891"/>
                <a:gd name="T6" fmla="*/ 891 w 891"/>
                <a:gd name="T7" fmla="*/ 852 h 891"/>
                <a:gd name="T8" fmla="*/ 852 w 891"/>
                <a:gd name="T9" fmla="*/ 891 h 891"/>
                <a:gd name="T10" fmla="*/ 39 w 891"/>
                <a:gd name="T11" fmla="*/ 891 h 891"/>
                <a:gd name="T12" fmla="*/ 0 w 891"/>
                <a:gd name="T13" fmla="*/ 852 h 891"/>
                <a:gd name="T14" fmla="*/ 0 w 891"/>
                <a:gd name="T15" fmla="*/ 39 h 891"/>
                <a:gd name="T16" fmla="*/ 39 w 891"/>
                <a:gd name="T17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1" h="891">
                  <a:moveTo>
                    <a:pt x="39" y="0"/>
                  </a:moveTo>
                  <a:lnTo>
                    <a:pt x="852" y="0"/>
                  </a:lnTo>
                  <a:cubicBezTo>
                    <a:pt x="873" y="0"/>
                    <a:pt x="891" y="17"/>
                    <a:pt x="891" y="39"/>
                  </a:cubicBezTo>
                  <a:lnTo>
                    <a:pt x="891" y="852"/>
                  </a:lnTo>
                  <a:cubicBezTo>
                    <a:pt x="891" y="873"/>
                    <a:pt x="873" y="891"/>
                    <a:pt x="852" y="891"/>
                  </a:cubicBezTo>
                  <a:lnTo>
                    <a:pt x="39" y="891"/>
                  </a:lnTo>
                  <a:cubicBezTo>
                    <a:pt x="18" y="891"/>
                    <a:pt x="0" y="873"/>
                    <a:pt x="0" y="852"/>
                  </a:cubicBezTo>
                  <a:lnTo>
                    <a:pt x="0" y="39"/>
                  </a:lnTo>
                  <a:cubicBezTo>
                    <a:pt x="0" y="17"/>
                    <a:pt x="18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38" name="文本框 37"/>
            <p:cNvSpPr txBox="1"/>
            <p:nvPr/>
          </p:nvSpPr>
          <p:spPr>
            <a:xfrm>
              <a:off x="3391257" y="4475459"/>
              <a:ext cx="537165" cy="6361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871466" y="4434335"/>
            <a:ext cx="557320" cy="557320"/>
            <a:chOff x="3275881" y="5516822"/>
            <a:chExt cx="767916" cy="767916"/>
          </a:xfrm>
          <a:solidFill>
            <a:srgbClr val="02B0E1"/>
          </a:solidFill>
        </p:grpSpPr>
        <p:sp>
          <p:nvSpPr>
            <p:cNvPr id="42" name="Freeform 23"/>
            <p:cNvSpPr/>
            <p:nvPr/>
          </p:nvSpPr>
          <p:spPr>
            <a:xfrm>
              <a:off x="3275881" y="5516822"/>
              <a:ext cx="767916" cy="767916"/>
            </a:xfrm>
            <a:custGeom>
              <a:avLst/>
              <a:gdLst>
                <a:gd name="T0" fmla="*/ 39 w 891"/>
                <a:gd name="T1" fmla="*/ 0 h 891"/>
                <a:gd name="T2" fmla="*/ 852 w 891"/>
                <a:gd name="T3" fmla="*/ 0 h 891"/>
                <a:gd name="T4" fmla="*/ 891 w 891"/>
                <a:gd name="T5" fmla="*/ 39 h 891"/>
                <a:gd name="T6" fmla="*/ 891 w 891"/>
                <a:gd name="T7" fmla="*/ 852 h 891"/>
                <a:gd name="T8" fmla="*/ 852 w 891"/>
                <a:gd name="T9" fmla="*/ 891 h 891"/>
                <a:gd name="T10" fmla="*/ 39 w 891"/>
                <a:gd name="T11" fmla="*/ 891 h 891"/>
                <a:gd name="T12" fmla="*/ 0 w 891"/>
                <a:gd name="T13" fmla="*/ 852 h 891"/>
                <a:gd name="T14" fmla="*/ 0 w 891"/>
                <a:gd name="T15" fmla="*/ 39 h 891"/>
                <a:gd name="T16" fmla="*/ 39 w 891"/>
                <a:gd name="T17" fmla="*/ 0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1" h="891">
                  <a:moveTo>
                    <a:pt x="39" y="0"/>
                  </a:moveTo>
                  <a:lnTo>
                    <a:pt x="852" y="0"/>
                  </a:lnTo>
                  <a:cubicBezTo>
                    <a:pt x="873" y="0"/>
                    <a:pt x="891" y="18"/>
                    <a:pt x="891" y="39"/>
                  </a:cubicBezTo>
                  <a:lnTo>
                    <a:pt x="891" y="852"/>
                  </a:lnTo>
                  <a:cubicBezTo>
                    <a:pt x="891" y="874"/>
                    <a:pt x="873" y="891"/>
                    <a:pt x="852" y="891"/>
                  </a:cubicBezTo>
                  <a:lnTo>
                    <a:pt x="39" y="891"/>
                  </a:lnTo>
                  <a:cubicBezTo>
                    <a:pt x="18" y="891"/>
                    <a:pt x="0" y="874"/>
                    <a:pt x="0" y="852"/>
                  </a:cubicBezTo>
                  <a:lnTo>
                    <a:pt x="0" y="39"/>
                  </a:lnTo>
                  <a:cubicBezTo>
                    <a:pt x="0" y="18"/>
                    <a:pt x="18" y="0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4" name="文本框 43"/>
            <p:cNvSpPr txBox="1"/>
            <p:nvPr/>
          </p:nvSpPr>
          <p:spPr>
            <a:xfrm>
              <a:off x="3391257" y="5633362"/>
              <a:ext cx="537165" cy="6361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 prLst="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 prLst="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 prLst="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 prLst="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208" y="2564904"/>
            <a:ext cx="6844156" cy="23692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ctr"/>
            <a:r>
              <a:rPr lang="zh-CN" altLang="en-US" sz="8000" b="1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课题由来</a:t>
            </a:r>
            <a:endParaRPr lang="zh-CN" altLang="zh-CN" sz="8000" b="1" dirty="0"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95539" y="1325125"/>
            <a:ext cx="3661003" cy="1015663"/>
            <a:chOff x="6609676" y="4352824"/>
            <a:chExt cx="3661003" cy="1015663"/>
          </a:xfrm>
        </p:grpSpPr>
        <p:sp>
          <p:nvSpPr>
            <p:cNvPr id="4" name="文本框 3"/>
            <p:cNvSpPr txBox="1"/>
            <p:nvPr/>
          </p:nvSpPr>
          <p:spPr>
            <a:xfrm>
              <a:off x="9149859" y="4352824"/>
              <a:ext cx="1120820" cy="1015663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6000">
                  <a:solidFill>
                    <a:srgbClr val="02B0E1"/>
                  </a:solidFill>
                  <a:latin typeface="宋体" panose="02010600030101010101" pitchFamily="2" charset="-122"/>
                  <a:ea typeface="思源宋体 CN Heavy" panose="02020900000000000000" pitchFamily="18" charset="-122"/>
                  <a:cs typeface="+mn-ea"/>
                  <a:sym typeface="宋体" panose="02010600030101010101" pitchFamily="2" charset="-122"/>
                </a:rPr>
                <a:t>1</a:t>
              </a:r>
              <a:endParaRPr lang="zh-CN" altLang="zh-CN" sz="6000">
                <a:solidFill>
                  <a:srgbClr val="02B0E1"/>
                </a:solidFill>
                <a:latin typeface="宋体" panose="02010600030101010101" pitchFamily="2" charset="-122"/>
                <a:ea typeface="思源宋体 CN Heavy" panose="02020900000000000000" pitchFamily="18" charset="-122"/>
                <a:cs typeface="+mn-ea"/>
                <a:sym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09676" y="4475935"/>
              <a:ext cx="2540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4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思源宋体 CN Heavy" panose="02020900000000000000" pitchFamily="18" charset="-122"/>
                  <a:cs typeface="+mn-ea"/>
                  <a:sym typeface="宋体" panose="02010600030101010101" pitchFamily="2" charset="-122"/>
                </a:rPr>
                <a:t>Chapter</a:t>
              </a:r>
              <a:endParaRPr lang="zh-CN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cs typeface="+mn-ea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4701492" y="-2690820"/>
            <a:ext cx="17793976" cy="10440887"/>
            <a:chOff x="-4701492" y="-2690820"/>
            <a:chExt cx="17793976" cy="10440887"/>
          </a:xfrm>
        </p:grpSpPr>
        <p:sp>
          <p:nvSpPr>
            <p:cNvPr id="19" name="圆: 空心 18"/>
            <p:cNvSpPr/>
            <p:nvPr/>
          </p:nvSpPr>
          <p:spPr>
            <a:xfrm>
              <a:off x="-4406248" y="-2522210"/>
              <a:ext cx="8409261" cy="8409261"/>
            </a:xfrm>
            <a:prstGeom prst="donut">
              <a:avLst>
                <a:gd name="adj" fmla="val 22554"/>
              </a:avLst>
            </a:prstGeom>
            <a:solidFill>
              <a:srgbClr val="C1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" name="圆: 空心 10"/>
            <p:cNvSpPr/>
            <p:nvPr/>
          </p:nvSpPr>
          <p:spPr>
            <a:xfrm>
              <a:off x="9913089" y="-1665584"/>
              <a:ext cx="3179395" cy="3179395"/>
            </a:xfrm>
            <a:prstGeom prst="donut">
              <a:avLst/>
            </a:prstGeom>
            <a:gradFill>
              <a:gsLst>
                <a:gs pos="0">
                  <a:srgbClr val="0165C5">
                    <a:alpha val="79000"/>
                  </a:srgbClr>
                </a:gs>
                <a:gs pos="100000">
                  <a:srgbClr val="F2F9FF">
                    <a:alpha val="24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" name="圆: 空心 11"/>
            <p:cNvSpPr/>
            <p:nvPr/>
          </p:nvSpPr>
          <p:spPr>
            <a:xfrm>
              <a:off x="3803019" y="5637988"/>
              <a:ext cx="2112079" cy="2112079"/>
            </a:xfrm>
            <a:prstGeom prst="donut">
              <a:avLst/>
            </a:prstGeom>
            <a:gradFill>
              <a:gsLst>
                <a:gs pos="0">
                  <a:srgbClr val="0165C5">
                    <a:alpha val="79000"/>
                  </a:srgbClr>
                </a:gs>
                <a:gs pos="100000">
                  <a:srgbClr val="F2F9FF">
                    <a:alpha val="24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" name="圆: 空心 9"/>
            <p:cNvSpPr/>
            <p:nvPr/>
          </p:nvSpPr>
          <p:spPr>
            <a:xfrm>
              <a:off x="-4701492" y="-2690820"/>
              <a:ext cx="8409261" cy="8409261"/>
            </a:xfrm>
            <a:prstGeom prst="donut">
              <a:avLst>
                <a:gd name="adj" fmla="val 22554"/>
              </a:avLst>
            </a:prstGeom>
            <a:solidFill>
              <a:srgbClr val="016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1299436" y="4345466"/>
              <a:ext cx="298468" cy="298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5" name="椭圆 24"/>
            <p:cNvSpPr/>
            <p:nvPr/>
          </p:nvSpPr>
          <p:spPr>
            <a:xfrm>
              <a:off x="2766009" y="413304"/>
              <a:ext cx="726255" cy="726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26" name="箭头: V 形 25"/>
          <p:cNvSpPr/>
          <p:nvPr/>
        </p:nvSpPr>
        <p:spPr>
          <a:xfrm rot="5400000">
            <a:off x="7488154" y="5192116"/>
            <a:ext cx="275772" cy="275772"/>
          </a:xfrm>
          <a:prstGeom prst="chevron">
            <a:avLst/>
          </a:prstGeom>
          <a:solidFill>
            <a:srgbClr val="02B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 prLst="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15" name="标题 1"/>
          <p:cNvSpPr>
            <a:spLocks noGrp="1"/>
          </p:cNvSpPr>
          <p:nvPr/>
        </p:nvSpPr>
        <p:spPr>
          <a:xfrm>
            <a:off x="1257300" y="283845"/>
            <a:ext cx="10515600" cy="768985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思源等宽 N" panose="020B0400000000000000" pitchFamily="34" charset="-122"/>
                <a:sym typeface="宋体" panose="02010600030101010101" pitchFamily="2" charset="-122"/>
              </a:rPr>
              <a:t>课题由来</a:t>
            </a:r>
            <a:endParaRPr lang="zh-CN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思源等宽 N" panose="020B0400000000000000" pitchFamily="34" charset="-122"/>
              <a:sym typeface="宋体" panose="0201060003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>
          <a:xfrm rot="18683152">
            <a:off x="6685076" y="2841224"/>
            <a:ext cx="4170916" cy="2017967"/>
            <a:chOff x="0" y="0"/>
            <a:chExt cx="9466962" cy="45506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66962" cy="4550664"/>
            </a:xfrm>
            <a:custGeom>
              <a:avLst/>
              <a:gdLst/>
              <a:ahLst/>
              <a:cxnLst/>
              <a:rect l="l" t="t" r="r" b="b"/>
              <a:pathLst>
                <a:path w="9466962" h="4550664">
                  <a:moveTo>
                    <a:pt x="0" y="3792220"/>
                  </a:moveTo>
                  <a:cubicBezTo>
                    <a:pt x="0" y="4211066"/>
                    <a:pt x="339598" y="4550664"/>
                    <a:pt x="758444" y="4550664"/>
                  </a:cubicBezTo>
                  <a:lnTo>
                    <a:pt x="8708517" y="4550664"/>
                  </a:lnTo>
                  <a:cubicBezTo>
                    <a:pt x="9127363" y="4550664"/>
                    <a:pt x="9466962" y="4211066"/>
                    <a:pt x="9466962" y="3792220"/>
                  </a:cubicBezTo>
                  <a:lnTo>
                    <a:pt x="9466962" y="758444"/>
                  </a:lnTo>
                  <a:cubicBezTo>
                    <a:pt x="9466961" y="339598"/>
                    <a:pt x="9127363" y="0"/>
                    <a:pt x="8708517" y="0"/>
                  </a:cubicBezTo>
                  <a:lnTo>
                    <a:pt x="758444" y="0"/>
                  </a:lnTo>
                  <a:cubicBezTo>
                    <a:pt x="339598" y="0"/>
                    <a:pt x="0" y="339598"/>
                    <a:pt x="0" y="758444"/>
                  </a:cubicBezTo>
                  <a:close/>
                </a:path>
              </a:pathLst>
            </a:custGeom>
            <a:solidFill>
              <a:srgbClr val="0165C5"/>
            </a:solidFill>
          </p:spPr>
        </p:sp>
      </p:grpSp>
      <p:grpSp>
        <p:nvGrpSpPr>
          <p:cNvPr id="4" name="Group 4"/>
          <p:cNvGrpSpPr/>
          <p:nvPr/>
        </p:nvGrpSpPr>
        <p:grpSpPr>
          <a:xfrm rot="2493332">
            <a:off x="6571552" y="2930598"/>
            <a:ext cx="4198072" cy="2004913"/>
            <a:chOff x="0" y="0"/>
            <a:chExt cx="9466962" cy="455066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466962" cy="4550664"/>
            </a:xfrm>
            <a:custGeom>
              <a:avLst/>
              <a:gdLst/>
              <a:ahLst/>
              <a:cxnLst/>
              <a:rect l="l" t="t" r="r" b="b"/>
              <a:pathLst>
                <a:path w="9466962" h="4550664">
                  <a:moveTo>
                    <a:pt x="0" y="758444"/>
                  </a:moveTo>
                  <a:cubicBezTo>
                    <a:pt x="0" y="339598"/>
                    <a:pt x="339598" y="0"/>
                    <a:pt x="758444" y="0"/>
                  </a:cubicBezTo>
                  <a:lnTo>
                    <a:pt x="8708517" y="0"/>
                  </a:lnTo>
                  <a:cubicBezTo>
                    <a:pt x="9127363" y="0"/>
                    <a:pt x="9466962" y="339598"/>
                    <a:pt x="9466962" y="758444"/>
                  </a:cubicBezTo>
                  <a:lnTo>
                    <a:pt x="9466962" y="3792220"/>
                  </a:lnTo>
                  <a:cubicBezTo>
                    <a:pt x="9466962" y="4211066"/>
                    <a:pt x="9127363" y="4550664"/>
                    <a:pt x="8708517" y="4550664"/>
                  </a:cubicBezTo>
                  <a:lnTo>
                    <a:pt x="758444" y="4550664"/>
                  </a:lnTo>
                  <a:cubicBezTo>
                    <a:pt x="339598" y="4550664"/>
                    <a:pt x="0" y="4211066"/>
                    <a:pt x="0" y="3792220"/>
                  </a:cubicBezTo>
                  <a:close/>
                </a:path>
              </a:pathLst>
            </a:custGeom>
            <a:blipFill>
              <a:blip r:embed="rId1"/>
              <a:srcRect/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926519" y="2117467"/>
            <a:ext cx="340664" cy="338460"/>
            <a:chOff x="0" y="0"/>
            <a:chExt cx="768223" cy="76822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68223" cy="768223"/>
            </a:xfrm>
            <a:custGeom>
              <a:avLst/>
              <a:gdLst/>
              <a:ahLst/>
              <a:cxnLst/>
              <a:rect l="l" t="t" r="r" b="b"/>
              <a:pathLst>
                <a:path w="768223" h="768223">
                  <a:moveTo>
                    <a:pt x="0" y="384048"/>
                  </a:moveTo>
                  <a:cubicBezTo>
                    <a:pt x="0" y="171958"/>
                    <a:pt x="171958" y="0"/>
                    <a:pt x="384048" y="0"/>
                  </a:cubicBezTo>
                  <a:cubicBezTo>
                    <a:pt x="596138" y="0"/>
                    <a:pt x="768223" y="171958"/>
                    <a:pt x="768223" y="384048"/>
                  </a:cubicBezTo>
                  <a:cubicBezTo>
                    <a:pt x="768223" y="596138"/>
                    <a:pt x="596265" y="768223"/>
                    <a:pt x="384048" y="768223"/>
                  </a:cubicBezTo>
                  <a:cubicBezTo>
                    <a:pt x="171831" y="768223"/>
                    <a:pt x="0" y="596265"/>
                    <a:pt x="0" y="384048"/>
                  </a:cubicBezTo>
                  <a:close/>
                </a:path>
              </a:pathLst>
            </a:custGeom>
            <a:solidFill>
              <a:srgbClr val="0165C5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559496" y="2014286"/>
            <a:ext cx="2907724" cy="3070354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>
            <a:defPPr>
              <a:defRPr lang="en-US"/>
            </a:defPPr>
            <a:lvl1pPr marL="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2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40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600" algn="l" defTabSz="6096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indent="0" algn="l">
              <a:lnSpc>
                <a:spcPct val="125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在生活中我们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会遇到很多抽奖，所以我们想做一个简易的在线抽奖系统。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462172" y="2780928"/>
            <a:ext cx="340664" cy="338460"/>
            <a:chOff x="0" y="0"/>
            <a:chExt cx="768223" cy="7682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68223" cy="768223"/>
            </a:xfrm>
            <a:custGeom>
              <a:avLst/>
              <a:gdLst/>
              <a:ahLst/>
              <a:cxnLst/>
              <a:rect l="l" t="t" r="r" b="b"/>
              <a:pathLst>
                <a:path w="768223" h="768223">
                  <a:moveTo>
                    <a:pt x="0" y="384048"/>
                  </a:moveTo>
                  <a:cubicBezTo>
                    <a:pt x="0" y="171958"/>
                    <a:pt x="171958" y="0"/>
                    <a:pt x="384048" y="0"/>
                  </a:cubicBezTo>
                  <a:cubicBezTo>
                    <a:pt x="596138" y="0"/>
                    <a:pt x="768223" y="171958"/>
                    <a:pt x="768223" y="384048"/>
                  </a:cubicBezTo>
                  <a:cubicBezTo>
                    <a:pt x="768223" y="596138"/>
                    <a:pt x="596265" y="768223"/>
                    <a:pt x="384048" y="768223"/>
                  </a:cubicBezTo>
                  <a:cubicBezTo>
                    <a:pt x="171831" y="768223"/>
                    <a:pt x="0" y="596265"/>
                    <a:pt x="0" y="384048"/>
                  </a:cubicBezTo>
                  <a:close/>
                </a:path>
              </a:pathLst>
            </a:custGeom>
            <a:solidFill>
              <a:srgbClr val="0165C5"/>
            </a:solidFill>
          </p:spPr>
        </p:sp>
      </p:grpSp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208" y="2564904"/>
            <a:ext cx="6844156" cy="23692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ctr"/>
            <a:r>
              <a:rPr lang="zh-CN" altLang="en-US" sz="8000" b="1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课题需求</a:t>
            </a:r>
            <a:endParaRPr lang="zh-CN" altLang="zh-CN" sz="8000" b="1" dirty="0"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95539" y="1325125"/>
            <a:ext cx="3661003" cy="1015663"/>
            <a:chOff x="6609676" y="4352824"/>
            <a:chExt cx="3661003" cy="1015663"/>
          </a:xfrm>
        </p:grpSpPr>
        <p:sp>
          <p:nvSpPr>
            <p:cNvPr id="4" name="文本框 3"/>
            <p:cNvSpPr txBox="1"/>
            <p:nvPr/>
          </p:nvSpPr>
          <p:spPr>
            <a:xfrm>
              <a:off x="9149859" y="4352824"/>
              <a:ext cx="1120820" cy="1015663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6000">
                  <a:solidFill>
                    <a:srgbClr val="02B0E1"/>
                  </a:solidFill>
                  <a:latin typeface="宋体" panose="02010600030101010101" pitchFamily="2" charset="-122"/>
                  <a:ea typeface="思源宋体 CN Heavy" panose="02020900000000000000" pitchFamily="18" charset="-122"/>
                  <a:cs typeface="+mn-ea"/>
                  <a:sym typeface="宋体" panose="02010600030101010101" pitchFamily="2" charset="-122"/>
                </a:rPr>
                <a:t>2</a:t>
              </a:r>
              <a:endParaRPr lang="zh-CN" altLang="zh-CN" sz="6000">
                <a:solidFill>
                  <a:srgbClr val="02B0E1"/>
                </a:solidFill>
                <a:latin typeface="宋体" panose="02010600030101010101" pitchFamily="2" charset="-122"/>
                <a:ea typeface="思源宋体 CN Heavy" panose="02020900000000000000" pitchFamily="18" charset="-122"/>
                <a:cs typeface="+mn-ea"/>
                <a:sym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09676" y="4475935"/>
              <a:ext cx="2540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4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思源宋体 CN Heavy" panose="02020900000000000000" pitchFamily="18" charset="-122"/>
                  <a:cs typeface="+mn-ea"/>
                  <a:sym typeface="宋体" panose="02010600030101010101" pitchFamily="2" charset="-122"/>
                </a:rPr>
                <a:t>Chapter</a:t>
              </a:r>
              <a:endParaRPr lang="zh-CN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cs typeface="+mn-ea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4682780" y="-2655540"/>
            <a:ext cx="17793976" cy="10440887"/>
            <a:chOff x="-4701492" y="-2690820"/>
            <a:chExt cx="17793976" cy="10440887"/>
          </a:xfrm>
        </p:grpSpPr>
        <p:sp>
          <p:nvSpPr>
            <p:cNvPr id="19" name="圆: 空心 18"/>
            <p:cNvSpPr/>
            <p:nvPr/>
          </p:nvSpPr>
          <p:spPr>
            <a:xfrm>
              <a:off x="-4406248" y="-2522210"/>
              <a:ext cx="8409261" cy="8409261"/>
            </a:xfrm>
            <a:prstGeom prst="donut">
              <a:avLst>
                <a:gd name="adj" fmla="val 22554"/>
              </a:avLst>
            </a:prstGeom>
            <a:solidFill>
              <a:srgbClr val="C1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" name="圆: 空心 10"/>
            <p:cNvSpPr/>
            <p:nvPr/>
          </p:nvSpPr>
          <p:spPr>
            <a:xfrm>
              <a:off x="9913089" y="-1665584"/>
              <a:ext cx="3179395" cy="3179395"/>
            </a:xfrm>
            <a:prstGeom prst="donut">
              <a:avLst/>
            </a:prstGeom>
            <a:gradFill>
              <a:gsLst>
                <a:gs pos="0">
                  <a:srgbClr val="0165C5">
                    <a:alpha val="79000"/>
                  </a:srgbClr>
                </a:gs>
                <a:gs pos="100000">
                  <a:srgbClr val="F2F9FF">
                    <a:alpha val="24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" name="圆: 空心 11"/>
            <p:cNvSpPr/>
            <p:nvPr/>
          </p:nvSpPr>
          <p:spPr>
            <a:xfrm>
              <a:off x="3803019" y="5637988"/>
              <a:ext cx="2112079" cy="2112079"/>
            </a:xfrm>
            <a:prstGeom prst="donut">
              <a:avLst/>
            </a:prstGeom>
            <a:gradFill>
              <a:gsLst>
                <a:gs pos="0">
                  <a:srgbClr val="0165C5">
                    <a:alpha val="79000"/>
                  </a:srgbClr>
                </a:gs>
                <a:gs pos="100000">
                  <a:srgbClr val="F2F9FF">
                    <a:alpha val="24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" name="圆: 空心 9"/>
            <p:cNvSpPr/>
            <p:nvPr/>
          </p:nvSpPr>
          <p:spPr>
            <a:xfrm>
              <a:off x="-4701492" y="-2690820"/>
              <a:ext cx="8409261" cy="8409261"/>
            </a:xfrm>
            <a:prstGeom prst="donut">
              <a:avLst>
                <a:gd name="adj" fmla="val 22554"/>
              </a:avLst>
            </a:prstGeom>
            <a:solidFill>
              <a:srgbClr val="016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1299436" y="4345466"/>
              <a:ext cx="298468" cy="298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5" name="椭圆 24"/>
            <p:cNvSpPr/>
            <p:nvPr/>
          </p:nvSpPr>
          <p:spPr>
            <a:xfrm>
              <a:off x="2766009" y="413304"/>
              <a:ext cx="726255" cy="726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26" name="箭头: V 形 25"/>
          <p:cNvSpPr/>
          <p:nvPr/>
        </p:nvSpPr>
        <p:spPr>
          <a:xfrm rot="5400000">
            <a:off x="7488154" y="5192116"/>
            <a:ext cx="275772" cy="275772"/>
          </a:xfrm>
          <a:prstGeom prst="chevron">
            <a:avLst/>
          </a:prstGeom>
          <a:solidFill>
            <a:srgbClr val="02B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 prLst="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9" name="标题 1"/>
          <p:cNvSpPr>
            <a:spLocks noGrp="1"/>
          </p:cNvSpPr>
          <p:nvPr/>
        </p:nvSpPr>
        <p:spPr>
          <a:xfrm>
            <a:off x="1257300" y="283845"/>
            <a:ext cx="10515600" cy="768985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课题需求</a:t>
            </a:r>
            <a:endParaRPr lang="zh-CN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Freeform 6"/>
          <p:cNvSpPr/>
          <p:nvPr/>
        </p:nvSpPr>
        <p:spPr>
          <a:xfrm>
            <a:off x="1761379" y="2000018"/>
            <a:ext cx="3251200" cy="3255433"/>
          </a:xfrm>
          <a:custGeom>
            <a:avLst/>
            <a:gdLst>
              <a:gd name="T0" fmla="*/ 30 w 110"/>
              <a:gd name="T1" fmla="*/ 107 h 110"/>
              <a:gd name="T2" fmla="*/ 3 w 110"/>
              <a:gd name="T3" fmla="*/ 80 h 110"/>
              <a:gd name="T4" fmla="*/ 0 w 110"/>
              <a:gd name="T5" fmla="*/ 73 h 110"/>
              <a:gd name="T6" fmla="*/ 0 w 110"/>
              <a:gd name="T7" fmla="*/ 36 h 110"/>
              <a:gd name="T8" fmla="*/ 3 w 110"/>
              <a:gd name="T9" fmla="*/ 29 h 110"/>
              <a:gd name="T10" fmla="*/ 30 w 110"/>
              <a:gd name="T11" fmla="*/ 3 h 110"/>
              <a:gd name="T12" fmla="*/ 37 w 110"/>
              <a:gd name="T13" fmla="*/ 0 h 110"/>
              <a:gd name="T14" fmla="*/ 74 w 110"/>
              <a:gd name="T15" fmla="*/ 0 h 110"/>
              <a:gd name="T16" fmla="*/ 81 w 110"/>
              <a:gd name="T17" fmla="*/ 3 h 110"/>
              <a:gd name="T18" fmla="*/ 107 w 110"/>
              <a:gd name="T19" fmla="*/ 29 h 110"/>
              <a:gd name="T20" fmla="*/ 110 w 110"/>
              <a:gd name="T21" fmla="*/ 36 h 110"/>
              <a:gd name="T22" fmla="*/ 110 w 110"/>
              <a:gd name="T23" fmla="*/ 73 h 110"/>
              <a:gd name="T24" fmla="*/ 107 w 110"/>
              <a:gd name="T25" fmla="*/ 80 h 110"/>
              <a:gd name="T26" fmla="*/ 81 w 110"/>
              <a:gd name="T27" fmla="*/ 107 h 110"/>
              <a:gd name="T28" fmla="*/ 74 w 110"/>
              <a:gd name="T29" fmla="*/ 110 h 110"/>
              <a:gd name="T30" fmla="*/ 37 w 110"/>
              <a:gd name="T31" fmla="*/ 110 h 110"/>
              <a:gd name="T32" fmla="*/ 30 w 110"/>
              <a:gd name="T33" fmla="*/ 10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110">
                <a:moveTo>
                  <a:pt x="30" y="107"/>
                </a:moveTo>
                <a:cubicBezTo>
                  <a:pt x="3" y="80"/>
                  <a:pt x="3" y="80"/>
                  <a:pt x="3" y="80"/>
                </a:cubicBezTo>
                <a:cubicBezTo>
                  <a:pt x="1" y="78"/>
                  <a:pt x="0" y="76"/>
                  <a:pt x="0" y="7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3"/>
                  <a:pt x="1" y="31"/>
                  <a:pt x="3" y="29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1"/>
                  <a:pt x="34" y="0"/>
                  <a:pt x="37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79" y="1"/>
                  <a:pt x="81" y="3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9" y="31"/>
                  <a:pt x="110" y="33"/>
                  <a:pt x="110" y="36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110" y="76"/>
                  <a:pt x="109" y="78"/>
                  <a:pt x="107" y="80"/>
                </a:cubicBezTo>
                <a:cubicBezTo>
                  <a:pt x="81" y="107"/>
                  <a:pt x="81" y="107"/>
                  <a:pt x="81" y="107"/>
                </a:cubicBezTo>
                <a:cubicBezTo>
                  <a:pt x="79" y="109"/>
                  <a:pt x="77" y="110"/>
                  <a:pt x="74" y="110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34" y="110"/>
                  <a:pt x="31" y="109"/>
                  <a:pt x="30" y="107"/>
                </a:cubicBezTo>
                <a:close/>
              </a:path>
            </a:pathLst>
          </a:custGeom>
          <a:noFill/>
          <a:ln w="25400" cap="flat">
            <a:solidFill>
              <a:srgbClr val="02B0E1"/>
            </a:solidFill>
            <a:miter lim="400000"/>
          </a:ln>
          <a:effectLst>
            <a:outerShdw blurRad="190500" dist="127000" dir="5400000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3" name="Freeform 7"/>
          <p:cNvSpPr/>
          <p:nvPr/>
        </p:nvSpPr>
        <p:spPr>
          <a:xfrm>
            <a:off x="2383679" y="2000017"/>
            <a:ext cx="2008716" cy="1035051"/>
          </a:xfrm>
          <a:custGeom>
            <a:avLst/>
            <a:gdLst>
              <a:gd name="T0" fmla="*/ 60 w 68"/>
              <a:gd name="T1" fmla="*/ 3 h 35"/>
              <a:gd name="T2" fmla="*/ 53 w 68"/>
              <a:gd name="T3" fmla="*/ 0 h 35"/>
              <a:gd name="T4" fmla="*/ 16 w 68"/>
              <a:gd name="T5" fmla="*/ 0 h 35"/>
              <a:gd name="T6" fmla="*/ 9 w 68"/>
              <a:gd name="T7" fmla="*/ 3 h 35"/>
              <a:gd name="T8" fmla="*/ 0 w 68"/>
              <a:gd name="T9" fmla="*/ 11 h 35"/>
              <a:gd name="T10" fmla="*/ 5 w 68"/>
              <a:gd name="T11" fmla="*/ 11 h 35"/>
              <a:gd name="T12" fmla="*/ 9 w 68"/>
              <a:gd name="T13" fmla="*/ 14 h 35"/>
              <a:gd name="T14" fmla="*/ 34 w 68"/>
              <a:gd name="T15" fmla="*/ 35 h 35"/>
              <a:gd name="T16" fmla="*/ 60 w 68"/>
              <a:gd name="T17" fmla="*/ 14 h 35"/>
              <a:gd name="T18" fmla="*/ 64 w 68"/>
              <a:gd name="T19" fmla="*/ 11 h 35"/>
              <a:gd name="T20" fmla="*/ 68 w 68"/>
              <a:gd name="T21" fmla="*/ 11 h 35"/>
              <a:gd name="T22" fmla="*/ 60 w 68"/>
              <a:gd name="T23" fmla="*/ 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35">
                <a:moveTo>
                  <a:pt x="60" y="3"/>
                </a:moveTo>
                <a:cubicBezTo>
                  <a:pt x="58" y="1"/>
                  <a:pt x="56" y="0"/>
                  <a:pt x="5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1"/>
                  <a:pt x="9" y="3"/>
                </a:cubicBezTo>
                <a:cubicBezTo>
                  <a:pt x="0" y="11"/>
                  <a:pt x="0" y="11"/>
                  <a:pt x="0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7" y="11"/>
                  <a:pt x="8" y="12"/>
                  <a:pt x="9" y="14"/>
                </a:cubicBezTo>
                <a:cubicBezTo>
                  <a:pt x="11" y="26"/>
                  <a:pt x="22" y="35"/>
                  <a:pt x="34" y="35"/>
                </a:cubicBezTo>
                <a:cubicBezTo>
                  <a:pt x="47" y="35"/>
                  <a:pt x="57" y="26"/>
                  <a:pt x="60" y="14"/>
                </a:cubicBezTo>
                <a:cubicBezTo>
                  <a:pt x="60" y="12"/>
                  <a:pt x="62" y="11"/>
                  <a:pt x="64" y="11"/>
                </a:cubicBezTo>
                <a:cubicBezTo>
                  <a:pt x="68" y="11"/>
                  <a:pt x="68" y="11"/>
                  <a:pt x="68" y="11"/>
                </a:cubicBezTo>
                <a:lnTo>
                  <a:pt x="60" y="3"/>
                </a:lnTo>
                <a:close/>
              </a:path>
            </a:pathLst>
          </a:custGeom>
          <a:solidFill>
            <a:srgbClr val="02B0E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4" name="TextBox 24"/>
          <p:cNvSpPr txBox="1"/>
          <p:nvPr/>
        </p:nvSpPr>
        <p:spPr>
          <a:xfrm>
            <a:off x="2656507" y="2000016"/>
            <a:ext cx="140725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用户管理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7568" y="327857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Open Sans Light"/>
                <a:cs typeface="Open Sans Light"/>
              </a:rPr>
              <a:t>实现功能：用户注册、</a:t>
            </a:r>
            <a:r>
              <a:rPr lang="zh-CN" altLang="en-US">
                <a:solidFill>
                  <a:schemeClr val="tx2"/>
                </a:solidFill>
                <a:latin typeface="Open Sans Light"/>
                <a:cs typeface="Open Sans Light"/>
              </a:rPr>
              <a:t>用户登录、用户退出。</a:t>
            </a:r>
            <a:endParaRPr lang="zh-CN" altLang="en-US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184992" y="2000016"/>
            <a:ext cx="3251200" cy="3255433"/>
          </a:xfrm>
          <a:custGeom>
            <a:avLst/>
            <a:gdLst>
              <a:gd name="T0" fmla="*/ 30 w 110"/>
              <a:gd name="T1" fmla="*/ 107 h 110"/>
              <a:gd name="T2" fmla="*/ 3 w 110"/>
              <a:gd name="T3" fmla="*/ 80 h 110"/>
              <a:gd name="T4" fmla="*/ 0 w 110"/>
              <a:gd name="T5" fmla="*/ 73 h 110"/>
              <a:gd name="T6" fmla="*/ 0 w 110"/>
              <a:gd name="T7" fmla="*/ 36 h 110"/>
              <a:gd name="T8" fmla="*/ 3 w 110"/>
              <a:gd name="T9" fmla="*/ 29 h 110"/>
              <a:gd name="T10" fmla="*/ 30 w 110"/>
              <a:gd name="T11" fmla="*/ 3 h 110"/>
              <a:gd name="T12" fmla="*/ 37 w 110"/>
              <a:gd name="T13" fmla="*/ 0 h 110"/>
              <a:gd name="T14" fmla="*/ 74 w 110"/>
              <a:gd name="T15" fmla="*/ 0 h 110"/>
              <a:gd name="T16" fmla="*/ 81 w 110"/>
              <a:gd name="T17" fmla="*/ 3 h 110"/>
              <a:gd name="T18" fmla="*/ 107 w 110"/>
              <a:gd name="T19" fmla="*/ 29 h 110"/>
              <a:gd name="T20" fmla="*/ 110 w 110"/>
              <a:gd name="T21" fmla="*/ 36 h 110"/>
              <a:gd name="T22" fmla="*/ 110 w 110"/>
              <a:gd name="T23" fmla="*/ 73 h 110"/>
              <a:gd name="T24" fmla="*/ 107 w 110"/>
              <a:gd name="T25" fmla="*/ 80 h 110"/>
              <a:gd name="T26" fmla="*/ 81 w 110"/>
              <a:gd name="T27" fmla="*/ 107 h 110"/>
              <a:gd name="T28" fmla="*/ 74 w 110"/>
              <a:gd name="T29" fmla="*/ 110 h 110"/>
              <a:gd name="T30" fmla="*/ 37 w 110"/>
              <a:gd name="T31" fmla="*/ 110 h 110"/>
              <a:gd name="T32" fmla="*/ 30 w 110"/>
              <a:gd name="T33" fmla="*/ 10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110">
                <a:moveTo>
                  <a:pt x="30" y="107"/>
                </a:moveTo>
                <a:cubicBezTo>
                  <a:pt x="3" y="80"/>
                  <a:pt x="3" y="80"/>
                  <a:pt x="3" y="80"/>
                </a:cubicBezTo>
                <a:cubicBezTo>
                  <a:pt x="1" y="78"/>
                  <a:pt x="0" y="76"/>
                  <a:pt x="0" y="7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3"/>
                  <a:pt x="1" y="31"/>
                  <a:pt x="3" y="29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1"/>
                  <a:pt x="34" y="0"/>
                  <a:pt x="37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79" y="1"/>
                  <a:pt x="81" y="3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9" y="31"/>
                  <a:pt x="110" y="33"/>
                  <a:pt x="110" y="36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110" y="76"/>
                  <a:pt x="109" y="78"/>
                  <a:pt x="107" y="80"/>
                </a:cubicBezTo>
                <a:cubicBezTo>
                  <a:pt x="81" y="107"/>
                  <a:pt x="81" y="107"/>
                  <a:pt x="81" y="107"/>
                </a:cubicBezTo>
                <a:cubicBezTo>
                  <a:pt x="79" y="109"/>
                  <a:pt x="77" y="110"/>
                  <a:pt x="74" y="110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34" y="110"/>
                  <a:pt x="31" y="109"/>
                  <a:pt x="30" y="107"/>
                </a:cubicBezTo>
                <a:close/>
              </a:path>
            </a:pathLst>
          </a:custGeom>
          <a:noFill/>
          <a:ln w="25400" cap="flat">
            <a:solidFill>
              <a:srgbClr val="02B0E1"/>
            </a:solidFill>
            <a:miter lim="400000"/>
          </a:ln>
          <a:effectLst>
            <a:outerShdw blurRad="190500" dist="127000" dir="5400000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8" name="Freeform 7"/>
          <p:cNvSpPr/>
          <p:nvPr/>
        </p:nvSpPr>
        <p:spPr>
          <a:xfrm>
            <a:off x="7807292" y="2000015"/>
            <a:ext cx="2008716" cy="1035051"/>
          </a:xfrm>
          <a:custGeom>
            <a:avLst/>
            <a:gdLst>
              <a:gd name="T0" fmla="*/ 60 w 68"/>
              <a:gd name="T1" fmla="*/ 3 h 35"/>
              <a:gd name="T2" fmla="*/ 53 w 68"/>
              <a:gd name="T3" fmla="*/ 0 h 35"/>
              <a:gd name="T4" fmla="*/ 16 w 68"/>
              <a:gd name="T5" fmla="*/ 0 h 35"/>
              <a:gd name="T6" fmla="*/ 9 w 68"/>
              <a:gd name="T7" fmla="*/ 3 h 35"/>
              <a:gd name="T8" fmla="*/ 0 w 68"/>
              <a:gd name="T9" fmla="*/ 11 h 35"/>
              <a:gd name="T10" fmla="*/ 5 w 68"/>
              <a:gd name="T11" fmla="*/ 11 h 35"/>
              <a:gd name="T12" fmla="*/ 9 w 68"/>
              <a:gd name="T13" fmla="*/ 14 h 35"/>
              <a:gd name="T14" fmla="*/ 34 w 68"/>
              <a:gd name="T15" fmla="*/ 35 h 35"/>
              <a:gd name="T16" fmla="*/ 60 w 68"/>
              <a:gd name="T17" fmla="*/ 14 h 35"/>
              <a:gd name="T18" fmla="*/ 64 w 68"/>
              <a:gd name="T19" fmla="*/ 11 h 35"/>
              <a:gd name="T20" fmla="*/ 68 w 68"/>
              <a:gd name="T21" fmla="*/ 11 h 35"/>
              <a:gd name="T22" fmla="*/ 60 w 68"/>
              <a:gd name="T23" fmla="*/ 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35">
                <a:moveTo>
                  <a:pt x="60" y="3"/>
                </a:moveTo>
                <a:cubicBezTo>
                  <a:pt x="58" y="1"/>
                  <a:pt x="56" y="0"/>
                  <a:pt x="5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1"/>
                  <a:pt x="9" y="3"/>
                </a:cubicBezTo>
                <a:cubicBezTo>
                  <a:pt x="0" y="11"/>
                  <a:pt x="0" y="11"/>
                  <a:pt x="0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7" y="11"/>
                  <a:pt x="8" y="12"/>
                  <a:pt x="9" y="14"/>
                </a:cubicBezTo>
                <a:cubicBezTo>
                  <a:pt x="11" y="26"/>
                  <a:pt x="22" y="35"/>
                  <a:pt x="34" y="35"/>
                </a:cubicBezTo>
                <a:cubicBezTo>
                  <a:pt x="47" y="35"/>
                  <a:pt x="57" y="26"/>
                  <a:pt x="60" y="14"/>
                </a:cubicBezTo>
                <a:cubicBezTo>
                  <a:pt x="60" y="12"/>
                  <a:pt x="62" y="11"/>
                  <a:pt x="64" y="11"/>
                </a:cubicBezTo>
                <a:cubicBezTo>
                  <a:pt x="68" y="11"/>
                  <a:pt x="68" y="11"/>
                  <a:pt x="68" y="11"/>
                </a:cubicBezTo>
                <a:lnTo>
                  <a:pt x="60" y="3"/>
                </a:lnTo>
                <a:close/>
              </a:path>
            </a:pathLst>
          </a:custGeom>
          <a:solidFill>
            <a:srgbClr val="02B0E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9" name="TextBox 24"/>
          <p:cNvSpPr txBox="1"/>
          <p:nvPr/>
        </p:nvSpPr>
        <p:spPr>
          <a:xfrm>
            <a:off x="8080120" y="2000014"/>
            <a:ext cx="140725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奖项管理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16221" y="328474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Open Sans Light"/>
                <a:cs typeface="Open Sans Light"/>
              </a:rPr>
              <a:t>实现功能：设置每次抽奖人数、重置中奖结果、以及对名称、奖品等信息实现基本的增删改查。</a:t>
            </a:r>
            <a:endParaRPr lang="zh-CN" altLang="en-US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2" grpId="0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ea typeface="+mn-ea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9" name="标题 1"/>
          <p:cNvSpPr>
            <a:spLocks noGrp="1"/>
          </p:cNvSpPr>
          <p:nvPr/>
        </p:nvSpPr>
        <p:spPr>
          <a:xfrm>
            <a:off x="1257300" y="283845"/>
            <a:ext cx="10515600" cy="768985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课题需求</a:t>
            </a:r>
            <a:endParaRPr lang="zh-CN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Freeform 6"/>
          <p:cNvSpPr/>
          <p:nvPr/>
        </p:nvSpPr>
        <p:spPr>
          <a:xfrm>
            <a:off x="1802801" y="1912010"/>
            <a:ext cx="3251200" cy="3255433"/>
          </a:xfrm>
          <a:custGeom>
            <a:avLst/>
            <a:gdLst>
              <a:gd name="T0" fmla="*/ 30 w 110"/>
              <a:gd name="T1" fmla="*/ 107 h 110"/>
              <a:gd name="T2" fmla="*/ 3 w 110"/>
              <a:gd name="T3" fmla="*/ 80 h 110"/>
              <a:gd name="T4" fmla="*/ 0 w 110"/>
              <a:gd name="T5" fmla="*/ 73 h 110"/>
              <a:gd name="T6" fmla="*/ 0 w 110"/>
              <a:gd name="T7" fmla="*/ 36 h 110"/>
              <a:gd name="T8" fmla="*/ 3 w 110"/>
              <a:gd name="T9" fmla="*/ 29 h 110"/>
              <a:gd name="T10" fmla="*/ 30 w 110"/>
              <a:gd name="T11" fmla="*/ 3 h 110"/>
              <a:gd name="T12" fmla="*/ 37 w 110"/>
              <a:gd name="T13" fmla="*/ 0 h 110"/>
              <a:gd name="T14" fmla="*/ 74 w 110"/>
              <a:gd name="T15" fmla="*/ 0 h 110"/>
              <a:gd name="T16" fmla="*/ 81 w 110"/>
              <a:gd name="T17" fmla="*/ 3 h 110"/>
              <a:gd name="T18" fmla="*/ 107 w 110"/>
              <a:gd name="T19" fmla="*/ 29 h 110"/>
              <a:gd name="T20" fmla="*/ 110 w 110"/>
              <a:gd name="T21" fmla="*/ 36 h 110"/>
              <a:gd name="T22" fmla="*/ 110 w 110"/>
              <a:gd name="T23" fmla="*/ 73 h 110"/>
              <a:gd name="T24" fmla="*/ 107 w 110"/>
              <a:gd name="T25" fmla="*/ 80 h 110"/>
              <a:gd name="T26" fmla="*/ 81 w 110"/>
              <a:gd name="T27" fmla="*/ 107 h 110"/>
              <a:gd name="T28" fmla="*/ 74 w 110"/>
              <a:gd name="T29" fmla="*/ 110 h 110"/>
              <a:gd name="T30" fmla="*/ 37 w 110"/>
              <a:gd name="T31" fmla="*/ 110 h 110"/>
              <a:gd name="T32" fmla="*/ 30 w 110"/>
              <a:gd name="T33" fmla="*/ 10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110">
                <a:moveTo>
                  <a:pt x="30" y="107"/>
                </a:moveTo>
                <a:cubicBezTo>
                  <a:pt x="3" y="80"/>
                  <a:pt x="3" y="80"/>
                  <a:pt x="3" y="80"/>
                </a:cubicBezTo>
                <a:cubicBezTo>
                  <a:pt x="1" y="78"/>
                  <a:pt x="0" y="76"/>
                  <a:pt x="0" y="7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3"/>
                  <a:pt x="1" y="31"/>
                  <a:pt x="3" y="29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1"/>
                  <a:pt x="34" y="0"/>
                  <a:pt x="37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79" y="1"/>
                  <a:pt x="81" y="3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9" y="31"/>
                  <a:pt x="110" y="33"/>
                  <a:pt x="110" y="36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110" y="76"/>
                  <a:pt x="109" y="78"/>
                  <a:pt x="107" y="80"/>
                </a:cubicBezTo>
                <a:cubicBezTo>
                  <a:pt x="81" y="107"/>
                  <a:pt x="81" y="107"/>
                  <a:pt x="81" y="107"/>
                </a:cubicBezTo>
                <a:cubicBezTo>
                  <a:pt x="79" y="109"/>
                  <a:pt x="77" y="110"/>
                  <a:pt x="74" y="110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34" y="110"/>
                  <a:pt x="31" y="109"/>
                  <a:pt x="30" y="107"/>
                </a:cubicBezTo>
                <a:close/>
              </a:path>
            </a:pathLst>
          </a:custGeom>
          <a:noFill/>
          <a:ln w="25400" cap="flat">
            <a:solidFill>
              <a:srgbClr val="02B0E1"/>
            </a:solidFill>
            <a:miter lim="400000"/>
          </a:ln>
          <a:effectLst>
            <a:outerShdw blurRad="190500" dist="127000" dir="5400000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7" name="Freeform 7"/>
          <p:cNvSpPr/>
          <p:nvPr/>
        </p:nvSpPr>
        <p:spPr>
          <a:xfrm>
            <a:off x="2445117" y="1940592"/>
            <a:ext cx="2008716" cy="1035051"/>
          </a:xfrm>
          <a:custGeom>
            <a:avLst/>
            <a:gdLst>
              <a:gd name="T0" fmla="*/ 60 w 68"/>
              <a:gd name="T1" fmla="*/ 3 h 35"/>
              <a:gd name="T2" fmla="*/ 53 w 68"/>
              <a:gd name="T3" fmla="*/ 0 h 35"/>
              <a:gd name="T4" fmla="*/ 16 w 68"/>
              <a:gd name="T5" fmla="*/ 0 h 35"/>
              <a:gd name="T6" fmla="*/ 9 w 68"/>
              <a:gd name="T7" fmla="*/ 3 h 35"/>
              <a:gd name="T8" fmla="*/ 0 w 68"/>
              <a:gd name="T9" fmla="*/ 11 h 35"/>
              <a:gd name="T10" fmla="*/ 5 w 68"/>
              <a:gd name="T11" fmla="*/ 11 h 35"/>
              <a:gd name="T12" fmla="*/ 9 w 68"/>
              <a:gd name="T13" fmla="*/ 14 h 35"/>
              <a:gd name="T14" fmla="*/ 34 w 68"/>
              <a:gd name="T15" fmla="*/ 35 h 35"/>
              <a:gd name="T16" fmla="*/ 60 w 68"/>
              <a:gd name="T17" fmla="*/ 14 h 35"/>
              <a:gd name="T18" fmla="*/ 64 w 68"/>
              <a:gd name="T19" fmla="*/ 11 h 35"/>
              <a:gd name="T20" fmla="*/ 68 w 68"/>
              <a:gd name="T21" fmla="*/ 11 h 35"/>
              <a:gd name="T22" fmla="*/ 60 w 68"/>
              <a:gd name="T23" fmla="*/ 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35">
                <a:moveTo>
                  <a:pt x="60" y="3"/>
                </a:moveTo>
                <a:cubicBezTo>
                  <a:pt x="58" y="1"/>
                  <a:pt x="56" y="0"/>
                  <a:pt x="5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1"/>
                  <a:pt x="9" y="3"/>
                </a:cubicBezTo>
                <a:cubicBezTo>
                  <a:pt x="0" y="11"/>
                  <a:pt x="0" y="11"/>
                  <a:pt x="0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7" y="11"/>
                  <a:pt x="8" y="12"/>
                  <a:pt x="9" y="14"/>
                </a:cubicBezTo>
                <a:cubicBezTo>
                  <a:pt x="11" y="26"/>
                  <a:pt x="22" y="35"/>
                  <a:pt x="34" y="35"/>
                </a:cubicBezTo>
                <a:cubicBezTo>
                  <a:pt x="47" y="35"/>
                  <a:pt x="57" y="26"/>
                  <a:pt x="60" y="14"/>
                </a:cubicBezTo>
                <a:cubicBezTo>
                  <a:pt x="60" y="12"/>
                  <a:pt x="62" y="11"/>
                  <a:pt x="64" y="11"/>
                </a:cubicBezTo>
                <a:cubicBezTo>
                  <a:pt x="68" y="11"/>
                  <a:pt x="68" y="11"/>
                  <a:pt x="68" y="11"/>
                </a:cubicBezTo>
                <a:lnTo>
                  <a:pt x="60" y="3"/>
                </a:lnTo>
                <a:close/>
              </a:path>
            </a:pathLst>
          </a:custGeom>
          <a:solidFill>
            <a:srgbClr val="02B0E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19" name="Subtitle 2"/>
          <p:cNvSpPr txBox="1"/>
          <p:nvPr/>
        </p:nvSpPr>
        <p:spPr>
          <a:xfrm>
            <a:off x="1997717" y="3086313"/>
            <a:ext cx="2904301" cy="89393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zh-CN"/>
            </a:defPPr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实现功能：</a:t>
            </a:r>
            <a:r>
              <a:rPr lang="zh-CN" altLang="en-US" sz="1800" dirty="0"/>
              <a:t>对抽奖名单的增删改查。</a:t>
            </a:r>
            <a:endParaRPr lang="zh-CN" altLang="zh-CN" sz="1800" dirty="0">
              <a:sym typeface="宋体" panose="02010600030101010101" pitchFamily="2" charset="-122"/>
            </a:endParaRPr>
          </a:p>
        </p:txBody>
      </p:sp>
      <p:sp>
        <p:nvSpPr>
          <p:cNvPr id="26" name="TextBox 24"/>
          <p:cNvSpPr txBox="1"/>
          <p:nvPr/>
        </p:nvSpPr>
        <p:spPr>
          <a:xfrm>
            <a:off x="2806790" y="1955476"/>
            <a:ext cx="1407251" cy="95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抽奖人员管理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Freeform 6"/>
          <p:cNvSpPr/>
          <p:nvPr/>
        </p:nvSpPr>
        <p:spPr>
          <a:xfrm>
            <a:off x="7138000" y="1914438"/>
            <a:ext cx="3251200" cy="3255433"/>
          </a:xfrm>
          <a:custGeom>
            <a:avLst/>
            <a:gdLst>
              <a:gd name="T0" fmla="*/ 30 w 110"/>
              <a:gd name="T1" fmla="*/ 107 h 110"/>
              <a:gd name="T2" fmla="*/ 3 w 110"/>
              <a:gd name="T3" fmla="*/ 80 h 110"/>
              <a:gd name="T4" fmla="*/ 0 w 110"/>
              <a:gd name="T5" fmla="*/ 73 h 110"/>
              <a:gd name="T6" fmla="*/ 0 w 110"/>
              <a:gd name="T7" fmla="*/ 36 h 110"/>
              <a:gd name="T8" fmla="*/ 3 w 110"/>
              <a:gd name="T9" fmla="*/ 29 h 110"/>
              <a:gd name="T10" fmla="*/ 30 w 110"/>
              <a:gd name="T11" fmla="*/ 3 h 110"/>
              <a:gd name="T12" fmla="*/ 37 w 110"/>
              <a:gd name="T13" fmla="*/ 0 h 110"/>
              <a:gd name="T14" fmla="*/ 74 w 110"/>
              <a:gd name="T15" fmla="*/ 0 h 110"/>
              <a:gd name="T16" fmla="*/ 81 w 110"/>
              <a:gd name="T17" fmla="*/ 3 h 110"/>
              <a:gd name="T18" fmla="*/ 107 w 110"/>
              <a:gd name="T19" fmla="*/ 29 h 110"/>
              <a:gd name="T20" fmla="*/ 110 w 110"/>
              <a:gd name="T21" fmla="*/ 36 h 110"/>
              <a:gd name="T22" fmla="*/ 110 w 110"/>
              <a:gd name="T23" fmla="*/ 73 h 110"/>
              <a:gd name="T24" fmla="*/ 107 w 110"/>
              <a:gd name="T25" fmla="*/ 80 h 110"/>
              <a:gd name="T26" fmla="*/ 81 w 110"/>
              <a:gd name="T27" fmla="*/ 107 h 110"/>
              <a:gd name="T28" fmla="*/ 74 w 110"/>
              <a:gd name="T29" fmla="*/ 110 h 110"/>
              <a:gd name="T30" fmla="*/ 37 w 110"/>
              <a:gd name="T31" fmla="*/ 110 h 110"/>
              <a:gd name="T32" fmla="*/ 30 w 110"/>
              <a:gd name="T33" fmla="*/ 107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0" h="110">
                <a:moveTo>
                  <a:pt x="30" y="107"/>
                </a:moveTo>
                <a:cubicBezTo>
                  <a:pt x="3" y="80"/>
                  <a:pt x="3" y="80"/>
                  <a:pt x="3" y="80"/>
                </a:cubicBezTo>
                <a:cubicBezTo>
                  <a:pt x="1" y="78"/>
                  <a:pt x="0" y="76"/>
                  <a:pt x="0" y="7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3"/>
                  <a:pt x="1" y="31"/>
                  <a:pt x="3" y="29"/>
                </a:cubicBezTo>
                <a:cubicBezTo>
                  <a:pt x="30" y="3"/>
                  <a:pt x="30" y="3"/>
                  <a:pt x="30" y="3"/>
                </a:cubicBezTo>
                <a:cubicBezTo>
                  <a:pt x="31" y="1"/>
                  <a:pt x="34" y="0"/>
                  <a:pt x="37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79" y="1"/>
                  <a:pt x="81" y="3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9" y="31"/>
                  <a:pt x="110" y="33"/>
                  <a:pt x="110" y="36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110" y="76"/>
                  <a:pt x="109" y="78"/>
                  <a:pt x="107" y="80"/>
                </a:cubicBezTo>
                <a:cubicBezTo>
                  <a:pt x="81" y="107"/>
                  <a:pt x="81" y="107"/>
                  <a:pt x="81" y="107"/>
                </a:cubicBezTo>
                <a:cubicBezTo>
                  <a:pt x="79" y="109"/>
                  <a:pt x="77" y="110"/>
                  <a:pt x="74" y="110"/>
                </a:cubicBezTo>
                <a:cubicBezTo>
                  <a:pt x="37" y="110"/>
                  <a:pt x="37" y="110"/>
                  <a:pt x="37" y="110"/>
                </a:cubicBezTo>
                <a:cubicBezTo>
                  <a:pt x="34" y="110"/>
                  <a:pt x="31" y="109"/>
                  <a:pt x="30" y="107"/>
                </a:cubicBezTo>
                <a:close/>
              </a:path>
            </a:pathLst>
          </a:custGeom>
          <a:noFill/>
          <a:ln w="25400" cap="flat">
            <a:solidFill>
              <a:srgbClr val="02B0E1"/>
            </a:solidFill>
            <a:miter lim="400000"/>
          </a:ln>
          <a:effectLst>
            <a:outerShdw blurRad="190500" dist="127000" dir="5400000" rotWithShape="0">
              <a:srgbClr val="000000">
                <a:alpha val="20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7" name="Freeform 7"/>
          <p:cNvSpPr/>
          <p:nvPr/>
        </p:nvSpPr>
        <p:spPr>
          <a:xfrm>
            <a:off x="7786652" y="1914438"/>
            <a:ext cx="2008716" cy="1035051"/>
          </a:xfrm>
          <a:custGeom>
            <a:avLst/>
            <a:gdLst>
              <a:gd name="T0" fmla="*/ 60 w 68"/>
              <a:gd name="T1" fmla="*/ 3 h 35"/>
              <a:gd name="T2" fmla="*/ 53 w 68"/>
              <a:gd name="T3" fmla="*/ 0 h 35"/>
              <a:gd name="T4" fmla="*/ 16 w 68"/>
              <a:gd name="T5" fmla="*/ 0 h 35"/>
              <a:gd name="T6" fmla="*/ 9 w 68"/>
              <a:gd name="T7" fmla="*/ 3 h 35"/>
              <a:gd name="T8" fmla="*/ 0 w 68"/>
              <a:gd name="T9" fmla="*/ 11 h 35"/>
              <a:gd name="T10" fmla="*/ 5 w 68"/>
              <a:gd name="T11" fmla="*/ 11 h 35"/>
              <a:gd name="T12" fmla="*/ 9 w 68"/>
              <a:gd name="T13" fmla="*/ 14 h 35"/>
              <a:gd name="T14" fmla="*/ 34 w 68"/>
              <a:gd name="T15" fmla="*/ 35 h 35"/>
              <a:gd name="T16" fmla="*/ 60 w 68"/>
              <a:gd name="T17" fmla="*/ 14 h 35"/>
              <a:gd name="T18" fmla="*/ 64 w 68"/>
              <a:gd name="T19" fmla="*/ 11 h 35"/>
              <a:gd name="T20" fmla="*/ 68 w 68"/>
              <a:gd name="T21" fmla="*/ 11 h 35"/>
              <a:gd name="T22" fmla="*/ 60 w 68"/>
              <a:gd name="T23" fmla="*/ 3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35">
                <a:moveTo>
                  <a:pt x="60" y="3"/>
                </a:moveTo>
                <a:cubicBezTo>
                  <a:pt x="58" y="1"/>
                  <a:pt x="56" y="0"/>
                  <a:pt x="5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0"/>
                  <a:pt x="10" y="1"/>
                  <a:pt x="9" y="3"/>
                </a:cubicBezTo>
                <a:cubicBezTo>
                  <a:pt x="0" y="11"/>
                  <a:pt x="0" y="11"/>
                  <a:pt x="0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7" y="11"/>
                  <a:pt x="8" y="12"/>
                  <a:pt x="9" y="14"/>
                </a:cubicBezTo>
                <a:cubicBezTo>
                  <a:pt x="11" y="26"/>
                  <a:pt x="22" y="35"/>
                  <a:pt x="34" y="35"/>
                </a:cubicBezTo>
                <a:cubicBezTo>
                  <a:pt x="47" y="35"/>
                  <a:pt x="57" y="26"/>
                  <a:pt x="60" y="14"/>
                </a:cubicBezTo>
                <a:cubicBezTo>
                  <a:pt x="60" y="12"/>
                  <a:pt x="62" y="11"/>
                  <a:pt x="64" y="11"/>
                </a:cubicBezTo>
                <a:cubicBezTo>
                  <a:pt x="68" y="11"/>
                  <a:pt x="68" y="11"/>
                  <a:pt x="68" y="11"/>
                </a:cubicBezTo>
                <a:lnTo>
                  <a:pt x="60" y="3"/>
                </a:lnTo>
                <a:close/>
              </a:path>
            </a:pathLst>
          </a:custGeom>
          <a:solidFill>
            <a:srgbClr val="02B0E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8" name="Subtitle 2"/>
          <p:cNvSpPr txBox="1"/>
          <p:nvPr/>
        </p:nvSpPr>
        <p:spPr>
          <a:xfrm>
            <a:off x="7339252" y="3060159"/>
            <a:ext cx="2904302" cy="1719864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defPPr>
              <a:defRPr lang="zh-CN"/>
            </a:defPPr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 panose="020B0606030504020204"/>
                <a:ea typeface="+mn-ea"/>
                <a:cs typeface="Open Sans" panose="020B0606030504020204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实现功能</a:t>
            </a:r>
            <a:r>
              <a:rPr lang="zh-CN" altLang="en-US" sz="1800" dirty="0">
                <a:latin typeface="宋体" panose="02010600030101010101" pitchFamily="2" charset="-122"/>
                <a:ea typeface="微软雅黑" panose="020B0503020204020204" pitchFamily="34" charset="-122"/>
                <a:cs typeface="Open Sans" panose="020B0606030504020204" charset="0"/>
                <a:sym typeface="宋体" panose="02010600030101010101" pitchFamily="2" charset="-122"/>
              </a:rPr>
              <a:t>：选择抽取的奖品种类、继续抽取、下一轮抽取、清空本项抽取名单</a:t>
            </a:r>
            <a:endParaRPr lang="zh-CN" altLang="zh-CN" sz="1800" dirty="0">
              <a:latin typeface="宋体" panose="02010600030101010101" pitchFamily="2" charset="-122"/>
              <a:ea typeface="微软雅黑" panose="020B0503020204020204" pitchFamily="34" charset="-122"/>
              <a:cs typeface="Open Sans" panose="020B0606030504020204" charset="0"/>
              <a:sym typeface="宋体" panose="02010600030101010101" pitchFamily="2" charset="-122"/>
            </a:endParaRPr>
          </a:p>
        </p:txBody>
      </p:sp>
      <p:sp>
        <p:nvSpPr>
          <p:cNvPr id="9" name="TextBox 24"/>
          <p:cNvSpPr txBox="1"/>
          <p:nvPr/>
        </p:nvSpPr>
        <p:spPr>
          <a:xfrm>
            <a:off x="8048489" y="1912010"/>
            <a:ext cx="140725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抽奖界面</a:t>
            </a:r>
            <a:endParaRPr lang="zh-CN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4" animBg="1"/>
      <p:bldP spid="17" grpId="5" animBg="1"/>
      <p:bldP spid="19" grpId="6"/>
      <p:bldP spid="26" grpId="10"/>
      <p:bldP spid="2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0887-B314-45FF-93A6-5CB4E59DBB99}" type="datetimeFigureOut"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31CE-621C-47A9-8768-EAF83C6E5A59}" type="slidenum"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</a:fld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208" y="2564904"/>
            <a:ext cx="6844156" cy="23692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lvl="0" algn="ctr"/>
            <a:r>
              <a:rPr lang="zh-CN" altLang="en-US" sz="8000" b="1" dirty="0"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功能实现</a:t>
            </a:r>
            <a:endParaRPr lang="zh-CN" altLang="zh-CN" sz="8000" b="1" dirty="0"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795539" y="1325125"/>
            <a:ext cx="3661003" cy="1015663"/>
            <a:chOff x="6609676" y="4352824"/>
            <a:chExt cx="3661003" cy="1015663"/>
          </a:xfrm>
        </p:grpSpPr>
        <p:sp>
          <p:nvSpPr>
            <p:cNvPr id="4" name="文本框 3"/>
            <p:cNvSpPr txBox="1"/>
            <p:nvPr/>
          </p:nvSpPr>
          <p:spPr>
            <a:xfrm>
              <a:off x="9149859" y="4352824"/>
              <a:ext cx="1120820" cy="1015663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6000">
                  <a:solidFill>
                    <a:srgbClr val="02B0E1"/>
                  </a:solidFill>
                  <a:latin typeface="宋体" panose="02010600030101010101" pitchFamily="2" charset="-122"/>
                  <a:ea typeface="思源宋体 CN Heavy" panose="02020900000000000000" pitchFamily="18" charset="-122"/>
                  <a:cs typeface="+mn-ea"/>
                  <a:sym typeface="宋体" panose="02010600030101010101" pitchFamily="2" charset="-122"/>
                </a:rPr>
                <a:t>3</a:t>
              </a:r>
              <a:endParaRPr lang="zh-CN" altLang="zh-CN" sz="6000">
                <a:solidFill>
                  <a:srgbClr val="02B0E1"/>
                </a:solidFill>
                <a:latin typeface="宋体" panose="02010600030101010101" pitchFamily="2" charset="-122"/>
                <a:ea typeface="思源宋体 CN Heavy" panose="02020900000000000000" pitchFamily="18" charset="-122"/>
                <a:cs typeface="+mn-ea"/>
                <a:sym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09676" y="4475935"/>
              <a:ext cx="2540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algn="ctr"/>
              <a:r>
                <a:rPr lang="zh-CN" altLang="zh-CN" sz="4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思源宋体 CN Heavy" panose="02020900000000000000" pitchFamily="18" charset="-122"/>
                  <a:cs typeface="+mn-ea"/>
                  <a:sym typeface="宋体" panose="02010600030101010101" pitchFamily="2" charset="-122"/>
                </a:rPr>
                <a:t>Chapter</a:t>
              </a:r>
              <a:endParaRPr lang="zh-CN" altLang="en-US" sz="7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思源宋体 CN Heavy" panose="02020900000000000000" pitchFamily="18" charset="-122"/>
                <a:cs typeface="+mn-ea"/>
                <a:sym typeface="宋体" panose="0201060003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4701492" y="-2690820"/>
            <a:ext cx="17793976" cy="10440887"/>
            <a:chOff x="-4701492" y="-2690820"/>
            <a:chExt cx="17793976" cy="10440887"/>
          </a:xfrm>
        </p:grpSpPr>
        <p:sp>
          <p:nvSpPr>
            <p:cNvPr id="19" name="圆: 空心 18"/>
            <p:cNvSpPr/>
            <p:nvPr/>
          </p:nvSpPr>
          <p:spPr>
            <a:xfrm>
              <a:off x="-4406248" y="-2522210"/>
              <a:ext cx="8409261" cy="8409261"/>
            </a:xfrm>
            <a:prstGeom prst="donut">
              <a:avLst>
                <a:gd name="adj" fmla="val 22554"/>
              </a:avLst>
            </a:prstGeom>
            <a:solidFill>
              <a:srgbClr val="C1E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1" name="圆: 空心 10"/>
            <p:cNvSpPr/>
            <p:nvPr/>
          </p:nvSpPr>
          <p:spPr>
            <a:xfrm>
              <a:off x="9913089" y="-1665584"/>
              <a:ext cx="3179395" cy="3179395"/>
            </a:xfrm>
            <a:prstGeom prst="donut">
              <a:avLst/>
            </a:prstGeom>
            <a:gradFill>
              <a:gsLst>
                <a:gs pos="0">
                  <a:srgbClr val="0165C5">
                    <a:alpha val="79000"/>
                  </a:srgbClr>
                </a:gs>
                <a:gs pos="100000">
                  <a:srgbClr val="F2F9FF">
                    <a:alpha val="24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2" name="圆: 空心 11"/>
            <p:cNvSpPr/>
            <p:nvPr/>
          </p:nvSpPr>
          <p:spPr>
            <a:xfrm>
              <a:off x="3803019" y="5637988"/>
              <a:ext cx="2112079" cy="2112079"/>
            </a:xfrm>
            <a:prstGeom prst="donut">
              <a:avLst/>
            </a:prstGeom>
            <a:gradFill>
              <a:gsLst>
                <a:gs pos="0">
                  <a:srgbClr val="0165C5">
                    <a:alpha val="79000"/>
                  </a:srgbClr>
                </a:gs>
                <a:gs pos="100000">
                  <a:srgbClr val="F2F9FF">
                    <a:alpha val="24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0" name="圆: 空心 9"/>
            <p:cNvSpPr/>
            <p:nvPr/>
          </p:nvSpPr>
          <p:spPr>
            <a:xfrm>
              <a:off x="-4701492" y="-2690820"/>
              <a:ext cx="8409261" cy="8409261"/>
            </a:xfrm>
            <a:prstGeom prst="donut">
              <a:avLst>
                <a:gd name="adj" fmla="val 22554"/>
              </a:avLst>
            </a:prstGeom>
            <a:solidFill>
              <a:srgbClr val="016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17"/>
            <p:cNvSpPr/>
            <p:nvPr/>
          </p:nvSpPr>
          <p:spPr>
            <a:xfrm>
              <a:off x="1299436" y="4345466"/>
              <a:ext cx="298468" cy="298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25" name="椭圆 24"/>
            <p:cNvSpPr/>
            <p:nvPr/>
          </p:nvSpPr>
          <p:spPr>
            <a:xfrm>
              <a:off x="2766009" y="413304"/>
              <a:ext cx="726255" cy="7262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26" name="箭头: V 形 25"/>
          <p:cNvSpPr/>
          <p:nvPr/>
        </p:nvSpPr>
        <p:spPr>
          <a:xfrm rot="5400000">
            <a:off x="7488154" y="5192116"/>
            <a:ext cx="275772" cy="275772"/>
          </a:xfrm>
          <a:prstGeom prst="chevron">
            <a:avLst/>
          </a:prstGeom>
          <a:solidFill>
            <a:srgbClr val="02B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 prLst="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 prLst="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: 空心 5"/>
          <p:cNvSpPr/>
          <p:nvPr userDrawn="1"/>
        </p:nvSpPr>
        <p:spPr>
          <a:xfrm>
            <a:off x="-600710" y="-603250"/>
            <a:ext cx="1943100" cy="1943100"/>
          </a:xfrm>
          <a:prstGeom prst="donut">
            <a:avLst/>
          </a:prstGeom>
          <a:solidFill>
            <a:srgbClr val="016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等线" panose="02010600030101010101" charset="-122"/>
                <a:cs typeface="+mn-cs"/>
              </a:defRPr>
            </a:lvl9pPr>
          </a:lstStyle>
          <a:p/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2390" y="0"/>
            <a:ext cx="10515600" cy="768985"/>
          </a:xfrm>
        </p:spPr>
        <p:txBody>
          <a:bodyPr>
            <a:normAutofit/>
          </a:bodyPr>
          <a:lstStyle/>
          <a:p>
            <a:pPr lvl="0" algn="l"/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功能实现</a:t>
            </a:r>
            <a:endParaRPr lang="zh-CN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1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2074034" y="3165434"/>
            <a:ext cx="102352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2041626" y="3223316"/>
            <a:ext cx="111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用户登录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8" y="3789039"/>
            <a:ext cx="4752529" cy="28083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37" y="748442"/>
            <a:ext cx="4752528" cy="2808313"/>
          </a:xfrm>
          <a:prstGeom prst="rect">
            <a:avLst/>
          </a:prstGeom>
        </p:spPr>
      </p:pic>
      <p:pic>
        <p:nvPicPr>
          <p:cNvPr id="11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9106174" y="3165434"/>
            <a:ext cx="102352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9086913" y="3232796"/>
            <a:ext cx="115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用户退出</a:t>
            </a:r>
            <a:endParaRPr lang="zh-CN" altLang="en-US" dirty="0"/>
          </a:p>
        </p:txBody>
      </p:sp>
      <p:pic>
        <p:nvPicPr>
          <p:cNvPr id="15" name="New picture"/>
          <p:cNvPicPr/>
          <p:nvPr/>
        </p:nvPicPr>
        <p:blipFill rotWithShape="1">
          <a:blip r:embed="rId1"/>
          <a:srcRect l="-127" r="-127"/>
          <a:stretch>
            <a:fillRect/>
          </a:stretch>
        </p:blipFill>
        <p:spPr>
          <a:xfrm>
            <a:off x="5584234" y="154744"/>
            <a:ext cx="1023528" cy="504056"/>
          </a:xfrm>
          <a:prstGeom prst="rect">
            <a:avLst/>
          </a:prstGeom>
          <a:ln>
            <a:solidFill>
              <a:srgbClr val="FFFFFF">
                <a:alpha val="0"/>
              </a:srgbClr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5519935" y="199826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用户注册</a:t>
            </a:r>
            <a:endParaRPr lang="zh-CN" altLang="en-US" dirty="0"/>
          </a:p>
        </p:txBody>
      </p:sp>
      <p:sp>
        <p:nvSpPr>
          <p:cNvPr id="19" name="等腰三角形 18"/>
          <p:cNvSpPr/>
          <p:nvPr>
            <p:custDataLst>
              <p:tags r:id="rId4"/>
            </p:custDataLst>
          </p:nvPr>
        </p:nvSpPr>
        <p:spPr>
          <a:xfrm>
            <a:off x="4964746" y="3933056"/>
            <a:ext cx="2262505" cy="1873250"/>
          </a:xfrm>
          <a:prstGeom prst="triangle">
            <a:avLst/>
          </a:prstGeom>
          <a:solidFill>
            <a:srgbClr val="02B0E1"/>
          </a:solidFill>
          <a:ln>
            <a:noFill/>
          </a:ln>
        </p:spPr>
        <p:style>
          <a:lnRef idx="2">
            <a:srgbClr val="B0C7C6">
              <a:shade val="50000"/>
            </a:srgbClr>
          </a:lnRef>
          <a:fillRef idx="1">
            <a:srgbClr val="B0C7C6"/>
          </a:fillRef>
          <a:effectRef idx="0">
            <a:srgbClr val="B0C7C6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rgbClr val="FFFFFF"/>
                </a:solidFill>
                <a:uLnTx/>
                <a:uFillTx/>
                <a:latin typeface="Calibri" panose="020F0502020204030204"/>
                <a:cs typeface="+mn-cs"/>
              </a:defRPr>
            </a:lvl9pPr>
          </a:lstStyle>
          <a:p>
            <a:r>
              <a:rPr lang="zh-CN" altLang="en-US" dirty="0"/>
              <a:t>用户管理</a:t>
            </a:r>
            <a:endParaRPr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251" y="3789039"/>
            <a:ext cx="4752528" cy="2808314"/>
          </a:xfrm>
          <a:prstGeom prst="rect">
            <a:avLst/>
          </a:prstGeom>
        </p:spPr>
      </p:pic>
    </p:spTree>
  </p:cSld>
  <p:clrMapOvr>
    <a:masterClrMapping/>
  </p:clrMapOvr>
  <p:transition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1" grpId="0" animBg="1"/>
      <p:bldP spid="15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228082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HIGHLIGHT" val="0"/>
  <p:tag name="KSO_WM_UNIT_ID" val="diagram20228082_2*l_h_i*1_2_1"/>
  <p:tag name="KSO_WM_UNIT_INDEX" val="1_2_1"/>
  <p:tag name="KSO_WM_UNIT_LAYERLEVEL" val="1_1_1"/>
  <p:tag name="KSO_WM_UNIT_TEXT_FILL_FORE_SCHEMECOLOR_INDEX" val="2"/>
  <p:tag name="KSO_WM_UNIT_TEXT_FILL_TYPE" val="1"/>
  <p:tag name="KSO_WM_UNIT_TYPE" val="l_h_i"/>
</p:tagLst>
</file>

<file path=ppt/tags/tag2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228082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HIGHLIGHT" val="0"/>
  <p:tag name="KSO_WM_UNIT_ID" val="diagram20228082_2*l_h_i*1_2_1"/>
  <p:tag name="KSO_WM_UNIT_INDEX" val="1_2_1"/>
  <p:tag name="KSO_WM_UNIT_LAYERLEVEL" val="1_1_1"/>
  <p:tag name="KSO_WM_UNIT_TEXT_FILL_FORE_SCHEMECOLOR_INDEX" val="2"/>
  <p:tag name="KSO_WM_UNIT_TEXT_FILL_TYPE" val="1"/>
  <p:tag name="KSO_WM_UNIT_TYPE" val="l_h_i"/>
</p:tagLst>
</file>

<file path=ppt/tags/tag3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228082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HIGHLIGHT" val="0"/>
  <p:tag name="KSO_WM_UNIT_ID" val="diagram20228082_2*l_h_i*1_2_1"/>
  <p:tag name="KSO_WM_UNIT_INDEX" val="1_2_1"/>
  <p:tag name="KSO_WM_UNIT_LAYERLEVEL" val="1_1_1"/>
  <p:tag name="KSO_WM_UNIT_TEXT_FILL_FORE_SCHEMECOLOR_INDEX" val="2"/>
  <p:tag name="KSO_WM_UNIT_TEXT_FILL_TYPE" val="1"/>
  <p:tag name="KSO_WM_UNIT_TYPE" val="l_h_i"/>
</p:tagLst>
</file>

<file path=ppt/tags/tag4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228082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HIGHLIGHT" val="0"/>
  <p:tag name="KSO_WM_UNIT_ID" val="diagram20228082_2*l_h_i*1_2_1"/>
  <p:tag name="KSO_WM_UNIT_INDEX" val="1_2_1"/>
  <p:tag name="KSO_WM_UNIT_LAYERLEVEL" val="1_1_1"/>
  <p:tag name="KSO_WM_UNIT_TEXT_FILL_FORE_SCHEMECOLOR_INDEX" val="2"/>
  <p:tag name="KSO_WM_UNIT_TEXT_FILL_TYPE" val="1"/>
  <p:tag name="KSO_WM_UNIT_TYPE" val="l_h_i"/>
</p:tagLst>
</file>

<file path=ppt/tags/tag5.xml><?xml version="1.0" encoding="utf-8"?>
<p:tagLst xmlns:p="http://schemas.openxmlformats.org/presentationml/2006/main">
  <p:tag name="KSO_WM_BEAUTIFY_FLAG" val="#wm#"/>
  <p:tag name="KSO_WM_DIAGRAM_GROUP_CODE" val="l1-1"/>
  <p:tag name="KSO_WM_TAG_VERSION" val="1.0"/>
  <p:tag name="KSO_WM_TEMPLATE_CATEGORY" val="diagram"/>
  <p:tag name="KSO_WM_TEMPLATE_INDEX" val="20228082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HIGHLIGHT" val="0"/>
  <p:tag name="KSO_WM_UNIT_ID" val="diagram20228082_2*l_h_i*1_2_1"/>
  <p:tag name="KSO_WM_UNIT_INDEX" val="1_2_1"/>
  <p:tag name="KSO_WM_UNIT_LAYERLEVEL" val="1_1_1"/>
  <p:tag name="KSO_WM_UNIT_TEXT_FILL_FORE_SCHEMECOLOR_INDEX" val="2"/>
  <p:tag name="KSO_WM_UNIT_TEXT_FILL_TYPE" val="1"/>
  <p:tag name="KSO_WM_UNIT_TYPE" val="l_h_i"/>
</p:tagLst>
</file>

<file path=ppt/tags/tag6.xml><?xml version="1.0" encoding="utf-8"?>
<p:tagLst xmlns:p="http://schemas.openxmlformats.org/presentationml/2006/main">
  <p:tag name="commondata" val="eyJoZGlkIjoiOGZlZTA1ODAxMmFiOGVhZTllNGFmMDgzZGQ3OWQ2Yz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166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Arial</vt:lpstr>
      <vt:lpstr>宋体</vt:lpstr>
      <vt:lpstr>Wingdings</vt:lpstr>
      <vt:lpstr>思源宋体 CN Medium</vt:lpstr>
      <vt:lpstr>思源宋体 CN Heavy</vt:lpstr>
      <vt:lpstr>等线</vt:lpstr>
      <vt:lpstr>微软雅黑</vt:lpstr>
      <vt:lpstr>方正宋刻本秀楷简体</vt:lpstr>
      <vt:lpstr>思源等宽 N</vt:lpstr>
      <vt:lpstr>Open Sans Light</vt:lpstr>
      <vt:lpstr>Open Sans</vt:lpstr>
      <vt:lpstr>Arial</vt:lpstr>
      <vt:lpstr>Open Sans</vt:lpstr>
      <vt:lpstr>Calibri</vt:lpstr>
      <vt:lpstr>思源黑体 2</vt:lpstr>
      <vt:lpstr>思源黑体 CN Normal</vt:lpstr>
      <vt:lpstr>Arial Unicode MS</vt:lpstr>
      <vt:lpstr>黑体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功能实现</vt:lpstr>
      <vt:lpstr>功能实现</vt:lpstr>
      <vt:lpstr>功能实现</vt:lpstr>
      <vt:lpstr>功能实现</vt:lpstr>
      <vt:lpstr>功能实现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祁风</cp:lastModifiedBy>
  <cp:revision>13</cp:revision>
  <dcterms:created xsi:type="dcterms:W3CDTF">2023-12-05T16:34:00Z</dcterms:created>
  <dcterms:modified xsi:type="dcterms:W3CDTF">2024-01-04T09:05:09Z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F25EF0D17B76467F9478A7E9C2C800AA_12</vt:lpwstr>
  </property>
  <property fmtid="{D5CDD505-2E9C-101B-9397-08002B2CF9AE}" pid="3" name="KSOProductBuildVer">
    <vt:lpwstr>2052-12.1.0.16120</vt:lpwstr>
  </property>
</Properties>
</file>