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94" r:id="rId7"/>
    <p:sldId id="262" r:id="rId8"/>
    <p:sldId id="261" r:id="rId9"/>
    <p:sldId id="295" r:id="rId10"/>
    <p:sldId id="296" r:id="rId11"/>
    <p:sldId id="287" r:id="rId12"/>
    <p:sldId id="292" r:id="rId13"/>
  </p:sldIdLst>
  <p:sldSz cx="12192000" cy="6858000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119D240-5AFD-4186-A08D-3E7573963B82}">
          <p14:sldIdLst>
            <p14:sldId id="257"/>
            <p14:sldId id="258"/>
          </p14:sldIdLst>
        </p14:section>
        <p14:section name="1" id="{5245F7D9-C5E7-4EA1-844F-A7F27392B22D}">
          <p14:sldIdLst>
            <p14:sldId id="259"/>
            <p14:sldId id="260"/>
            <p14:sldId id="294"/>
          </p14:sldIdLst>
        </p14:section>
        <p14:section name="2" id="{AC051090-E913-4CD0-9F3D-733100731068}">
          <p14:sldIdLst>
            <p14:sldId id="262"/>
            <p14:sldId id="261"/>
            <p14:sldId id="295"/>
          </p14:sldIdLst>
        </p14:section>
        <p14:section name="3" id="{9BB1FE7C-FEA5-499E-B7A7-7027AA65CC64}">
          <p14:sldIdLst>
            <p14:sldId id="296"/>
            <p14:sldId id="287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7" d="100"/>
          <a:sy n="87" d="100"/>
        </p:scale>
        <p:origin x="305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</p:spPr>
        <p:txBody>
          <a:bodyPr/>
          <a:lstStyle/>
          <a:p>
            <a:fld id="{E8FD0B7A-F5DD-4F40-B4CB-3B2C354B893A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</p:spPr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6.png"/><Relationship Id="rId7" Type="http://schemas.openxmlformats.org/officeDocument/2006/relationships/slide" Target="slide9.xml"/><Relationship Id="rId6" Type="http://schemas.openxmlformats.org/officeDocument/2006/relationships/image" Target="../media/image5.png"/><Relationship Id="rId5" Type="http://schemas.openxmlformats.org/officeDocument/2006/relationships/slide" Target="slide6.xml"/><Relationship Id="rId4" Type="http://schemas.openxmlformats.org/officeDocument/2006/relationships/image" Target="../media/image4.png"/><Relationship Id="rId3" Type="http://schemas.openxmlformats.org/officeDocument/2006/relationships/slide" Target="slide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611778" y="1696711"/>
            <a:ext cx="11038043" cy="8254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sz="3600" b="1" i="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美佳肴外卖配送平台系统设计</a:t>
            </a:r>
            <a:endParaRPr sz="3600" b="1" i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New shape"/>
          <p:cNvSpPr/>
          <p:nvPr/>
        </p:nvSpPr>
        <p:spPr>
          <a:xfrm>
            <a:off x="622800" y="3101012"/>
            <a:ext cx="1101600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/>
        </p:txBody>
      </p:sp>
      <p:sp>
        <p:nvSpPr>
          <p:cNvPr id="4" name="New shape"/>
          <p:cNvSpPr/>
          <p:nvPr/>
        </p:nvSpPr>
        <p:spPr>
          <a:xfrm>
            <a:off x="622800" y="3446332"/>
            <a:ext cx="11038043" cy="662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班级：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软件工程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</a:t>
            </a:r>
            <a:endParaRPr sz="2800" i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New shape"/>
          <p:cNvSpPr/>
          <p:nvPr/>
        </p:nvSpPr>
        <p:spPr>
          <a:xfrm>
            <a:off x="622800" y="4138369"/>
            <a:ext cx="1101600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/>
        </p:txBody>
      </p:sp>
      <p:sp>
        <p:nvSpPr>
          <p:cNvPr id="6" name="New shape"/>
          <p:cNvSpPr/>
          <p:nvPr/>
        </p:nvSpPr>
        <p:spPr>
          <a:xfrm>
            <a:off x="622800" y="4138369"/>
            <a:ext cx="1101600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/>
        </p:txBody>
      </p:sp>
      <p:sp>
        <p:nvSpPr>
          <p:cNvPr id="7" name="New shape"/>
          <p:cNvSpPr/>
          <p:nvPr/>
        </p:nvSpPr>
        <p:spPr>
          <a:xfrm>
            <a:off x="622800" y="4138369"/>
            <a:ext cx="1101600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/>
        </p:txBody>
      </p:sp>
      <p:sp>
        <p:nvSpPr>
          <p:cNvPr id="8" name="New shape"/>
          <p:cNvSpPr/>
          <p:nvPr/>
        </p:nvSpPr>
        <p:spPr>
          <a:xfrm>
            <a:off x="611778" y="4041975"/>
            <a:ext cx="11038043" cy="662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组员：杨晓波、董嘉欣、占庆华</a:t>
            </a:r>
            <a:endParaRPr sz="2800" i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New shape"/>
          <p:cNvSpPr/>
          <p:nvPr/>
        </p:nvSpPr>
        <p:spPr>
          <a:xfrm>
            <a:off x="611778" y="4635642"/>
            <a:ext cx="11038043" cy="662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sz="2800" i="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汇报时间</a:t>
            </a:r>
            <a:r>
              <a:rPr sz="2800" i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2024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sz="2800" i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r>
              <a:rPr lang="zh-CN" altLang="en-US" sz="2800" i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sz="2800" i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sz="2800" i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>
            <a:avLst/>
          </a:prstGeom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2800" y="82290"/>
            <a:ext cx="9369360" cy="8254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反思与总结</a:t>
            </a:r>
            <a:endParaRPr kumimoji="0" sz="36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New shape"/>
          <p:cNvSpPr/>
          <p:nvPr/>
        </p:nvSpPr>
        <p:spPr>
          <a:xfrm>
            <a:off x="1270800" y="1555200"/>
            <a:ext cx="360000" cy="370800"/>
          </a:xfrm>
          <a:prstGeom prst="roundRect">
            <a:avLst>
              <a:gd name="adj" fmla="val 8819"/>
            </a:avLst>
          </a:prstGeom>
          <a:solidFill>
            <a:srgbClr val="1A65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New shape"/>
          <p:cNvSpPr/>
          <p:nvPr/>
        </p:nvSpPr>
        <p:spPr>
          <a:xfrm>
            <a:off x="1270800" y="3089496"/>
            <a:ext cx="360000" cy="370800"/>
          </a:xfrm>
          <a:prstGeom prst="roundRect">
            <a:avLst>
              <a:gd name="adj" fmla="val 8819"/>
            </a:avLst>
          </a:prstGeom>
          <a:solidFill>
            <a:srgbClr val="1A65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New shape"/>
          <p:cNvSpPr/>
          <p:nvPr/>
        </p:nvSpPr>
        <p:spPr>
          <a:xfrm>
            <a:off x="1270800" y="4623792"/>
            <a:ext cx="360000" cy="370800"/>
          </a:xfrm>
          <a:prstGeom prst="roundRect">
            <a:avLst>
              <a:gd name="adj" fmla="val 8819"/>
            </a:avLst>
          </a:prstGeom>
          <a:solidFill>
            <a:srgbClr val="1A65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47528" y="4624208"/>
            <a:ext cx="85689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回顾整个项目</a:t>
            </a:r>
            <a:r>
              <a:rPr lang="zh-CN" altLang="en-US" sz="2000" b="0" i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，我们认为</a:t>
            </a:r>
            <a:r>
              <a:rPr lang="zh-CN" altLang="en-US" sz="2000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作为初写项目的学生来讲</a:t>
            </a:r>
            <a:r>
              <a:rPr lang="zh-CN" altLang="en-US" sz="2000" b="0" i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，我们面临</a:t>
            </a:r>
            <a:r>
              <a:rPr lang="zh-CN" altLang="en-US" sz="2000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的最大的问题是：缺乏宏观</a:t>
            </a:r>
            <a:r>
              <a:rPr lang="zh-CN" altLang="en-US" sz="2000" b="0" i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思想。在</a:t>
            </a:r>
            <a:r>
              <a:rPr lang="zh-CN" altLang="en-US" sz="2000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写业务代码的时候，通常只能局限于仅仅实现当前业务，并没有思考代码复用性，业务通用性，逻辑顺畅性这些问题。导致写了很多的功能相同的代码。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43686" y="1628800"/>
            <a:ext cx="669674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0" i="0" dirty="0">
                <a:solidFill>
                  <a:srgbClr val="4F4F4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前后端交互中的数据格式也是遵循一定规范的，这相较于传统的</a:t>
            </a:r>
            <a:r>
              <a:rPr lang="en-US" altLang="zh-CN" sz="2000" b="0" i="0" dirty="0">
                <a:solidFill>
                  <a:srgbClr val="4F4F4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000" b="0" i="0" dirty="0">
                <a:solidFill>
                  <a:srgbClr val="4F4F4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不分离开发模式，显得更为规范，也降低了项目前后端代码的耦合度，使得前后端分工更加明确；</a:t>
            </a:r>
            <a:endParaRPr lang="en-US" altLang="zh-CN" sz="2000" b="0" i="0" dirty="0">
              <a:solidFill>
                <a:srgbClr val="4F4F4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2000" dirty="0">
              <a:solidFill>
                <a:srgbClr val="4F4F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2000" b="0" i="0" dirty="0">
              <a:solidFill>
                <a:srgbClr val="4F4F4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000" b="0" i="0" dirty="0">
                <a:solidFill>
                  <a:srgbClr val="4F4F4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了解到了一些新的技术，比如对象存储，百度地图接口调用，微信登录详细流程等等；</a:t>
            </a:r>
            <a:endParaRPr lang="zh-CN" altLang="en-US" sz="2000" b="0" i="0" dirty="0">
              <a:solidFill>
                <a:srgbClr val="4F4F4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35360" y="1340768"/>
            <a:ext cx="11038043" cy="8254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sz="3600" i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</a:t>
            </a:r>
            <a:r>
              <a:rPr sz="3600" i="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</a:t>
            </a:r>
            <a:r>
              <a:rPr sz="3600" i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大 家</a:t>
            </a:r>
            <a:endParaRPr sz="3600" i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04241" y="2383844"/>
            <a:ext cx="5300280" cy="646331"/>
          </a:xfrm>
          <a:prstGeom prst="rect">
            <a:avLst/>
          </a:prstGeom>
          <a:noFill/>
          <a:ln w="19050">
            <a:solidFill>
              <a:sysClr val="window" lastClr="FFFFFF">
                <a:alpha val="21000"/>
              </a:sys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36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alpha val="56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Thanks for watching</a:t>
            </a:r>
            <a:endParaRPr kumimoji="0" lang="zh-CN" altLang="en-US" sz="3600" i="0" u="none" strike="noStrike" kern="0" cap="none" spc="0" normalizeH="0" baseline="0" noProof="0" dirty="0">
              <a:ln>
                <a:noFill/>
              </a:ln>
              <a:solidFill>
                <a:schemeClr val="tx1">
                  <a:alpha val="56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838800" y="979200"/>
            <a:ext cx="3672000" cy="511200"/>
          </a:xfrm>
          <a:prstGeom prst="rect">
            <a:avLst/>
          </a:prstGeom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1054800" y="1037646"/>
            <a:ext cx="2482880" cy="1189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4800" b="1" i="0" dirty="0" err="1">
                <a:solidFill>
                  <a:srgbClr val="1A6550"/>
                </a:solidFill>
                <a:latin typeface="微软雅黑" panose="020B0503020204020204" pitchFamily="34" charset="-122"/>
              </a:rPr>
              <a:t>目录</a:t>
            </a:r>
            <a:endParaRPr sz="4800" b="1" i="0" dirty="0">
              <a:solidFill>
                <a:srgbClr val="1A6550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12" name="节缩放定位 11">
            <a:hlinkClick r:id="rId3" action="ppaction://hlinksldjump"/>
          </p:cNvPr>
          <p:cNvPicPr>
            <a:picLocks noGrp="1" noRot="1" noChangeAspect="1" noMove="1" noResize="1" noEditPoints="1" noAdjustHandles="1" noChangeArrowheads="1" noChangeShapeType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632600"/>
            <a:ext cx="3048000" cy="1714500"/>
          </a:xfrm>
          <a:prstGeom prst="rect">
            <a:avLst/>
          </a:prstGeom>
          <a:ln w="3175">
            <a:solidFill>
              <a:prstClr val="lightGray"/>
            </a:solidFill>
          </a:ln>
        </p:spPr>
      </p:pic>
      <p:pic>
        <p:nvPicPr>
          <p:cNvPr id="14" name="节缩放定位 13">
            <a:hlinkClick r:id="rId5" action="ppaction://hlinksldjump"/>
          </p:cNvPr>
          <p:cNvPicPr>
            <a:picLocks noGrp="1" noRot="1" noChangeAspect="1" noMove="1" noResize="1" noEditPoints="1" noAdjustHandles="1" noChangeArrowheads="1" noChangeShapeType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5560" y="3773196"/>
            <a:ext cx="3048000" cy="1714500"/>
          </a:xfrm>
          <a:prstGeom prst="rect">
            <a:avLst/>
          </a:prstGeom>
          <a:ln w="3175">
            <a:solidFill>
              <a:prstClr val="lightGray"/>
            </a:solidFill>
          </a:ln>
        </p:spPr>
      </p:pic>
      <p:pic>
        <p:nvPicPr>
          <p:cNvPr id="17" name="节缩放定位 16">
            <a:hlinkClick r:id="rId7" action="ppaction://hlinksldjump"/>
          </p:cNvPr>
          <p:cNvPicPr>
            <a:picLocks noGrp="1" noRot="1" noChangeAspect="1" noMove="1" noResize="1" noEditPoints="1" noAdjustHandles="1" noChangeArrowheads="1" noChangeShapeType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08440" y="3766683"/>
            <a:ext cx="3048000" cy="1714500"/>
          </a:xfrm>
          <a:prstGeom prst="rect">
            <a:avLst/>
          </a:prstGeom>
          <a:ln w="3175">
            <a:solidFill>
              <a:prstClr val="lightGray"/>
            </a:solidFill>
          </a:ln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7802880" y="0"/>
            <a:ext cx="4389120" cy="6858000"/>
          </a:xfrm>
          <a:prstGeom prst="rect">
            <a:avLst/>
          </a:prstGeom>
          <a:ln>
            <a:noFill/>
          </a:ln>
        </p:spPr>
      </p:pic>
      <p:pic>
        <p:nvPicPr>
          <p:cNvPr id="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66800" y="835200"/>
            <a:ext cx="925200" cy="925200"/>
          </a:xfrm>
          <a:prstGeom prst="rect">
            <a:avLst/>
          </a:prstGeom>
          <a:ln>
            <a:noFill/>
          </a:ln>
        </p:spPr>
      </p:pic>
      <p:sp>
        <p:nvSpPr>
          <p:cNvPr id="4" name="New shape"/>
          <p:cNvSpPr/>
          <p:nvPr/>
        </p:nvSpPr>
        <p:spPr>
          <a:xfrm>
            <a:off x="986400" y="931446"/>
            <a:ext cx="5776571" cy="1189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4800" b="1" i="0">
                <a:solidFill>
                  <a:srgbClr val="0CBE7C"/>
                </a:solidFill>
                <a:latin typeface="微软雅黑" panose="020B0503020204020204" pitchFamily="34" charset="-122"/>
              </a:rPr>
              <a:t>01</a:t>
            </a:r>
            <a:endParaRPr sz="4800" b="1" i="0">
              <a:solidFill>
                <a:srgbClr val="0CBE7C"/>
              </a:solidFill>
              <a:latin typeface="微软雅黑" panose="020B0503020204020204" pitchFamily="34" charset="-122"/>
            </a:endParaRPr>
          </a:p>
        </p:txBody>
      </p:sp>
      <p:sp>
        <p:nvSpPr>
          <p:cNvPr id="5" name="New shape"/>
          <p:cNvSpPr/>
          <p:nvPr/>
        </p:nvSpPr>
        <p:spPr>
          <a:xfrm>
            <a:off x="986400" y="2769672"/>
            <a:ext cx="5771526" cy="922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i="0" dirty="0">
                <a:solidFill>
                  <a:srgbClr val="1A65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项目目的</a:t>
            </a:r>
            <a:r>
              <a:rPr sz="3600" i="0" dirty="0">
                <a:solidFill>
                  <a:srgbClr val="1A65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3600" i="0" dirty="0">
                <a:solidFill>
                  <a:srgbClr val="1A65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分工</a:t>
            </a:r>
            <a:endParaRPr sz="3600" i="0" dirty="0">
              <a:solidFill>
                <a:srgbClr val="1A65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>
            <a:avLst/>
          </a:prstGeom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2800" y="82290"/>
            <a:ext cx="9369360" cy="8254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3600" i="0" dirty="0" err="1">
                <a:solidFill>
                  <a:srgbClr val="000000"/>
                </a:solidFill>
                <a:latin typeface="微软雅黑" panose="020B0503020204020204" pitchFamily="34" charset="-122"/>
              </a:rPr>
              <a:t>开发目的</a:t>
            </a:r>
            <a:endParaRPr sz="3600" i="0" dirty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New shape"/>
          <p:cNvSpPr/>
          <p:nvPr/>
        </p:nvSpPr>
        <p:spPr>
          <a:xfrm>
            <a:off x="6397264" y="1461850"/>
            <a:ext cx="4545078" cy="2315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sz="2800" i="0" dirty="0" err="1">
                <a:solidFill>
                  <a:srgbClr val="0CBE7C"/>
                </a:solidFill>
                <a:latin typeface="微软雅黑" panose="020B0503020204020204" pitchFamily="34" charset="-122"/>
              </a:rPr>
              <a:t>提升效率与生产力</a:t>
            </a:r>
            <a:endParaRPr sz="2800" i="0" dirty="0">
              <a:solidFill>
                <a:srgbClr val="0CBE7C"/>
              </a:solidFill>
              <a:latin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sz="2000" i="0" dirty="0" err="1">
                <a:solidFill>
                  <a:srgbClr val="000000"/>
                </a:solidFill>
                <a:latin typeface="微软雅黑" panose="020B0503020204020204" pitchFamily="34" charset="-122"/>
              </a:rPr>
              <a:t>开发新系统的主要目的之一是显著提高工作流程的效率和生产力，通过自动化和优化流程，减少人力成本，加快任务执行速度</a:t>
            </a:r>
            <a:r>
              <a:rPr sz="2000" i="0" dirty="0">
                <a:solidFill>
                  <a:srgbClr val="000000"/>
                </a:solidFill>
                <a:latin typeface="微软雅黑" panose="020B0503020204020204" pitchFamily="34" charset="-122"/>
              </a:rPr>
              <a:t>。</a:t>
            </a:r>
            <a:endParaRPr sz="2000" i="0" dirty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5" name="New shape"/>
          <p:cNvSpPr/>
          <p:nvPr/>
        </p:nvSpPr>
        <p:spPr>
          <a:xfrm>
            <a:off x="1017664" y="2645651"/>
            <a:ext cx="4545077" cy="24784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r"/>
            <a:r>
              <a:rPr sz="2800" i="0" dirty="0" err="1">
                <a:solidFill>
                  <a:srgbClr val="0CBE7C"/>
                </a:solidFill>
                <a:latin typeface="微软雅黑" panose="020B0503020204020204" pitchFamily="34" charset="-122"/>
              </a:rPr>
              <a:t>满足市场需求</a:t>
            </a:r>
            <a:endParaRPr sz="2800" i="0" dirty="0">
              <a:solidFill>
                <a:srgbClr val="0CBE7C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2000" i="0" dirty="0" err="1">
                <a:solidFill>
                  <a:srgbClr val="000000"/>
                </a:solidFill>
                <a:latin typeface="微软雅黑" panose="020B0503020204020204" pitchFamily="34" charset="-122"/>
              </a:rPr>
              <a:t>随着市场环境的不断变化，开发新解决方案旨在满足特定市场需求，提供创新功能以吸引用户，确保企业能在竞争激烈的市场中保持领先地位</a:t>
            </a:r>
            <a:r>
              <a:rPr sz="2800" b="0" i="0" dirty="0">
                <a:solidFill>
                  <a:srgbClr val="000000"/>
                </a:solidFill>
                <a:latin typeface="微软雅黑" panose="020B0503020204020204" pitchFamily="34" charset="-122"/>
              </a:rPr>
              <a:t>。</a:t>
            </a:r>
            <a:endParaRPr sz="2800" b="0" i="0" dirty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6" name="New shape"/>
          <p:cNvSpPr/>
          <p:nvPr/>
        </p:nvSpPr>
        <p:spPr>
          <a:xfrm>
            <a:off x="6307200" y="4149080"/>
            <a:ext cx="4554174" cy="2315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sz="2800" i="0" dirty="0" err="1">
                <a:solidFill>
                  <a:srgbClr val="0CBE7C"/>
                </a:solidFill>
                <a:latin typeface="微软雅黑" panose="020B0503020204020204" pitchFamily="34" charset="-122"/>
              </a:rPr>
              <a:t>创新技术应用</a:t>
            </a:r>
            <a:endParaRPr sz="2800" i="0" dirty="0">
              <a:solidFill>
                <a:srgbClr val="0CBE7C"/>
              </a:solidFill>
              <a:latin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sz="2000" i="0" dirty="0" err="1">
                <a:solidFill>
                  <a:srgbClr val="000000"/>
                </a:solidFill>
                <a:latin typeface="微软雅黑" panose="020B0503020204020204" pitchFamily="34" charset="-122"/>
              </a:rPr>
              <a:t>开发项目的另一个关键目的是探索和利用最新技术，通过集成人工智能、大数据等先进技术，推动产品或服务的创新，实现技术领先优势</a:t>
            </a:r>
            <a:r>
              <a:rPr sz="2000" b="0" i="0" dirty="0">
                <a:solidFill>
                  <a:srgbClr val="000000"/>
                </a:solidFill>
                <a:latin typeface="微软雅黑" panose="020B0503020204020204" pitchFamily="34" charset="-122"/>
              </a:rPr>
              <a:t>。</a:t>
            </a:r>
            <a:endParaRPr sz="2000" b="0" i="0" dirty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New shape"/>
          <p:cNvSpPr/>
          <p:nvPr/>
        </p:nvSpPr>
        <p:spPr>
          <a:xfrm>
            <a:off x="5965200" y="1926000"/>
            <a:ext cx="39600" cy="464400"/>
          </a:xfrm>
          <a:prstGeom prst="rect">
            <a:avLst/>
          </a:prstGeom>
          <a:solidFill>
            <a:srgbClr val="0CBE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New shape"/>
          <p:cNvSpPr/>
          <p:nvPr/>
        </p:nvSpPr>
        <p:spPr>
          <a:xfrm>
            <a:off x="6152400" y="1735740"/>
            <a:ext cx="309600" cy="39600"/>
          </a:xfrm>
          <a:prstGeom prst="rect">
            <a:avLst/>
          </a:prstGeom>
          <a:solidFill>
            <a:srgbClr val="0CBE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New shape"/>
          <p:cNvSpPr/>
          <p:nvPr/>
        </p:nvSpPr>
        <p:spPr>
          <a:xfrm>
            <a:off x="5806800" y="1555200"/>
            <a:ext cx="360000" cy="370800"/>
          </a:xfrm>
          <a:prstGeom prst="roundRect">
            <a:avLst>
              <a:gd name="adj" fmla="val 8819"/>
            </a:avLst>
          </a:prstGeom>
          <a:solidFill>
            <a:srgbClr val="1A65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1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New shape"/>
          <p:cNvSpPr/>
          <p:nvPr/>
        </p:nvSpPr>
        <p:spPr>
          <a:xfrm>
            <a:off x="5959081" y="2761200"/>
            <a:ext cx="45719" cy="604606"/>
          </a:xfrm>
          <a:prstGeom prst="rect">
            <a:avLst/>
          </a:prstGeom>
          <a:solidFill>
            <a:srgbClr val="0CBE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New shape"/>
          <p:cNvSpPr/>
          <p:nvPr/>
        </p:nvSpPr>
        <p:spPr>
          <a:xfrm>
            <a:off x="5482706" y="2908777"/>
            <a:ext cx="309600" cy="39600"/>
          </a:xfrm>
          <a:prstGeom prst="rect">
            <a:avLst/>
          </a:prstGeom>
          <a:solidFill>
            <a:srgbClr val="0CBE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New shape"/>
          <p:cNvSpPr/>
          <p:nvPr/>
        </p:nvSpPr>
        <p:spPr>
          <a:xfrm>
            <a:off x="6093785" y="4411724"/>
            <a:ext cx="309600" cy="39600"/>
          </a:xfrm>
          <a:prstGeom prst="rect">
            <a:avLst/>
          </a:prstGeom>
          <a:solidFill>
            <a:srgbClr val="0CBE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New shape"/>
          <p:cNvSpPr/>
          <p:nvPr/>
        </p:nvSpPr>
        <p:spPr>
          <a:xfrm>
            <a:off x="5960880" y="3068960"/>
            <a:ext cx="45719" cy="604606"/>
          </a:xfrm>
          <a:prstGeom prst="rect">
            <a:avLst/>
          </a:prstGeom>
          <a:solidFill>
            <a:srgbClr val="0CBE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New shape"/>
          <p:cNvSpPr/>
          <p:nvPr/>
        </p:nvSpPr>
        <p:spPr>
          <a:xfrm>
            <a:off x="5960880" y="2343348"/>
            <a:ext cx="45719" cy="604606"/>
          </a:xfrm>
          <a:prstGeom prst="rect">
            <a:avLst/>
          </a:prstGeom>
          <a:solidFill>
            <a:srgbClr val="0CBE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New shape"/>
          <p:cNvSpPr/>
          <p:nvPr/>
        </p:nvSpPr>
        <p:spPr>
          <a:xfrm>
            <a:off x="5793205" y="2730750"/>
            <a:ext cx="360000" cy="370800"/>
          </a:xfrm>
          <a:prstGeom prst="roundRect">
            <a:avLst>
              <a:gd name="adj" fmla="val 8819"/>
            </a:avLst>
          </a:prstGeom>
          <a:solidFill>
            <a:srgbClr val="1A65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" name="New shape"/>
          <p:cNvSpPr/>
          <p:nvPr/>
        </p:nvSpPr>
        <p:spPr>
          <a:xfrm>
            <a:off x="5960880" y="4565550"/>
            <a:ext cx="45719" cy="604606"/>
          </a:xfrm>
          <a:prstGeom prst="rect">
            <a:avLst/>
          </a:prstGeom>
          <a:solidFill>
            <a:srgbClr val="0CBE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New shape"/>
          <p:cNvSpPr/>
          <p:nvPr/>
        </p:nvSpPr>
        <p:spPr>
          <a:xfrm>
            <a:off x="5960880" y="3538255"/>
            <a:ext cx="45719" cy="604606"/>
          </a:xfrm>
          <a:prstGeom prst="rect">
            <a:avLst/>
          </a:prstGeom>
          <a:solidFill>
            <a:srgbClr val="0CBE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New shape"/>
          <p:cNvSpPr/>
          <p:nvPr/>
        </p:nvSpPr>
        <p:spPr>
          <a:xfrm>
            <a:off x="5959080" y="3824965"/>
            <a:ext cx="45719" cy="604606"/>
          </a:xfrm>
          <a:prstGeom prst="rect">
            <a:avLst/>
          </a:prstGeom>
          <a:solidFill>
            <a:srgbClr val="0CBE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New shape"/>
          <p:cNvSpPr/>
          <p:nvPr/>
        </p:nvSpPr>
        <p:spPr>
          <a:xfrm>
            <a:off x="5819421" y="4280864"/>
            <a:ext cx="360000" cy="370800"/>
          </a:xfrm>
          <a:prstGeom prst="roundRect">
            <a:avLst>
              <a:gd name="adj" fmla="val 8819"/>
            </a:avLst>
          </a:prstGeom>
          <a:solidFill>
            <a:srgbClr val="1A65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3</a:t>
            </a: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>
            <a:avLst/>
          </a:prstGeom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2800" y="82290"/>
            <a:ext cx="9369360" cy="8254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小组分工</a:t>
            </a:r>
            <a:endParaRPr kumimoji="0" sz="36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New shape"/>
          <p:cNvSpPr/>
          <p:nvPr/>
        </p:nvSpPr>
        <p:spPr>
          <a:xfrm>
            <a:off x="1703512" y="1510501"/>
            <a:ext cx="8016003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srgbClr val="0CBE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杨晓波</a:t>
            </a:r>
            <a:endParaRPr lang="en-US" altLang="zh-CN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总体设计、后端实现、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修复、集成测试、接口类、方法类</a:t>
            </a:r>
            <a:endParaRPr kumimoji="0" sz="20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New shape"/>
          <p:cNvSpPr/>
          <p:nvPr/>
        </p:nvSpPr>
        <p:spPr>
          <a:xfrm>
            <a:off x="1703512" y="3044797"/>
            <a:ext cx="8016003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srgbClr val="0CBE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董嘉欣</a:t>
            </a:r>
            <a:br>
              <a:rPr kumimoji="0" sz="2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前端页面、需求分析、单元测试、数据库设计、界面设计、说明书</a:t>
            </a:r>
            <a:endParaRPr kumimoji="0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New shape"/>
          <p:cNvSpPr/>
          <p:nvPr/>
        </p:nvSpPr>
        <p:spPr>
          <a:xfrm>
            <a:off x="1703512" y="4579093"/>
            <a:ext cx="8016003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srgbClr val="0CBE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占庆华</a:t>
            </a:r>
            <a:br>
              <a:rPr kumimoji="0" sz="2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前端页面、后端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修改、说明书编写、需求分析、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</a:t>
            </a:r>
            <a:endParaRPr kumimoji="0" sz="20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New shape"/>
          <p:cNvSpPr/>
          <p:nvPr/>
        </p:nvSpPr>
        <p:spPr>
          <a:xfrm>
            <a:off x="1270800" y="1555200"/>
            <a:ext cx="360000" cy="370800"/>
          </a:xfrm>
          <a:prstGeom prst="roundRect">
            <a:avLst>
              <a:gd name="adj" fmla="val 8819"/>
            </a:avLst>
          </a:prstGeom>
          <a:solidFill>
            <a:srgbClr val="1A65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New shape"/>
          <p:cNvSpPr/>
          <p:nvPr/>
        </p:nvSpPr>
        <p:spPr>
          <a:xfrm>
            <a:off x="1270800" y="3089496"/>
            <a:ext cx="360000" cy="370800"/>
          </a:xfrm>
          <a:prstGeom prst="roundRect">
            <a:avLst>
              <a:gd name="adj" fmla="val 8819"/>
            </a:avLst>
          </a:prstGeom>
          <a:solidFill>
            <a:srgbClr val="1A65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New shape"/>
          <p:cNvSpPr/>
          <p:nvPr/>
        </p:nvSpPr>
        <p:spPr>
          <a:xfrm>
            <a:off x="1270800" y="4623792"/>
            <a:ext cx="360000" cy="370800"/>
          </a:xfrm>
          <a:prstGeom prst="roundRect">
            <a:avLst>
              <a:gd name="adj" fmla="val 8819"/>
            </a:avLst>
          </a:prstGeom>
          <a:solidFill>
            <a:srgbClr val="1A65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7802880" y="0"/>
            <a:ext cx="4389120" cy="6858000"/>
          </a:xfrm>
          <a:prstGeom prst="rect">
            <a:avLst/>
          </a:prstGeom>
          <a:ln>
            <a:noFill/>
          </a:ln>
        </p:spPr>
      </p:pic>
      <p:pic>
        <p:nvPicPr>
          <p:cNvPr id="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66800" y="835200"/>
            <a:ext cx="925200" cy="925200"/>
          </a:xfrm>
          <a:prstGeom prst="rect">
            <a:avLst/>
          </a:prstGeom>
          <a:ln>
            <a:noFill/>
          </a:ln>
        </p:spPr>
      </p:pic>
      <p:sp>
        <p:nvSpPr>
          <p:cNvPr id="4" name="New shape"/>
          <p:cNvSpPr/>
          <p:nvPr/>
        </p:nvSpPr>
        <p:spPr>
          <a:xfrm>
            <a:off x="986400" y="931446"/>
            <a:ext cx="5776571" cy="1189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4800" b="1" i="0">
                <a:solidFill>
                  <a:srgbClr val="0CBE7C"/>
                </a:solidFill>
                <a:latin typeface="微软雅黑" panose="020B0503020204020204" pitchFamily="34" charset="-122"/>
              </a:rPr>
              <a:t>02</a:t>
            </a:r>
            <a:endParaRPr sz="4800" b="1" i="0">
              <a:solidFill>
                <a:srgbClr val="0CBE7C"/>
              </a:solidFill>
              <a:latin typeface="微软雅黑" panose="020B0503020204020204" pitchFamily="34" charset="-122"/>
            </a:endParaRPr>
          </a:p>
        </p:txBody>
      </p:sp>
      <p:sp>
        <p:nvSpPr>
          <p:cNvPr id="5" name="New shape"/>
          <p:cNvSpPr/>
          <p:nvPr/>
        </p:nvSpPr>
        <p:spPr>
          <a:xfrm>
            <a:off x="986400" y="2817972"/>
            <a:ext cx="6816480" cy="8254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3600" i="0" dirty="0" err="1">
                <a:solidFill>
                  <a:srgbClr val="1A65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sz="3600" dirty="0">
                <a:solidFill>
                  <a:srgbClr val="1A65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技术与功能设计</a:t>
            </a:r>
            <a:endParaRPr sz="3600" i="0" dirty="0">
              <a:solidFill>
                <a:srgbClr val="1A65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>
            <a:avLst/>
          </a:prstGeom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2800" y="82290"/>
            <a:ext cx="9369360" cy="8254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3600" i="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sz="3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endParaRPr sz="3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00" y="1268760"/>
            <a:ext cx="11503848" cy="504055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>
            <a:avLst/>
          </a:prstGeom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2800" y="82290"/>
            <a:ext cx="9369360" cy="8254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360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系统功能</a:t>
            </a:r>
            <a:r>
              <a:rPr kumimoji="0" lang="zh-CN" altLang="en-US" sz="3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kumimoji="0" sz="36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ECB019B1-382A-4266-B25C-5B523AA43C14-10" descr="w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6" t="6860" r="2171"/>
          <a:stretch>
            <a:fillRect/>
          </a:stretch>
        </p:blipFill>
        <p:spPr>
          <a:xfrm>
            <a:off x="344076" y="950273"/>
            <a:ext cx="11503848" cy="556932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7802880" y="0"/>
            <a:ext cx="4389120" cy="6858000"/>
          </a:xfrm>
          <a:prstGeom prst="rect">
            <a:avLst/>
          </a:prstGeom>
          <a:ln>
            <a:noFill/>
          </a:ln>
        </p:spPr>
      </p:pic>
      <p:pic>
        <p:nvPicPr>
          <p:cNvPr id="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66800" y="835200"/>
            <a:ext cx="925200" cy="925200"/>
          </a:xfrm>
          <a:prstGeom prst="rect">
            <a:avLst/>
          </a:prstGeom>
          <a:ln>
            <a:noFill/>
          </a:ln>
        </p:spPr>
      </p:pic>
      <p:sp>
        <p:nvSpPr>
          <p:cNvPr id="4" name="New shape"/>
          <p:cNvSpPr/>
          <p:nvPr/>
        </p:nvSpPr>
        <p:spPr>
          <a:xfrm>
            <a:off x="986400" y="991478"/>
            <a:ext cx="5776571" cy="1069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4800" b="1" i="0" u="none" strike="noStrike" kern="1200" cap="none" spc="0" normalizeH="0" baseline="0" noProof="0" dirty="0">
                <a:ln>
                  <a:noFill/>
                </a:ln>
                <a:solidFill>
                  <a:srgbClr val="0CBE7C"/>
                </a:solidFill>
                <a:effectLst/>
                <a:uLnTx/>
                <a:uFillTx/>
                <a:latin typeface="微软雅黑" panose="020B0503020204020204" pitchFamily="34" charset="-122"/>
                <a:ea typeface="+mn-ea"/>
                <a:cs typeface="+mn-cs"/>
              </a:rPr>
              <a:t>0</a:t>
            </a: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0CBE7C"/>
                </a:solidFill>
                <a:effectLst/>
                <a:uLnTx/>
                <a:uFillTx/>
                <a:latin typeface="微软雅黑" panose="020B0503020204020204" pitchFamily="34" charset="-122"/>
                <a:ea typeface="+mn-ea"/>
                <a:cs typeface="+mn-cs"/>
              </a:rPr>
              <a:t>3</a:t>
            </a: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srgbClr val="0CBE7C"/>
              </a:solidFill>
              <a:effectLst/>
              <a:uLnTx/>
              <a:uFillTx/>
              <a:latin typeface="微软雅黑" panose="020B0503020204020204" pitchFamily="34" charset="-122"/>
              <a:ea typeface="+mn-ea"/>
              <a:cs typeface="+mn-cs"/>
            </a:endParaRPr>
          </a:p>
        </p:txBody>
      </p:sp>
      <p:sp>
        <p:nvSpPr>
          <p:cNvPr id="5" name="New shape"/>
          <p:cNvSpPr/>
          <p:nvPr/>
        </p:nvSpPr>
        <p:spPr>
          <a:xfrm>
            <a:off x="986400" y="2817972"/>
            <a:ext cx="5771526" cy="8254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dirty="0">
                <a:solidFill>
                  <a:srgbClr val="1A65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反思与总结</a:t>
            </a:r>
            <a:endParaRPr kumimoji="0" sz="3600" b="0" i="0" u="none" strike="noStrike" kern="1200" cap="none" spc="0" normalizeH="0" baseline="0" noProof="0" dirty="0">
              <a:ln>
                <a:noFill/>
              </a:ln>
              <a:solidFill>
                <a:srgbClr val="1A655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AS_NET" val="Unix 5.4 unknown"/>
  <p:tag name="AS_OS" val="Unix 5.4 unknown"/>
  <p:tag name="AS_RELEASE_DATE" val="2013.12.17"/>
  <p:tag name="AS_TITLE" val="Spire.Presentation for .NET "/>
  <p:tag name="AS_VERSION" val="2.1.0.0"/>
  <p:tag name="commondata" val="eyJoZGlkIjoiOGZlZTA1ODAxMmFiOGVhZTllNGFmMDgzZGQ3OWQ2YzY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661</Words>
  <Application>WPS 演示</Application>
  <PresentationFormat>宽屏</PresentationFormat>
  <Paragraphs>78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Calibri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好困</cp:lastModifiedBy>
  <cp:revision>12</cp:revision>
  <dcterms:created xsi:type="dcterms:W3CDTF">2024-06-16T07:57:00Z</dcterms:created>
  <dcterms:modified xsi:type="dcterms:W3CDTF">2024-06-18T06:36:45Z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8299C1D5A0704205B03D79F05003A134_12</vt:lpwstr>
  </property>
  <property fmtid="{D5CDD505-2E9C-101B-9397-08002B2CF9AE}" pid="3" name="KSOProductBuildVer">
    <vt:lpwstr>2052-12.1.0.17133</vt:lpwstr>
  </property>
</Properties>
</file>