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8935C-E911-4E51-B9DC-61D7D0B0FA03}" type="datetimeFigureOut">
              <a:rPr lang="ru-RU" smtClean="0"/>
              <a:t>16.01.2018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09D53-B794-4A08-8552-867387A6FD66}" type="slidenum">
              <a:rPr lang="ru-RU" smtClean="0"/>
              <a:t>‹#›</a:t>
            </a:fld>
            <a:endParaRPr lang="ru-RU"/>
          </a:p>
        </p:txBody>
      </p:sp>
    </p:spTree>
    <p:extLst>
      <p:ext uri="{BB962C8B-B14F-4D97-AF65-F5344CB8AC3E}">
        <p14:creationId xmlns:p14="http://schemas.microsoft.com/office/powerpoint/2010/main" val="70925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5539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672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5377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2505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2541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2398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514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0179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37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424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758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051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3357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7294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9F654FE-8F91-4C56-87D6-E4251F739542}" type="datetimeFigureOut">
              <a:rPr lang="ru-RU" smtClean="0"/>
              <a:t>16.01.2018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218671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9F654FE-8F91-4C56-87D6-E4251F739542}" type="datetimeFigureOut">
              <a:rPr lang="ru-RU" smtClean="0"/>
              <a:t>16.01.2018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417867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9F654FE-8F91-4C56-87D6-E4251F739542}" type="datetimeFigureOut">
              <a:rPr lang="ru-RU" smtClean="0"/>
              <a:t>16.01.2018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14306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2154037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Shape 21"/>
          <p:cNvSpPr txBox="1">
            <a:spLocks noGrp="1"/>
          </p:cNvSpPr>
          <p:nvPr>
            <p:ph type="body" idx="1"/>
          </p:nvPr>
        </p:nvSpPr>
        <p:spPr>
          <a:xfrm>
            <a:off x="415600" y="1645433"/>
            <a:ext cx="11360800" cy="44464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Shape 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08781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9F654FE-8F91-4C56-87D6-E4251F739542}" type="datetimeFigureOut">
              <a:rPr lang="ru-RU" smtClean="0"/>
              <a:t>16.01.2018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56216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9F654FE-8F91-4C56-87D6-E4251F739542}" type="datetimeFigureOut">
              <a:rPr lang="ru-RU" smtClean="0"/>
              <a:t>16.01.2018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383883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9F654FE-8F91-4C56-87D6-E4251F739542}" type="datetimeFigureOut">
              <a:rPr lang="ru-RU" smtClean="0"/>
              <a:t>16.01.2018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428188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9F654FE-8F91-4C56-87D6-E4251F739542}" type="datetimeFigureOut">
              <a:rPr lang="ru-RU" smtClean="0"/>
              <a:t>16.01.2018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216479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9F654FE-8F91-4C56-87D6-E4251F739542}" type="datetimeFigureOut">
              <a:rPr lang="ru-RU" smtClean="0"/>
              <a:t>16.01.2018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61310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9F654FE-8F91-4C56-87D6-E4251F739542}" type="datetimeFigureOut">
              <a:rPr lang="ru-RU" smtClean="0"/>
              <a:t>16.01.2018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158878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9F654FE-8F91-4C56-87D6-E4251F739542}" type="datetimeFigureOut">
              <a:rPr lang="ru-RU" smtClean="0"/>
              <a:t>16.01.2018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194083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9F654FE-8F91-4C56-87D6-E4251F739542}" type="datetimeFigureOut">
              <a:rPr lang="ru-RU" smtClean="0"/>
              <a:t>16.01.2018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6D21F3-EAF9-43A5-AA1C-46F630F1B729}" type="slidenum">
              <a:rPr lang="ru-RU" smtClean="0"/>
              <a:t>‹#›</a:t>
            </a:fld>
            <a:endParaRPr lang="ru-RU"/>
          </a:p>
        </p:txBody>
      </p:sp>
    </p:spTree>
    <p:extLst>
      <p:ext uri="{BB962C8B-B14F-4D97-AF65-F5344CB8AC3E}">
        <p14:creationId xmlns:p14="http://schemas.microsoft.com/office/powerpoint/2010/main" val="337416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654FE-8F91-4C56-87D6-E4251F739542}" type="datetimeFigureOut">
              <a:rPr lang="ru-RU" smtClean="0"/>
              <a:t>16.01.2018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21F3-EAF9-43A5-AA1C-46F630F1B729}" type="slidenum">
              <a:rPr lang="ru-RU" smtClean="0"/>
              <a:t>‹#›</a:t>
            </a:fld>
            <a:endParaRPr lang="ru-RU"/>
          </a:p>
        </p:txBody>
      </p:sp>
    </p:spTree>
    <p:extLst>
      <p:ext uri="{BB962C8B-B14F-4D97-AF65-F5344CB8AC3E}">
        <p14:creationId xmlns:p14="http://schemas.microsoft.com/office/powerpoint/2010/main" val="191329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44445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 (continuation)</a:t>
            </a:r>
            <a:endParaRPr/>
          </a:p>
        </p:txBody>
      </p:sp>
      <p:sp>
        <p:nvSpPr>
          <p:cNvPr id="106" name="Shape 106"/>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lgn="just">
              <a:buNone/>
            </a:pPr>
            <a:r>
              <a:rPr lang="en"/>
              <a:t>The focus of the training would be using innovation and information technologies to promote community engagement and development. Once every two weeks, with the help of “Young Programmers” NGO in Yerevan, high-profile programmers would visit Jermuk and organize full-day workshops to give even more up-to-date knowledge to the participants.</a:t>
            </a:r>
            <a:endParaRPr/>
          </a:p>
          <a:p>
            <a:pPr marL="0" indent="0" algn="just">
              <a:buClr>
                <a:schemeClr val="dk2"/>
              </a:buClr>
              <a:buSzPts val="1100"/>
              <a:buNone/>
            </a:pPr>
            <a:endParaRPr/>
          </a:p>
          <a:p>
            <a:pPr marL="0" indent="0" algn="just">
              <a:buNone/>
            </a:pPr>
            <a:r>
              <a:rPr lang="en"/>
              <a:t>By the end of the project, there will be a 2-day workshop, where the programmers from Yerevan, who previously worked with the students, would return to Jermuk and create distinct projects with them, all oriented towards providing betterment to the community (e.g. creating websites for local B&amp;B’s, creating apps to promote tourism, transportation,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Impact Amplification Plan</a:t>
            </a:r>
            <a:endParaRPr/>
          </a:p>
        </p:txBody>
      </p:sp>
      <p:sp>
        <p:nvSpPr>
          <p:cNvPr id="112" name="Shape 112"/>
          <p:cNvSpPr txBox="1">
            <a:spLocks noGrp="1"/>
          </p:cNvSpPr>
          <p:nvPr>
            <p:ph type="body" idx="1"/>
          </p:nvPr>
        </p:nvSpPr>
        <p:spPr>
          <a:xfrm>
            <a:off x="415600" y="1356967"/>
            <a:ext cx="11360800" cy="4446400"/>
          </a:xfrm>
          <a:prstGeom prst="rect">
            <a:avLst/>
          </a:prstGeom>
        </p:spPr>
        <p:txBody>
          <a:bodyPr spcFirstLastPara="1" vert="horz" wrap="square" lIns="121900" tIns="121900" rIns="121900" bIns="121900" rtlCol="0" anchor="t" anchorCtr="0">
            <a:noAutofit/>
          </a:bodyPr>
          <a:lstStyle/>
          <a:p>
            <a:pPr marL="0" indent="0" algn="just">
              <a:buNone/>
            </a:pPr>
            <a:r>
              <a:rPr lang="en" sz="2267"/>
              <a:t>The number of participants is 35, each of which will have the opportunity to start a career in programming in 8 months and generate income with their newly obtained knowledge. That way they can support their families, help local businesses and promote the community.</a:t>
            </a:r>
            <a:endParaRPr sz="2267"/>
          </a:p>
          <a:p>
            <a:pPr marL="0" indent="0" algn="just">
              <a:buClr>
                <a:schemeClr val="dk2"/>
              </a:buClr>
              <a:buSzPts val="1100"/>
              <a:buNone/>
            </a:pPr>
            <a:r>
              <a:rPr lang="en" sz="2267"/>
              <a:t> </a:t>
            </a:r>
            <a:endParaRPr sz="2267"/>
          </a:p>
          <a:p>
            <a:pPr marL="0" indent="0" algn="just">
              <a:buClr>
                <a:schemeClr val="dk2"/>
              </a:buClr>
              <a:buSzPts val="1100"/>
              <a:buNone/>
            </a:pPr>
            <a:r>
              <a:rPr lang="en" sz="2267"/>
              <a:t>After the first six months, the center will continue to provide training for both the beneficiaries who want to continue learning, and will welcome new students who want to learn software engineering. Those participants who would want to pass on their knowledge to the future cohorts and help the trainer will be welcome to do so. The center will continue its work with the youth.</a:t>
            </a:r>
            <a:endParaRPr sz="2267"/>
          </a:p>
          <a:p>
            <a:pPr marL="0" indent="0" algn="just">
              <a:buClr>
                <a:schemeClr val="dk2"/>
              </a:buClr>
              <a:buSzPts val="1100"/>
              <a:buNone/>
            </a:pPr>
            <a:r>
              <a:rPr lang="en" sz="2267"/>
              <a:t> </a:t>
            </a:r>
            <a:endParaRPr sz="2267"/>
          </a:p>
          <a:p>
            <a:pPr marL="0" indent="0">
              <a:spcAft>
                <a:spcPts val="2133"/>
              </a:spcAft>
              <a:buNone/>
            </a:pPr>
            <a:r>
              <a:rPr lang="en" sz="2267"/>
              <a:t>Press interviews will be arranged for the program participants and promoted on social media through Social Media sites of the cooperating NGO’s.</a:t>
            </a:r>
            <a:endParaRPr sz="2267"/>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Expected Results and Project Sustainability	</a:t>
            </a:r>
            <a:endParaRPr/>
          </a:p>
        </p:txBody>
      </p:sp>
      <p:sp>
        <p:nvSpPr>
          <p:cNvPr id="118" name="Shape 118"/>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lgn="just">
              <a:buClr>
                <a:schemeClr val="dk2"/>
              </a:buClr>
              <a:buSzPts val="1100"/>
              <a:buNone/>
            </a:pPr>
            <a:r>
              <a:rPr lang="en" sz="2267"/>
              <a:t>Even though this project is only designed for 8 months, the results are expected to be life changing for the participants.</a:t>
            </a:r>
            <a:endParaRPr sz="2267"/>
          </a:p>
          <a:p>
            <a:pPr marL="0" indent="0" algn="just">
              <a:buClr>
                <a:schemeClr val="dk2"/>
              </a:buClr>
              <a:buSzPts val="1100"/>
              <a:buNone/>
            </a:pPr>
            <a:r>
              <a:rPr lang="en" sz="2267"/>
              <a:t> </a:t>
            </a:r>
            <a:endParaRPr sz="2267"/>
          </a:p>
          <a:p>
            <a:pPr marL="0" indent="0" algn="just">
              <a:buClr>
                <a:schemeClr val="dk2"/>
              </a:buClr>
              <a:buSzPts val="1100"/>
              <a:buNone/>
            </a:pPr>
            <a:r>
              <a:rPr lang="en" sz="2267"/>
              <a:t>To start off, 35 students will receive training in Software Engineering, which will help them generate income through freelancing and long-distance employment, without having to leave their communities.</a:t>
            </a:r>
            <a:endParaRPr sz="2267"/>
          </a:p>
          <a:p>
            <a:pPr marL="0" indent="0" algn="just">
              <a:buClr>
                <a:schemeClr val="dk2"/>
              </a:buClr>
              <a:buSzPts val="1100"/>
              <a:buNone/>
            </a:pPr>
            <a:r>
              <a:rPr lang="en" sz="2267"/>
              <a:t> </a:t>
            </a:r>
            <a:endParaRPr sz="2267"/>
          </a:p>
          <a:p>
            <a:pPr marL="0" indent="0" algn="just">
              <a:buClr>
                <a:schemeClr val="dk2"/>
              </a:buClr>
              <a:buSzPts val="1100"/>
              <a:buNone/>
            </a:pPr>
            <a:r>
              <a:rPr lang="en" sz="2267"/>
              <a:t>During the final workshop/conference, the students will divide into groups and create 10-15 community-oriented projects. Contacts will be established between Jermuk and Yerevan on an institutional level, hopefully providing opportunities for further cooperation. Awareness will be raised on the issues that Jermuk and nearby communities face on daily basis.</a:t>
            </a:r>
            <a:endParaRPr sz="1333">
              <a:latin typeface="Arial"/>
              <a:ea typeface="Arial"/>
              <a:cs typeface="Arial"/>
              <a:sym typeface="Arial"/>
            </a:endParaRPr>
          </a:p>
          <a:p>
            <a:pPr marL="0" indent="0">
              <a:spcAft>
                <a:spcPts val="2133"/>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Timetable</a:t>
            </a:r>
            <a:endParaRPr/>
          </a:p>
        </p:txBody>
      </p:sp>
      <p:sp>
        <p:nvSpPr>
          <p:cNvPr id="124" name="Shape 124"/>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lgn="just">
              <a:buClr>
                <a:schemeClr val="dk2"/>
              </a:buClr>
              <a:buSzPts val="1100"/>
              <a:buNone/>
            </a:pPr>
            <a:r>
              <a:rPr lang="en" sz="2133"/>
              <a:t>Month 1: gathering of potential students, start of the training sessions. First two guest speakers arrive.</a:t>
            </a:r>
            <a:endParaRPr sz="2133"/>
          </a:p>
          <a:p>
            <a:pPr marL="0" indent="0" algn="just">
              <a:buClr>
                <a:schemeClr val="dk2"/>
              </a:buClr>
              <a:buSzPts val="1100"/>
              <a:buNone/>
            </a:pPr>
            <a:r>
              <a:rPr lang="en" sz="2133"/>
              <a:t> </a:t>
            </a:r>
            <a:endParaRPr sz="2133"/>
          </a:p>
          <a:p>
            <a:pPr marL="0" indent="0" algn="just">
              <a:buClr>
                <a:schemeClr val="dk2"/>
              </a:buClr>
              <a:buSzPts val="1100"/>
              <a:buNone/>
            </a:pPr>
            <a:r>
              <a:rPr lang="en" sz="2133"/>
              <a:t>Month 2: trainings continue. Second and Third guest speakers organize their trainings.</a:t>
            </a:r>
            <a:endParaRPr sz="2133"/>
          </a:p>
          <a:p>
            <a:pPr marL="0" indent="0" algn="just">
              <a:buClr>
                <a:schemeClr val="dk2"/>
              </a:buClr>
              <a:buSzPts val="1100"/>
              <a:buNone/>
            </a:pPr>
            <a:r>
              <a:rPr lang="en" sz="2133"/>
              <a:t> </a:t>
            </a:r>
            <a:endParaRPr sz="2133"/>
          </a:p>
          <a:p>
            <a:pPr marL="0" indent="0" algn="just">
              <a:buClr>
                <a:schemeClr val="dk2"/>
              </a:buClr>
              <a:buSzPts val="1100"/>
              <a:buNone/>
            </a:pPr>
            <a:r>
              <a:rPr lang="en" sz="2133"/>
              <a:t>Month 3-5: Trainings continue.</a:t>
            </a:r>
            <a:endParaRPr sz="2133"/>
          </a:p>
          <a:p>
            <a:pPr marL="0" indent="0" algn="just">
              <a:buClr>
                <a:schemeClr val="dk2"/>
              </a:buClr>
              <a:buSzPts val="1100"/>
              <a:buNone/>
            </a:pPr>
            <a:r>
              <a:rPr lang="en" sz="2133"/>
              <a:t> </a:t>
            </a:r>
            <a:endParaRPr sz="2133"/>
          </a:p>
          <a:p>
            <a:pPr marL="0" indent="0" algn="just">
              <a:buClr>
                <a:schemeClr val="dk2"/>
              </a:buClr>
              <a:buSzPts val="1100"/>
              <a:buNone/>
            </a:pPr>
            <a:r>
              <a:rPr lang="en" sz="2133"/>
              <a:t>Month 6: Training sessions are coming to an end. The participants are assigned to think of innovative projects to be able to implement with the trainers.</a:t>
            </a:r>
            <a:endParaRPr sz="2133"/>
          </a:p>
          <a:p>
            <a:pPr marL="0" indent="0" algn="just">
              <a:buClr>
                <a:schemeClr val="dk2"/>
              </a:buClr>
              <a:buSzPts val="1100"/>
              <a:buNone/>
            </a:pPr>
            <a:r>
              <a:rPr lang="en" sz="2133"/>
              <a:t> </a:t>
            </a:r>
            <a:endParaRPr sz="2133"/>
          </a:p>
          <a:p>
            <a:pPr marL="0" indent="0">
              <a:buClr>
                <a:schemeClr val="dk2"/>
              </a:buClr>
              <a:buSzPts val="1100"/>
              <a:buNone/>
            </a:pPr>
            <a:r>
              <a:rPr lang="en" sz="2133"/>
              <a:t>Month 8: The conference-workshop is held. 12 trainers (number may change), representatives of the NGOs as well as the project manager are in Jermuk.</a:t>
            </a:r>
            <a:endParaRPr sz="2133"/>
          </a:p>
          <a:p>
            <a:pPr marL="0" indent="0">
              <a:spcAft>
                <a:spcPts val="2133"/>
              </a:spcAft>
              <a:buNone/>
            </a:pPr>
            <a:endParaRPr sz="2133"/>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653667" y="701800"/>
            <a:ext cx="7491600" cy="5454400"/>
          </a:xfrm>
          <a:prstGeom prst="rect">
            <a:avLst/>
          </a:prstGeom>
        </p:spPr>
        <p:txBody>
          <a:bodyPr spcFirstLastPara="1" vert="horz" wrap="square" lIns="121900" tIns="121900" rIns="121900" bIns="121900" rtlCol="0" anchor="ctr" anchorCtr="0">
            <a:noAutofit/>
          </a:bodyPr>
          <a:lstStyle/>
          <a:p>
            <a:r>
              <a:rPr lang="en"/>
              <a:t>Project Staff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Who does what? </a:t>
            </a:r>
            <a:endParaRPr/>
          </a:p>
        </p:txBody>
      </p:sp>
      <p:sp>
        <p:nvSpPr>
          <p:cNvPr id="135" name="Shape 135"/>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buNone/>
            </a:pPr>
            <a:r>
              <a:rPr lang="en" u="sng"/>
              <a:t>Hakob</a:t>
            </a:r>
            <a:r>
              <a:rPr lang="en"/>
              <a:t>: Everything</a:t>
            </a:r>
            <a:endParaRPr/>
          </a:p>
          <a:p>
            <a:pPr marL="0" indent="0">
              <a:spcBef>
                <a:spcPts val="2133"/>
              </a:spcBef>
              <a:buNone/>
            </a:pPr>
            <a:r>
              <a:rPr lang="en" u="sng"/>
              <a:t>Laura</a:t>
            </a:r>
            <a:r>
              <a:rPr lang="en"/>
              <a:t>: Grant writing</a:t>
            </a:r>
            <a:endParaRPr/>
          </a:p>
          <a:p>
            <a:pPr marL="0" indent="0">
              <a:spcBef>
                <a:spcPts val="2133"/>
              </a:spcBef>
              <a:buNone/>
            </a:pPr>
            <a:r>
              <a:rPr lang="en" u="sng"/>
              <a:t>Lilit</a:t>
            </a:r>
            <a:r>
              <a:rPr lang="en"/>
              <a:t>:</a:t>
            </a:r>
            <a:endParaRPr/>
          </a:p>
          <a:p>
            <a:pPr marL="0" indent="0">
              <a:spcBef>
                <a:spcPts val="2133"/>
              </a:spcBef>
              <a:buNone/>
            </a:pPr>
            <a:r>
              <a:rPr lang="en" u="sng"/>
              <a:t>Alvard</a:t>
            </a:r>
            <a:r>
              <a:rPr lang="en"/>
              <a:t>: financial part</a:t>
            </a:r>
            <a:endParaRPr/>
          </a:p>
          <a:p>
            <a:pPr marL="0" indent="0">
              <a:spcBef>
                <a:spcPts val="2133"/>
              </a:spcBef>
              <a:buNone/>
            </a:pPr>
            <a:r>
              <a:rPr lang="en" u="sng"/>
              <a:t>Sose</a:t>
            </a:r>
            <a:r>
              <a:rPr lang="en"/>
              <a:t>:</a:t>
            </a:r>
            <a:endParaRPr/>
          </a:p>
          <a:p>
            <a:pPr marL="0" indent="0">
              <a:spcBef>
                <a:spcPts val="2133"/>
              </a:spcBef>
              <a:spcAft>
                <a:spcPts val="2133"/>
              </a:spcAft>
              <a:buNone/>
            </a:pPr>
            <a:r>
              <a:rPr lang="en" u="sng"/>
              <a:t>Vahagn</a:t>
            </a:r>
            <a:r>
              <a:rPr lang="en"/>
              <a:t>: financial part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459000" y="1871800"/>
            <a:ext cx="11274000" cy="2862400"/>
          </a:xfrm>
          <a:prstGeom prst="rect">
            <a:avLst/>
          </a:prstGeom>
        </p:spPr>
        <p:txBody>
          <a:bodyPr spcFirstLastPara="1" vert="horz" wrap="square" lIns="121900" tIns="121900" rIns="121900" bIns="121900" rtlCol="0" anchor="ctr" anchorCtr="0">
            <a:noAutofit/>
          </a:bodyPr>
          <a:lstStyle/>
          <a:p>
            <a:pPr>
              <a:spcBef>
                <a:spcPts val="0"/>
              </a:spcBef>
            </a:pPr>
            <a:r>
              <a:rPr lang="en" sz="8000"/>
              <a:t>The “Jermuk” Project</a:t>
            </a:r>
            <a:endParaRPr sz="8000"/>
          </a:p>
        </p:txBody>
      </p:sp>
      <p:sp>
        <p:nvSpPr>
          <p:cNvPr id="59" name="Shape 59"/>
          <p:cNvSpPr txBox="1">
            <a:spLocks noGrp="1"/>
          </p:cNvSpPr>
          <p:nvPr>
            <p:ph type="subTitle" idx="1"/>
          </p:nvPr>
        </p:nvSpPr>
        <p:spPr>
          <a:xfrm>
            <a:off x="459000" y="4734200"/>
            <a:ext cx="6546800" cy="770400"/>
          </a:xfrm>
          <a:prstGeom prst="rect">
            <a:avLst/>
          </a:prstGeom>
        </p:spPr>
        <p:txBody>
          <a:bodyPr spcFirstLastPara="1" vert="horz" wrap="square" lIns="121900" tIns="121900" rIns="121900" bIns="121900" rtlCol="0" anchor="ctr" anchorCtr="0">
            <a:noAutofit/>
          </a:bodyPr>
          <a:lstStyle/>
          <a:p>
            <a:pPr>
              <a:spcBef>
                <a:spcPts val="0"/>
              </a:spcBef>
            </a:pPr>
            <a:r>
              <a:rPr lang="en"/>
              <a:t>Young Programmers NGO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53667" y="701800"/>
            <a:ext cx="8717200" cy="5454400"/>
          </a:xfrm>
          <a:prstGeom prst="rect">
            <a:avLst/>
          </a:prstGeom>
        </p:spPr>
        <p:txBody>
          <a:bodyPr spcFirstLastPara="1" vert="horz" wrap="square" lIns="121900" tIns="121900" rIns="121900" bIns="121900" rtlCol="0" anchor="ctr" anchorCtr="0">
            <a:noAutofit/>
          </a:bodyPr>
          <a:lstStyle/>
          <a:p>
            <a:r>
              <a:rPr lang="en"/>
              <a:t>What we have so far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Short Project Description</a:t>
            </a:r>
            <a:endParaRPr/>
          </a:p>
        </p:txBody>
      </p:sp>
      <p:sp>
        <p:nvSpPr>
          <p:cNvPr id="70" name="Shape 70"/>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a:t>Youth, Innovation and Community Engagement Project: Series of trainings aiming to develop IT skills among the Youth in Jermuk City.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Project Summary</a:t>
            </a:r>
            <a:endParaRPr/>
          </a:p>
        </p:txBody>
      </p:sp>
      <p:sp>
        <p:nvSpPr>
          <p:cNvPr id="76" name="Shape 76"/>
          <p:cNvSpPr txBox="1">
            <a:spLocks noGrp="1"/>
          </p:cNvSpPr>
          <p:nvPr>
            <p:ph type="body" idx="1"/>
          </p:nvPr>
        </p:nvSpPr>
        <p:spPr>
          <a:xfrm>
            <a:off x="415600" y="1713633"/>
            <a:ext cx="11360800" cy="4446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267"/>
              <a:t>In cooperation with two NGOs (Young Programmers NGO and Youth Center of Jermuk) and volunteer experts, this project consists of series of trainings of programming for a group of youngsters in Jermuk City, dedicated to promote academic excellence, community engagement, youth employment and innovation. Within 8 months, 35 youngsters from Jermuk and nearby villages will learn a programming language (Python) with a local volunteer who specializes in the field. At the same time, different professional programmers from Yerevan will travel to Jermuk twice a month to conduct more thorough master classes. At the end of the program, a two-day workshop will be organized with participation of all the beneficiaries as well as the programmers, during which they would split into groups of 2-3 people and would use their knowledge to come up with innovative solutions to tackle issues in the community.</a:t>
            </a:r>
            <a:endParaRPr sz="2267"/>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Project Justification</a:t>
            </a:r>
            <a:endParaRPr/>
          </a:p>
        </p:txBody>
      </p:sp>
      <p:sp>
        <p:nvSpPr>
          <p:cNvPr id="82" name="Shape 82"/>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lgn="just">
              <a:buClr>
                <a:schemeClr val="dk2"/>
              </a:buClr>
              <a:buSzPts val="1100"/>
              <a:buNone/>
            </a:pPr>
            <a:r>
              <a:rPr lang="en"/>
              <a:t>Jermuk is a small town located in Vayots Dzor Province, the population of which is around 3500 people (800 of which are 14-30 years old). The city is a very important destination for medical tourism, mostly attracting tourists through its surrounding thick forests and mineral water pools. Apart from this, there is high unemployment rate in Jermuk, especially among younger generations, who either move to the capital city Yerevan to pursue their education and start a career, stay in the communities with no further chances for training, or become labor migrants in Russia or Ukraine.</a:t>
            </a:r>
            <a:endParaRPr/>
          </a:p>
          <a:p>
            <a:pPr marL="0" indent="0" algn="jus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lgn="just">
              <a:buClr>
                <a:schemeClr val="dk2"/>
              </a:buClr>
              <a:buSzPts val="1100"/>
              <a:buNone/>
            </a:pPr>
            <a:r>
              <a:rPr lang="en"/>
              <a:t>There is only one youth-oriented organization in the area, which works towards community development social inclusion, youth programs and other fields for the youth of Jermuk and nearby villages. Currently the center works with around 200 members (12-30 years of age), most of whom do not have vocational training, secondary education or profession. There are no organizations where young people can receive vocational training and learn a profession.</a:t>
            </a:r>
            <a:endParaRPr/>
          </a:p>
          <a:p>
            <a:pPr marL="0" indent="0" algn="just">
              <a:buClr>
                <a:schemeClr val="dk2"/>
              </a:buClr>
              <a:buSzPts val="1100"/>
              <a:buNone/>
            </a:pPr>
            <a:r>
              <a:rPr lang="en"/>
              <a:t> </a:t>
            </a:r>
            <a:endParaRPr/>
          </a:p>
          <a:p>
            <a:pPr marL="0" indent="0">
              <a:spcAft>
                <a:spcPts val="2133"/>
              </a:spcAft>
              <a:buClr>
                <a:schemeClr val="dk2"/>
              </a:buClr>
              <a:buSzPts val="1100"/>
              <a:buNone/>
            </a:pPr>
            <a:r>
              <a:rPr lang="en"/>
              <a:t>Although this project consists of courses to learn Python (a programming language), this project has a strong focus of combining community engagement and information technology, and tackles issues of the community through innovative ideas.</a:t>
            </a:r>
            <a:endParaRPr/>
          </a:p>
        </p:txBody>
      </p:sp>
      <p:sp>
        <p:nvSpPr>
          <p:cNvPr id="88" name="Shape 8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 (continuation)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Project Goals and Objectives</a:t>
            </a:r>
            <a:endParaRPr/>
          </a:p>
        </p:txBody>
      </p:sp>
      <p:sp>
        <p:nvSpPr>
          <p:cNvPr id="94" name="Shape 94"/>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lgn="just">
              <a:buNone/>
            </a:pPr>
            <a:r>
              <a:rPr lang="en" sz="2267"/>
              <a:t>The paramount goal of this project is to contribute to the development of Jermuk and nearby areas through innovation and inclusion of the youth. Other goals are:</a:t>
            </a:r>
            <a:endParaRPr sz="2267"/>
          </a:p>
          <a:p>
            <a:pPr indent="-448722" algn="just">
              <a:buSzPts val="1700"/>
            </a:pPr>
            <a:r>
              <a:rPr lang="en" sz="2267"/>
              <a:t>Contribute up-to-date knowledge and skills towards providing betterment to communities and strengthen the sense of belonging among the participants. Provide vocational training in the field of Information Technologies, so that the youth can start a career in programming, become self-sustainable and generate income after the project is over.</a:t>
            </a:r>
            <a:endParaRPr sz="2267"/>
          </a:p>
          <a:p>
            <a:pPr indent="-448722" algn="just">
              <a:buSzPts val="1700"/>
            </a:pPr>
            <a:r>
              <a:rPr lang="en" sz="2267"/>
              <a:t>Strengthen cooperation between NGO’s in Yerevan, Jermuk and nearby areas.</a:t>
            </a:r>
            <a:endParaRPr sz="2267"/>
          </a:p>
          <a:p>
            <a:pPr indent="-448722" algn="just">
              <a:buSzPts val="1700"/>
            </a:pPr>
            <a:r>
              <a:rPr lang="en" sz="2267"/>
              <a:t>Create partnership between programmers in Yerevan and Jermuk and nearby areas.</a:t>
            </a:r>
            <a:endParaRPr sz="2267"/>
          </a:p>
          <a:p>
            <a:pPr indent="-448722" algn="just">
              <a:buSzPts val="1700"/>
            </a:pPr>
            <a:r>
              <a:rPr lang="en" sz="2267"/>
              <a:t>Promote tourism and development through innovation.</a:t>
            </a:r>
            <a:endParaRPr sz="2267"/>
          </a:p>
          <a:p>
            <a:pPr indent="-448722">
              <a:buSzPts val="1700"/>
            </a:pPr>
            <a:r>
              <a:rPr lang="en" sz="2267"/>
              <a:t>Contribute to team-building, equality and democracy.</a:t>
            </a:r>
            <a:endParaRPr sz="2267"/>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Project Description</a:t>
            </a:r>
            <a:endParaRPr/>
          </a:p>
        </p:txBody>
      </p:sp>
      <p:sp>
        <p:nvSpPr>
          <p:cNvPr id="100" name="Shape 100"/>
          <p:cNvSpPr txBox="1">
            <a:spLocks noGrp="1"/>
          </p:cNvSpPr>
          <p:nvPr>
            <p:ph type="body" idx="1"/>
          </p:nvPr>
        </p:nvSpPr>
        <p:spPr>
          <a:xfrm>
            <a:off x="415600" y="1645433"/>
            <a:ext cx="11360800" cy="4446400"/>
          </a:xfrm>
          <a:prstGeom prst="rect">
            <a:avLst/>
          </a:prstGeom>
        </p:spPr>
        <p:txBody>
          <a:bodyPr spcFirstLastPara="1" vert="horz" wrap="square" lIns="121900" tIns="121900" rIns="121900" bIns="121900" rtlCol="0" anchor="t" anchorCtr="0">
            <a:noAutofit/>
          </a:bodyPr>
          <a:lstStyle/>
          <a:p>
            <a:pPr marL="0" indent="0" algn="just">
              <a:buClr>
                <a:schemeClr val="dk2"/>
              </a:buClr>
              <a:buSzPts val="1100"/>
              <a:buNone/>
            </a:pPr>
            <a:r>
              <a:rPr lang="en"/>
              <a:t>During 8 months 35 youngsters in Jermuk city will receive free of charge training in Software Engineering at the local youth center by a high-skilled trainer. The center is equipped with up-to-date computers and necessary hardware and software and is ready to welcome new students. Computers are available during working hours of the center for the beneficiaries to practice what they have learnt. The trainer is a young individual, who works in Jermuk and is committed to staying in the community and devote himself to its development.</a:t>
            </a:r>
            <a:endParaRPr sz="1333">
              <a:latin typeface="Arial"/>
              <a:ea typeface="Arial"/>
              <a:cs typeface="Arial"/>
              <a:sym typeface="Arial"/>
            </a:endParaRPr>
          </a:p>
          <a:p>
            <a:pPr marL="0" indent="0">
              <a:spcAft>
                <a:spcPts val="2133"/>
              </a:spcAft>
              <a:buNone/>
            </a:pPr>
            <a:r>
              <a:rPr lang="en"/>
              <a:t>...</a:t>
            </a:r>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1160</Words>
  <Application>Microsoft Office PowerPoint</Application>
  <PresentationFormat>Широкоэкранный</PresentationFormat>
  <Paragraphs>58</Paragraphs>
  <Slides>15</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Playfair Display</vt:lpstr>
      <vt:lpstr>Тема Office</vt:lpstr>
      <vt:lpstr>Презентация PowerPoint</vt:lpstr>
      <vt:lpstr>The “Jermuk” Project</vt:lpstr>
      <vt:lpstr>What we have so far</vt:lpstr>
      <vt:lpstr>Short Project Description</vt:lpstr>
      <vt:lpstr>Project Summary</vt:lpstr>
      <vt:lpstr>Project Justification</vt:lpstr>
      <vt:lpstr>… (continuation)</vt:lpstr>
      <vt:lpstr>Project Goals and Objectives</vt:lpstr>
      <vt:lpstr>Project Description</vt:lpstr>
      <vt:lpstr>… (continuation)</vt:lpstr>
      <vt:lpstr>Impact Amplification Plan</vt:lpstr>
      <vt:lpstr>Expected Results and Project Sustainability </vt:lpstr>
      <vt:lpstr>Timetable</vt:lpstr>
      <vt:lpstr>Project Staff</vt:lpstr>
      <vt:lpstr>Who does what?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VahagUs</dc:creator>
  <cp:lastModifiedBy>VahagUs</cp:lastModifiedBy>
  <cp:revision>2</cp:revision>
  <dcterms:created xsi:type="dcterms:W3CDTF">2018-01-16T13:33:08Z</dcterms:created>
  <dcterms:modified xsi:type="dcterms:W3CDTF">2018-01-16T14:12:47Z</dcterms:modified>
</cp:coreProperties>
</file>