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4572000" cy="3632200"/>
  <p:notesSz cx="4572000" cy="3632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80" autoAdjust="0"/>
  </p:normalViewPr>
  <p:slideViewPr>
    <p:cSldViewPr>
      <p:cViewPr>
        <p:scale>
          <a:sx n="100" d="100"/>
          <a:sy n="100" d="100"/>
        </p:scale>
        <p:origin x="1740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81200" cy="182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589213" y="0"/>
            <a:ext cx="1981200" cy="182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DF008-8BB6-405A-913B-BCCDDC0022E4}" type="datetimeFigureOut">
              <a:rPr lang="en-PK" smtClean="0"/>
              <a:t>03/11/2024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14475" y="454025"/>
            <a:ext cx="1543050" cy="1225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1747838"/>
            <a:ext cx="3657600" cy="143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449638"/>
            <a:ext cx="1981200" cy="182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589213" y="3449638"/>
            <a:ext cx="1981200" cy="182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3DBAB-CCBC-446C-A813-E939A6659BE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0324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1. The Underlying Theme</a:t>
            </a:r>
          </a:p>
          <a:p>
            <a:r>
              <a:rPr lang="en-US" b="1" dirty="0"/>
              <a:t>Concept</a:t>
            </a:r>
            <a:r>
              <a:rPr lang="en-US" dirty="0"/>
              <a:t>: Managing one's life and relationships is a continuous journey. </a:t>
            </a:r>
            <a:r>
              <a:rPr lang="en-US" b="1" dirty="0"/>
              <a:t>Example</a:t>
            </a:r>
            <a:r>
              <a:rPr lang="en-US" dirty="0"/>
              <a:t>: Learning to communicate effectively with family members and friends is an ongoing process that helps in building stronger bonds over time.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3DBAB-CCBC-446C-A813-E939A6659BE0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10508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9. Attitudes Toward Change</a:t>
            </a:r>
          </a:p>
          <a:p>
            <a:r>
              <a:rPr lang="en-US" b="1" dirty="0"/>
              <a:t>Tolerance of Ambiguity</a:t>
            </a:r>
            <a:r>
              <a:rPr lang="en-US" dirty="0"/>
              <a:t>: Comfort with uncertain situations.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Being comfortable working on a project with few guidelines and figuring things out as you go.</a:t>
            </a:r>
          </a:p>
          <a:p>
            <a:r>
              <a:rPr lang="en-US" b="1" dirty="0"/>
              <a:t>Locus of Control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Internal Locus</a:t>
            </a:r>
            <a:r>
              <a:rPr lang="en-US" dirty="0"/>
              <a:t>: Belief in personal control over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Thinking, “I succeeded because of my hard work.”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External Locus</a:t>
            </a:r>
            <a:r>
              <a:rPr lang="en-US" dirty="0"/>
              <a:t>: Belief that external factors control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Thinking, “I failed because of bad luck.”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3DBAB-CCBC-446C-A813-E939A6659BE0}" type="slidenum">
              <a:rPr lang="en-PK" smtClean="0"/>
              <a:t>23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20898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3DBAB-CCBC-446C-A813-E939A6659BE0}" type="slidenum">
              <a:rPr lang="en-PK" smtClean="0"/>
              <a:t>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151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Self-awareness means recognizing both your strengths and weaknesses. For example, you might realize you get nervous speaking in public, which can be uncomfortable but helps you know where to improve.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3DBAB-CCBC-446C-A813-E939A6659BE0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1512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3. The Approach to Development</a:t>
            </a:r>
          </a:p>
          <a:p>
            <a:r>
              <a:rPr lang="en-US" b="1" dirty="0"/>
              <a:t>A. Skill Assessment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 Use surveys and role plays to assess skill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Understand your current competence and readiness to improve.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Completing a survey to gauge communication skills before starting a course on effective communication.</a:t>
            </a:r>
          </a:p>
          <a:p>
            <a:r>
              <a:rPr lang="en-US" b="1" dirty="0"/>
              <a:t>B. Skill Learning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 Written guidelines and principles.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Learn correct behaviors and understand why they are important.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Reading about active listening to improve communication skills.</a:t>
            </a:r>
          </a:p>
          <a:p>
            <a:r>
              <a:rPr lang="en-US" b="1" dirty="0"/>
              <a:t>C. Skill Analysis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 Case studies to demonstrate behaviors.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Identify good and bad examples to analyze why certain behaviors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Reviewing cases of good and poor teamwork to understand effective team dynamics.</a:t>
            </a:r>
          </a:p>
          <a:p>
            <a:r>
              <a:rPr lang="en-US" b="1" dirty="0"/>
              <a:t>D. Skill Practice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 Exercises, role plays, and simulations.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Practice behaviors and adapt them to your style with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Practicing conflict resolution in a role-play setting with classmates.</a:t>
            </a:r>
          </a:p>
          <a:p>
            <a:r>
              <a:rPr lang="en-US" b="1" dirty="0"/>
              <a:t>E. Skill Application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Content</a:t>
            </a:r>
            <a:r>
              <a:rPr lang="en-US" dirty="0"/>
              <a:t>: Real-life assignments.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Transfer skills learned in class to everyday situations.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Applying time management strategies learned in class to balance study and social life.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3DBAB-CCBC-446C-A813-E939A6659BE0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2824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4. Things to Remember</a:t>
            </a:r>
          </a:p>
          <a:p>
            <a:r>
              <a:rPr lang="en-US" dirty="0"/>
              <a:t>A high IQ doesn’t guarantee success; your attitude matters more. Personal skills can be improved through a mix of learning and practice.</a:t>
            </a:r>
          </a:p>
          <a:p>
            <a:r>
              <a:rPr lang="en-US" b="1" dirty="0"/>
              <a:t>Example</a:t>
            </a:r>
            <a:r>
              <a:rPr lang="en-US" dirty="0"/>
              <a:t>: Someone with a positive attitude and good self-discipline may succeed more than someone with a high IQ but poor work habits.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3DBAB-CCBC-446C-A813-E939A6659BE0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17852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5. The Enigma of Self-Awareness</a:t>
            </a:r>
          </a:p>
          <a:p>
            <a:r>
              <a:rPr lang="en-US" dirty="0"/>
              <a:t>Seeking self-knowledge is essential for growth, but people often avoid it because it can challenge their self-image.</a:t>
            </a:r>
          </a:p>
          <a:p>
            <a:r>
              <a:rPr lang="en-US" b="1" dirty="0"/>
              <a:t>Example</a:t>
            </a:r>
            <a:r>
              <a:rPr lang="en-US" dirty="0"/>
              <a:t>: Some may avoid feedback on their work because they fear criticism, even though it could help them improve.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3DBAB-CCBC-446C-A813-E939A6659BE0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7320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6. The Sensitive Line</a:t>
            </a:r>
          </a:p>
          <a:p>
            <a:r>
              <a:rPr lang="en-US" dirty="0"/>
              <a:t>The point where people feel defensive when confronted with information that challenges their self-image.</a:t>
            </a:r>
          </a:p>
          <a:p>
            <a:r>
              <a:rPr lang="en-US" b="1" dirty="0"/>
              <a:t>Example</a:t>
            </a:r>
            <a:r>
              <a:rPr lang="en-US" dirty="0"/>
              <a:t>: Receiving constructive criticism at work might cross someone’s sensitive line, making them defensive.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3DBAB-CCBC-446C-A813-E939A6659BE0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0475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7. Appreciating Individual Differences</a:t>
            </a:r>
          </a:p>
          <a:p>
            <a:r>
              <a:rPr lang="en-US" dirty="0"/>
              <a:t>Recognizing and appreciating differences can remove social barriers, while making distinctions can create them.</a:t>
            </a:r>
          </a:p>
          <a:p>
            <a:r>
              <a:rPr lang="en-US" b="1" dirty="0"/>
              <a:t>Example</a:t>
            </a:r>
            <a:r>
              <a:rPr lang="en-US" dirty="0"/>
              <a:t>: Understanding a friend’s different approach to problem-solving rather than judging it as inferior helps build stronger relationships.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3DBAB-CCBC-446C-A813-E939A6659BE0}" type="slidenum">
              <a:rPr lang="en-PK" smtClean="0"/>
              <a:t>15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5750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8. Five Core Aspects of Self-Awareness</a:t>
            </a:r>
          </a:p>
          <a:p>
            <a:r>
              <a:rPr lang="en-US" b="1" dirty="0"/>
              <a:t>Emotional Intelligence</a:t>
            </a:r>
            <a:r>
              <a:rPr lang="en-US" dirty="0"/>
              <a:t>: Ability to understand and manage your own and others' emotions.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Staying calm and managing emotions during a heated discussion at work.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3DBAB-CCBC-446C-A813-E939A6659BE0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45484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Cognitive Style</a:t>
            </a:r>
            <a:r>
              <a:rPr lang="en-US" dirty="0"/>
              <a:t>: The way you perceive and process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Preferring detailed plans and clear agendas in group projects.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3DBAB-CCBC-446C-A813-E939A6659BE0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572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3376" y="1124013"/>
            <a:ext cx="3891597" cy="7614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6752" y="2030476"/>
            <a:ext cx="3204845" cy="906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sng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03-Nov-24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 u="sng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03-Nov-24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917" y="833945"/>
            <a:ext cx="1991582" cy="23930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7850" y="833945"/>
            <a:ext cx="1991582" cy="23930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03-Nov-24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29209" y="137160"/>
            <a:ext cx="4114800" cy="571500"/>
          </a:xfrm>
          <a:custGeom>
            <a:avLst/>
            <a:gdLst/>
            <a:ahLst/>
            <a:cxnLst/>
            <a:rect l="l" t="t" r="r" b="b"/>
            <a:pathLst>
              <a:path w="4114800" h="571500">
                <a:moveTo>
                  <a:pt x="4114800" y="0"/>
                </a:moveTo>
                <a:lnTo>
                  <a:pt x="0" y="0"/>
                </a:lnTo>
                <a:lnTo>
                  <a:pt x="0" y="571500"/>
                </a:lnTo>
                <a:lnTo>
                  <a:pt x="4114800" y="571500"/>
                </a:lnTo>
                <a:lnTo>
                  <a:pt x="411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03-Nov-24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03-Nov-24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6536" y="58674"/>
            <a:ext cx="320527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0564" y="737538"/>
            <a:ext cx="3542665" cy="2211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 u="sng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6639" y="3372040"/>
            <a:ext cx="1465072" cy="18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917" y="3372040"/>
            <a:ext cx="1053020" cy="18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03-Nov-24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6412" y="3372040"/>
            <a:ext cx="1053020" cy="181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urveys.socialexplorer.com/%23/emotional_intelligence_assessment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udent-learning.tcd.ie/learning-resources/self-managem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urveys.socialexplorer.com/%23/self_awareness_assessment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57166" y="51562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" y="76200"/>
            <a:ext cx="4572000" cy="2400300"/>
            <a:chOff x="609" y="76200"/>
            <a:chExt cx="4572000" cy="2400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" y="647700"/>
              <a:ext cx="4571999" cy="182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577" y="76200"/>
              <a:ext cx="1894332" cy="6096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-12700" y="2438526"/>
            <a:ext cx="4394200" cy="1193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070" marR="264160" indent="-17145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07340" algn="l"/>
              </a:tabLst>
            </a:pPr>
            <a:r>
              <a:rPr sz="1300" b="1" dirty="0">
                <a:latin typeface="Carlito"/>
                <a:cs typeface="Carlito"/>
              </a:rPr>
              <a:t>All</a:t>
            </a:r>
            <a:r>
              <a:rPr sz="1300" b="1" spc="-4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of</a:t>
            </a:r>
            <a:r>
              <a:rPr sz="1300" b="1" spc="-3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us</a:t>
            </a:r>
            <a:r>
              <a:rPr sz="1300" b="1" spc="-35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have</a:t>
            </a:r>
            <a:r>
              <a:rPr sz="1300" b="1" spc="-1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dreams,</a:t>
            </a:r>
            <a:r>
              <a:rPr sz="1300" b="1" spc="-1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a</a:t>
            </a:r>
            <a:r>
              <a:rPr sz="1300" b="1" spc="-3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vision</a:t>
            </a:r>
            <a:r>
              <a:rPr sz="1300" b="1" spc="-3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of</a:t>
            </a:r>
            <a:r>
              <a:rPr sz="1300" b="1" spc="-35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future,</a:t>
            </a:r>
            <a:r>
              <a:rPr sz="1300" b="1" spc="-5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what</a:t>
            </a:r>
            <a:r>
              <a:rPr sz="1300" b="1" spc="-15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we</a:t>
            </a:r>
            <a:r>
              <a:rPr sz="1300" b="1" spc="-20" dirty="0">
                <a:latin typeface="Carlito"/>
                <a:cs typeface="Carlito"/>
              </a:rPr>
              <a:t> </a:t>
            </a:r>
            <a:r>
              <a:rPr sz="1300" b="1" spc="-10" dirty="0">
                <a:latin typeface="Carlito"/>
                <a:cs typeface="Carlito"/>
              </a:rPr>
              <a:t>might 	become.</a:t>
            </a:r>
            <a:endParaRPr sz="1300" dirty="0">
              <a:latin typeface="Carlito"/>
              <a:cs typeface="Carlito"/>
            </a:endParaRPr>
          </a:p>
          <a:p>
            <a:pPr marL="306070" marR="5080" indent="-171450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07340" algn="l"/>
              </a:tabLst>
            </a:pPr>
            <a:r>
              <a:rPr sz="1300" b="1" dirty="0">
                <a:latin typeface="Carlito"/>
                <a:cs typeface="Carlito"/>
              </a:rPr>
              <a:t>How</a:t>
            </a:r>
            <a:r>
              <a:rPr sz="1300" b="1" spc="-3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can</a:t>
            </a:r>
            <a:r>
              <a:rPr sz="1300" b="1" spc="-2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you</a:t>
            </a:r>
            <a:r>
              <a:rPr sz="1300" b="1" spc="-35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map</a:t>
            </a:r>
            <a:r>
              <a:rPr sz="1300" b="1" spc="-2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out</a:t>
            </a:r>
            <a:r>
              <a:rPr sz="1300" b="1" spc="-4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steps</a:t>
            </a:r>
            <a:r>
              <a:rPr sz="1300" b="1" spc="-1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that</a:t>
            </a:r>
            <a:r>
              <a:rPr sz="1300" b="1" spc="-25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take</a:t>
            </a:r>
            <a:r>
              <a:rPr sz="1300" b="1" spc="-2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you</a:t>
            </a:r>
            <a:r>
              <a:rPr sz="1300" b="1" spc="-30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on</a:t>
            </a:r>
            <a:r>
              <a:rPr sz="1300" b="1" spc="-35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a</a:t>
            </a:r>
            <a:r>
              <a:rPr sz="1300" b="1" spc="-35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clear</a:t>
            </a:r>
            <a:r>
              <a:rPr sz="1300" b="1" spc="-15" dirty="0">
                <a:latin typeface="Carlito"/>
                <a:cs typeface="Carlito"/>
              </a:rPr>
              <a:t> </a:t>
            </a:r>
            <a:r>
              <a:rPr sz="1300" b="1" dirty="0">
                <a:latin typeface="Carlito"/>
                <a:cs typeface="Carlito"/>
              </a:rPr>
              <a:t>path</a:t>
            </a:r>
            <a:r>
              <a:rPr sz="1300" b="1" spc="-20" dirty="0">
                <a:latin typeface="Carlito"/>
                <a:cs typeface="Carlito"/>
              </a:rPr>
              <a:t> </a:t>
            </a:r>
            <a:r>
              <a:rPr sz="1300" b="1" spc="-25" dirty="0">
                <a:latin typeface="Carlito"/>
                <a:cs typeface="Carlito"/>
              </a:rPr>
              <a:t>to 	</a:t>
            </a:r>
            <a:r>
              <a:rPr sz="1300" b="1" dirty="0">
                <a:latin typeface="Carlito"/>
                <a:cs typeface="Carlito"/>
              </a:rPr>
              <a:t>your</a:t>
            </a:r>
            <a:r>
              <a:rPr sz="1300" b="1" spc="-35" dirty="0">
                <a:latin typeface="Carlito"/>
                <a:cs typeface="Carlito"/>
              </a:rPr>
              <a:t> </a:t>
            </a:r>
            <a:r>
              <a:rPr sz="1300" b="1" spc="-10" dirty="0">
                <a:latin typeface="Carlito"/>
                <a:cs typeface="Carlito"/>
              </a:rPr>
              <a:t>goals?</a:t>
            </a:r>
            <a:endParaRPr sz="13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000" spc="-50" dirty="0">
                <a:solidFill>
                  <a:srgbClr val="252525"/>
                </a:solidFill>
                <a:latin typeface="Carlito"/>
                <a:cs typeface="Carlito"/>
              </a:rPr>
              <a:t>1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009" y="228600"/>
            <a:ext cx="3429000" cy="480059"/>
          </a:xfrm>
          <a:prstGeom prst="rect">
            <a:avLst/>
          </a:prstGeom>
          <a:solidFill>
            <a:srgbClr val="0084CF"/>
          </a:solidFill>
        </p:spPr>
        <p:txBody>
          <a:bodyPr vert="horz" wrap="square" lIns="0" tIns="72390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570"/>
              </a:spcBef>
            </a:pPr>
            <a:r>
              <a:rPr sz="2000" spc="-10" dirty="0"/>
              <a:t>Keys</a:t>
            </a:r>
            <a:r>
              <a:rPr sz="2000" spc="-45" dirty="0"/>
              <a:t> </a:t>
            </a:r>
            <a:r>
              <a:rPr sz="2000" dirty="0"/>
              <a:t>to</a:t>
            </a:r>
            <a:r>
              <a:rPr sz="2000" spc="-50" dirty="0"/>
              <a:t> </a:t>
            </a:r>
            <a:r>
              <a:rPr sz="2000" dirty="0"/>
              <a:t>Self-</a:t>
            </a:r>
            <a:r>
              <a:rPr sz="2000" spc="-55" dirty="0"/>
              <a:t> </a:t>
            </a:r>
            <a:r>
              <a:rPr sz="2000" spc="-10" dirty="0"/>
              <a:t>Awareness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071600" y="731901"/>
            <a:ext cx="3298190" cy="24276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R="174625" algn="ctr">
              <a:lnSpc>
                <a:spcPct val="100000"/>
              </a:lnSpc>
              <a:spcBef>
                <a:spcPts val="605"/>
              </a:spcBef>
            </a:pPr>
            <a:r>
              <a:rPr sz="1800" b="1" dirty="0">
                <a:latin typeface="Carlito"/>
                <a:cs typeface="Carlito"/>
              </a:rPr>
              <a:t>“Know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Thyself”</a:t>
            </a:r>
            <a:endParaRPr sz="1800" dirty="0">
              <a:latin typeface="Carlito"/>
              <a:cs typeface="Carlito"/>
            </a:endParaRPr>
          </a:p>
          <a:p>
            <a:pPr marR="177165" algn="ctr">
              <a:lnSpc>
                <a:spcPct val="100000"/>
              </a:lnSpc>
              <a:spcBef>
                <a:spcPts val="335"/>
              </a:spcBef>
            </a:pPr>
            <a:r>
              <a:rPr sz="1200" b="1" dirty="0">
                <a:latin typeface="Carlito"/>
                <a:cs typeface="Carlito"/>
              </a:rPr>
              <a:t>Carved</a:t>
            </a:r>
            <a:r>
              <a:rPr sz="1200" b="1" spc="-1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on</a:t>
            </a:r>
            <a:r>
              <a:rPr sz="1200" b="1" spc="-2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the</a:t>
            </a:r>
            <a:r>
              <a:rPr sz="1200" b="1" spc="-3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temple</a:t>
            </a:r>
            <a:r>
              <a:rPr sz="1200" b="1" spc="-2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to</a:t>
            </a:r>
            <a:r>
              <a:rPr sz="1200" b="1" spc="-2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the</a:t>
            </a:r>
            <a:r>
              <a:rPr sz="1200" b="1" spc="-30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Oracle</a:t>
            </a:r>
            <a:r>
              <a:rPr sz="1200" b="1" spc="-4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at</a:t>
            </a:r>
            <a:r>
              <a:rPr sz="1200" b="1" spc="-15" dirty="0">
                <a:latin typeface="Carlito"/>
                <a:cs typeface="Carlito"/>
              </a:rPr>
              <a:t> </a:t>
            </a:r>
            <a:r>
              <a:rPr sz="1200" b="1" spc="-10" dirty="0">
                <a:latin typeface="Carlito"/>
                <a:cs typeface="Carlito"/>
              </a:rPr>
              <a:t>Delphi</a:t>
            </a:r>
            <a:endParaRPr sz="1200" dirty="0">
              <a:latin typeface="Carlito"/>
              <a:cs typeface="Carlito"/>
            </a:endParaRPr>
          </a:p>
          <a:p>
            <a:pPr marR="176530" algn="ctr">
              <a:lnSpc>
                <a:spcPct val="100000"/>
              </a:lnSpc>
              <a:spcBef>
                <a:spcPts val="1140"/>
              </a:spcBef>
            </a:pPr>
            <a:r>
              <a:rPr sz="1800" b="1" dirty="0">
                <a:latin typeface="Carlito"/>
                <a:cs typeface="Carlito"/>
              </a:rPr>
              <a:t>“To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conquer</a:t>
            </a:r>
            <a:r>
              <a:rPr sz="1800" b="1" spc="-6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others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is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strong;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to</a:t>
            </a:r>
            <a:endParaRPr sz="1800" dirty="0">
              <a:latin typeface="Carlito"/>
              <a:cs typeface="Carlito"/>
            </a:endParaRPr>
          </a:p>
          <a:p>
            <a:pPr marR="173990" algn="ctr">
              <a:lnSpc>
                <a:spcPct val="100000"/>
              </a:lnSpc>
            </a:pPr>
            <a:r>
              <a:rPr sz="1800" b="1" dirty="0">
                <a:latin typeface="Carlito"/>
                <a:cs typeface="Carlito"/>
              </a:rPr>
              <a:t>conquer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oneself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is</a:t>
            </a:r>
            <a:r>
              <a:rPr sz="1800" b="1" spc="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mighty.”</a:t>
            </a:r>
            <a:endParaRPr sz="1800" dirty="0">
              <a:latin typeface="Carlito"/>
              <a:cs typeface="Carlito"/>
            </a:endParaRPr>
          </a:p>
          <a:p>
            <a:pPr marR="174625" algn="ctr">
              <a:lnSpc>
                <a:spcPct val="100000"/>
              </a:lnSpc>
              <a:spcBef>
                <a:spcPts val="340"/>
              </a:spcBef>
            </a:pPr>
            <a:r>
              <a:rPr sz="1200" b="1" spc="-10" dirty="0">
                <a:latin typeface="Carlito"/>
                <a:cs typeface="Carlito"/>
              </a:rPr>
              <a:t>Lao-</a:t>
            </a:r>
            <a:r>
              <a:rPr sz="1200" b="1" spc="-20" dirty="0">
                <a:latin typeface="Carlito"/>
                <a:cs typeface="Carlito"/>
              </a:rPr>
              <a:t>Tzu</a:t>
            </a:r>
            <a:r>
              <a:rPr sz="1200" b="1" spc="-3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5</a:t>
            </a:r>
            <a:r>
              <a:rPr sz="1200" b="1" baseline="24305" dirty="0">
                <a:latin typeface="Carlito"/>
                <a:cs typeface="Carlito"/>
              </a:rPr>
              <a:t>th</a:t>
            </a:r>
            <a:r>
              <a:rPr sz="1200" b="1" spc="104" baseline="24305" dirty="0">
                <a:latin typeface="Carlito"/>
                <a:cs typeface="Carlito"/>
              </a:rPr>
              <a:t> </a:t>
            </a:r>
            <a:r>
              <a:rPr sz="1200" b="1" dirty="0">
                <a:latin typeface="Carlito"/>
                <a:cs typeface="Carlito"/>
              </a:rPr>
              <a:t>Century</a:t>
            </a:r>
            <a:r>
              <a:rPr sz="1200" b="1" spc="-10" dirty="0">
                <a:latin typeface="Carlito"/>
                <a:cs typeface="Carlito"/>
              </a:rPr>
              <a:t> </a:t>
            </a:r>
            <a:r>
              <a:rPr sz="1200" b="1" spc="-25" dirty="0">
                <a:latin typeface="Carlito"/>
                <a:cs typeface="Carlito"/>
              </a:rPr>
              <a:t>BC</a:t>
            </a:r>
            <a:endParaRPr sz="1200" dirty="0">
              <a:latin typeface="Carlito"/>
              <a:cs typeface="Carlito"/>
            </a:endParaRPr>
          </a:p>
          <a:p>
            <a:pPr marL="406400" marR="324485" indent="-256540">
              <a:lnSpc>
                <a:spcPct val="100000"/>
              </a:lnSpc>
              <a:spcBef>
                <a:spcPts val="1140"/>
              </a:spcBef>
            </a:pPr>
            <a:r>
              <a:rPr sz="1800" b="1" dirty="0">
                <a:latin typeface="Carlito"/>
                <a:cs typeface="Carlito"/>
              </a:rPr>
              <a:t>“He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that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would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govern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others </a:t>
            </a:r>
            <a:r>
              <a:rPr sz="1800" b="1" dirty="0">
                <a:latin typeface="Carlito"/>
                <a:cs typeface="Carlito"/>
              </a:rPr>
              <a:t>must</a:t>
            </a:r>
            <a:r>
              <a:rPr sz="1800" b="1" spc="-5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first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master</a:t>
            </a:r>
            <a:r>
              <a:rPr sz="1800" b="1" spc="-7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himself”</a:t>
            </a:r>
            <a:endParaRPr sz="1800" dirty="0">
              <a:latin typeface="Carlito"/>
              <a:cs typeface="Carlito"/>
            </a:endParaRPr>
          </a:p>
          <a:p>
            <a:pPr marL="71755">
              <a:lnSpc>
                <a:spcPct val="100000"/>
              </a:lnSpc>
              <a:spcBef>
                <a:spcPts val="335"/>
              </a:spcBef>
              <a:tabLst>
                <a:tab pos="862965" algn="l"/>
                <a:tab pos="3272154" algn="l"/>
              </a:tabLst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Philip</a:t>
            </a:r>
            <a:r>
              <a:rPr sz="1200" b="1" u="sng" spc="-7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Messinger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1624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8398" y="52197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10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5586" y="172116"/>
            <a:ext cx="684530" cy="2955290"/>
            <a:chOff x="195586" y="172116"/>
            <a:chExt cx="684530" cy="2955290"/>
          </a:xfrm>
        </p:grpSpPr>
        <p:sp>
          <p:nvSpPr>
            <p:cNvPr id="6" name="object 6"/>
            <p:cNvSpPr/>
            <p:nvPr/>
          </p:nvSpPr>
          <p:spPr>
            <a:xfrm>
              <a:off x="197967" y="174498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679704" y="0"/>
                  </a:moveTo>
                  <a:lnTo>
                    <a:pt x="0" y="0"/>
                  </a:lnTo>
                  <a:lnTo>
                    <a:pt x="0" y="2950464"/>
                  </a:lnTo>
                  <a:lnTo>
                    <a:pt x="679704" y="2950464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008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967" y="174498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0" y="2950464"/>
                  </a:moveTo>
                  <a:lnTo>
                    <a:pt x="679704" y="2950464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2950464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2483" y="3206902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65345" y="7607"/>
            <a:ext cx="214629" cy="236220"/>
            <a:chOff x="4365345" y="7607"/>
            <a:chExt cx="214629" cy="23622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5345" y="7607"/>
              <a:ext cx="207263" cy="2359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7919" y="19526"/>
              <a:ext cx="191833" cy="19411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-12700" y="345561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10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40" dirty="0"/>
              <a:t> </a:t>
            </a:r>
            <a:r>
              <a:rPr spc="-20" dirty="0"/>
              <a:t>Hierarchy</a:t>
            </a:r>
            <a:r>
              <a:rPr spc="-3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Personal</a:t>
            </a:r>
            <a:r>
              <a:rPr spc="-30" dirty="0"/>
              <a:t> </a:t>
            </a:r>
            <a:r>
              <a:rPr spc="-20" dirty="0"/>
              <a:t>Life </a:t>
            </a:r>
            <a:r>
              <a:rPr spc="-10" dirty="0"/>
              <a:t>Management</a:t>
            </a:r>
            <a:r>
              <a:rPr spc="-50" dirty="0"/>
              <a:t> </a:t>
            </a:r>
            <a:r>
              <a:rPr spc="-10" dirty="0"/>
              <a:t>Skills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2970" y="51562"/>
            <a:ext cx="1143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11</a:t>
            </a:r>
            <a:endParaRPr sz="7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69" y="1257300"/>
            <a:ext cx="4526280" cy="1295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-12700" y="345440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11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398" y="52197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12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3686" y="234600"/>
          <a:ext cx="4107179" cy="2951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7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54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986155" marR="977900" indent="5461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Enigma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Self-Awareness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508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00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60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168910" marR="384175" indent="-95250">
                        <a:lnSpc>
                          <a:spcPct val="100000"/>
                        </a:lnSpc>
                        <a:spcBef>
                          <a:spcPts val="480"/>
                        </a:spcBef>
                        <a:buSzPct val="95000"/>
                        <a:buFont typeface="Arial"/>
                        <a:buChar char="•"/>
                        <a:tabLst>
                          <a:tab pos="168910" algn="l"/>
                          <a:tab pos="170815" algn="l"/>
                        </a:tabLst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Seeking</a:t>
                      </a:r>
                      <a:r>
                        <a:rPr sz="20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self</a:t>
                      </a:r>
                      <a:r>
                        <a:rPr sz="20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knowledge</a:t>
                      </a:r>
                      <a:r>
                        <a:rPr sz="200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2000" b="1" spc="-50" dirty="0">
                          <a:latin typeface="Carlito"/>
                          <a:cs typeface="Carlito"/>
                        </a:rPr>
                        <a:t> a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prerequisite</a:t>
                      </a:r>
                      <a:r>
                        <a:rPr sz="20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for</a:t>
                      </a:r>
                      <a:r>
                        <a:rPr sz="20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personal growth.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168910" marR="259079" indent="-95250">
                        <a:lnSpc>
                          <a:spcPct val="100000"/>
                        </a:lnSpc>
                        <a:spcBef>
                          <a:spcPts val="480"/>
                        </a:spcBef>
                        <a:buSzPct val="95000"/>
                        <a:buFont typeface="Arial"/>
                        <a:buChar char="•"/>
                        <a:tabLst>
                          <a:tab pos="168910" algn="l"/>
                          <a:tab pos="170815" algn="l"/>
                        </a:tabLst>
                      </a:pPr>
                      <a:r>
                        <a:rPr sz="200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2000" b="1" spc="-30" dirty="0">
                          <a:latin typeface="Carlito"/>
                          <a:cs typeface="Carlito"/>
                        </a:rPr>
                        <a:t>However,</a:t>
                      </a:r>
                      <a:r>
                        <a:rPr sz="20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we</a:t>
                      </a:r>
                      <a:r>
                        <a:rPr sz="20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avoid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seeking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information</a:t>
                      </a:r>
                      <a:r>
                        <a:rPr sz="20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about</a:t>
                      </a:r>
                      <a:r>
                        <a:rPr sz="20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ourselves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because</a:t>
                      </a:r>
                      <a:r>
                        <a:rPr sz="20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it</a:t>
                      </a:r>
                      <a:r>
                        <a:rPr sz="20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may</a:t>
                      </a:r>
                      <a:r>
                        <a:rPr sz="20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make</a:t>
                      </a:r>
                      <a:r>
                        <a:rPr sz="20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us</a:t>
                      </a:r>
                      <a:r>
                        <a:rPr sz="20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feel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inferior.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6096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483" y="3206902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-12700" y="345561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12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398" y="51562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13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5586" y="172116"/>
          <a:ext cx="4145279" cy="2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8089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b="1" u="sng" spc="-7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Sensitive</a:t>
                      </a:r>
                      <a:r>
                        <a:rPr sz="2000" b="1" u="sng" spc="-5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sng" spc="-2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Line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00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21018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point</a:t>
                      </a:r>
                      <a:r>
                        <a:rPr sz="20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at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which</a:t>
                      </a:r>
                      <a:r>
                        <a:rPr sz="20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individuals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become</a:t>
                      </a:r>
                      <a:r>
                        <a:rPr sz="20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defensive</a:t>
                      </a:r>
                      <a:r>
                        <a:rPr sz="2000" b="1" spc="-7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when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encountering</a:t>
                      </a:r>
                      <a:r>
                        <a:rPr sz="2000" b="1" spc="-8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information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about</a:t>
                      </a:r>
                      <a:r>
                        <a:rPr sz="20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themselves</a:t>
                      </a:r>
                      <a:r>
                        <a:rPr sz="20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that</a:t>
                      </a:r>
                      <a:r>
                        <a:rPr sz="20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5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inconsistent</a:t>
                      </a:r>
                      <a:r>
                        <a:rPr sz="20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with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their 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self-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concept.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722217" y="322478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483" y="3206241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-12700" y="345440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13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009" y="228600"/>
            <a:ext cx="3543300" cy="571500"/>
          </a:xfrm>
          <a:prstGeom prst="rect">
            <a:avLst/>
          </a:prstGeom>
          <a:solidFill>
            <a:srgbClr val="0084CF"/>
          </a:solidFill>
        </p:spPr>
        <p:txBody>
          <a:bodyPr vert="horz" wrap="square" lIns="0" tIns="5715" rIns="0" bIns="0" rtlCol="0">
            <a:spAutoFit/>
          </a:bodyPr>
          <a:lstStyle/>
          <a:p>
            <a:pPr marL="1125220" marR="1118235" indent="65405">
              <a:lnSpc>
                <a:spcPts val="2160"/>
              </a:lnSpc>
              <a:spcBef>
                <a:spcPts val="45"/>
              </a:spcBef>
            </a:pPr>
            <a:r>
              <a:rPr sz="1800" u="sng" dirty="0">
                <a:uFill>
                  <a:solidFill>
                    <a:srgbClr val="FFFFFF"/>
                  </a:solidFill>
                </a:uFill>
              </a:rPr>
              <a:t>Crossing</a:t>
            </a:r>
            <a:r>
              <a:rPr sz="1800" u="sng" spc="-4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1800" u="sng" spc="-25" dirty="0">
                <a:uFill>
                  <a:solidFill>
                    <a:srgbClr val="FFFFFF"/>
                  </a:solidFill>
                </a:uFill>
              </a:rPr>
              <a:t>the</a:t>
            </a:r>
            <a:r>
              <a:rPr sz="1800" u="none" spc="-25" dirty="0"/>
              <a:t> </a:t>
            </a:r>
            <a:r>
              <a:rPr sz="1800" u="sng" dirty="0">
                <a:uFill>
                  <a:solidFill>
                    <a:srgbClr val="FFFFFF"/>
                  </a:solidFill>
                </a:uFill>
              </a:rPr>
              <a:t>Sensitive</a:t>
            </a:r>
            <a:r>
              <a:rPr sz="1800" u="sng" spc="-6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1800" u="sng" spc="-20" dirty="0">
                <a:uFill>
                  <a:solidFill>
                    <a:srgbClr val="FFFFFF"/>
                  </a:solidFill>
                </a:uFill>
              </a:rPr>
              <a:t>Line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1197076" y="879729"/>
            <a:ext cx="3091180" cy="158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35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Our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sensitive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line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is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less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likely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to</a:t>
            </a:r>
            <a:endParaRPr sz="1800" dirty="0">
              <a:latin typeface="Carlito"/>
              <a:cs typeface="Carlito"/>
            </a:endParaRPr>
          </a:p>
          <a:p>
            <a:pPr marL="97790">
              <a:lnSpc>
                <a:spcPts val="1835"/>
              </a:lnSpc>
            </a:pPr>
            <a:r>
              <a:rPr sz="1800" b="1" dirty="0">
                <a:latin typeface="Carlito"/>
                <a:cs typeface="Carlito"/>
              </a:rPr>
              <a:t>be</a:t>
            </a:r>
            <a:r>
              <a:rPr sz="1800" b="1" spc="-10" dirty="0">
                <a:latin typeface="Carlito"/>
                <a:cs typeface="Carlito"/>
              </a:rPr>
              <a:t> crossed…</a:t>
            </a:r>
            <a:endParaRPr sz="1800" dirty="0">
              <a:latin typeface="Carlito"/>
              <a:cs typeface="Carlito"/>
            </a:endParaRPr>
          </a:p>
          <a:p>
            <a:pPr marL="125095" indent="-120650">
              <a:lnSpc>
                <a:spcPts val="1835"/>
              </a:lnSpc>
              <a:spcBef>
                <a:spcPts val="1080"/>
              </a:spcBef>
              <a:buSzPct val="94444"/>
              <a:buFont typeface="Carlito"/>
              <a:buChar char="•"/>
              <a:tabLst>
                <a:tab pos="125095" algn="l"/>
              </a:tabLst>
            </a:pPr>
            <a:r>
              <a:rPr sz="1800" b="1" dirty="0">
                <a:latin typeface="Carlito"/>
                <a:cs typeface="Carlito"/>
              </a:rPr>
              <a:t>When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information</a:t>
            </a:r>
            <a:r>
              <a:rPr sz="1800" b="1" spc="-4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is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verifiable,</a:t>
            </a:r>
            <a:endParaRPr sz="1800" dirty="0">
              <a:latin typeface="Carlito"/>
              <a:cs typeface="Carlito"/>
            </a:endParaRPr>
          </a:p>
          <a:p>
            <a:pPr marL="97790">
              <a:lnSpc>
                <a:spcPts val="1835"/>
              </a:lnSpc>
            </a:pPr>
            <a:r>
              <a:rPr sz="1800" b="1" dirty="0">
                <a:latin typeface="Carlito"/>
                <a:cs typeface="Carlito"/>
              </a:rPr>
              <a:t>predictable</a:t>
            </a:r>
            <a:r>
              <a:rPr sz="1800" b="1" spc="-5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and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controllable.</a:t>
            </a:r>
            <a:endParaRPr sz="1800" dirty="0">
              <a:latin typeface="Carlito"/>
              <a:cs typeface="Carlito"/>
            </a:endParaRPr>
          </a:p>
          <a:p>
            <a:pPr marL="125095" indent="-120650">
              <a:lnSpc>
                <a:spcPct val="100000"/>
              </a:lnSpc>
              <a:spcBef>
                <a:spcPts val="1730"/>
              </a:spcBef>
              <a:buSzPct val="94444"/>
              <a:buFont typeface="Carlito"/>
              <a:buChar char="•"/>
              <a:tabLst>
                <a:tab pos="125095" algn="l"/>
              </a:tabLst>
            </a:pPr>
            <a:r>
              <a:rPr sz="1800" b="1" dirty="0">
                <a:latin typeface="Carlito"/>
                <a:cs typeface="Carlito"/>
              </a:rPr>
              <a:t>When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we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“self-disclose”.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8398" y="52197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14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95586" y="172116"/>
            <a:ext cx="684530" cy="2955290"/>
            <a:chOff x="195586" y="172116"/>
            <a:chExt cx="684530" cy="2955290"/>
          </a:xfrm>
        </p:grpSpPr>
        <p:sp>
          <p:nvSpPr>
            <p:cNvPr id="7" name="object 7"/>
            <p:cNvSpPr/>
            <p:nvPr/>
          </p:nvSpPr>
          <p:spPr>
            <a:xfrm>
              <a:off x="197967" y="174498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679704" y="0"/>
                  </a:moveTo>
                  <a:lnTo>
                    <a:pt x="0" y="0"/>
                  </a:lnTo>
                  <a:lnTo>
                    <a:pt x="0" y="2950464"/>
                  </a:lnTo>
                  <a:lnTo>
                    <a:pt x="679704" y="2950464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008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967" y="174498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0" y="2950464"/>
                  </a:moveTo>
                  <a:lnTo>
                    <a:pt x="679704" y="2950464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2950464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2483" y="3206902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-12700" y="345561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14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398" y="51562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15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5586" y="172116"/>
          <a:ext cx="4145279" cy="2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547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8636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Appreciating</a:t>
                      </a:r>
                      <a:r>
                        <a:rPr sz="1800" b="1" u="sng" spc="-3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Individual</a:t>
                      </a:r>
                      <a:r>
                        <a:rPr sz="1800" b="1" u="sng" spc="-2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Differences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4922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00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47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1290"/>
                        </a:spcBef>
                        <a:tabLst>
                          <a:tab pos="1722120" algn="l"/>
                        </a:tabLst>
                      </a:pPr>
                      <a:r>
                        <a:rPr sz="14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Differences</a:t>
                      </a:r>
                      <a:r>
                        <a:rPr sz="1400" b="1" u="none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1400" b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Distinctions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254635" indent="-17145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"/>
                        <a:buChar char="•"/>
                        <a:tabLst>
                          <a:tab pos="254635" algn="l"/>
                          <a:tab pos="1722120" algn="l"/>
                        </a:tabLst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We</a:t>
                      </a:r>
                      <a:r>
                        <a:rPr sz="14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observe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400" spc="4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We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create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255904">
                        <a:lnSpc>
                          <a:spcPct val="100000"/>
                        </a:lnSpc>
                        <a:tabLst>
                          <a:tab pos="1894205" algn="l"/>
                        </a:tabLst>
                      </a:pPr>
                      <a:r>
                        <a:rPr sz="1400" b="1" spc="-10" dirty="0">
                          <a:latin typeface="Carlito"/>
                          <a:cs typeface="Carlito"/>
                        </a:rPr>
                        <a:t>differences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distinctions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254635" indent="-171450">
                        <a:lnSpc>
                          <a:spcPts val="1560"/>
                        </a:lnSpc>
                        <a:spcBef>
                          <a:spcPts val="1485"/>
                        </a:spcBef>
                        <a:buFont typeface="Arial"/>
                        <a:buChar char="•"/>
                        <a:tabLst>
                          <a:tab pos="254635" algn="l"/>
                        </a:tabLst>
                      </a:pPr>
                      <a:r>
                        <a:rPr sz="1400" b="1" spc="-10" dirty="0">
                          <a:latin typeface="Carlito"/>
                          <a:cs typeface="Carlito"/>
                        </a:rPr>
                        <a:t>Appreciating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255904">
                        <a:lnSpc>
                          <a:spcPts val="1560"/>
                        </a:lnSpc>
                        <a:tabLst>
                          <a:tab pos="1722120" algn="l"/>
                        </a:tabLst>
                      </a:pPr>
                      <a:r>
                        <a:rPr sz="2100" b="1" spc="-15" baseline="-9920" dirty="0">
                          <a:latin typeface="Carlito"/>
                          <a:cs typeface="Carlito"/>
                        </a:rPr>
                        <a:t>differences</a:t>
                      </a:r>
                      <a:r>
                        <a:rPr sz="2100" b="1" spc="22" baseline="-99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30" baseline="-9920" dirty="0">
                          <a:latin typeface="Carlito"/>
                          <a:cs typeface="Carlito"/>
                        </a:rPr>
                        <a:t>helps</a:t>
                      </a:r>
                      <a:r>
                        <a:rPr sz="2100" b="1" baseline="-992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•</a:t>
                      </a:r>
                      <a:r>
                        <a:rPr sz="1400" spc="4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Making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distinctions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255904" marR="572770">
                        <a:lnSpc>
                          <a:spcPts val="1440"/>
                        </a:lnSpc>
                        <a:spcBef>
                          <a:spcPts val="490"/>
                        </a:spcBef>
                        <a:tabLst>
                          <a:tab pos="1894205" algn="l"/>
                        </a:tabLst>
                      </a:pPr>
                      <a:r>
                        <a:rPr sz="1400" b="1" spc="-10" dirty="0">
                          <a:latin typeface="Carlito"/>
                          <a:cs typeface="Carlito"/>
                        </a:rPr>
                        <a:t>eliminate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social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2100" b="1" baseline="9920" dirty="0">
                          <a:latin typeface="Carlito"/>
                          <a:cs typeface="Carlito"/>
                        </a:rPr>
                        <a:t>creates</a:t>
                      </a:r>
                      <a:r>
                        <a:rPr sz="2100" b="1" spc="-120" baseline="99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100" b="1" spc="-15" baseline="9920" dirty="0">
                          <a:latin typeface="Carlito"/>
                          <a:cs typeface="Carlito"/>
                        </a:rPr>
                        <a:t>social </a:t>
                      </a:r>
                      <a:r>
                        <a:rPr sz="2100" b="1" spc="-15" baseline="-9920" dirty="0">
                          <a:latin typeface="Carlito"/>
                          <a:cs typeface="Carlito"/>
                        </a:rPr>
                        <a:t>barriers</a:t>
                      </a:r>
                      <a:r>
                        <a:rPr sz="2100" b="1" baseline="-9920" dirty="0">
                          <a:latin typeface="Carlito"/>
                          <a:cs typeface="Carlito"/>
                        </a:rPr>
                        <a:t>	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barriers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6383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722217" y="322478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483" y="3206241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-12700" y="345440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15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2483" y="3206902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0209" y="38100"/>
            <a:ext cx="3429000" cy="500380"/>
          </a:xfrm>
          <a:custGeom>
            <a:avLst/>
            <a:gdLst/>
            <a:ahLst/>
            <a:cxnLst/>
            <a:rect l="l" t="t" r="r" b="b"/>
            <a:pathLst>
              <a:path w="3429000" h="500380">
                <a:moveTo>
                  <a:pt x="3429000" y="0"/>
                </a:moveTo>
                <a:lnTo>
                  <a:pt x="0" y="0"/>
                </a:lnTo>
                <a:lnTo>
                  <a:pt x="0" y="499872"/>
                </a:lnTo>
                <a:lnTo>
                  <a:pt x="3429000" y="499872"/>
                </a:lnTo>
                <a:lnTo>
                  <a:pt x="34290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0398" y="-12953"/>
            <a:ext cx="1928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marR="5080" indent="-224154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Five</a:t>
            </a:r>
            <a:r>
              <a:rPr sz="1800" spc="-30" dirty="0"/>
              <a:t> </a:t>
            </a:r>
            <a:r>
              <a:rPr sz="1800" dirty="0"/>
              <a:t>Core</a:t>
            </a:r>
            <a:r>
              <a:rPr sz="1800" spc="-30" dirty="0"/>
              <a:t> </a:t>
            </a:r>
            <a:r>
              <a:rPr sz="1800" dirty="0"/>
              <a:t>Aspects</a:t>
            </a:r>
            <a:r>
              <a:rPr sz="1800" spc="-25" dirty="0"/>
              <a:t> of </a:t>
            </a:r>
            <a:r>
              <a:rPr sz="1800" spc="-10" dirty="0"/>
              <a:t>Self-Awareness</a:t>
            </a:r>
            <a:endParaRPr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4417923" y="52197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16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4553" y="422148"/>
            <a:ext cx="3985260" cy="2701925"/>
            <a:chOff x="314553" y="422148"/>
            <a:chExt cx="3985260" cy="27019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609" y="608076"/>
              <a:ext cx="3810000" cy="24704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5297" y="422148"/>
              <a:ext cx="2604389" cy="180873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25346" y="440876"/>
              <a:ext cx="2548255" cy="1753870"/>
            </a:xfrm>
            <a:custGeom>
              <a:avLst/>
              <a:gdLst/>
              <a:ahLst/>
              <a:cxnLst/>
              <a:rect l="l" t="t" r="r" b="b"/>
              <a:pathLst>
                <a:path w="2548254" h="1753870">
                  <a:moveTo>
                    <a:pt x="247191" y="72330"/>
                  </a:moveTo>
                  <a:lnTo>
                    <a:pt x="279134" y="31281"/>
                  </a:lnTo>
                  <a:lnTo>
                    <a:pt x="322804" y="6544"/>
                  </a:lnTo>
                  <a:lnTo>
                    <a:pt x="372546" y="0"/>
                  </a:lnTo>
                  <a:lnTo>
                    <a:pt x="422705" y="13529"/>
                  </a:lnTo>
                  <a:lnTo>
                    <a:pt x="2475914" y="1036514"/>
                  </a:lnTo>
                  <a:lnTo>
                    <a:pt x="2516963" y="1068458"/>
                  </a:lnTo>
                  <a:lnTo>
                    <a:pt x="2541700" y="1112142"/>
                  </a:lnTo>
                  <a:lnTo>
                    <a:pt x="2548245" y="1161922"/>
                  </a:lnTo>
                  <a:lnTo>
                    <a:pt x="2534715" y="1212155"/>
                  </a:lnTo>
                  <a:lnTo>
                    <a:pt x="2301162" y="1680912"/>
                  </a:lnTo>
                  <a:lnTo>
                    <a:pt x="2269218" y="1721961"/>
                  </a:lnTo>
                  <a:lnTo>
                    <a:pt x="2225534" y="1746698"/>
                  </a:lnTo>
                  <a:lnTo>
                    <a:pt x="2175754" y="1753242"/>
                  </a:lnTo>
                  <a:lnTo>
                    <a:pt x="2125521" y="1739713"/>
                  </a:lnTo>
                  <a:lnTo>
                    <a:pt x="72312" y="716728"/>
                  </a:lnTo>
                  <a:lnTo>
                    <a:pt x="31317" y="684784"/>
                  </a:lnTo>
                  <a:lnTo>
                    <a:pt x="6574" y="641099"/>
                  </a:lnTo>
                  <a:lnTo>
                    <a:pt x="0" y="591319"/>
                  </a:lnTo>
                  <a:lnTo>
                    <a:pt x="13511" y="541087"/>
                  </a:lnTo>
                  <a:lnTo>
                    <a:pt x="247191" y="72330"/>
                  </a:lnTo>
                  <a:close/>
                </a:path>
              </a:pathLst>
            </a:custGeom>
            <a:ln w="14287">
              <a:solidFill>
                <a:srgbClr val="E36C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553" y="1239012"/>
              <a:ext cx="3331210" cy="188493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4271" y="1258062"/>
              <a:ext cx="3276600" cy="1828800"/>
            </a:xfrm>
            <a:custGeom>
              <a:avLst/>
              <a:gdLst/>
              <a:ahLst/>
              <a:cxnLst/>
              <a:rect l="l" t="t" r="r" b="b"/>
              <a:pathLst>
                <a:path w="3276600" h="1828800">
                  <a:moveTo>
                    <a:pt x="0" y="304800"/>
                  </a:moveTo>
                  <a:lnTo>
                    <a:pt x="3990" y="255374"/>
                  </a:lnTo>
                  <a:lnTo>
                    <a:pt x="15544" y="208483"/>
                  </a:lnTo>
                  <a:lnTo>
                    <a:pt x="34032" y="164753"/>
                  </a:lnTo>
                  <a:lnTo>
                    <a:pt x="58826" y="124815"/>
                  </a:lnTo>
                  <a:lnTo>
                    <a:pt x="89296" y="89296"/>
                  </a:lnTo>
                  <a:lnTo>
                    <a:pt x="124815" y="58826"/>
                  </a:lnTo>
                  <a:lnTo>
                    <a:pt x="164753" y="34032"/>
                  </a:lnTo>
                  <a:lnTo>
                    <a:pt x="208483" y="15544"/>
                  </a:lnTo>
                  <a:lnTo>
                    <a:pt x="255374" y="3990"/>
                  </a:lnTo>
                  <a:lnTo>
                    <a:pt x="304800" y="0"/>
                  </a:lnTo>
                  <a:lnTo>
                    <a:pt x="2971800" y="0"/>
                  </a:lnTo>
                  <a:lnTo>
                    <a:pt x="3021225" y="3990"/>
                  </a:lnTo>
                  <a:lnTo>
                    <a:pt x="3068116" y="15544"/>
                  </a:lnTo>
                  <a:lnTo>
                    <a:pt x="3111846" y="34032"/>
                  </a:lnTo>
                  <a:lnTo>
                    <a:pt x="3151784" y="58826"/>
                  </a:lnTo>
                  <a:lnTo>
                    <a:pt x="3187303" y="89296"/>
                  </a:lnTo>
                  <a:lnTo>
                    <a:pt x="3217773" y="124815"/>
                  </a:lnTo>
                  <a:lnTo>
                    <a:pt x="3242567" y="164753"/>
                  </a:lnTo>
                  <a:lnTo>
                    <a:pt x="3261055" y="208483"/>
                  </a:lnTo>
                  <a:lnTo>
                    <a:pt x="3272609" y="255374"/>
                  </a:lnTo>
                  <a:lnTo>
                    <a:pt x="3276600" y="304800"/>
                  </a:lnTo>
                  <a:lnTo>
                    <a:pt x="3276600" y="1524000"/>
                  </a:lnTo>
                  <a:lnTo>
                    <a:pt x="3272609" y="1573425"/>
                  </a:lnTo>
                  <a:lnTo>
                    <a:pt x="3261055" y="1620316"/>
                  </a:lnTo>
                  <a:lnTo>
                    <a:pt x="3242567" y="1664046"/>
                  </a:lnTo>
                  <a:lnTo>
                    <a:pt x="3217773" y="1703984"/>
                  </a:lnTo>
                  <a:lnTo>
                    <a:pt x="3187303" y="1739503"/>
                  </a:lnTo>
                  <a:lnTo>
                    <a:pt x="3151784" y="1769973"/>
                  </a:lnTo>
                  <a:lnTo>
                    <a:pt x="3111846" y="1794767"/>
                  </a:lnTo>
                  <a:lnTo>
                    <a:pt x="3068116" y="1813255"/>
                  </a:lnTo>
                  <a:lnTo>
                    <a:pt x="3021225" y="1824809"/>
                  </a:lnTo>
                  <a:lnTo>
                    <a:pt x="2971800" y="1828800"/>
                  </a:lnTo>
                  <a:lnTo>
                    <a:pt x="304800" y="1828800"/>
                  </a:lnTo>
                  <a:lnTo>
                    <a:pt x="255374" y="1824809"/>
                  </a:lnTo>
                  <a:lnTo>
                    <a:pt x="208483" y="1813255"/>
                  </a:lnTo>
                  <a:lnTo>
                    <a:pt x="164753" y="1794767"/>
                  </a:lnTo>
                  <a:lnTo>
                    <a:pt x="124815" y="1769973"/>
                  </a:lnTo>
                  <a:lnTo>
                    <a:pt x="89296" y="1739503"/>
                  </a:lnTo>
                  <a:lnTo>
                    <a:pt x="58826" y="1703984"/>
                  </a:lnTo>
                  <a:lnTo>
                    <a:pt x="34032" y="1664046"/>
                  </a:lnTo>
                  <a:lnTo>
                    <a:pt x="15544" y="1620316"/>
                  </a:lnTo>
                  <a:lnTo>
                    <a:pt x="3990" y="1573425"/>
                  </a:lnTo>
                  <a:lnTo>
                    <a:pt x="0" y="1524000"/>
                  </a:lnTo>
                  <a:lnTo>
                    <a:pt x="0" y="304800"/>
                  </a:lnTo>
                  <a:close/>
                </a:path>
              </a:pathLst>
            </a:custGeom>
            <a:ln w="1428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-12700" y="345561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16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398" y="51562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17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5586" y="172116"/>
          <a:ext cx="4145279" cy="2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5746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Emotional</a:t>
                      </a:r>
                      <a:r>
                        <a:rPr sz="2000" b="1" u="sng" spc="-25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Intelligence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00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210185" marR="701675" indent="-127000">
                        <a:lnSpc>
                          <a:spcPct val="100000"/>
                        </a:lnSpc>
                        <a:spcBef>
                          <a:spcPts val="770"/>
                        </a:spcBef>
                        <a:buFont typeface="Arial"/>
                        <a:buChar char="•"/>
                        <a:tabLst>
                          <a:tab pos="211454" algn="l"/>
                        </a:tabLst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Difficult</a:t>
                      </a:r>
                      <a:r>
                        <a:rPr sz="20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measure</a:t>
                      </a:r>
                      <a:r>
                        <a:rPr sz="20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5" dirty="0">
                          <a:latin typeface="Carlito"/>
                          <a:cs typeface="Carlito"/>
                        </a:rPr>
                        <a:t>and 	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define.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210185" marR="16510" indent="-127000">
                        <a:lnSpc>
                          <a:spcPct val="100000"/>
                        </a:lnSpc>
                        <a:spcBef>
                          <a:spcPts val="484"/>
                        </a:spcBef>
                        <a:buFont typeface="Arial"/>
                        <a:buChar char="•"/>
                        <a:tabLst>
                          <a:tab pos="211454" algn="l"/>
                        </a:tabLst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Considered</a:t>
                      </a:r>
                      <a:r>
                        <a:rPr sz="20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20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20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important 	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measure</a:t>
                      </a:r>
                      <a:r>
                        <a:rPr sz="20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managerial 	success.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9779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722217" y="322478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483" y="3206241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109825" y="3196015"/>
            <a:ext cx="645795" cy="236220"/>
            <a:chOff x="2109825" y="3196015"/>
            <a:chExt cx="645795" cy="236220"/>
          </a:xfrm>
        </p:grpSpPr>
        <p:pic>
          <p:nvPicPr>
            <p:cNvPr id="8" name="object 8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09825" y="3196015"/>
              <a:ext cx="645609" cy="232983"/>
            </a:xfrm>
            <a:prstGeom prst="rect">
              <a:avLst/>
            </a:prstGeom>
          </p:spPr>
        </p:pic>
        <p:pic>
          <p:nvPicPr>
            <p:cNvPr id="9" name="object 9">
              <a:hlinkClick r:id="rId3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4971" y="3201161"/>
              <a:ext cx="609600" cy="228600"/>
            </a:xfrm>
            <a:prstGeom prst="rect">
              <a:avLst/>
            </a:prstGeom>
          </p:spPr>
        </p:pic>
        <p:sp>
          <p:nvSpPr>
            <p:cNvPr id="10" name="object 10">
              <a:hlinkClick r:id="rId3"/>
            </p:cNvPr>
            <p:cNvSpPr/>
            <p:nvPr/>
          </p:nvSpPr>
          <p:spPr>
            <a:xfrm>
              <a:off x="2134971" y="3201161"/>
              <a:ext cx="609600" cy="228600"/>
            </a:xfrm>
            <a:custGeom>
              <a:avLst/>
              <a:gdLst/>
              <a:ahLst/>
              <a:cxnLst/>
              <a:rect l="l" t="t" r="r" b="b"/>
              <a:pathLst>
                <a:path w="609600" h="228600">
                  <a:moveTo>
                    <a:pt x="0" y="0"/>
                  </a:moveTo>
                  <a:lnTo>
                    <a:pt x="495300" y="0"/>
                  </a:lnTo>
                  <a:lnTo>
                    <a:pt x="609600" y="114300"/>
                  </a:lnTo>
                  <a:lnTo>
                    <a:pt x="49530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ln w="476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-12700" y="345440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17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0052" y="174498"/>
            <a:ext cx="3464560" cy="534670"/>
          </a:xfrm>
          <a:prstGeom prst="rect">
            <a:avLst/>
          </a:prstGeom>
          <a:solidFill>
            <a:srgbClr val="0084CF"/>
          </a:solidFill>
        </p:spPr>
        <p:txBody>
          <a:bodyPr vert="horz" wrap="square" lIns="0" tIns="0" rIns="0" bIns="0" rtlCol="0">
            <a:spAutoFit/>
          </a:bodyPr>
          <a:lstStyle/>
          <a:p>
            <a:pPr marL="37465" algn="ctr">
              <a:lnSpc>
                <a:spcPts val="1835"/>
              </a:lnSpc>
            </a:pPr>
            <a:r>
              <a:rPr sz="20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Components</a:t>
            </a:r>
            <a:r>
              <a:rPr sz="2000" b="1" u="sng" spc="-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of</a:t>
            </a:r>
            <a:r>
              <a:rPr sz="2000" b="1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Emotional</a:t>
            </a:r>
            <a:endParaRPr sz="2000" dirty="0">
              <a:latin typeface="Carlito"/>
              <a:cs typeface="Carlito"/>
            </a:endParaRPr>
          </a:p>
          <a:p>
            <a:pPr marL="34290" algn="ctr">
              <a:lnSpc>
                <a:spcPts val="2370"/>
              </a:lnSpc>
            </a:pPr>
            <a:r>
              <a:rPr sz="20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Intelligence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664" y="795909"/>
            <a:ext cx="3408045" cy="2385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351790" indent="-1727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sz="1800" b="1" dirty="0">
                <a:latin typeface="Carlito"/>
                <a:cs typeface="Carlito"/>
              </a:rPr>
              <a:t>The</a:t>
            </a:r>
            <a:r>
              <a:rPr sz="1800" b="1" spc="-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ability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to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diagnose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and </a:t>
            </a:r>
            <a:r>
              <a:rPr sz="1800" b="1" dirty="0">
                <a:latin typeface="Carlito"/>
                <a:cs typeface="Carlito"/>
              </a:rPr>
              <a:t>recognize</a:t>
            </a:r>
            <a:r>
              <a:rPr sz="1800" b="1" spc="-4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your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own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emotions.</a:t>
            </a:r>
            <a:endParaRPr sz="1800" dirty="0">
              <a:latin typeface="Carlito"/>
              <a:cs typeface="Carlito"/>
            </a:endParaRPr>
          </a:p>
          <a:p>
            <a:pPr marL="184785" indent="-172085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84785" algn="l"/>
              </a:tabLst>
            </a:pPr>
            <a:r>
              <a:rPr sz="1800" b="1" dirty="0">
                <a:latin typeface="Carlito"/>
                <a:cs typeface="Carlito"/>
              </a:rPr>
              <a:t>The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ability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to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control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your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own</a:t>
            </a:r>
            <a:endParaRPr sz="1800" dirty="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sz="1800" b="1" spc="-10" dirty="0">
                <a:latin typeface="Carlito"/>
                <a:cs typeface="Carlito"/>
              </a:rPr>
              <a:t>emotions.</a:t>
            </a:r>
            <a:endParaRPr sz="1800" dirty="0">
              <a:latin typeface="Carlito"/>
              <a:cs typeface="Carlito"/>
            </a:endParaRPr>
          </a:p>
          <a:p>
            <a:pPr marL="184785" marR="76835" indent="-17272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184785" algn="l"/>
              </a:tabLst>
            </a:pPr>
            <a:r>
              <a:rPr sz="1800" b="1" dirty="0">
                <a:latin typeface="Carlito"/>
                <a:cs typeface="Carlito"/>
              </a:rPr>
              <a:t>The</a:t>
            </a:r>
            <a:r>
              <a:rPr sz="1800" b="1" spc="-2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ability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to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recognize</a:t>
            </a:r>
            <a:r>
              <a:rPr sz="1800" b="1" spc="-35" dirty="0">
                <a:latin typeface="Carlito"/>
                <a:cs typeface="Carlito"/>
              </a:rPr>
              <a:t> </a:t>
            </a:r>
            <a:r>
              <a:rPr sz="1800" b="1" spc="-25" dirty="0">
                <a:latin typeface="Carlito"/>
                <a:cs typeface="Carlito"/>
              </a:rPr>
              <a:t>and </a:t>
            </a:r>
            <a:r>
              <a:rPr sz="1800" b="1" dirty="0">
                <a:latin typeface="Carlito"/>
                <a:cs typeface="Carlito"/>
              </a:rPr>
              <a:t>diagnose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the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emotions</a:t>
            </a:r>
            <a:r>
              <a:rPr sz="1800" b="1" spc="-3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of</a:t>
            </a:r>
            <a:r>
              <a:rPr sz="1800" b="1" spc="-15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others.</a:t>
            </a:r>
            <a:endParaRPr sz="1800" dirty="0">
              <a:latin typeface="Carlito"/>
              <a:cs typeface="Carlito"/>
            </a:endParaRPr>
          </a:p>
          <a:p>
            <a:pPr marL="184785" marR="5080" indent="-17272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184785" algn="l"/>
              </a:tabLst>
            </a:pPr>
            <a:r>
              <a:rPr sz="1800" b="1" dirty="0">
                <a:latin typeface="Carlito"/>
                <a:cs typeface="Carlito"/>
              </a:rPr>
              <a:t>The</a:t>
            </a:r>
            <a:r>
              <a:rPr sz="1800" b="1" spc="-1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ability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dirty="0">
                <a:latin typeface="Carlito"/>
                <a:cs typeface="Carlito"/>
              </a:rPr>
              <a:t>to</a:t>
            </a:r>
            <a:r>
              <a:rPr sz="1800" b="1" spc="-20" dirty="0">
                <a:latin typeface="Carlito"/>
                <a:cs typeface="Carlito"/>
              </a:rPr>
              <a:t> </a:t>
            </a:r>
            <a:r>
              <a:rPr sz="1800" b="1" spc="-10" dirty="0">
                <a:latin typeface="Carlito"/>
                <a:cs typeface="Carlito"/>
              </a:rPr>
              <a:t>respond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appropriately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emotional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cues.</a:t>
            </a:r>
            <a:r>
              <a:rPr sz="1800" b="1" u="sng" spc="5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8398" y="52197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18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5586" y="172116"/>
            <a:ext cx="684530" cy="2955290"/>
            <a:chOff x="195586" y="172116"/>
            <a:chExt cx="684530" cy="2955290"/>
          </a:xfrm>
        </p:grpSpPr>
        <p:sp>
          <p:nvSpPr>
            <p:cNvPr id="6" name="object 6"/>
            <p:cNvSpPr/>
            <p:nvPr/>
          </p:nvSpPr>
          <p:spPr>
            <a:xfrm>
              <a:off x="197967" y="174498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679704" y="0"/>
                  </a:moveTo>
                  <a:lnTo>
                    <a:pt x="0" y="0"/>
                  </a:lnTo>
                  <a:lnTo>
                    <a:pt x="0" y="2950464"/>
                  </a:lnTo>
                  <a:lnTo>
                    <a:pt x="679704" y="2950464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008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967" y="174498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0" y="2950464"/>
                  </a:moveTo>
                  <a:lnTo>
                    <a:pt x="679704" y="2950464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2950464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2483" y="3206902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-12700" y="345561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18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886" y="190500"/>
            <a:ext cx="3895216" cy="31100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08398" y="51562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19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2700" y="345440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19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09" y="137160"/>
            <a:ext cx="4114800" cy="5715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11811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30"/>
              </a:spcBef>
            </a:pPr>
            <a:r>
              <a:rPr sz="2000" dirty="0"/>
              <a:t>Introduction</a:t>
            </a:r>
            <a:r>
              <a:rPr sz="2000" spc="-65" dirty="0"/>
              <a:t> </a:t>
            </a:r>
            <a:r>
              <a:rPr sz="2000" dirty="0"/>
              <a:t>to</a:t>
            </a:r>
            <a:r>
              <a:rPr sz="2000" spc="-50" dirty="0"/>
              <a:t> </a:t>
            </a:r>
            <a:r>
              <a:rPr sz="2000" spc="-10" dirty="0"/>
              <a:t>Self-Management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3713334" y="3213735"/>
            <a:ext cx="6413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b="1" spc="-50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e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4253" y="3213735"/>
            <a:ext cx="4445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44"/>
              </a:lnSpc>
            </a:pPr>
            <a:r>
              <a:rPr sz="1000" b="1" spc="-50" dirty="0">
                <a:solidFill>
                  <a:srgbClr val="0000FF"/>
                </a:solidFill>
                <a:latin typeface="Carlito"/>
                <a:cs typeface="Carlito"/>
                <a:hlinkClick r:id="rId2"/>
              </a:rPr>
              <a:t>t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7166" y="5219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888888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9209" y="3124200"/>
            <a:ext cx="4114800" cy="0"/>
          </a:xfrm>
          <a:custGeom>
            <a:avLst/>
            <a:gdLst/>
            <a:ahLst/>
            <a:cxnLst/>
            <a:rect l="l" t="t" r="r" b="b"/>
            <a:pathLst>
              <a:path w="4114800">
                <a:moveTo>
                  <a:pt x="0" y="0"/>
                </a:moveTo>
                <a:lnTo>
                  <a:pt x="4114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-12700" y="659169"/>
            <a:ext cx="4326890" cy="297370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87655">
              <a:lnSpc>
                <a:spcPct val="100000"/>
              </a:lnSpc>
              <a:spcBef>
                <a:spcPts val="450"/>
              </a:spcBef>
            </a:pPr>
            <a:r>
              <a:rPr sz="2000" b="1" dirty="0">
                <a:latin typeface="Carlito"/>
                <a:cs typeface="Carlito"/>
              </a:rPr>
              <a:t>What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is</a:t>
            </a:r>
            <a:r>
              <a:rPr sz="2000" b="1" spc="-1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Self-Management?</a:t>
            </a:r>
            <a:endParaRPr sz="2000">
              <a:latin typeface="Carlito"/>
              <a:cs typeface="Carlito"/>
            </a:endParaRPr>
          </a:p>
          <a:p>
            <a:pPr marL="554355" marR="8890" indent="-228600">
              <a:lnSpc>
                <a:spcPct val="100000"/>
              </a:lnSpc>
              <a:spcBef>
                <a:spcPts val="210"/>
              </a:spcBef>
              <a:buFont typeface="Wingdings"/>
              <a:buChar char=""/>
              <a:tabLst>
                <a:tab pos="554355" algn="l"/>
                <a:tab pos="1612265" algn="l"/>
                <a:tab pos="1905000" algn="l"/>
                <a:tab pos="2205355" algn="l"/>
                <a:tab pos="2531745" algn="l"/>
                <a:tab pos="3232785" algn="l"/>
                <a:tab pos="3610610" algn="l"/>
                <a:tab pos="4184015" algn="l"/>
              </a:tabLst>
            </a:pP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Management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	</a:t>
            </a:r>
            <a:r>
              <a:rPr sz="1200" spc="-25" dirty="0">
                <a:solidFill>
                  <a:srgbClr val="1F487C"/>
                </a:solidFill>
                <a:latin typeface="Arial"/>
                <a:cs typeface="Arial"/>
              </a:rPr>
              <a:t>of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	</a:t>
            </a:r>
            <a:r>
              <a:rPr sz="1200" spc="-25" dirty="0">
                <a:solidFill>
                  <a:srgbClr val="1F487C"/>
                </a:solidFill>
                <a:latin typeface="Arial"/>
                <a:cs typeface="Arial"/>
              </a:rPr>
              <a:t>or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	</a:t>
            </a:r>
            <a:r>
              <a:rPr sz="1200" spc="-25" dirty="0">
                <a:solidFill>
                  <a:srgbClr val="1F487C"/>
                </a:solidFill>
                <a:latin typeface="Arial"/>
                <a:cs typeface="Arial"/>
              </a:rPr>
              <a:t>by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	</a:t>
            </a: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oneself;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	</a:t>
            </a:r>
            <a:r>
              <a:rPr sz="1200" spc="-25" dirty="0">
                <a:solidFill>
                  <a:srgbClr val="1F487C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	</a:t>
            </a: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taking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	</a:t>
            </a:r>
            <a:r>
              <a:rPr sz="1200" spc="-25" dirty="0">
                <a:solidFill>
                  <a:srgbClr val="1F487C"/>
                </a:solidFill>
                <a:latin typeface="Arial"/>
                <a:cs typeface="Arial"/>
              </a:rPr>
              <a:t>of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responsibility</a:t>
            </a:r>
            <a:r>
              <a:rPr sz="1200" spc="-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one's</a:t>
            </a:r>
            <a:r>
              <a:rPr sz="1200" spc="-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own</a:t>
            </a:r>
            <a:r>
              <a:rPr sz="1200" spc="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behaviour</a:t>
            </a:r>
            <a:r>
              <a:rPr sz="1200" spc="-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and</a:t>
            </a:r>
            <a:r>
              <a:rPr sz="1200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well-being.</a:t>
            </a:r>
            <a:endParaRPr sz="1200">
              <a:latin typeface="Arial"/>
              <a:cs typeface="Arial"/>
            </a:endParaRPr>
          </a:p>
          <a:p>
            <a:pPr marL="553720" indent="-227965">
              <a:lnSpc>
                <a:spcPct val="100000"/>
              </a:lnSpc>
              <a:buFont typeface="Wingdings"/>
              <a:buChar char=""/>
              <a:tabLst>
                <a:tab pos="553720" algn="l"/>
              </a:tabLst>
            </a:pP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Organizations like</a:t>
            </a:r>
            <a:r>
              <a:rPr sz="1200" spc="-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self-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managed</a:t>
            </a:r>
            <a:r>
              <a:rPr sz="1200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workers</a:t>
            </a:r>
            <a:endParaRPr sz="1200">
              <a:latin typeface="Arial"/>
              <a:cs typeface="Arial"/>
            </a:endParaRPr>
          </a:p>
          <a:p>
            <a:pPr marL="553720" indent="-227965">
              <a:lnSpc>
                <a:spcPct val="100000"/>
              </a:lnSpc>
              <a:buFont typeface="Wingdings"/>
              <a:buChar char=""/>
              <a:tabLst>
                <a:tab pos="553720" algn="l"/>
              </a:tabLst>
            </a:pP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Self-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management</a:t>
            </a:r>
            <a:r>
              <a:rPr sz="1200" spc="130" dirty="0">
                <a:solidFill>
                  <a:srgbClr val="1F487C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helps</a:t>
            </a:r>
            <a:r>
              <a:rPr sz="1200" spc="145" dirty="0">
                <a:solidFill>
                  <a:srgbClr val="1F487C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you</a:t>
            </a:r>
            <a:r>
              <a:rPr sz="1200" spc="140" dirty="0">
                <a:solidFill>
                  <a:srgbClr val="1F487C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become</a:t>
            </a:r>
            <a:r>
              <a:rPr sz="1200" spc="145" dirty="0">
                <a:solidFill>
                  <a:srgbClr val="1F487C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a</a:t>
            </a:r>
            <a:r>
              <a:rPr sz="1200" spc="135" dirty="0">
                <a:solidFill>
                  <a:srgbClr val="1F487C"/>
                </a:solidFill>
                <a:latin typeface="Arial"/>
                <a:cs typeface="Arial"/>
              </a:rPr>
              <a:t>  </a:t>
            </a: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successful</a:t>
            </a:r>
            <a:endParaRPr sz="12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</a:pP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learner.</a:t>
            </a:r>
            <a:endParaRPr sz="1200">
              <a:latin typeface="Arial"/>
              <a:cs typeface="Arial"/>
            </a:endParaRPr>
          </a:p>
          <a:p>
            <a:pPr marL="554355" marR="6350" indent="-228600" algn="just">
              <a:lnSpc>
                <a:spcPct val="100000"/>
              </a:lnSpc>
              <a:buFont typeface="Wingdings"/>
              <a:buChar char=""/>
              <a:tabLst>
                <a:tab pos="554355" algn="l"/>
              </a:tabLst>
            </a:pP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It</a:t>
            </a:r>
            <a:r>
              <a:rPr sz="1200" spc="17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refers</a:t>
            </a:r>
            <a:r>
              <a:rPr sz="1200" spc="17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to</a:t>
            </a:r>
            <a:r>
              <a:rPr sz="1200" spc="16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strategies,</a:t>
            </a:r>
            <a:r>
              <a:rPr sz="1200" spc="18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techniques</a:t>
            </a:r>
            <a:r>
              <a:rPr sz="1200" spc="18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and</a:t>
            </a:r>
            <a:r>
              <a:rPr sz="1200" spc="16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approaches</a:t>
            </a:r>
            <a:r>
              <a:rPr sz="1200" spc="18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1F487C"/>
                </a:solidFill>
                <a:latin typeface="Arial"/>
                <a:cs typeface="Arial"/>
              </a:rPr>
              <a:t>we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use</a:t>
            </a:r>
            <a:r>
              <a:rPr sz="1200" spc="2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to</a:t>
            </a:r>
            <a:r>
              <a:rPr sz="1200" spc="2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direct</a:t>
            </a:r>
            <a:r>
              <a:rPr sz="1200" spc="204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our</a:t>
            </a:r>
            <a:r>
              <a:rPr sz="1200" spc="20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activities</a:t>
            </a:r>
            <a:r>
              <a:rPr sz="1200" spc="2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and</a:t>
            </a:r>
            <a:r>
              <a:rPr sz="1200" spc="2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behaviours</a:t>
            </a:r>
            <a:r>
              <a:rPr sz="1200" spc="229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effectively. Self-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management</a:t>
            </a:r>
            <a:r>
              <a:rPr sz="1200" spc="23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includes</a:t>
            </a:r>
            <a:r>
              <a:rPr sz="1200" spc="254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goal</a:t>
            </a:r>
            <a:r>
              <a:rPr sz="1200" spc="24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setting,</a:t>
            </a:r>
            <a:r>
              <a:rPr sz="1200" spc="254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planning</a:t>
            </a:r>
            <a:r>
              <a:rPr sz="1200" spc="24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1F487C"/>
                </a:solidFill>
                <a:latin typeface="Arial"/>
                <a:cs typeface="Arial"/>
              </a:rPr>
              <a:t>and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managing</a:t>
            </a:r>
            <a:r>
              <a:rPr sz="1200" spc="30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your</a:t>
            </a:r>
            <a:r>
              <a:rPr sz="1200" spc="30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time.</a:t>
            </a:r>
            <a:r>
              <a:rPr sz="1200" spc="28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Self-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management</a:t>
            </a:r>
            <a:r>
              <a:rPr sz="1200" spc="29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is</a:t>
            </a:r>
            <a:r>
              <a:rPr sz="1200" spc="29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a</a:t>
            </a:r>
            <a:r>
              <a:rPr sz="1200" spc="30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key</a:t>
            </a:r>
            <a:r>
              <a:rPr sz="1200" spc="29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skill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that</a:t>
            </a:r>
            <a:r>
              <a:rPr sz="1200" spc="-3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will</a:t>
            </a:r>
            <a:r>
              <a:rPr sz="1200" spc="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help</a:t>
            </a:r>
            <a:r>
              <a:rPr sz="1200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you</a:t>
            </a:r>
            <a:r>
              <a:rPr sz="1200" spc="-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throughout</a:t>
            </a:r>
            <a:r>
              <a:rPr sz="1200" spc="-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487C"/>
                </a:solidFill>
                <a:latin typeface="Arial"/>
                <a:cs typeface="Arial"/>
              </a:rPr>
              <a:t>your</a:t>
            </a:r>
            <a:r>
              <a:rPr sz="1200" spc="-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1F487C"/>
                </a:solidFill>
                <a:latin typeface="Arial"/>
                <a:cs typeface="Arial"/>
              </a:rPr>
              <a:t>life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200">
              <a:latin typeface="Arial"/>
              <a:cs typeface="Arial"/>
            </a:endParaRPr>
          </a:p>
          <a:p>
            <a:pPr marL="287655">
              <a:lnSpc>
                <a:spcPct val="100000"/>
              </a:lnSpc>
            </a:pPr>
            <a:r>
              <a:rPr sz="10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https://student-learning.tcd.ie/learning-resources/self-</a:t>
            </a:r>
            <a:r>
              <a:rPr sz="10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managem</a:t>
            </a:r>
            <a:r>
              <a:rPr sz="1000" b="1" u="sng" spc="39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sz="1000" b="1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n</a:t>
            </a:r>
            <a:r>
              <a:rPr sz="1000" b="1" u="sng" spc="1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 </a:t>
            </a:r>
            <a:r>
              <a:rPr sz="1000" b="1" u="sng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2"/>
              </a:rPr>
              <a:t>/</a:t>
            </a: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000" spc="-50" dirty="0">
                <a:solidFill>
                  <a:srgbClr val="252525"/>
                </a:solidFill>
                <a:latin typeface="Carlito"/>
                <a:cs typeface="Carlito"/>
              </a:rPr>
              <a:t>2</a:t>
            </a:r>
            <a:endParaRPr sz="10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65345" y="7607"/>
            <a:ext cx="214629" cy="236220"/>
            <a:chOff x="4365345" y="7607"/>
            <a:chExt cx="214629" cy="2362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5345" y="7607"/>
              <a:ext cx="207263" cy="23597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7919" y="19526"/>
              <a:ext cx="191833" cy="194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398" y="52197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20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5586" y="172116"/>
          <a:ext cx="4145279" cy="2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9702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Cognitive</a:t>
                      </a:r>
                      <a:r>
                        <a:rPr sz="2000" b="1" u="sng" spc="-9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sng" spc="-1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rlito"/>
                          <a:cs typeface="Carlito"/>
                        </a:rPr>
                        <a:t>Style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806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00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381000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An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individual’s</a:t>
                      </a:r>
                      <a:r>
                        <a:rPr sz="20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inclination</a:t>
                      </a:r>
                      <a:r>
                        <a:rPr sz="20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5" dirty="0">
                          <a:latin typeface="Carlito"/>
                          <a:cs typeface="Carlito"/>
                        </a:rPr>
                        <a:t>to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perceive,</a:t>
                      </a:r>
                      <a:r>
                        <a:rPr sz="20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interpret,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5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respond</a:t>
                      </a:r>
                      <a:r>
                        <a:rPr sz="20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information</a:t>
                      </a:r>
                      <a:r>
                        <a:rPr sz="20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2000" b="1" spc="-50" dirty="0">
                          <a:latin typeface="Carlito"/>
                          <a:cs typeface="Carlito"/>
                        </a:rPr>
                        <a:t> a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certain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5" dirty="0">
                          <a:latin typeface="Carlito"/>
                          <a:cs typeface="Carlito"/>
                        </a:rPr>
                        <a:t>way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Carlito"/>
                          <a:cs typeface="Carlito"/>
                        </a:rPr>
                        <a:t>Book</a:t>
                      </a:r>
                      <a:r>
                        <a:rPr sz="16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page</a:t>
                      </a:r>
                      <a:r>
                        <a:rPr sz="16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25" dirty="0">
                          <a:latin typeface="Carlito"/>
                          <a:cs typeface="Carlito"/>
                        </a:rPr>
                        <a:t>14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17526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483" y="3206902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-12700" y="345561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20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398" y="51562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21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083" y="2793"/>
            <a:ext cx="8388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0" spc="-10" dirty="0">
                <a:solidFill>
                  <a:srgbClr val="333333"/>
                </a:solidFill>
                <a:latin typeface="Carlito"/>
                <a:cs typeface="Carlito"/>
              </a:rPr>
              <a:t>C</a:t>
            </a:r>
            <a:r>
              <a:rPr sz="600" b="0" spc="-10" dirty="0">
                <a:solidFill>
                  <a:srgbClr val="333333"/>
                </a:solidFill>
                <a:latin typeface="Carlito"/>
                <a:cs typeface="Carlito"/>
              </a:rPr>
              <a:t>ognitive</a:t>
            </a:r>
            <a:r>
              <a:rPr sz="600" b="0" spc="-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000" b="0" dirty="0">
                <a:solidFill>
                  <a:srgbClr val="333333"/>
                </a:solidFill>
                <a:latin typeface="Carlito"/>
                <a:cs typeface="Carlito"/>
              </a:rPr>
              <a:t>S</a:t>
            </a:r>
            <a:r>
              <a:rPr sz="600" b="0" dirty="0">
                <a:solidFill>
                  <a:srgbClr val="333333"/>
                </a:solidFill>
                <a:latin typeface="Carlito"/>
                <a:cs typeface="Carlito"/>
              </a:rPr>
              <a:t>tyle</a:t>
            </a:r>
            <a:r>
              <a:rPr sz="600" b="0" spc="15" dirty="0">
                <a:solidFill>
                  <a:srgbClr val="333333"/>
                </a:solidFill>
                <a:latin typeface="Carlito"/>
                <a:cs typeface="Carlito"/>
              </a:rPr>
              <a:t> </a:t>
            </a:r>
            <a:r>
              <a:rPr sz="1000" b="0" spc="-10" dirty="0">
                <a:solidFill>
                  <a:srgbClr val="333333"/>
                </a:solidFill>
                <a:latin typeface="Carlito"/>
                <a:cs typeface="Carlito"/>
              </a:rPr>
              <a:t>I</a:t>
            </a:r>
            <a:r>
              <a:rPr sz="600" b="0" spc="-10" dirty="0">
                <a:solidFill>
                  <a:srgbClr val="333333"/>
                </a:solidFill>
                <a:latin typeface="Carlito"/>
                <a:cs typeface="Carlito"/>
              </a:rPr>
              <a:t>ndicator</a:t>
            </a:r>
            <a:endParaRPr sz="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2700" y="158241"/>
            <a:ext cx="3808729" cy="3473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Carlito"/>
                <a:cs typeface="Carlito"/>
              </a:rPr>
              <a:t>This </a:t>
            </a:r>
            <a:r>
              <a:rPr sz="700" spc="-10" dirty="0">
                <a:latin typeface="Carlito"/>
                <a:cs typeface="Carlito"/>
              </a:rPr>
              <a:t>instrument</a:t>
            </a:r>
            <a:r>
              <a:rPr sz="700" spc="30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assesses</a:t>
            </a:r>
            <a:r>
              <a:rPr sz="700" spc="-1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the</a:t>
            </a:r>
            <a:r>
              <a:rPr sz="700" spc="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way</a:t>
            </a:r>
            <a:r>
              <a:rPr sz="700" spc="-1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you </a:t>
            </a:r>
            <a:r>
              <a:rPr sz="700" spc="-10" dirty="0">
                <a:latin typeface="Carlito"/>
                <a:cs typeface="Carlito"/>
              </a:rPr>
              <a:t>gather</a:t>
            </a:r>
            <a:r>
              <a:rPr sz="700" spc="1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and</a:t>
            </a:r>
            <a:r>
              <a:rPr sz="700" spc="-1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evaluate</a:t>
            </a:r>
            <a:r>
              <a:rPr sz="700" spc="2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information</a:t>
            </a:r>
            <a:r>
              <a:rPr sz="700" spc="1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and</a:t>
            </a:r>
            <a:r>
              <a:rPr sz="700" spc="-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make</a:t>
            </a:r>
            <a:r>
              <a:rPr sz="700" spc="-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decisions.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</a:pPr>
            <a:r>
              <a:rPr sz="700" dirty="0">
                <a:latin typeface="Carlito"/>
                <a:cs typeface="Carlito"/>
              </a:rPr>
              <a:t>There are</a:t>
            </a:r>
            <a:r>
              <a:rPr sz="700" spc="-1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no</a:t>
            </a:r>
            <a:r>
              <a:rPr sz="700" spc="-1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right</a:t>
            </a:r>
            <a:r>
              <a:rPr sz="700" spc="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or</a:t>
            </a:r>
            <a:r>
              <a:rPr sz="700" spc="-20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wrong</a:t>
            </a:r>
            <a:r>
              <a:rPr sz="700" spc="-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answers,</a:t>
            </a:r>
            <a:r>
              <a:rPr sz="700" spc="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and</a:t>
            </a:r>
            <a:r>
              <a:rPr sz="700" spc="-1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the </a:t>
            </a:r>
            <a:r>
              <a:rPr sz="700" spc="-10" dirty="0">
                <a:latin typeface="Carlito"/>
                <a:cs typeface="Carlito"/>
              </a:rPr>
              <a:t>accuracy</a:t>
            </a:r>
            <a:r>
              <a:rPr sz="700" spc="-2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of</a:t>
            </a:r>
            <a:r>
              <a:rPr sz="700" spc="-20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your results</a:t>
            </a:r>
            <a:r>
              <a:rPr sz="700" spc="1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will </a:t>
            </a:r>
            <a:r>
              <a:rPr sz="700" spc="-10" dirty="0">
                <a:latin typeface="Carlito"/>
                <a:cs typeface="Carlito"/>
              </a:rPr>
              <a:t>depend</a:t>
            </a:r>
            <a:endParaRPr sz="700" dirty="0">
              <a:latin typeface="Carlito"/>
              <a:cs typeface="Carlito"/>
            </a:endParaRPr>
          </a:p>
          <a:p>
            <a:pPr marL="516255" marR="61594">
              <a:lnSpc>
                <a:spcPct val="100000"/>
              </a:lnSpc>
            </a:pPr>
            <a:r>
              <a:rPr sz="700" dirty="0">
                <a:latin typeface="Carlito"/>
                <a:cs typeface="Carlito"/>
              </a:rPr>
              <a:t>on</a:t>
            </a:r>
            <a:r>
              <a:rPr sz="700" spc="-3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the </a:t>
            </a:r>
            <a:r>
              <a:rPr sz="700" spc="-10" dirty="0">
                <a:latin typeface="Carlito"/>
                <a:cs typeface="Carlito"/>
              </a:rPr>
              <a:t>extent</a:t>
            </a:r>
            <a:r>
              <a:rPr sz="700" spc="3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to</a:t>
            </a:r>
            <a:r>
              <a:rPr sz="700" spc="-1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which</a:t>
            </a:r>
            <a:r>
              <a:rPr sz="700" spc="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you</a:t>
            </a:r>
            <a:r>
              <a:rPr sz="700" spc="-20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honestly</a:t>
            </a:r>
            <a:r>
              <a:rPr sz="700" spc="20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answer</a:t>
            </a:r>
            <a:r>
              <a:rPr sz="700" spc="-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each</a:t>
            </a:r>
            <a:r>
              <a:rPr sz="700" spc="-2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question.</a:t>
            </a:r>
            <a:r>
              <a:rPr sz="700" spc="1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Please use</a:t>
            </a:r>
            <a:r>
              <a:rPr sz="700" spc="-2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the </a:t>
            </a:r>
            <a:r>
              <a:rPr sz="700" spc="-10" dirty="0">
                <a:latin typeface="Carlito"/>
                <a:cs typeface="Carlito"/>
              </a:rPr>
              <a:t>following</a:t>
            </a:r>
            <a:r>
              <a:rPr sz="700" spc="5" dirty="0">
                <a:latin typeface="Carlito"/>
                <a:cs typeface="Carlito"/>
              </a:rPr>
              <a:t> </a:t>
            </a:r>
            <a:r>
              <a:rPr sz="700" spc="-20" dirty="0">
                <a:latin typeface="Carlito"/>
                <a:cs typeface="Carlito"/>
              </a:rPr>
              <a:t>scale</a:t>
            </a:r>
            <a:r>
              <a:rPr sz="700" spc="50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in</a:t>
            </a:r>
            <a:r>
              <a:rPr sz="700" spc="-1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responding</a:t>
            </a:r>
            <a:r>
              <a:rPr sz="700" spc="30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to</a:t>
            </a:r>
            <a:r>
              <a:rPr sz="700" spc="-5" dirty="0">
                <a:latin typeface="Carlito"/>
                <a:cs typeface="Carlito"/>
              </a:rPr>
              <a:t> </a:t>
            </a:r>
            <a:r>
              <a:rPr sz="700" dirty="0">
                <a:latin typeface="Carlito"/>
                <a:cs typeface="Carlito"/>
              </a:rPr>
              <a:t>each</a:t>
            </a:r>
            <a:r>
              <a:rPr sz="700" spc="-20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item.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</a:pPr>
            <a:r>
              <a:rPr sz="700" dirty="0">
                <a:latin typeface="Carlito"/>
                <a:cs typeface="Carlito"/>
              </a:rPr>
              <a:t>Rating</a:t>
            </a:r>
            <a:r>
              <a:rPr sz="700" spc="-15" dirty="0">
                <a:latin typeface="Carlito"/>
                <a:cs typeface="Carlito"/>
              </a:rPr>
              <a:t> </a:t>
            </a:r>
            <a:r>
              <a:rPr sz="700" spc="-10" dirty="0">
                <a:latin typeface="Carlito"/>
                <a:cs typeface="Carlito"/>
              </a:rPr>
              <a:t>Scale</a:t>
            </a:r>
            <a:endParaRPr sz="700" dirty="0">
              <a:latin typeface="Carlito"/>
              <a:cs typeface="Carlito"/>
            </a:endParaRPr>
          </a:p>
          <a:p>
            <a:pPr marL="572135" indent="-55880">
              <a:lnSpc>
                <a:spcPct val="100000"/>
              </a:lnSpc>
              <a:spcBef>
                <a:spcPts val="5"/>
              </a:spcBef>
              <a:buFont typeface="Carlito"/>
              <a:buAutoNum type="arabicPlain"/>
              <a:tabLst>
                <a:tab pos="572135" algn="l"/>
              </a:tabLst>
            </a:pPr>
            <a:r>
              <a:rPr sz="600" spc="-10" dirty="0">
                <a:latin typeface="Carlito"/>
                <a:cs typeface="Carlito"/>
              </a:rPr>
              <a:t>Totally disagree</a:t>
            </a:r>
            <a:endParaRPr sz="600" dirty="0">
              <a:latin typeface="Carlito"/>
              <a:cs typeface="Carlito"/>
            </a:endParaRPr>
          </a:p>
          <a:p>
            <a:pPr marL="572135" indent="-55880">
              <a:lnSpc>
                <a:spcPct val="100000"/>
              </a:lnSpc>
              <a:buFont typeface="Carlito"/>
              <a:buAutoNum type="arabicPlain"/>
              <a:tabLst>
                <a:tab pos="572135" algn="l"/>
              </a:tabLst>
            </a:pPr>
            <a:r>
              <a:rPr sz="600" spc="-10" dirty="0">
                <a:latin typeface="Carlito"/>
                <a:cs typeface="Carlito"/>
              </a:rPr>
              <a:t>Disagree</a:t>
            </a:r>
            <a:endParaRPr sz="600" dirty="0">
              <a:latin typeface="Carlito"/>
              <a:cs typeface="Carlito"/>
            </a:endParaRPr>
          </a:p>
          <a:p>
            <a:pPr marL="572135" indent="-55880">
              <a:lnSpc>
                <a:spcPct val="100000"/>
              </a:lnSpc>
              <a:buFont typeface="Carlito"/>
              <a:buAutoNum type="arabicPlain"/>
              <a:tabLst>
                <a:tab pos="572135" algn="l"/>
              </a:tabLst>
            </a:pPr>
            <a:r>
              <a:rPr sz="600" dirty="0">
                <a:latin typeface="Carlito"/>
                <a:cs typeface="Carlito"/>
              </a:rPr>
              <a:t>Neither</a:t>
            </a:r>
            <a:r>
              <a:rPr sz="600" spc="-10" dirty="0">
                <a:latin typeface="Carlito"/>
                <a:cs typeface="Carlito"/>
              </a:rPr>
              <a:t> agree </a:t>
            </a:r>
            <a:r>
              <a:rPr sz="600" dirty="0">
                <a:latin typeface="Carlito"/>
                <a:cs typeface="Carlito"/>
              </a:rPr>
              <a:t>nor </a:t>
            </a:r>
            <a:r>
              <a:rPr sz="600" spc="-10" dirty="0">
                <a:latin typeface="Carlito"/>
                <a:cs typeface="Carlito"/>
              </a:rPr>
              <a:t>disagree</a:t>
            </a:r>
            <a:endParaRPr sz="600" dirty="0">
              <a:latin typeface="Carlito"/>
              <a:cs typeface="Carlito"/>
            </a:endParaRPr>
          </a:p>
          <a:p>
            <a:pPr marL="572135" indent="-55880">
              <a:lnSpc>
                <a:spcPct val="100000"/>
              </a:lnSpc>
              <a:buFont typeface="Carlito"/>
              <a:buAutoNum type="arabicPlain"/>
              <a:tabLst>
                <a:tab pos="572135" algn="l"/>
              </a:tabLst>
            </a:pPr>
            <a:r>
              <a:rPr sz="600" spc="-10" dirty="0">
                <a:latin typeface="Carlito"/>
                <a:cs typeface="Carlito"/>
              </a:rPr>
              <a:t>Agree</a:t>
            </a:r>
            <a:endParaRPr sz="600" dirty="0">
              <a:latin typeface="Carlito"/>
              <a:cs typeface="Carlito"/>
            </a:endParaRPr>
          </a:p>
          <a:p>
            <a:pPr marL="572135" indent="-55880">
              <a:lnSpc>
                <a:spcPts val="720"/>
              </a:lnSpc>
              <a:buFont typeface="Carlito"/>
              <a:buAutoNum type="arabicPlain"/>
              <a:tabLst>
                <a:tab pos="572135" algn="l"/>
              </a:tabLst>
            </a:pPr>
            <a:r>
              <a:rPr sz="600" spc="-10" dirty="0">
                <a:latin typeface="Carlito"/>
                <a:cs typeface="Carlito"/>
              </a:rPr>
              <a:t>Totally agree</a:t>
            </a:r>
            <a:endParaRPr sz="600" dirty="0">
              <a:latin typeface="Carlito"/>
              <a:cs typeface="Carlito"/>
            </a:endParaRPr>
          </a:p>
          <a:p>
            <a:pPr marL="516255">
              <a:lnSpc>
                <a:spcPts val="84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1.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Developing</a:t>
            </a:r>
            <a:r>
              <a:rPr sz="700" u="none" spc="2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a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clear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plan is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very</a:t>
            </a:r>
            <a:r>
              <a:rPr sz="700" u="none" spc="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important</a:t>
            </a:r>
            <a:r>
              <a:rPr sz="700" u="none" spc="3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to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spc="-25" dirty="0">
                <a:latin typeface="Carlito"/>
                <a:cs typeface="Carlito"/>
              </a:rPr>
              <a:t>me.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2.</a:t>
            </a:r>
            <a:r>
              <a:rPr sz="700" u="none" spc="-2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like to</a:t>
            </a:r>
            <a:r>
              <a:rPr sz="700" u="none" spc="-10" dirty="0">
                <a:latin typeface="Carlito"/>
                <a:cs typeface="Carlito"/>
              </a:rPr>
              <a:t> contribute</a:t>
            </a:r>
            <a:r>
              <a:rPr sz="700" u="none" spc="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to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innovative</a:t>
            </a:r>
            <a:r>
              <a:rPr sz="700" u="none" spc="30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solutions.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3.</a:t>
            </a:r>
            <a:r>
              <a:rPr sz="700" u="none" spc="-3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2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always </a:t>
            </a:r>
            <a:r>
              <a:rPr sz="700" u="none" dirty="0">
                <a:latin typeface="Carlito"/>
                <a:cs typeface="Carlito"/>
              </a:rPr>
              <a:t>want</a:t>
            </a:r>
            <a:r>
              <a:rPr sz="700" u="none" spc="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to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know</a:t>
            </a:r>
            <a:r>
              <a:rPr sz="700" u="none" spc="-2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what</a:t>
            </a:r>
            <a:r>
              <a:rPr sz="700" u="none" spc="-1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should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be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done</a:t>
            </a:r>
            <a:r>
              <a:rPr sz="700" u="none" spc="-10" dirty="0">
                <a:latin typeface="Carlito"/>
                <a:cs typeface="Carlito"/>
              </a:rPr>
              <a:t> </a:t>
            </a:r>
            <a:r>
              <a:rPr sz="700" u="none" spc="-20" dirty="0">
                <a:latin typeface="Carlito"/>
                <a:cs typeface="Carlito"/>
              </a:rPr>
              <a:t>when.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4.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prefer </a:t>
            </a:r>
            <a:r>
              <a:rPr sz="700" u="none" dirty="0">
                <a:latin typeface="Carlito"/>
                <a:cs typeface="Carlito"/>
              </a:rPr>
              <a:t>to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look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at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creative</a:t>
            </a:r>
            <a:r>
              <a:rPr sz="700" u="none" spc="2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solutions.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5.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want</a:t>
            </a:r>
            <a:r>
              <a:rPr sz="700" u="none" spc="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to</a:t>
            </a:r>
            <a:r>
              <a:rPr sz="700" u="none" spc="-1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have a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full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understanding</a:t>
            </a:r>
            <a:r>
              <a:rPr sz="700" u="none" spc="2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of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a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problem.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6.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like</a:t>
            </a:r>
            <a:r>
              <a:rPr sz="700" u="none" spc="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detailed</a:t>
            </a:r>
            <a:r>
              <a:rPr sz="700" u="none" spc="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action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plans.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7.</a:t>
            </a:r>
            <a:r>
              <a:rPr sz="700" u="none" spc="-1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am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motivated</a:t>
            </a:r>
            <a:r>
              <a:rPr sz="700" u="none" spc="4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by </a:t>
            </a:r>
            <a:r>
              <a:rPr sz="700" u="none" spc="-10" dirty="0">
                <a:latin typeface="Carlito"/>
                <a:cs typeface="Carlito"/>
              </a:rPr>
              <a:t>ongoing</a:t>
            </a:r>
            <a:r>
              <a:rPr sz="700" u="none" spc="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innovation.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8.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like to </a:t>
            </a:r>
            <a:r>
              <a:rPr sz="700" u="none" spc="-10" dirty="0">
                <a:latin typeface="Carlito"/>
                <a:cs typeface="Carlito"/>
              </a:rPr>
              <a:t>analyze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problems.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9.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prefer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a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clear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structure</a:t>
            </a:r>
            <a:r>
              <a:rPr sz="700" u="none" spc="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to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do</a:t>
            </a:r>
            <a:r>
              <a:rPr sz="700" u="none" spc="-1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my</a:t>
            </a:r>
            <a:r>
              <a:rPr sz="700" u="none" spc="-20" dirty="0">
                <a:latin typeface="Carlito"/>
                <a:cs typeface="Carlito"/>
              </a:rPr>
              <a:t> job.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10.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3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like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a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lot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of</a:t>
            </a:r>
            <a:r>
              <a:rPr sz="700" u="none" spc="-3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variety in</a:t>
            </a:r>
            <a:r>
              <a:rPr sz="700" u="none" spc="-2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my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life.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11.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2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engage</a:t>
            </a:r>
            <a:r>
              <a:rPr sz="700" u="none" spc="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in </a:t>
            </a:r>
            <a:r>
              <a:rPr sz="700" u="none" spc="-10" dirty="0">
                <a:latin typeface="Carlito"/>
                <a:cs typeface="Carlito"/>
              </a:rPr>
              <a:t>detailed</a:t>
            </a:r>
            <a:r>
              <a:rPr sz="700" u="none" spc="10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analyses.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12.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30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prefer well-</a:t>
            </a:r>
            <a:r>
              <a:rPr sz="700" u="none" dirty="0">
                <a:latin typeface="Carlito"/>
                <a:cs typeface="Carlito"/>
              </a:rPr>
              <a:t>planned</a:t>
            </a:r>
            <a:r>
              <a:rPr sz="700" u="none" spc="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meetings</a:t>
            </a:r>
            <a:r>
              <a:rPr sz="700" u="none" spc="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with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a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clear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agenda.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13.</a:t>
            </a:r>
            <a:r>
              <a:rPr sz="700" u="none" spc="-1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New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ideas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attract</a:t>
            </a:r>
            <a:r>
              <a:rPr sz="700" u="none" dirty="0">
                <a:latin typeface="Carlito"/>
                <a:cs typeface="Carlito"/>
              </a:rPr>
              <a:t> me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more </a:t>
            </a:r>
            <a:r>
              <a:rPr sz="700" u="none" dirty="0">
                <a:latin typeface="Carlito"/>
                <a:cs typeface="Carlito"/>
              </a:rPr>
              <a:t>than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existing</a:t>
            </a:r>
            <a:r>
              <a:rPr sz="700" u="none" spc="20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solutions.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14.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3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study</a:t>
            </a:r>
            <a:r>
              <a:rPr sz="700" u="none" spc="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each</a:t>
            </a:r>
            <a:r>
              <a:rPr sz="700" u="none" spc="-2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problem</a:t>
            </a:r>
            <a:r>
              <a:rPr sz="700" u="none" spc="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until</a:t>
            </a:r>
            <a:r>
              <a:rPr sz="700" u="none" spc="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30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understand</a:t>
            </a:r>
            <a:r>
              <a:rPr sz="700" u="none" spc="2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the</a:t>
            </a:r>
            <a:r>
              <a:rPr sz="700" u="none" spc="-1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underlying</a:t>
            </a:r>
            <a:r>
              <a:rPr sz="700" u="none" spc="20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logic.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15.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make</a:t>
            </a:r>
            <a:r>
              <a:rPr sz="700" u="none" spc="10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definite</a:t>
            </a:r>
            <a:r>
              <a:rPr sz="700" u="none" spc="30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appointments</a:t>
            </a:r>
            <a:r>
              <a:rPr sz="700" u="none" spc="4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and</a:t>
            </a:r>
            <a:r>
              <a:rPr sz="700" u="none" spc="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follow-</a:t>
            </a:r>
            <a:r>
              <a:rPr sz="700" u="none" dirty="0">
                <a:latin typeface="Carlito"/>
                <a:cs typeface="Carlito"/>
              </a:rPr>
              <a:t>up </a:t>
            </a:r>
            <a:r>
              <a:rPr sz="700" u="none" spc="-10" dirty="0">
                <a:latin typeface="Carlito"/>
                <a:cs typeface="Carlito"/>
              </a:rPr>
              <a:t>meticulously.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16.</a:t>
            </a:r>
            <a:r>
              <a:rPr sz="700" u="none" spc="-2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3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like</a:t>
            </a:r>
            <a:r>
              <a:rPr sz="700" u="none" spc="-1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to</a:t>
            </a:r>
            <a:r>
              <a:rPr sz="700" u="none" spc="-2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extend the</a:t>
            </a:r>
            <a:r>
              <a:rPr sz="700" u="none" spc="-10" dirty="0">
                <a:latin typeface="Carlito"/>
                <a:cs typeface="Carlito"/>
              </a:rPr>
              <a:t> boundaries.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17.</a:t>
            </a:r>
            <a:r>
              <a:rPr sz="700" u="none" spc="-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A</a:t>
            </a:r>
            <a:r>
              <a:rPr sz="700" u="none" spc="-1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good</a:t>
            </a:r>
            <a:r>
              <a:rPr sz="700" u="none" spc="-2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task is</a:t>
            </a:r>
            <a:r>
              <a:rPr sz="700" u="none" spc="-1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a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spc="-10" dirty="0">
                <a:latin typeface="Carlito"/>
                <a:cs typeface="Carlito"/>
              </a:rPr>
              <a:t>well-prepared</a:t>
            </a:r>
            <a:r>
              <a:rPr sz="700" u="none" spc="35" dirty="0">
                <a:latin typeface="Carlito"/>
                <a:cs typeface="Carlito"/>
              </a:rPr>
              <a:t> </a:t>
            </a:r>
            <a:r>
              <a:rPr sz="700" u="none" spc="-20" dirty="0">
                <a:latin typeface="Carlito"/>
                <a:cs typeface="Carlito"/>
              </a:rPr>
              <a:t>task.</a:t>
            </a:r>
            <a:endParaRPr sz="700" dirty="0">
              <a:latin typeface="Carlito"/>
              <a:cs typeface="Carlito"/>
            </a:endParaRPr>
          </a:p>
          <a:p>
            <a:pPr marL="516255">
              <a:lnSpc>
                <a:spcPct val="100000"/>
              </a:lnSpc>
              <a:tabLst>
                <a:tab pos="753745" algn="l"/>
              </a:tabLst>
            </a:pPr>
            <a:r>
              <a:rPr sz="700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	</a:t>
            </a:r>
            <a:r>
              <a:rPr sz="700" u="none" dirty="0">
                <a:latin typeface="Carlito"/>
                <a:cs typeface="Carlito"/>
              </a:rPr>
              <a:t>18.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I</a:t>
            </a:r>
            <a:r>
              <a:rPr sz="700" u="none" spc="-3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try</a:t>
            </a:r>
            <a:r>
              <a:rPr sz="700" u="none" spc="-10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to</a:t>
            </a:r>
            <a:r>
              <a:rPr sz="700" u="none" spc="-15" dirty="0">
                <a:latin typeface="Carlito"/>
                <a:cs typeface="Carlito"/>
              </a:rPr>
              <a:t> </a:t>
            </a:r>
            <a:r>
              <a:rPr sz="700" u="none" dirty="0">
                <a:latin typeface="Carlito"/>
                <a:cs typeface="Carlito"/>
              </a:rPr>
              <a:t>avoid </a:t>
            </a:r>
            <a:r>
              <a:rPr sz="700" u="none" spc="-10" dirty="0">
                <a:latin typeface="Carlito"/>
                <a:cs typeface="Carlito"/>
              </a:rPr>
              <a:t>routine.</a:t>
            </a:r>
            <a:endParaRPr sz="700" dirty="0">
              <a:latin typeface="Carlito"/>
              <a:cs typeface="Carlito"/>
            </a:endParaRPr>
          </a:p>
          <a:p>
            <a:pPr marL="516255" marR="318770">
              <a:lnSpc>
                <a:spcPct val="100000"/>
              </a:lnSpc>
              <a:spcBef>
                <a:spcPts val="10"/>
              </a:spcBef>
            </a:pPr>
            <a:r>
              <a:rPr sz="550" dirty="0">
                <a:latin typeface="Carlito"/>
                <a:cs typeface="Carlito"/>
              </a:rPr>
              <a:t>S</a:t>
            </a:r>
            <a:r>
              <a:rPr sz="500" dirty="0">
                <a:latin typeface="Carlito"/>
                <a:cs typeface="Carlito"/>
              </a:rPr>
              <a:t>ource</a:t>
            </a:r>
            <a:r>
              <a:rPr sz="550" dirty="0">
                <a:latin typeface="Carlito"/>
                <a:cs typeface="Carlito"/>
              </a:rPr>
              <a:t>:</a:t>
            </a:r>
            <a:r>
              <a:rPr sz="550" spc="10" dirty="0">
                <a:latin typeface="Carlito"/>
                <a:cs typeface="Carlito"/>
              </a:rPr>
              <a:t> </a:t>
            </a:r>
            <a:r>
              <a:rPr sz="550" i="1" spc="-10" dirty="0">
                <a:latin typeface="Carlito"/>
                <a:cs typeface="Carlito"/>
              </a:rPr>
              <a:t>Cognitive</a:t>
            </a:r>
            <a:r>
              <a:rPr sz="550" i="1" spc="-30" dirty="0">
                <a:latin typeface="Carlito"/>
                <a:cs typeface="Carlito"/>
              </a:rPr>
              <a:t> </a:t>
            </a:r>
            <a:r>
              <a:rPr sz="550" i="1" spc="-10" dirty="0">
                <a:latin typeface="Carlito"/>
                <a:cs typeface="Carlito"/>
              </a:rPr>
              <a:t>Style</a:t>
            </a:r>
            <a:r>
              <a:rPr sz="550" i="1" dirty="0">
                <a:latin typeface="Carlito"/>
                <a:cs typeface="Carlito"/>
              </a:rPr>
              <a:t> </a:t>
            </a:r>
            <a:r>
              <a:rPr sz="550" i="1" spc="-10" dirty="0">
                <a:latin typeface="Carlito"/>
                <a:cs typeface="Carlito"/>
              </a:rPr>
              <a:t>Indicator,</a:t>
            </a:r>
            <a:r>
              <a:rPr sz="550" i="1" spc="-20" dirty="0">
                <a:latin typeface="Carlito"/>
                <a:cs typeface="Carlito"/>
              </a:rPr>
              <a:t> </a:t>
            </a:r>
            <a:r>
              <a:rPr sz="550" i="1" spc="-10" dirty="0">
                <a:latin typeface="Carlito"/>
                <a:cs typeface="Carlito"/>
              </a:rPr>
              <a:t>Cools,</a:t>
            </a:r>
            <a:r>
              <a:rPr sz="550" i="1" spc="-5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E.</a:t>
            </a:r>
            <a:r>
              <a:rPr sz="550" i="1" spc="20" dirty="0">
                <a:latin typeface="Carlito"/>
                <a:cs typeface="Carlito"/>
              </a:rPr>
              <a:t> </a:t>
            </a:r>
            <a:r>
              <a:rPr sz="550" i="1" spc="-10" dirty="0">
                <a:latin typeface="Carlito"/>
                <a:cs typeface="Carlito"/>
              </a:rPr>
              <a:t>and</a:t>
            </a:r>
            <a:r>
              <a:rPr sz="550" i="1" spc="5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H.</a:t>
            </a:r>
            <a:r>
              <a:rPr sz="550" i="1" spc="5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Van</a:t>
            </a:r>
            <a:r>
              <a:rPr sz="550" i="1" spc="20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den</a:t>
            </a:r>
            <a:r>
              <a:rPr sz="550" i="1" spc="20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Broeck.</a:t>
            </a:r>
            <a:r>
              <a:rPr sz="550" i="1" spc="10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(2007)</a:t>
            </a:r>
            <a:r>
              <a:rPr sz="550" i="1" spc="40" dirty="0">
                <a:latin typeface="Carlito"/>
                <a:cs typeface="Carlito"/>
              </a:rPr>
              <a:t> </a:t>
            </a:r>
            <a:r>
              <a:rPr sz="550" i="1" spc="-10" dirty="0">
                <a:latin typeface="Carlito"/>
                <a:cs typeface="Carlito"/>
              </a:rPr>
              <a:t>“Development</a:t>
            </a:r>
            <a:r>
              <a:rPr sz="550" i="1" spc="-20" dirty="0">
                <a:latin typeface="Carlito"/>
                <a:cs typeface="Carlito"/>
              </a:rPr>
              <a:t> </a:t>
            </a:r>
            <a:r>
              <a:rPr sz="550" i="1" spc="-10" dirty="0">
                <a:latin typeface="Carlito"/>
                <a:cs typeface="Carlito"/>
              </a:rPr>
              <a:t>and</a:t>
            </a:r>
            <a:r>
              <a:rPr sz="550" i="1" spc="10" dirty="0">
                <a:latin typeface="Carlito"/>
                <a:cs typeface="Carlito"/>
              </a:rPr>
              <a:t> </a:t>
            </a:r>
            <a:r>
              <a:rPr sz="550" i="1" spc="-10" dirty="0">
                <a:latin typeface="Carlito"/>
                <a:cs typeface="Carlito"/>
              </a:rPr>
              <a:t>Validation</a:t>
            </a:r>
            <a:r>
              <a:rPr sz="550" i="1" spc="5" dirty="0">
                <a:latin typeface="Carlito"/>
                <a:cs typeface="Carlito"/>
              </a:rPr>
              <a:t> </a:t>
            </a:r>
            <a:r>
              <a:rPr sz="550" i="1" spc="-25" dirty="0">
                <a:latin typeface="Carlito"/>
                <a:cs typeface="Carlito"/>
              </a:rPr>
              <a:t>of</a:t>
            </a:r>
            <a:r>
              <a:rPr sz="550" i="1" spc="500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the</a:t>
            </a:r>
            <a:r>
              <a:rPr sz="550" i="1" spc="20" dirty="0">
                <a:latin typeface="Carlito"/>
                <a:cs typeface="Carlito"/>
              </a:rPr>
              <a:t> </a:t>
            </a:r>
            <a:r>
              <a:rPr sz="550" i="1" spc="-10" dirty="0">
                <a:latin typeface="Carlito"/>
                <a:cs typeface="Carlito"/>
              </a:rPr>
              <a:t>Cognitive Style</a:t>
            </a:r>
            <a:r>
              <a:rPr sz="550" i="1" spc="5" dirty="0">
                <a:latin typeface="Carlito"/>
                <a:cs typeface="Carlito"/>
              </a:rPr>
              <a:t> </a:t>
            </a:r>
            <a:r>
              <a:rPr sz="550" i="1" spc="-10" dirty="0">
                <a:latin typeface="Carlito"/>
                <a:cs typeface="Carlito"/>
              </a:rPr>
              <a:t>Indicator.”</a:t>
            </a:r>
            <a:r>
              <a:rPr sz="550" i="1" spc="-1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Journal</a:t>
            </a:r>
            <a:r>
              <a:rPr sz="550" spc="25" dirty="0">
                <a:latin typeface="Carlito"/>
                <a:cs typeface="Carlito"/>
              </a:rPr>
              <a:t> </a:t>
            </a:r>
            <a:r>
              <a:rPr sz="550" dirty="0">
                <a:latin typeface="Carlito"/>
                <a:cs typeface="Carlito"/>
              </a:rPr>
              <a:t>of</a:t>
            </a:r>
            <a:r>
              <a:rPr sz="550" spc="20" dirty="0">
                <a:latin typeface="Carlito"/>
                <a:cs typeface="Carlito"/>
              </a:rPr>
              <a:t> </a:t>
            </a:r>
            <a:r>
              <a:rPr sz="550" spc="-10" dirty="0">
                <a:latin typeface="Carlito"/>
                <a:cs typeface="Carlito"/>
              </a:rPr>
              <a:t>Psychology,</a:t>
            </a:r>
            <a:r>
              <a:rPr sz="550" spc="5" dirty="0">
                <a:latin typeface="Carlito"/>
                <a:cs typeface="Carlito"/>
              </a:rPr>
              <a:t> </a:t>
            </a:r>
            <a:r>
              <a:rPr sz="550" i="1" dirty="0">
                <a:latin typeface="Carlito"/>
                <a:cs typeface="Carlito"/>
              </a:rPr>
              <a:t>14:</a:t>
            </a:r>
            <a:r>
              <a:rPr sz="550" i="1" spc="45" dirty="0">
                <a:latin typeface="Carlito"/>
                <a:cs typeface="Carlito"/>
              </a:rPr>
              <a:t> </a:t>
            </a:r>
            <a:r>
              <a:rPr sz="550" i="1" spc="-10" dirty="0">
                <a:latin typeface="Carlito"/>
                <a:cs typeface="Carlito"/>
              </a:rPr>
              <a:t>359–387.</a:t>
            </a:r>
            <a:endParaRPr sz="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5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5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21</a:t>
            </a:r>
            <a:endParaRPr sz="1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398" y="52197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22</a:t>
            </a:r>
            <a:endParaRPr sz="7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9867" y="172116"/>
          <a:ext cx="4197982" cy="2962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445" algn="ctr">
                        <a:lnSpc>
                          <a:spcPts val="221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Three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Dimensions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Cognitive</a:t>
                      </a:r>
                      <a:endParaRPr sz="2000">
                        <a:latin typeface="Carlito"/>
                        <a:cs typeface="Carlito"/>
                      </a:endParaRPr>
                    </a:p>
                    <a:p>
                      <a:pPr marL="5715" algn="ctr">
                        <a:lnSpc>
                          <a:spcPts val="2270"/>
                        </a:lnSpc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Style</a:t>
                      </a:r>
                      <a:endParaRPr sz="20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7EA2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Possible</a:t>
                      </a:r>
                      <a:r>
                        <a:rPr sz="8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Liabilities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7E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32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Knowing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E3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30861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Emphasizes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facts,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details,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Seeks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clear,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objective</a:t>
                      </a:r>
                      <a:r>
                        <a:rPr sz="8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solutions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Focuses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validity,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credibility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Emphasizes</a:t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accuracy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precision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E3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123189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Slow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make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decisions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creative Resistant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innovation Intolerant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multiple views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6605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Planning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E3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2794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Emphasizes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planning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preparation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Seeks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agendas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outlines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5720" marR="29591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Focuses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on methods,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processes,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follow-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up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Emphasizes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clear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actions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routine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E3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1174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Frustrated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status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quo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6355" marR="140335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Intolerant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ambiguity Stressed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8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complexity Difficulty</a:t>
                      </a:r>
                      <a:r>
                        <a:rPr sz="8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handling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illogical</a:t>
                      </a:r>
                      <a:r>
                        <a:rPr sz="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issues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Creating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E3"/>
                    </a:solidFill>
                  </a:tcPr>
                </a:tc>
                <a:tc>
                  <a:txBody>
                    <a:bodyPr/>
                    <a:lstStyle/>
                    <a:p>
                      <a:pPr marL="45720" marR="26162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Emphasizes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creativity,</a:t>
                      </a:r>
                      <a:r>
                        <a:rPr sz="8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risk-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taking,</a:t>
                      </a:r>
                      <a:r>
                        <a:rPr sz="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innovation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Seeks</a:t>
                      </a:r>
                      <a:r>
                        <a:rPr sz="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novelty</a:t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ambiguity</a:t>
                      </a:r>
                      <a:endParaRPr sz="800">
                        <a:latin typeface="Arial"/>
                        <a:cs typeface="Arial"/>
                      </a:endParaRPr>
                    </a:p>
                    <a:p>
                      <a:pPr marL="45720" marR="12446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"/>
                          <a:cs typeface="Arial"/>
                        </a:rPr>
                        <a:t>Focuses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spontaneity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possibilities Emphasizes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interaction</a:t>
                      </a:r>
                      <a:r>
                        <a:rPr sz="8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getting</a:t>
                      </a:r>
                      <a:r>
                        <a:rPr sz="8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many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inputs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E3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22479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Resistant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structure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Tends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break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rules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May make</a:t>
                      </a:r>
                      <a:r>
                        <a:rPr sz="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many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mistakes</a:t>
                      </a:r>
                      <a:endParaRPr sz="800" dirty="0">
                        <a:latin typeface="Arial"/>
                        <a:cs typeface="Arial"/>
                      </a:endParaRPr>
                    </a:p>
                    <a:p>
                      <a:pPr marL="46355" marR="692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800" spc="-20" dirty="0">
                          <a:latin typeface="Arial"/>
                          <a:cs typeface="Arial"/>
                        </a:rPr>
                        <a:t>Tends</a:t>
                      </a:r>
                      <a:r>
                        <a:rPr sz="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ignore</a:t>
                      </a:r>
                      <a:r>
                        <a:rPr sz="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facts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D3EA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2483" y="3206902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-12700" y="345561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22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398" y="51562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23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5586" y="172116"/>
          <a:ext cx="4145279" cy="2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Attitudes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Toward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Change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00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9715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b="1" spc="-10" dirty="0">
                          <a:latin typeface="Carlito"/>
                          <a:cs typeface="Carlito"/>
                        </a:rPr>
                        <a:t>Graduates</a:t>
                      </a:r>
                      <a:r>
                        <a:rPr sz="20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management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schools</a:t>
                      </a:r>
                      <a:r>
                        <a:rPr sz="20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today</a:t>
                      </a:r>
                      <a:r>
                        <a:rPr sz="20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will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face</a:t>
                      </a:r>
                      <a:r>
                        <a:rPr sz="20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5" dirty="0">
                          <a:latin typeface="Carlito"/>
                          <a:cs typeface="Carlito"/>
                        </a:rPr>
                        <a:t>an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environment</a:t>
                      </a:r>
                      <a:r>
                        <a:rPr sz="2000" b="1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unlike</a:t>
                      </a:r>
                      <a:r>
                        <a:rPr sz="20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any</a:t>
                      </a:r>
                      <a:r>
                        <a:rPr sz="20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person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has</a:t>
                      </a:r>
                      <a:r>
                        <a:rPr sz="2000" b="1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ever</a:t>
                      </a:r>
                      <a:r>
                        <a:rPr sz="20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experienced</a:t>
                      </a:r>
                      <a:r>
                        <a:rPr sz="2000" b="1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before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722217" y="322478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483" y="3206241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-12700" y="345440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23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052" y="174498"/>
            <a:ext cx="3464560" cy="534670"/>
          </a:xfrm>
          <a:prstGeom prst="rect">
            <a:avLst/>
          </a:prstGeom>
          <a:solidFill>
            <a:srgbClr val="0084CF"/>
          </a:solidFill>
        </p:spPr>
        <p:txBody>
          <a:bodyPr vert="horz" wrap="square" lIns="0" tIns="96520" rIns="0" bIns="0" rtlCol="0">
            <a:spAutoFit/>
          </a:bodyPr>
          <a:lstStyle/>
          <a:p>
            <a:pPr marL="823594">
              <a:lnSpc>
                <a:spcPct val="100000"/>
              </a:lnSpc>
              <a:spcBef>
                <a:spcPts val="760"/>
              </a:spcBef>
            </a:pPr>
            <a:r>
              <a:rPr sz="1800" dirty="0"/>
              <a:t>Change</a:t>
            </a:r>
            <a:r>
              <a:rPr sz="1800" spc="-30" dirty="0"/>
              <a:t> </a:t>
            </a:r>
            <a:r>
              <a:rPr sz="1800" spc="-10" dirty="0"/>
              <a:t>Orientation</a:t>
            </a:r>
            <a:endParaRPr sz="1800" dirty="0"/>
          </a:p>
        </p:txBody>
      </p:sp>
      <p:sp>
        <p:nvSpPr>
          <p:cNvPr id="3" name="object 3"/>
          <p:cNvSpPr txBox="1"/>
          <p:nvPr/>
        </p:nvSpPr>
        <p:spPr>
          <a:xfrm>
            <a:off x="948664" y="757809"/>
            <a:ext cx="3343275" cy="1748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Tolerance</a:t>
            </a:r>
            <a:r>
              <a:rPr sz="1800" b="1" u="sng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</a:t>
            </a:r>
            <a:r>
              <a:rPr sz="1800" b="1" u="sng" spc="-1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Ambiguity</a:t>
            </a:r>
            <a:r>
              <a:rPr sz="1800" b="1" u="none" dirty="0">
                <a:latin typeface="Carlito"/>
                <a:cs typeface="Carlito"/>
              </a:rPr>
              <a:t>:</a:t>
            </a:r>
            <a:r>
              <a:rPr sz="1800" b="1" u="none" spc="-30" dirty="0">
                <a:latin typeface="Carlito"/>
                <a:cs typeface="Carlito"/>
              </a:rPr>
              <a:t> </a:t>
            </a:r>
            <a:r>
              <a:rPr sz="1800" b="1" u="none" dirty="0">
                <a:latin typeface="Carlito"/>
                <a:cs typeface="Carlito"/>
              </a:rPr>
              <a:t>The</a:t>
            </a:r>
            <a:r>
              <a:rPr sz="1800" b="1" u="none" spc="-10" dirty="0">
                <a:latin typeface="Carlito"/>
                <a:cs typeface="Carlito"/>
              </a:rPr>
              <a:t> extent </a:t>
            </a:r>
            <a:r>
              <a:rPr sz="1800" b="1" u="none" dirty="0">
                <a:latin typeface="Carlito"/>
                <a:cs typeface="Carlito"/>
              </a:rPr>
              <a:t>to</a:t>
            </a:r>
            <a:r>
              <a:rPr sz="1800" b="1" u="none" spc="-15" dirty="0">
                <a:latin typeface="Carlito"/>
                <a:cs typeface="Carlito"/>
              </a:rPr>
              <a:t> </a:t>
            </a:r>
            <a:r>
              <a:rPr sz="1800" b="1" u="none" dirty="0">
                <a:latin typeface="Carlito"/>
                <a:cs typeface="Carlito"/>
              </a:rPr>
              <a:t>which</a:t>
            </a:r>
            <a:r>
              <a:rPr sz="1800" b="1" u="none" spc="5" dirty="0">
                <a:latin typeface="Carlito"/>
                <a:cs typeface="Carlito"/>
              </a:rPr>
              <a:t> </a:t>
            </a:r>
            <a:r>
              <a:rPr sz="1800" b="1" u="none" dirty="0">
                <a:latin typeface="Carlito"/>
                <a:cs typeface="Carlito"/>
              </a:rPr>
              <a:t>individuals</a:t>
            </a:r>
            <a:r>
              <a:rPr sz="1800" b="1" u="none" spc="-30" dirty="0">
                <a:latin typeface="Carlito"/>
                <a:cs typeface="Carlito"/>
              </a:rPr>
              <a:t> </a:t>
            </a:r>
            <a:r>
              <a:rPr sz="1800" b="1" u="none" spc="-25" dirty="0">
                <a:latin typeface="Carlito"/>
                <a:cs typeface="Carlito"/>
              </a:rPr>
              <a:t>are </a:t>
            </a:r>
            <a:r>
              <a:rPr sz="1800" b="1" u="none" dirty="0">
                <a:latin typeface="Carlito"/>
                <a:cs typeface="Carlito"/>
              </a:rPr>
              <a:t>comfortable</a:t>
            </a:r>
            <a:r>
              <a:rPr sz="1800" b="1" u="none" spc="-40" dirty="0">
                <a:latin typeface="Carlito"/>
                <a:cs typeface="Carlito"/>
              </a:rPr>
              <a:t> </a:t>
            </a:r>
            <a:r>
              <a:rPr sz="1800" b="1" u="none" dirty="0">
                <a:latin typeface="Carlito"/>
                <a:cs typeface="Carlito"/>
              </a:rPr>
              <a:t>coping</a:t>
            </a:r>
            <a:r>
              <a:rPr sz="1800" b="1" u="none" spc="-40" dirty="0">
                <a:latin typeface="Carlito"/>
                <a:cs typeface="Carlito"/>
              </a:rPr>
              <a:t> </a:t>
            </a:r>
            <a:r>
              <a:rPr sz="1800" b="1" u="none" dirty="0">
                <a:latin typeface="Carlito"/>
                <a:cs typeface="Carlito"/>
              </a:rPr>
              <a:t>with</a:t>
            </a:r>
            <a:r>
              <a:rPr sz="1800" b="1" u="none" spc="-30" dirty="0">
                <a:latin typeface="Carlito"/>
                <a:cs typeface="Carlito"/>
              </a:rPr>
              <a:t> </a:t>
            </a:r>
            <a:r>
              <a:rPr sz="1800" b="1" u="none" spc="-10" dirty="0">
                <a:latin typeface="Carlito"/>
                <a:cs typeface="Carlito"/>
              </a:rPr>
              <a:t>unclear situations.</a:t>
            </a:r>
            <a:endParaRPr sz="18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latin typeface="Carlito"/>
                <a:cs typeface="Carlito"/>
              </a:rPr>
              <a:t>Book</a:t>
            </a:r>
            <a:r>
              <a:rPr sz="1400" b="1" spc="-35" dirty="0">
                <a:latin typeface="Carlito"/>
                <a:cs typeface="Carlito"/>
              </a:rPr>
              <a:t> </a:t>
            </a:r>
            <a:r>
              <a:rPr sz="1400" b="1" dirty="0">
                <a:latin typeface="Carlito"/>
                <a:cs typeface="Carlito"/>
              </a:rPr>
              <a:t>page</a:t>
            </a:r>
            <a:r>
              <a:rPr sz="1400" b="1" spc="-15" dirty="0">
                <a:latin typeface="Carlito"/>
                <a:cs typeface="Carlito"/>
              </a:rPr>
              <a:t> </a:t>
            </a:r>
            <a:r>
              <a:rPr sz="1400" b="1" spc="-25" dirty="0">
                <a:latin typeface="Carlito"/>
                <a:cs typeface="Carlito"/>
              </a:rPr>
              <a:t>15</a:t>
            </a:r>
            <a:endParaRPr sz="1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8398" y="52197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24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95586" y="172116"/>
            <a:ext cx="684530" cy="2955290"/>
            <a:chOff x="195586" y="172116"/>
            <a:chExt cx="684530" cy="2955290"/>
          </a:xfrm>
        </p:grpSpPr>
        <p:sp>
          <p:nvSpPr>
            <p:cNvPr id="7" name="object 7"/>
            <p:cNvSpPr/>
            <p:nvPr/>
          </p:nvSpPr>
          <p:spPr>
            <a:xfrm>
              <a:off x="197967" y="174498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679704" y="0"/>
                  </a:moveTo>
                  <a:lnTo>
                    <a:pt x="0" y="0"/>
                  </a:lnTo>
                  <a:lnTo>
                    <a:pt x="0" y="2950464"/>
                  </a:lnTo>
                  <a:lnTo>
                    <a:pt x="679704" y="2950464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008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967" y="174498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0" y="2950464"/>
                  </a:moveTo>
                  <a:lnTo>
                    <a:pt x="679704" y="2950464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2950464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2483" y="3206902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-12700" y="345561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24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398" y="51562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25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30" y="-20065"/>
            <a:ext cx="433006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Please</a:t>
            </a:r>
            <a:r>
              <a:rPr sz="800" spc="-3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5" dirty="0">
                <a:solidFill>
                  <a:srgbClr val="1F487C"/>
                </a:solidFill>
                <a:latin typeface="Carlito"/>
                <a:cs typeface="Carlito"/>
              </a:rPr>
              <a:t>respond</a:t>
            </a:r>
            <a:r>
              <a:rPr sz="800" spc="-3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to</a:t>
            </a:r>
            <a:r>
              <a:rPr sz="800" spc="1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the</a:t>
            </a:r>
            <a:r>
              <a:rPr sz="80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30" dirty="0">
                <a:solidFill>
                  <a:srgbClr val="1F487C"/>
                </a:solidFill>
                <a:latin typeface="Carlito"/>
                <a:cs typeface="Carlito"/>
              </a:rPr>
              <a:t>following</a:t>
            </a:r>
            <a:r>
              <a:rPr sz="800" spc="-4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30" dirty="0">
                <a:solidFill>
                  <a:srgbClr val="1F487C"/>
                </a:solidFill>
                <a:latin typeface="Carlito"/>
                <a:cs typeface="Carlito"/>
              </a:rPr>
              <a:t>statements </a:t>
            </a:r>
            <a:r>
              <a:rPr sz="800" spc="-10" dirty="0">
                <a:solidFill>
                  <a:srgbClr val="1F487C"/>
                </a:solidFill>
                <a:latin typeface="Carlito"/>
                <a:cs typeface="Carlito"/>
              </a:rPr>
              <a:t>by</a:t>
            </a:r>
            <a:r>
              <a:rPr sz="800" spc="-1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30" dirty="0">
                <a:solidFill>
                  <a:srgbClr val="1F487C"/>
                </a:solidFill>
                <a:latin typeface="Carlito"/>
                <a:cs typeface="Carlito"/>
              </a:rPr>
              <a:t>indicating</a:t>
            </a:r>
            <a:r>
              <a:rPr sz="800" spc="-3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the</a:t>
            </a:r>
            <a:r>
              <a:rPr sz="800" spc="-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30" dirty="0">
                <a:solidFill>
                  <a:srgbClr val="1F487C"/>
                </a:solidFill>
                <a:latin typeface="Carlito"/>
                <a:cs typeface="Carlito"/>
              </a:rPr>
              <a:t>extent</a:t>
            </a:r>
            <a:r>
              <a:rPr sz="800" spc="-1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to</a:t>
            </a:r>
            <a:r>
              <a:rPr sz="800" spc="1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5" dirty="0">
                <a:solidFill>
                  <a:srgbClr val="1F487C"/>
                </a:solidFill>
                <a:latin typeface="Carlito"/>
                <a:cs typeface="Carlito"/>
              </a:rPr>
              <a:t>which</a:t>
            </a:r>
            <a:r>
              <a:rPr sz="800" spc="-1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5" dirty="0">
                <a:solidFill>
                  <a:srgbClr val="1F487C"/>
                </a:solidFill>
                <a:latin typeface="Carlito"/>
                <a:cs typeface="Carlito"/>
              </a:rPr>
              <a:t>you</a:t>
            </a:r>
            <a:r>
              <a:rPr sz="800" spc="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5" dirty="0">
                <a:solidFill>
                  <a:srgbClr val="1F487C"/>
                </a:solidFill>
                <a:latin typeface="Carlito"/>
                <a:cs typeface="Carlito"/>
              </a:rPr>
              <a:t>agree</a:t>
            </a:r>
            <a:r>
              <a:rPr sz="800" spc="-3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10" dirty="0">
                <a:solidFill>
                  <a:srgbClr val="1F487C"/>
                </a:solidFill>
                <a:latin typeface="Carlito"/>
                <a:cs typeface="Carlito"/>
              </a:rPr>
              <a:t>or</a:t>
            </a:r>
            <a:r>
              <a:rPr sz="800" spc="1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5" dirty="0">
                <a:solidFill>
                  <a:srgbClr val="1F487C"/>
                </a:solidFill>
                <a:latin typeface="Carlito"/>
                <a:cs typeface="Carlito"/>
              </a:rPr>
              <a:t>disagree with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10" dirty="0">
                <a:solidFill>
                  <a:srgbClr val="1F487C"/>
                </a:solidFill>
                <a:latin typeface="Carlito"/>
                <a:cs typeface="Carlito"/>
              </a:rPr>
              <a:t>them.</a:t>
            </a:r>
            <a:endParaRPr sz="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5689" y="93755"/>
            <a:ext cx="4385310" cy="332803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65"/>
              </a:spcBef>
            </a:pP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Fill</a:t>
            </a:r>
            <a:r>
              <a:rPr sz="800" spc="-2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in</a:t>
            </a:r>
            <a:r>
              <a:rPr sz="800" spc="-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the </a:t>
            </a:r>
            <a:r>
              <a:rPr sz="800" spc="-25" dirty="0">
                <a:solidFill>
                  <a:srgbClr val="1F487C"/>
                </a:solidFill>
                <a:latin typeface="Carlito"/>
                <a:cs typeface="Carlito"/>
              </a:rPr>
              <a:t>blanks with 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the</a:t>
            </a:r>
            <a:r>
              <a:rPr sz="800" spc="-1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number</a:t>
            </a:r>
            <a:r>
              <a:rPr sz="800" spc="-5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5" dirty="0">
                <a:solidFill>
                  <a:srgbClr val="1F487C"/>
                </a:solidFill>
                <a:latin typeface="Carlito"/>
                <a:cs typeface="Carlito"/>
              </a:rPr>
              <a:t>from</a:t>
            </a:r>
            <a:r>
              <a:rPr sz="800" spc="-1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the</a:t>
            </a:r>
            <a:r>
              <a:rPr sz="800" spc="-1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5" dirty="0">
                <a:solidFill>
                  <a:srgbClr val="1F487C"/>
                </a:solidFill>
                <a:latin typeface="Carlito"/>
                <a:cs typeface="Carlito"/>
              </a:rPr>
              <a:t>rating</a:t>
            </a:r>
            <a:r>
              <a:rPr sz="800" spc="-3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5" dirty="0">
                <a:solidFill>
                  <a:srgbClr val="1F487C"/>
                </a:solidFill>
                <a:latin typeface="Carlito"/>
                <a:cs typeface="Carlito"/>
              </a:rPr>
              <a:t>scale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 that</a:t>
            </a:r>
            <a:r>
              <a:rPr sz="800" spc="-1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5" dirty="0">
                <a:solidFill>
                  <a:srgbClr val="1F487C"/>
                </a:solidFill>
                <a:latin typeface="Carlito"/>
                <a:cs typeface="Carlito"/>
              </a:rPr>
              <a:t>best represents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5" dirty="0">
                <a:solidFill>
                  <a:srgbClr val="1F487C"/>
                </a:solidFill>
                <a:latin typeface="Carlito"/>
                <a:cs typeface="Carlito"/>
              </a:rPr>
              <a:t>your</a:t>
            </a:r>
            <a:r>
              <a:rPr sz="800" spc="-1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30" dirty="0">
                <a:solidFill>
                  <a:srgbClr val="1F487C"/>
                </a:solidFill>
                <a:latin typeface="Carlito"/>
                <a:cs typeface="Carlito"/>
              </a:rPr>
              <a:t>evaluation</a:t>
            </a:r>
            <a:r>
              <a:rPr sz="800" spc="-50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of</a:t>
            </a:r>
            <a:r>
              <a:rPr sz="800" spc="5" dirty="0">
                <a:solidFill>
                  <a:srgbClr val="1F487C"/>
                </a:solidFill>
                <a:latin typeface="Carlito"/>
                <a:cs typeface="Carlito"/>
              </a:rPr>
              <a:t> </a:t>
            </a:r>
            <a:r>
              <a:rPr sz="800" spc="-20" dirty="0">
                <a:solidFill>
                  <a:srgbClr val="1F487C"/>
                </a:solidFill>
                <a:latin typeface="Carlito"/>
                <a:cs typeface="Carlito"/>
              </a:rPr>
              <a:t>the</a:t>
            </a:r>
            <a:r>
              <a:rPr sz="800" spc="-10" dirty="0">
                <a:solidFill>
                  <a:srgbClr val="1F487C"/>
                </a:solidFill>
                <a:latin typeface="Carlito"/>
                <a:cs typeface="Carlito"/>
              </a:rPr>
              <a:t> item.</a:t>
            </a:r>
            <a:endParaRPr sz="800" dirty="0">
              <a:latin typeface="Carlito"/>
              <a:cs typeface="Carlito"/>
            </a:endParaRPr>
          </a:p>
          <a:p>
            <a:pPr marL="134620">
              <a:lnSpc>
                <a:spcPct val="100000"/>
              </a:lnSpc>
              <a:spcBef>
                <a:spcPts val="55"/>
              </a:spcBef>
            </a:pPr>
            <a:r>
              <a:rPr sz="700" spc="-25" dirty="0">
                <a:solidFill>
                  <a:srgbClr val="1F487C"/>
                </a:solidFill>
                <a:latin typeface="Verdana"/>
                <a:cs typeface="Verdana"/>
              </a:rPr>
              <a:t>Rating</a:t>
            </a:r>
            <a:r>
              <a:rPr sz="700" spc="-6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Verdana"/>
                <a:cs typeface="Verdana"/>
              </a:rPr>
              <a:t>Scale</a:t>
            </a:r>
            <a:endParaRPr sz="700" dirty="0">
              <a:latin typeface="Verdana"/>
              <a:cs typeface="Verdana"/>
            </a:endParaRPr>
          </a:p>
          <a:p>
            <a:pPr marL="210820" indent="-76200">
              <a:lnSpc>
                <a:spcPct val="100000"/>
              </a:lnSpc>
              <a:spcBef>
                <a:spcPts val="195"/>
              </a:spcBef>
              <a:buAutoNum type="arabicPlain"/>
              <a:tabLst>
                <a:tab pos="210820" algn="l"/>
              </a:tabLst>
            </a:pPr>
            <a:r>
              <a:rPr sz="600" spc="-10" dirty="0">
                <a:solidFill>
                  <a:srgbClr val="1F487C"/>
                </a:solidFill>
                <a:latin typeface="Tahoma"/>
                <a:cs typeface="Tahoma"/>
              </a:rPr>
              <a:t>Stronglydisagree</a:t>
            </a:r>
            <a:endParaRPr sz="600" dirty="0">
              <a:latin typeface="Tahoma"/>
              <a:cs typeface="Tahoma"/>
            </a:endParaRPr>
          </a:p>
          <a:p>
            <a:pPr marL="210820" indent="-76200">
              <a:lnSpc>
                <a:spcPct val="100000"/>
              </a:lnSpc>
              <a:spcBef>
                <a:spcPts val="60"/>
              </a:spcBef>
              <a:buAutoNum type="arabicPlain"/>
              <a:tabLst>
                <a:tab pos="210820" algn="l"/>
              </a:tabLst>
            </a:pPr>
            <a:r>
              <a:rPr sz="600" spc="-25" dirty="0">
                <a:solidFill>
                  <a:srgbClr val="1F487C"/>
                </a:solidFill>
                <a:latin typeface="Tahoma"/>
                <a:cs typeface="Tahoma"/>
              </a:rPr>
              <a:t>Moderately</a:t>
            </a:r>
            <a:r>
              <a:rPr sz="60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600" spc="-10" dirty="0">
                <a:solidFill>
                  <a:srgbClr val="1F487C"/>
                </a:solidFill>
                <a:latin typeface="Tahoma"/>
                <a:cs typeface="Tahoma"/>
              </a:rPr>
              <a:t>disagree</a:t>
            </a:r>
            <a:endParaRPr sz="600" dirty="0">
              <a:latin typeface="Tahoma"/>
              <a:cs typeface="Tahoma"/>
            </a:endParaRPr>
          </a:p>
          <a:p>
            <a:pPr marL="210820" indent="-76200">
              <a:lnSpc>
                <a:spcPct val="100000"/>
              </a:lnSpc>
              <a:spcBef>
                <a:spcPts val="45"/>
              </a:spcBef>
              <a:buAutoNum type="arabicPlain"/>
              <a:tabLst>
                <a:tab pos="210820" algn="l"/>
              </a:tabLst>
            </a:pPr>
            <a:r>
              <a:rPr sz="600" spc="-10" dirty="0">
                <a:solidFill>
                  <a:srgbClr val="1F487C"/>
                </a:solidFill>
                <a:latin typeface="Tahoma"/>
                <a:cs typeface="Tahoma"/>
              </a:rPr>
              <a:t>Slightlydisagree</a:t>
            </a:r>
            <a:endParaRPr sz="600" dirty="0">
              <a:latin typeface="Tahoma"/>
              <a:cs typeface="Tahoma"/>
            </a:endParaRPr>
          </a:p>
          <a:p>
            <a:pPr marL="210820" indent="-76200">
              <a:lnSpc>
                <a:spcPct val="100000"/>
              </a:lnSpc>
              <a:spcBef>
                <a:spcPts val="50"/>
              </a:spcBef>
              <a:buAutoNum type="arabicPlain"/>
              <a:tabLst>
                <a:tab pos="210820" algn="l"/>
              </a:tabLst>
            </a:pPr>
            <a:r>
              <a:rPr sz="600" spc="-20" dirty="0">
                <a:solidFill>
                  <a:srgbClr val="1F487C"/>
                </a:solidFill>
                <a:latin typeface="Tahoma"/>
                <a:cs typeface="Tahoma"/>
              </a:rPr>
              <a:t>Neither</a:t>
            </a:r>
            <a:r>
              <a:rPr sz="600" spc="-2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600" spc="-20" dirty="0">
                <a:solidFill>
                  <a:srgbClr val="1F487C"/>
                </a:solidFill>
                <a:latin typeface="Tahoma"/>
                <a:cs typeface="Tahoma"/>
              </a:rPr>
              <a:t>agree</a:t>
            </a:r>
            <a:r>
              <a:rPr sz="600" spc="-6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600" spc="-25" dirty="0">
                <a:solidFill>
                  <a:srgbClr val="1F487C"/>
                </a:solidFill>
                <a:latin typeface="Tahoma"/>
                <a:cs typeface="Tahoma"/>
              </a:rPr>
              <a:t>nor </a:t>
            </a:r>
            <a:r>
              <a:rPr sz="600" spc="-10" dirty="0">
                <a:solidFill>
                  <a:srgbClr val="1F487C"/>
                </a:solidFill>
                <a:latin typeface="Tahoma"/>
                <a:cs typeface="Tahoma"/>
              </a:rPr>
              <a:t>disagree</a:t>
            </a:r>
            <a:endParaRPr sz="600" dirty="0">
              <a:latin typeface="Tahoma"/>
              <a:cs typeface="Tahoma"/>
            </a:endParaRPr>
          </a:p>
          <a:p>
            <a:pPr marL="210820" indent="-76200">
              <a:lnSpc>
                <a:spcPct val="100000"/>
              </a:lnSpc>
              <a:spcBef>
                <a:spcPts val="50"/>
              </a:spcBef>
              <a:buAutoNum type="arabicPlain"/>
              <a:tabLst>
                <a:tab pos="210820" algn="l"/>
              </a:tabLst>
            </a:pPr>
            <a:r>
              <a:rPr sz="600" spc="-25" dirty="0">
                <a:solidFill>
                  <a:srgbClr val="1F487C"/>
                </a:solidFill>
                <a:latin typeface="Tahoma"/>
                <a:cs typeface="Tahoma"/>
              </a:rPr>
              <a:t>Slightly</a:t>
            </a:r>
            <a:r>
              <a:rPr sz="600" spc="-4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600" spc="-10" dirty="0">
                <a:solidFill>
                  <a:srgbClr val="1F487C"/>
                </a:solidFill>
                <a:latin typeface="Tahoma"/>
                <a:cs typeface="Tahoma"/>
              </a:rPr>
              <a:t>agree</a:t>
            </a:r>
            <a:endParaRPr sz="600" dirty="0">
              <a:latin typeface="Tahoma"/>
              <a:cs typeface="Tahoma"/>
            </a:endParaRPr>
          </a:p>
          <a:p>
            <a:pPr marL="210820" indent="-76200">
              <a:lnSpc>
                <a:spcPct val="100000"/>
              </a:lnSpc>
              <a:spcBef>
                <a:spcPts val="45"/>
              </a:spcBef>
              <a:buAutoNum type="arabicPlain"/>
              <a:tabLst>
                <a:tab pos="210820" algn="l"/>
              </a:tabLst>
            </a:pPr>
            <a:r>
              <a:rPr sz="600" spc="-25" dirty="0">
                <a:solidFill>
                  <a:srgbClr val="1F487C"/>
                </a:solidFill>
                <a:latin typeface="Tahoma"/>
                <a:cs typeface="Tahoma"/>
              </a:rPr>
              <a:t>Moderately</a:t>
            </a:r>
            <a:r>
              <a:rPr sz="60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600" spc="-10" dirty="0">
                <a:solidFill>
                  <a:srgbClr val="1F487C"/>
                </a:solidFill>
                <a:latin typeface="Tahoma"/>
                <a:cs typeface="Tahoma"/>
              </a:rPr>
              <a:t>agree</a:t>
            </a:r>
            <a:endParaRPr sz="600" dirty="0">
              <a:latin typeface="Tahoma"/>
              <a:cs typeface="Tahoma"/>
            </a:endParaRPr>
          </a:p>
          <a:p>
            <a:pPr marL="210820" indent="-76200">
              <a:lnSpc>
                <a:spcPct val="100000"/>
              </a:lnSpc>
              <a:spcBef>
                <a:spcPts val="50"/>
              </a:spcBef>
              <a:buAutoNum type="arabicPlain"/>
              <a:tabLst>
                <a:tab pos="210820" algn="l"/>
              </a:tabLst>
            </a:pPr>
            <a:r>
              <a:rPr sz="600" spc="-10" dirty="0">
                <a:solidFill>
                  <a:srgbClr val="1F487C"/>
                </a:solidFill>
                <a:latin typeface="Tahoma"/>
                <a:cs typeface="Tahoma"/>
              </a:rPr>
              <a:t>Stronglyagree</a:t>
            </a:r>
            <a:endParaRPr sz="600" dirty="0">
              <a:latin typeface="Tahoma"/>
              <a:cs typeface="Tahoma"/>
            </a:endParaRPr>
          </a:p>
          <a:p>
            <a:pPr marL="132715" indent="-86995">
              <a:lnSpc>
                <a:spcPct val="100000"/>
              </a:lnSpc>
              <a:spcBef>
                <a:spcPts val="440"/>
              </a:spcBef>
              <a:buAutoNum type="arabicPeriod"/>
              <a:tabLst>
                <a:tab pos="132715" algn="l"/>
              </a:tabLst>
            </a:pP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An</a:t>
            </a:r>
            <a:r>
              <a:rPr sz="700" spc="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expert</a:t>
            </a:r>
            <a:r>
              <a:rPr sz="700" spc="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who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doesn’t come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up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with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700" spc="-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definite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answer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probably</a:t>
            </a:r>
            <a:r>
              <a:rPr sz="700" spc="-7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doesn’t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know</a:t>
            </a:r>
            <a:r>
              <a:rPr sz="700" spc="14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too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much.</a:t>
            </a:r>
            <a:endParaRPr sz="700" dirty="0">
              <a:latin typeface="Caladea"/>
              <a:cs typeface="Caladea"/>
            </a:endParaRPr>
          </a:p>
          <a:p>
            <a:pPr marL="132715" indent="-869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32715" algn="l"/>
              </a:tabLst>
            </a:pP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I</a:t>
            </a: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would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like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to</a:t>
            </a:r>
            <a:r>
              <a:rPr sz="700" spc="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live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in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700" spc="6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foreign</a:t>
            </a:r>
            <a:r>
              <a:rPr sz="700" spc="6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country</a:t>
            </a:r>
            <a:r>
              <a:rPr sz="700" spc="7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for</a:t>
            </a:r>
            <a:r>
              <a:rPr sz="700" spc="4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while.</a:t>
            </a:r>
            <a:endParaRPr sz="700" dirty="0">
              <a:latin typeface="Caladea"/>
              <a:cs typeface="Caladea"/>
            </a:endParaRPr>
          </a:p>
          <a:p>
            <a:pPr marL="132080" indent="-8636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132080" algn="l"/>
              </a:tabLst>
            </a:pP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There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is</a:t>
            </a:r>
            <a:r>
              <a:rPr sz="700" spc="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really</a:t>
            </a:r>
            <a:r>
              <a:rPr sz="700" spc="5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no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such thing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as</a:t>
            </a:r>
            <a:r>
              <a:rPr sz="700" spc="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700" spc="4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problem</a:t>
            </a:r>
            <a:r>
              <a:rPr sz="700" spc="4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that</a:t>
            </a:r>
            <a:r>
              <a:rPr sz="700" spc="-4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can’t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be</a:t>
            </a:r>
            <a:r>
              <a:rPr sz="700" spc="9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solved.</a:t>
            </a:r>
            <a:endParaRPr sz="700" dirty="0">
              <a:latin typeface="Caladea"/>
              <a:cs typeface="Caladea"/>
            </a:endParaRPr>
          </a:p>
          <a:p>
            <a:pPr marL="132080" indent="-8636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32080" algn="l"/>
              </a:tabLst>
            </a:pP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People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who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fit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their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lives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to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schedule</a:t>
            </a:r>
            <a:r>
              <a:rPr sz="700" spc="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probably</a:t>
            </a:r>
            <a:r>
              <a:rPr sz="700" spc="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miss</a:t>
            </a:r>
            <a:r>
              <a:rPr sz="700" spc="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most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of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the</a:t>
            </a:r>
            <a:r>
              <a:rPr sz="700" spc="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joy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of living.</a:t>
            </a:r>
            <a:endParaRPr sz="700" dirty="0">
              <a:latin typeface="Caladea"/>
              <a:cs typeface="Caladea"/>
            </a:endParaRPr>
          </a:p>
          <a:p>
            <a:pPr marL="132715" indent="-8699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132715" algn="l"/>
              </a:tabLst>
            </a:pP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good</a:t>
            </a: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job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is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one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where</a:t>
            </a:r>
            <a:r>
              <a:rPr sz="700" spc="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what</a:t>
            </a:r>
            <a:r>
              <a:rPr sz="700" spc="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is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to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be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done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and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how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it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is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to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be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done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are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always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clear.</a:t>
            </a:r>
            <a:endParaRPr sz="700" dirty="0">
              <a:latin typeface="Caladea"/>
              <a:cs typeface="Caladea"/>
            </a:endParaRPr>
          </a:p>
          <a:p>
            <a:pPr marL="132080" indent="-8636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32080" algn="l"/>
              </a:tabLst>
            </a:pP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It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is</a:t>
            </a:r>
            <a:r>
              <a:rPr sz="700" spc="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more</a:t>
            </a:r>
            <a:r>
              <a:rPr sz="700" spc="4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fun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to</a:t>
            </a:r>
            <a:r>
              <a:rPr sz="700" spc="7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tackle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700" spc="5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complicated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problem</a:t>
            </a:r>
            <a:r>
              <a:rPr sz="700" spc="3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than</a:t>
            </a: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to</a:t>
            </a:r>
            <a:r>
              <a:rPr sz="700" spc="7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solve</a:t>
            </a:r>
            <a:r>
              <a:rPr sz="700" spc="6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700" spc="6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simpleone.</a:t>
            </a:r>
            <a:endParaRPr sz="700" dirty="0">
              <a:latin typeface="Caladea"/>
              <a:cs typeface="Caladea"/>
            </a:endParaRPr>
          </a:p>
          <a:p>
            <a:pPr marL="132715" indent="-86995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132715" algn="l"/>
              </a:tabLst>
            </a:pP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In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the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long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run</a:t>
            </a:r>
            <a:r>
              <a:rPr sz="700" spc="-4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it is</a:t>
            </a:r>
            <a:r>
              <a:rPr sz="700" spc="-5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possibleto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get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 more</a:t>
            </a:r>
            <a:r>
              <a:rPr sz="700" spc="-6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done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by</a:t>
            </a:r>
            <a:r>
              <a:rPr sz="700" spc="-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tackling</a:t>
            </a:r>
            <a:r>
              <a:rPr sz="700" spc="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small,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 simple</a:t>
            </a:r>
            <a:r>
              <a:rPr sz="700" spc="-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problems</a:t>
            </a:r>
            <a:r>
              <a:rPr sz="700" spc="6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rather</a:t>
            </a:r>
            <a:r>
              <a:rPr sz="700" spc="7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than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large</a:t>
            </a:r>
            <a:r>
              <a:rPr sz="700" spc="8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and</a:t>
            </a:r>
            <a:r>
              <a:rPr sz="700" spc="10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complicated</a:t>
            </a:r>
            <a:r>
              <a:rPr sz="700" spc="-4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ones.</a:t>
            </a:r>
            <a:endParaRPr sz="700" dirty="0">
              <a:latin typeface="Caladea"/>
              <a:cs typeface="Caladea"/>
            </a:endParaRPr>
          </a:p>
          <a:p>
            <a:pPr marL="132715" indent="-8699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32715" algn="l"/>
              </a:tabLst>
            </a:pP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Often</a:t>
            </a:r>
            <a:r>
              <a:rPr sz="700" spc="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the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most</a:t>
            </a:r>
            <a:r>
              <a:rPr sz="700" spc="-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interesting</a:t>
            </a:r>
            <a:r>
              <a:rPr sz="700" spc="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and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stimulating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people</a:t>
            </a:r>
            <a:r>
              <a:rPr sz="700" spc="-5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are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those who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don’t</a:t>
            </a:r>
            <a:r>
              <a:rPr sz="700" spc="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mind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 being</a:t>
            </a:r>
            <a:r>
              <a:rPr sz="700" spc="1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different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and</a:t>
            </a:r>
            <a:r>
              <a:rPr sz="700" spc="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original.</a:t>
            </a:r>
            <a:endParaRPr sz="700" dirty="0">
              <a:latin typeface="Caladea"/>
              <a:cs typeface="Caladea"/>
            </a:endParaRPr>
          </a:p>
          <a:p>
            <a:pPr marL="132080" indent="-8636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132080" algn="l"/>
              </a:tabLst>
            </a:pP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What</a:t>
            </a:r>
            <a:r>
              <a:rPr sz="700" spc="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we</a:t>
            </a:r>
            <a:r>
              <a:rPr sz="700" spc="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are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used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to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is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always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preferable</a:t>
            </a: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to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what</a:t>
            </a:r>
            <a:r>
              <a:rPr sz="700" spc="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is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unfamiliar.</a:t>
            </a:r>
            <a:endParaRPr sz="700" dirty="0">
              <a:latin typeface="Caladea"/>
              <a:cs typeface="Caladea"/>
            </a:endParaRPr>
          </a:p>
          <a:p>
            <a:pPr marL="132080" indent="-12827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32080" algn="l"/>
              </a:tabLst>
            </a:pP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People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who</a:t>
            </a:r>
            <a:r>
              <a:rPr sz="700" spc="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insist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upon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yes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or</a:t>
            </a:r>
            <a:r>
              <a:rPr sz="700" spc="-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no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answer</a:t>
            </a: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just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don’t</a:t>
            </a:r>
            <a:r>
              <a:rPr sz="700" spc="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know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how</a:t>
            </a:r>
            <a:r>
              <a:rPr sz="700" spc="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complicated</a:t>
            </a:r>
            <a:r>
              <a:rPr sz="700" spc="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things</a:t>
            </a:r>
            <a:r>
              <a:rPr sz="700" spc="1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really</a:t>
            </a: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are.</a:t>
            </a:r>
            <a:endParaRPr sz="700" dirty="0">
              <a:latin typeface="Caladea"/>
              <a:cs typeface="Caladea"/>
            </a:endParaRPr>
          </a:p>
          <a:p>
            <a:pPr marL="132715" marR="124460" indent="-12827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134620" algn="l"/>
              </a:tabLst>
            </a:pP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person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who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leads</a:t>
            </a:r>
            <a:r>
              <a:rPr sz="700" spc="-5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an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even,</a:t>
            </a:r>
            <a:r>
              <a:rPr sz="700" spc="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regular</a:t>
            </a:r>
            <a:r>
              <a:rPr sz="700" spc="-5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life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in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which few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45" dirty="0">
                <a:solidFill>
                  <a:srgbClr val="1F487C"/>
                </a:solidFill>
                <a:latin typeface="Caladea"/>
                <a:cs typeface="Caladea"/>
              </a:rPr>
              <a:t>surprises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or</a:t>
            </a:r>
            <a:r>
              <a:rPr sz="700" spc="-6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unexpected</a:t>
            </a:r>
            <a:r>
              <a:rPr sz="700" spc="4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hap-</a:t>
            </a:r>
            <a:r>
              <a:rPr sz="700" spc="9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penings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arise</a:t>
            </a:r>
            <a:r>
              <a:rPr sz="700" spc="10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really</a:t>
            </a:r>
            <a:r>
              <a:rPr sz="700" spc="-5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has</a:t>
            </a:r>
            <a:r>
              <a:rPr sz="700" spc="9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700" spc="7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lot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to</a:t>
            </a:r>
            <a:r>
              <a:rPr sz="700" spc="-5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be</a:t>
            </a:r>
            <a:r>
              <a:rPr sz="700" spc="500" dirty="0">
                <a:solidFill>
                  <a:srgbClr val="1F487C"/>
                </a:solidFill>
                <a:latin typeface="Caladea"/>
                <a:cs typeface="Caladea"/>
              </a:rPr>
              <a:t> 	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grateful</a:t>
            </a:r>
            <a:r>
              <a:rPr sz="700" spc="16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for.</a:t>
            </a:r>
            <a:endParaRPr sz="700" dirty="0">
              <a:latin typeface="Caladea"/>
              <a:cs typeface="Caladea"/>
            </a:endParaRPr>
          </a:p>
          <a:p>
            <a:pPr marL="132715" indent="-12827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32715" algn="l"/>
              </a:tabLst>
            </a:pP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Many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of</a:t>
            </a:r>
            <a:r>
              <a:rPr sz="700" spc="-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our</a:t>
            </a:r>
            <a:r>
              <a:rPr sz="700" spc="-6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most</a:t>
            </a:r>
            <a:r>
              <a:rPr sz="700" spc="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important</a:t>
            </a:r>
            <a:r>
              <a:rPr sz="700" spc="-6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decisions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are</a:t>
            </a:r>
            <a:r>
              <a:rPr sz="700" spc="6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based</a:t>
            </a:r>
            <a:r>
              <a:rPr sz="700" spc="6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upon</a:t>
            </a: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insufficient</a:t>
            </a:r>
            <a:r>
              <a:rPr sz="700" spc="28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information.</a:t>
            </a:r>
            <a:endParaRPr sz="700" dirty="0">
              <a:latin typeface="Caladea"/>
              <a:cs typeface="Caladea"/>
            </a:endParaRPr>
          </a:p>
          <a:p>
            <a:pPr marL="132715" indent="-12827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132715" algn="l"/>
              </a:tabLst>
            </a:pP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I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like</a:t>
            </a:r>
            <a:r>
              <a:rPr sz="700" spc="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parties</a:t>
            </a:r>
            <a:r>
              <a:rPr sz="700" spc="-6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where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I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know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most</a:t>
            </a:r>
            <a:r>
              <a:rPr sz="700" spc="-7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of</a:t>
            </a: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the</a:t>
            </a:r>
            <a:r>
              <a:rPr sz="700" spc="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people</a:t>
            </a:r>
            <a:r>
              <a:rPr sz="700" spc="-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more</a:t>
            </a:r>
            <a:r>
              <a:rPr sz="700" spc="-6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than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ones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where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all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or</a:t>
            </a:r>
            <a:r>
              <a:rPr sz="700" spc="-7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most</a:t>
            </a:r>
            <a:r>
              <a:rPr sz="700" spc="-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of</a:t>
            </a:r>
            <a:r>
              <a:rPr sz="700" spc="1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the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people</a:t>
            </a:r>
            <a:r>
              <a:rPr sz="700" spc="-5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are</a:t>
            </a:r>
            <a:r>
              <a:rPr sz="700" spc="10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complete</a:t>
            </a:r>
            <a:r>
              <a:rPr sz="700" spc="6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strangers.</a:t>
            </a:r>
            <a:endParaRPr sz="700" dirty="0">
              <a:latin typeface="Caladea"/>
              <a:cs typeface="Caladea"/>
            </a:endParaRPr>
          </a:p>
          <a:p>
            <a:pPr marL="132080" indent="-12827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32080" algn="l"/>
              </a:tabLst>
            </a:pPr>
            <a:r>
              <a:rPr sz="700" spc="-40" dirty="0">
                <a:solidFill>
                  <a:srgbClr val="1F487C"/>
                </a:solidFill>
                <a:latin typeface="Caladea"/>
                <a:cs typeface="Caladea"/>
              </a:rPr>
              <a:t>Teachers</a:t>
            </a:r>
            <a:r>
              <a:rPr sz="700" spc="-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or</a:t>
            </a:r>
            <a:r>
              <a:rPr sz="700" spc="-5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45" dirty="0">
                <a:solidFill>
                  <a:srgbClr val="1F487C"/>
                </a:solidFill>
                <a:latin typeface="Caladea"/>
                <a:cs typeface="Caladea"/>
              </a:rPr>
              <a:t>supervisors</a:t>
            </a:r>
            <a:r>
              <a:rPr sz="700" spc="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who</a:t>
            </a:r>
            <a:r>
              <a:rPr sz="700" spc="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hand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out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vague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assignments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give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one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 chance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to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show</a:t>
            </a:r>
            <a:r>
              <a:rPr sz="700" spc="114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initiative</a:t>
            </a:r>
            <a:r>
              <a:rPr sz="700" spc="3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and</a:t>
            </a:r>
            <a:r>
              <a:rPr sz="700" spc="6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originality.</a:t>
            </a:r>
            <a:endParaRPr sz="700" dirty="0">
              <a:latin typeface="Caladea"/>
              <a:cs typeface="Caladea"/>
            </a:endParaRPr>
          </a:p>
          <a:p>
            <a:pPr marL="132080" indent="-12827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132080" algn="l"/>
              </a:tabLst>
            </a:pP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The sooner</a:t>
            </a:r>
            <a:r>
              <a:rPr sz="700" spc="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we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all</a:t>
            </a:r>
            <a:r>
              <a:rPr sz="700" spc="-4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acquire</a:t>
            </a:r>
            <a:r>
              <a:rPr sz="700" spc="8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similar</a:t>
            </a:r>
            <a:r>
              <a:rPr sz="700" spc="4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values</a:t>
            </a:r>
            <a:r>
              <a:rPr sz="700" spc="8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and</a:t>
            </a:r>
            <a:r>
              <a:rPr sz="700" spc="6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5" dirty="0">
                <a:solidFill>
                  <a:srgbClr val="1F487C"/>
                </a:solidFill>
                <a:latin typeface="Caladea"/>
                <a:cs typeface="Caladea"/>
              </a:rPr>
              <a:t>ideals</a:t>
            </a:r>
            <a:r>
              <a:rPr sz="700" spc="-4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the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better.</a:t>
            </a:r>
            <a:endParaRPr sz="700" dirty="0">
              <a:latin typeface="Caladea"/>
              <a:cs typeface="Caladea"/>
            </a:endParaRPr>
          </a:p>
          <a:p>
            <a:pPr marL="132715" indent="-128270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132715" algn="l"/>
              </a:tabLst>
            </a:pP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good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teacher</a:t>
            </a:r>
            <a:r>
              <a:rPr sz="700" spc="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is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one</a:t>
            </a:r>
            <a:r>
              <a:rPr sz="700" spc="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who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makes</a:t>
            </a:r>
            <a:r>
              <a:rPr sz="700" spc="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you</a:t>
            </a:r>
            <a:r>
              <a:rPr sz="700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wonder</a:t>
            </a:r>
            <a:r>
              <a:rPr sz="700" spc="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about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30" dirty="0">
                <a:solidFill>
                  <a:srgbClr val="1F487C"/>
                </a:solidFill>
                <a:latin typeface="Caladea"/>
                <a:cs typeface="Caladea"/>
              </a:rPr>
              <a:t>your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way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of</a:t>
            </a:r>
            <a:r>
              <a:rPr sz="700" spc="-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25" dirty="0">
                <a:solidFill>
                  <a:srgbClr val="1F487C"/>
                </a:solidFill>
                <a:latin typeface="Caladea"/>
                <a:cs typeface="Caladea"/>
              </a:rPr>
              <a:t>looking</a:t>
            </a:r>
            <a:r>
              <a:rPr sz="700" spc="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dirty="0">
                <a:solidFill>
                  <a:srgbClr val="1F487C"/>
                </a:solidFill>
                <a:latin typeface="Caladea"/>
                <a:cs typeface="Caladea"/>
              </a:rPr>
              <a:t>at</a:t>
            </a:r>
            <a:r>
              <a:rPr sz="700" spc="-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700" spc="-10" dirty="0">
                <a:solidFill>
                  <a:srgbClr val="1F487C"/>
                </a:solidFill>
                <a:latin typeface="Caladea"/>
                <a:cs typeface="Caladea"/>
              </a:rPr>
              <a:t>things.</a:t>
            </a:r>
            <a:endParaRPr sz="700" dirty="0">
              <a:latin typeface="Caladea"/>
              <a:cs typeface="Caladea"/>
            </a:endParaRPr>
          </a:p>
          <a:p>
            <a:pPr marL="68580" marR="37465">
              <a:lnSpc>
                <a:spcPct val="100000"/>
              </a:lnSpc>
              <a:spcBef>
                <a:spcPts val="260"/>
              </a:spcBef>
            </a:pPr>
            <a:r>
              <a:rPr sz="550" dirty="0">
                <a:solidFill>
                  <a:srgbClr val="1F487C"/>
                </a:solidFill>
                <a:latin typeface="Caladea"/>
                <a:cs typeface="Caladea"/>
              </a:rPr>
              <a:t>S</a:t>
            </a:r>
            <a:r>
              <a:rPr sz="500" dirty="0">
                <a:solidFill>
                  <a:srgbClr val="1F487C"/>
                </a:solidFill>
                <a:latin typeface="Caladea"/>
                <a:cs typeface="Caladea"/>
              </a:rPr>
              <a:t>ource</a:t>
            </a:r>
            <a:r>
              <a:rPr sz="550" dirty="0">
                <a:solidFill>
                  <a:srgbClr val="1F487C"/>
                </a:solidFill>
                <a:latin typeface="Caladea"/>
                <a:cs typeface="Caladea"/>
              </a:rPr>
              <a:t>:</a:t>
            </a:r>
            <a:r>
              <a:rPr sz="550" spc="6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dirty="0">
                <a:solidFill>
                  <a:srgbClr val="1F487C"/>
                </a:solidFill>
                <a:latin typeface="Caladea"/>
                <a:cs typeface="Caladea"/>
              </a:rPr>
              <a:t>S.</a:t>
            </a:r>
            <a:r>
              <a:rPr sz="550" i="1" spc="4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20" dirty="0">
                <a:solidFill>
                  <a:srgbClr val="1F487C"/>
                </a:solidFill>
                <a:latin typeface="Caladea"/>
                <a:cs typeface="Caladea"/>
              </a:rPr>
              <a:t>Budner</a:t>
            </a:r>
            <a:r>
              <a:rPr sz="550" i="1" spc="-4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10" dirty="0">
                <a:solidFill>
                  <a:srgbClr val="1F487C"/>
                </a:solidFill>
                <a:latin typeface="Caladea"/>
                <a:cs typeface="Caladea"/>
              </a:rPr>
              <a:t>(1962),</a:t>
            </a:r>
            <a:r>
              <a:rPr sz="550" i="1" spc="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20" dirty="0">
                <a:solidFill>
                  <a:srgbClr val="1F487C"/>
                </a:solidFill>
                <a:latin typeface="Caladea"/>
                <a:cs typeface="Caladea"/>
              </a:rPr>
              <a:t>“Intolerance</a:t>
            </a:r>
            <a:r>
              <a:rPr sz="550" i="1" spc="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dirty="0">
                <a:solidFill>
                  <a:srgbClr val="1F487C"/>
                </a:solidFill>
                <a:latin typeface="Caladea"/>
                <a:cs typeface="Caladea"/>
              </a:rPr>
              <a:t>of</a:t>
            </a:r>
            <a:r>
              <a:rPr sz="550" i="1" spc="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10" dirty="0">
                <a:solidFill>
                  <a:srgbClr val="1F487C"/>
                </a:solidFill>
                <a:latin typeface="Caladea"/>
                <a:cs typeface="Caladea"/>
              </a:rPr>
              <a:t>Ambiguityas</a:t>
            </a:r>
            <a:r>
              <a:rPr sz="550" i="1" spc="-3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dirty="0">
                <a:solidFill>
                  <a:srgbClr val="1F487C"/>
                </a:solidFill>
                <a:latin typeface="Caladea"/>
                <a:cs typeface="Caladea"/>
              </a:rPr>
              <a:t>a</a:t>
            </a:r>
            <a:r>
              <a:rPr sz="550" i="1" spc="2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20" dirty="0">
                <a:solidFill>
                  <a:srgbClr val="1F487C"/>
                </a:solidFill>
                <a:latin typeface="Caladea"/>
                <a:cs typeface="Caladea"/>
              </a:rPr>
              <a:t>Personality</a:t>
            </a:r>
            <a:r>
              <a:rPr sz="550" i="1" spc="-7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20" dirty="0">
                <a:solidFill>
                  <a:srgbClr val="1F487C"/>
                </a:solidFill>
                <a:latin typeface="Caladea"/>
                <a:cs typeface="Caladea"/>
              </a:rPr>
              <a:t>Variable,”</a:t>
            </a:r>
            <a:r>
              <a:rPr sz="550" i="1" spc="2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dirty="0">
                <a:solidFill>
                  <a:srgbClr val="1F487C"/>
                </a:solidFill>
                <a:latin typeface="Caladea"/>
                <a:cs typeface="Caladea"/>
              </a:rPr>
              <a:t>from</a:t>
            </a:r>
            <a:r>
              <a:rPr sz="550" i="1" spc="35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spc="-10" dirty="0">
                <a:solidFill>
                  <a:srgbClr val="1F487C"/>
                </a:solidFill>
                <a:latin typeface="Caladea"/>
                <a:cs typeface="Caladea"/>
              </a:rPr>
              <a:t>Journal</a:t>
            </a:r>
            <a:r>
              <a:rPr sz="550" spc="7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dirty="0">
                <a:solidFill>
                  <a:srgbClr val="1F487C"/>
                </a:solidFill>
                <a:latin typeface="Caladea"/>
                <a:cs typeface="Caladea"/>
              </a:rPr>
              <a:t>of</a:t>
            </a:r>
            <a:r>
              <a:rPr sz="550" spc="8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spc="-10" dirty="0">
                <a:solidFill>
                  <a:srgbClr val="1F487C"/>
                </a:solidFill>
                <a:latin typeface="Caladea"/>
                <a:cs typeface="Caladea"/>
              </a:rPr>
              <a:t>Personality,</a:t>
            </a:r>
            <a:r>
              <a:rPr sz="550" i="1" spc="-10" dirty="0">
                <a:solidFill>
                  <a:srgbClr val="1F487C"/>
                </a:solidFill>
                <a:latin typeface="Caladea"/>
                <a:cs typeface="Caladea"/>
              </a:rPr>
              <a:t>30:</a:t>
            </a:r>
            <a:r>
              <a:rPr sz="550" i="1" dirty="0">
                <a:solidFill>
                  <a:srgbClr val="1F487C"/>
                </a:solidFill>
                <a:latin typeface="Caladea"/>
                <a:cs typeface="Caladea"/>
              </a:rPr>
              <a:t> 29–50.</a:t>
            </a:r>
            <a:r>
              <a:rPr sz="550" i="1" spc="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20" dirty="0">
                <a:solidFill>
                  <a:srgbClr val="1F487C"/>
                </a:solidFill>
                <a:latin typeface="Caladea"/>
                <a:cs typeface="Caladea"/>
              </a:rPr>
              <a:t>Reprinted</a:t>
            </a:r>
            <a:r>
              <a:rPr sz="550" i="1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20" dirty="0">
                <a:solidFill>
                  <a:srgbClr val="1F487C"/>
                </a:solidFill>
                <a:latin typeface="Caladea"/>
                <a:cs typeface="Caladea"/>
              </a:rPr>
              <a:t>with</a:t>
            </a:r>
            <a:r>
              <a:rPr sz="550" i="1" spc="-1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10" dirty="0">
                <a:solidFill>
                  <a:srgbClr val="1F487C"/>
                </a:solidFill>
                <a:latin typeface="Caladea"/>
                <a:cs typeface="Caladea"/>
              </a:rPr>
              <a:t>the</a:t>
            </a:r>
            <a:r>
              <a:rPr sz="550" i="1" spc="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20" dirty="0">
                <a:solidFill>
                  <a:srgbClr val="1F487C"/>
                </a:solidFill>
                <a:latin typeface="Caladea"/>
                <a:cs typeface="Caladea"/>
              </a:rPr>
              <a:t>permission</a:t>
            </a:r>
            <a:r>
              <a:rPr sz="550" i="1" spc="3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25" dirty="0">
                <a:solidFill>
                  <a:srgbClr val="1F487C"/>
                </a:solidFill>
                <a:latin typeface="Caladea"/>
                <a:cs typeface="Caladea"/>
              </a:rPr>
              <a:t>of</a:t>
            </a:r>
            <a:r>
              <a:rPr sz="550" i="1" spc="50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25" dirty="0">
                <a:solidFill>
                  <a:srgbClr val="1F487C"/>
                </a:solidFill>
                <a:latin typeface="Caladea"/>
                <a:cs typeface="Caladea"/>
              </a:rPr>
              <a:t>Blackwell</a:t>
            </a:r>
            <a:r>
              <a:rPr sz="550" i="1" spc="-45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10" dirty="0">
                <a:solidFill>
                  <a:srgbClr val="1F487C"/>
                </a:solidFill>
                <a:latin typeface="Caladea"/>
                <a:cs typeface="Caladea"/>
              </a:rPr>
              <a:t>Publishing,</a:t>
            </a:r>
            <a:r>
              <a:rPr sz="550" i="1" spc="310" dirty="0">
                <a:solidFill>
                  <a:srgbClr val="1F487C"/>
                </a:solidFill>
                <a:latin typeface="Caladea"/>
                <a:cs typeface="Caladea"/>
              </a:rPr>
              <a:t> </a:t>
            </a:r>
            <a:r>
              <a:rPr sz="550" i="1" spc="-20" dirty="0">
                <a:solidFill>
                  <a:srgbClr val="1F487C"/>
                </a:solidFill>
                <a:latin typeface="Caladea"/>
                <a:cs typeface="Caladea"/>
              </a:rPr>
              <a:t>Ltd.</a:t>
            </a:r>
            <a:endParaRPr sz="550" dirty="0">
              <a:latin typeface="Caladea"/>
              <a:cs typeface="Calade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345440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25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398" y="52197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26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5586" y="172116"/>
          <a:ext cx="4145279" cy="2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Change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Orientation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(cont’d)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806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00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2533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Locus</a:t>
                      </a:r>
                      <a:r>
                        <a:rPr sz="2000" b="1" u="sng" spc="-60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b="1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rlito"/>
                          <a:cs typeface="Carlito"/>
                        </a:rPr>
                        <a:t>Control</a:t>
                      </a:r>
                      <a:r>
                        <a:rPr sz="2000" b="1" u="none" dirty="0">
                          <a:latin typeface="Carlito"/>
                          <a:cs typeface="Carlito"/>
                        </a:rPr>
                        <a:t>:</a:t>
                      </a:r>
                      <a:r>
                        <a:rPr sz="2000" b="1" u="none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none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b="1" u="none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none" spc="-10" dirty="0">
                          <a:latin typeface="Carlito"/>
                          <a:cs typeface="Carlito"/>
                        </a:rPr>
                        <a:t>attitude </a:t>
                      </a:r>
                      <a:r>
                        <a:rPr sz="2000" b="1" u="none" dirty="0">
                          <a:latin typeface="Carlito"/>
                          <a:cs typeface="Carlito"/>
                        </a:rPr>
                        <a:t>people</a:t>
                      </a:r>
                      <a:r>
                        <a:rPr sz="2000" b="1" u="none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none" dirty="0">
                          <a:latin typeface="Carlito"/>
                          <a:cs typeface="Carlito"/>
                        </a:rPr>
                        <a:t>develop</a:t>
                      </a:r>
                      <a:r>
                        <a:rPr sz="2000" b="1" u="none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none" spc="-10" dirty="0">
                          <a:latin typeface="Carlito"/>
                          <a:cs typeface="Carlito"/>
                        </a:rPr>
                        <a:t>regarding</a:t>
                      </a:r>
                      <a:r>
                        <a:rPr sz="2000" b="1" u="none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none" spc="-2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2000" b="1" u="none" spc="-10" dirty="0">
                          <a:latin typeface="Carlito"/>
                          <a:cs typeface="Carlito"/>
                        </a:rPr>
                        <a:t>extent</a:t>
                      </a:r>
                      <a:r>
                        <a:rPr sz="2000" b="1" u="none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none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b="1" u="none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none" dirty="0">
                          <a:latin typeface="Carlito"/>
                          <a:cs typeface="Carlito"/>
                        </a:rPr>
                        <a:t>which</a:t>
                      </a:r>
                      <a:r>
                        <a:rPr sz="2000" b="1" u="none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none" dirty="0">
                          <a:latin typeface="Carlito"/>
                          <a:cs typeface="Carlito"/>
                        </a:rPr>
                        <a:t>they</a:t>
                      </a:r>
                      <a:r>
                        <a:rPr sz="2000" b="1" u="none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none" spc="-10" dirty="0">
                          <a:latin typeface="Carlito"/>
                          <a:cs typeface="Carlito"/>
                        </a:rPr>
                        <a:t>control </a:t>
                      </a:r>
                      <a:r>
                        <a:rPr sz="2000" b="1" u="none" dirty="0">
                          <a:latin typeface="Carlito"/>
                          <a:cs typeface="Carlito"/>
                        </a:rPr>
                        <a:t>their</a:t>
                      </a:r>
                      <a:r>
                        <a:rPr sz="2000" b="1" u="none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none" dirty="0">
                          <a:latin typeface="Carlito"/>
                          <a:cs typeface="Carlito"/>
                        </a:rPr>
                        <a:t>own</a:t>
                      </a:r>
                      <a:r>
                        <a:rPr sz="2000" b="1" u="none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u="none" spc="-10" dirty="0">
                          <a:latin typeface="Carlito"/>
                          <a:cs typeface="Carlito"/>
                        </a:rPr>
                        <a:t>destinies.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6096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483" y="3206902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-12700" y="345561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26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052" y="174497"/>
            <a:ext cx="3464560" cy="534670"/>
          </a:xfrm>
          <a:prstGeom prst="rect">
            <a:avLst/>
          </a:prstGeom>
          <a:solidFill>
            <a:srgbClr val="0084CF"/>
          </a:solidFill>
        </p:spPr>
        <p:txBody>
          <a:bodyPr vert="horz" wrap="square" lIns="0" tIns="80010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630"/>
              </a:spcBef>
            </a:pPr>
            <a:r>
              <a:rPr sz="2000" dirty="0"/>
              <a:t>Locus</a:t>
            </a:r>
            <a:r>
              <a:rPr sz="2000" spc="-55" dirty="0"/>
              <a:t> </a:t>
            </a:r>
            <a:r>
              <a:rPr sz="2000" dirty="0"/>
              <a:t>of</a:t>
            </a:r>
            <a:r>
              <a:rPr sz="2000" spc="-30" dirty="0"/>
              <a:t> </a:t>
            </a:r>
            <a:r>
              <a:rPr sz="2000" spc="-10" dirty="0"/>
              <a:t>Control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580"/>
              </a:spcBef>
            </a:pPr>
            <a:r>
              <a:rPr dirty="0"/>
              <a:t>Internal</a:t>
            </a:r>
            <a:r>
              <a:rPr spc="-60" dirty="0"/>
              <a:t> </a:t>
            </a:r>
            <a:r>
              <a:rPr dirty="0"/>
              <a:t>Locus</a:t>
            </a:r>
            <a:r>
              <a:rPr spc="-7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Control</a:t>
            </a:r>
            <a:r>
              <a:rPr u="none" spc="-10" dirty="0"/>
              <a:t>:</a:t>
            </a:r>
          </a:p>
          <a:p>
            <a:pPr marL="451484" marR="530225" indent="-172720">
              <a:lnSpc>
                <a:spcPct val="100000"/>
              </a:lnSpc>
              <a:spcBef>
                <a:spcPts val="480"/>
              </a:spcBef>
            </a:pPr>
            <a:r>
              <a:rPr u="none" dirty="0"/>
              <a:t>“I</a:t>
            </a:r>
            <a:r>
              <a:rPr u="none" spc="-45" dirty="0"/>
              <a:t> </a:t>
            </a:r>
            <a:r>
              <a:rPr u="none" dirty="0"/>
              <a:t>was</a:t>
            </a:r>
            <a:r>
              <a:rPr u="none" spc="-30" dirty="0"/>
              <a:t> </a:t>
            </a:r>
            <a:r>
              <a:rPr u="none" dirty="0"/>
              <a:t>the</a:t>
            </a:r>
            <a:r>
              <a:rPr u="none" spc="-35" dirty="0"/>
              <a:t> </a:t>
            </a:r>
            <a:r>
              <a:rPr u="none" dirty="0"/>
              <a:t>cause</a:t>
            </a:r>
            <a:r>
              <a:rPr u="none" spc="-50" dirty="0"/>
              <a:t> </a:t>
            </a:r>
            <a:r>
              <a:rPr u="none" dirty="0"/>
              <a:t>of</a:t>
            </a:r>
            <a:r>
              <a:rPr u="none" spc="-30" dirty="0"/>
              <a:t> </a:t>
            </a:r>
            <a:r>
              <a:rPr u="none" spc="-25" dirty="0"/>
              <a:t>the </a:t>
            </a:r>
            <a:r>
              <a:rPr u="none" dirty="0"/>
              <a:t>success</a:t>
            </a:r>
            <a:r>
              <a:rPr u="none" spc="-50" dirty="0"/>
              <a:t> </a:t>
            </a:r>
            <a:r>
              <a:rPr u="none" dirty="0"/>
              <a:t>or</a:t>
            </a:r>
            <a:r>
              <a:rPr u="none" spc="-45" dirty="0"/>
              <a:t> </a:t>
            </a:r>
            <a:r>
              <a:rPr u="none" spc="-10" dirty="0"/>
              <a:t>failure.”</a:t>
            </a:r>
          </a:p>
          <a:p>
            <a:pPr marL="279400">
              <a:lnSpc>
                <a:spcPct val="100000"/>
              </a:lnSpc>
              <a:spcBef>
                <a:spcPts val="480"/>
              </a:spcBef>
            </a:pPr>
            <a:r>
              <a:rPr dirty="0"/>
              <a:t>External</a:t>
            </a:r>
            <a:r>
              <a:rPr spc="-55" dirty="0"/>
              <a:t> </a:t>
            </a:r>
            <a:r>
              <a:rPr dirty="0"/>
              <a:t>Locus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Control</a:t>
            </a:r>
            <a:r>
              <a:rPr u="none" spc="-10" dirty="0"/>
              <a:t>:</a:t>
            </a:r>
          </a:p>
          <a:p>
            <a:pPr marL="451484" marR="5080" indent="-172720">
              <a:lnSpc>
                <a:spcPct val="100000"/>
              </a:lnSpc>
              <a:spcBef>
                <a:spcPts val="480"/>
              </a:spcBef>
            </a:pPr>
            <a:r>
              <a:rPr u="none" dirty="0"/>
              <a:t>“Something</a:t>
            </a:r>
            <a:r>
              <a:rPr u="none" spc="-90" dirty="0"/>
              <a:t> </a:t>
            </a:r>
            <a:r>
              <a:rPr u="none" dirty="0"/>
              <a:t>else</a:t>
            </a:r>
            <a:r>
              <a:rPr u="none" spc="-60" dirty="0"/>
              <a:t> </a:t>
            </a:r>
            <a:r>
              <a:rPr u="none" dirty="0"/>
              <a:t>caused</a:t>
            </a:r>
            <a:r>
              <a:rPr u="none" spc="-70" dirty="0"/>
              <a:t> </a:t>
            </a:r>
            <a:r>
              <a:rPr u="none" spc="-25" dirty="0"/>
              <a:t>the </a:t>
            </a:r>
            <a:r>
              <a:rPr u="none" dirty="0"/>
              <a:t>success</a:t>
            </a:r>
            <a:r>
              <a:rPr u="none" spc="-50" dirty="0"/>
              <a:t> </a:t>
            </a:r>
            <a:r>
              <a:rPr u="none" dirty="0"/>
              <a:t>or</a:t>
            </a:r>
            <a:r>
              <a:rPr u="none" spc="-45" dirty="0"/>
              <a:t> </a:t>
            </a:r>
            <a:r>
              <a:rPr u="none" spc="-10" dirty="0"/>
              <a:t>failure.”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8398" y="51562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27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95586" y="172116"/>
            <a:ext cx="684530" cy="2955290"/>
            <a:chOff x="195586" y="172116"/>
            <a:chExt cx="684530" cy="2955290"/>
          </a:xfrm>
        </p:grpSpPr>
        <p:sp>
          <p:nvSpPr>
            <p:cNvPr id="7" name="object 7"/>
            <p:cNvSpPr/>
            <p:nvPr/>
          </p:nvSpPr>
          <p:spPr>
            <a:xfrm>
              <a:off x="197967" y="174497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679704" y="0"/>
                  </a:moveTo>
                  <a:lnTo>
                    <a:pt x="0" y="0"/>
                  </a:lnTo>
                  <a:lnTo>
                    <a:pt x="0" y="2950464"/>
                  </a:lnTo>
                  <a:lnTo>
                    <a:pt x="679704" y="2950464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008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967" y="174497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0" y="2950464"/>
                  </a:moveTo>
                  <a:lnTo>
                    <a:pt x="679704" y="2950464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2950464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22217" y="322478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2483" y="3206241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-12700" y="345440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27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398" y="52197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28</a:t>
            </a:r>
            <a:endParaRPr sz="7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5586" y="172116"/>
          <a:ext cx="4145279" cy="2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Internal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Locus</a:t>
                      </a:r>
                      <a:r>
                        <a:rPr sz="2000" b="1" spc="-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Control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806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00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525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Associated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with…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255904" marR="106680" indent="-172720">
                        <a:lnSpc>
                          <a:spcPct val="100000"/>
                        </a:lnSpc>
                        <a:spcBef>
                          <a:spcPts val="380"/>
                        </a:spcBef>
                        <a:buFont typeface="Arial"/>
                        <a:buChar char="•"/>
                        <a:tabLst>
                          <a:tab pos="255904" algn="l"/>
                        </a:tabLst>
                      </a:pPr>
                      <a:r>
                        <a:rPr sz="1600" b="1" dirty="0">
                          <a:latin typeface="Carlito"/>
                          <a:cs typeface="Carlito"/>
                        </a:rPr>
                        <a:t>Managerial</a:t>
                      </a:r>
                      <a:r>
                        <a:rPr sz="16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success</a:t>
                      </a:r>
                      <a:r>
                        <a:rPr sz="16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(at</a:t>
                      </a:r>
                      <a:r>
                        <a:rPr sz="16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least</a:t>
                      </a:r>
                      <a:r>
                        <a:rPr sz="16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6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North America)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255904" indent="-172720">
                        <a:lnSpc>
                          <a:spcPct val="100000"/>
                        </a:lnSpc>
                        <a:spcBef>
                          <a:spcPts val="385"/>
                        </a:spcBef>
                        <a:buFont typeface="Arial"/>
                        <a:buChar char="•"/>
                        <a:tabLst>
                          <a:tab pos="255904" algn="l"/>
                        </a:tabLst>
                      </a:pPr>
                      <a:r>
                        <a:rPr sz="1600" b="1" dirty="0">
                          <a:latin typeface="Carlito"/>
                          <a:cs typeface="Carlito"/>
                        </a:rPr>
                        <a:t>Less</a:t>
                      </a:r>
                      <a:r>
                        <a:rPr sz="16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alienation</a:t>
                      </a:r>
                      <a:r>
                        <a:rPr sz="16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from</a:t>
                      </a:r>
                      <a:r>
                        <a:rPr sz="16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20" dirty="0">
                          <a:latin typeface="Carlito"/>
                          <a:cs typeface="Carlito"/>
                        </a:rPr>
                        <a:t>work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255904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Carlito"/>
                          <a:cs typeface="Carlito"/>
                        </a:rPr>
                        <a:t>environment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255904" indent="-172720">
                        <a:lnSpc>
                          <a:spcPct val="100000"/>
                        </a:lnSpc>
                        <a:spcBef>
                          <a:spcPts val="390"/>
                        </a:spcBef>
                        <a:buFont typeface="Arial"/>
                        <a:buChar char="•"/>
                        <a:tabLst>
                          <a:tab pos="255904" algn="l"/>
                        </a:tabLst>
                      </a:pPr>
                      <a:r>
                        <a:rPr sz="1600" b="1" dirty="0">
                          <a:latin typeface="Carlito"/>
                          <a:cs typeface="Carlito"/>
                        </a:rPr>
                        <a:t>More 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satisfaction</a:t>
                      </a:r>
                      <a:r>
                        <a:rPr sz="16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at</a:t>
                      </a:r>
                      <a:r>
                        <a:rPr sz="1600" b="1" spc="-20" dirty="0">
                          <a:latin typeface="Carlito"/>
                          <a:cs typeface="Carlito"/>
                        </a:rPr>
                        <a:t> work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255904" indent="-172720">
                        <a:lnSpc>
                          <a:spcPct val="100000"/>
                        </a:lnSpc>
                        <a:spcBef>
                          <a:spcPts val="380"/>
                        </a:spcBef>
                        <a:buFont typeface="Arial"/>
                        <a:buChar char="•"/>
                        <a:tabLst>
                          <a:tab pos="255904" algn="l"/>
                        </a:tabLst>
                      </a:pPr>
                      <a:r>
                        <a:rPr sz="1600" b="1" dirty="0">
                          <a:latin typeface="Carlito"/>
                          <a:cs typeface="Carlito"/>
                        </a:rPr>
                        <a:t>Less</a:t>
                      </a:r>
                      <a:r>
                        <a:rPr sz="1600" b="1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stress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  <a:p>
                      <a:pPr marL="255904" marR="175895" indent="-172720">
                        <a:lnSpc>
                          <a:spcPct val="100000"/>
                        </a:lnSpc>
                        <a:spcBef>
                          <a:spcPts val="385"/>
                        </a:spcBef>
                        <a:buFont typeface="Arial"/>
                        <a:buChar char="•"/>
                        <a:tabLst>
                          <a:tab pos="255904" algn="l"/>
                        </a:tabLst>
                      </a:pPr>
                      <a:r>
                        <a:rPr sz="1600" b="1" dirty="0">
                          <a:latin typeface="Carlito"/>
                          <a:cs typeface="Carlito"/>
                        </a:rPr>
                        <a:t>More</a:t>
                      </a:r>
                      <a:r>
                        <a:rPr sz="16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position</a:t>
                      </a:r>
                      <a:r>
                        <a:rPr sz="16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mobility</a:t>
                      </a:r>
                      <a:r>
                        <a:rPr sz="16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(promotions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6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dirty="0">
                          <a:latin typeface="Carlito"/>
                          <a:cs typeface="Carlito"/>
                        </a:rPr>
                        <a:t>job</a:t>
                      </a:r>
                      <a:r>
                        <a:rPr sz="16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600" b="1" spc="-10" dirty="0">
                          <a:latin typeface="Carlito"/>
                          <a:cs typeface="Carlito"/>
                        </a:rPr>
                        <a:t>changes)</a:t>
                      </a:r>
                      <a:endParaRPr sz="16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483" y="3206902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-12700" y="3455619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28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0052" y="174497"/>
            <a:ext cx="3464560" cy="534670"/>
          </a:xfrm>
          <a:prstGeom prst="rect">
            <a:avLst/>
          </a:prstGeom>
          <a:solidFill>
            <a:srgbClr val="0084CF"/>
          </a:solidFill>
        </p:spPr>
        <p:txBody>
          <a:bodyPr vert="horz" wrap="square" lIns="0" tIns="80010" rIns="0" bIns="0" rtlCol="0">
            <a:spAutoFit/>
          </a:bodyPr>
          <a:lstStyle/>
          <a:p>
            <a:pPr marL="36830" algn="ctr">
              <a:lnSpc>
                <a:spcPct val="100000"/>
              </a:lnSpc>
              <a:spcBef>
                <a:spcPts val="630"/>
              </a:spcBef>
            </a:pPr>
            <a:r>
              <a:rPr sz="2000" dirty="0"/>
              <a:t>External</a:t>
            </a:r>
            <a:r>
              <a:rPr sz="2000" spc="-45" dirty="0"/>
              <a:t> </a:t>
            </a:r>
            <a:r>
              <a:rPr sz="2000" dirty="0"/>
              <a:t>Locus</a:t>
            </a:r>
            <a:r>
              <a:rPr sz="2000" spc="-45" dirty="0"/>
              <a:t> </a:t>
            </a:r>
            <a:r>
              <a:rPr sz="2000" dirty="0"/>
              <a:t>of</a:t>
            </a:r>
            <a:r>
              <a:rPr sz="2000" spc="-45" dirty="0"/>
              <a:t> </a:t>
            </a:r>
            <a:r>
              <a:rPr sz="2000" spc="-10" dirty="0"/>
              <a:t>Control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948664" y="755649"/>
            <a:ext cx="3069590" cy="2282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227329" indent="-17081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785" algn="l"/>
              </a:tabLst>
            </a:pPr>
            <a:r>
              <a:rPr sz="2000" b="1" dirty="0">
                <a:latin typeface="Carlito"/>
                <a:cs typeface="Carlito"/>
              </a:rPr>
              <a:t>Most</a:t>
            </a:r>
            <a:r>
              <a:rPr sz="2000" b="1" spc="-3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commonly</a:t>
            </a:r>
            <a:r>
              <a:rPr sz="2000" b="1" spc="-5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found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spc="-25" dirty="0">
                <a:latin typeface="Carlito"/>
                <a:cs typeface="Carlito"/>
              </a:rPr>
              <a:t>in 	</a:t>
            </a:r>
            <a:r>
              <a:rPr sz="2000" b="1" spc="-10" dirty="0">
                <a:latin typeface="Carlito"/>
                <a:cs typeface="Carlito"/>
              </a:rPr>
              <a:t>managers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from</a:t>
            </a:r>
            <a:r>
              <a:rPr sz="2000" b="1" spc="-5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Eastern 	cultures</a:t>
            </a:r>
            <a:endParaRPr sz="2000" dirty="0">
              <a:latin typeface="Carlito"/>
              <a:cs typeface="Carlito"/>
            </a:endParaRPr>
          </a:p>
          <a:p>
            <a:pPr marL="183515" indent="-17081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83515" algn="l"/>
              </a:tabLst>
            </a:pPr>
            <a:r>
              <a:rPr sz="2000" b="1" spc="-30" dirty="0">
                <a:latin typeface="Carlito"/>
                <a:cs typeface="Carlito"/>
              </a:rPr>
              <a:t>Tend</a:t>
            </a:r>
            <a:r>
              <a:rPr sz="2000" b="1" spc="-5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to</a:t>
            </a:r>
            <a:r>
              <a:rPr sz="2000" b="1" spc="-2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use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coercive</a:t>
            </a:r>
            <a:r>
              <a:rPr sz="2000" b="1" spc="-35" dirty="0">
                <a:latin typeface="Carlito"/>
                <a:cs typeface="Carlito"/>
              </a:rPr>
              <a:t> </a:t>
            </a:r>
            <a:r>
              <a:rPr sz="2000" b="1" spc="-20" dirty="0">
                <a:latin typeface="Carlito"/>
                <a:cs typeface="Carlito"/>
              </a:rPr>
              <a:t>power</a:t>
            </a:r>
            <a:endParaRPr sz="2000" dirty="0">
              <a:latin typeface="Carlito"/>
              <a:cs typeface="Carlito"/>
            </a:endParaRPr>
          </a:p>
          <a:p>
            <a:pPr marL="184785">
              <a:lnSpc>
                <a:spcPct val="100000"/>
              </a:lnSpc>
            </a:pPr>
            <a:r>
              <a:rPr sz="2000" b="1" dirty="0">
                <a:latin typeface="Carlito"/>
                <a:cs typeface="Carlito"/>
              </a:rPr>
              <a:t>more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than</a:t>
            </a:r>
            <a:r>
              <a:rPr sz="2000" b="1" spc="-3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internal</a:t>
            </a:r>
            <a:r>
              <a:rPr sz="2000" b="1" spc="-4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leaders</a:t>
            </a:r>
            <a:endParaRPr sz="2000" dirty="0">
              <a:latin typeface="Carlito"/>
              <a:cs typeface="Carlito"/>
            </a:endParaRPr>
          </a:p>
          <a:p>
            <a:pPr marL="182880" marR="78105" indent="-17081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84785" algn="l"/>
              </a:tabLst>
            </a:pPr>
            <a:r>
              <a:rPr sz="2000" b="1" spc="-10" dirty="0">
                <a:latin typeface="Carlito"/>
                <a:cs typeface="Carlito"/>
              </a:rPr>
              <a:t>Perform</a:t>
            </a:r>
            <a:r>
              <a:rPr sz="2000" b="1" spc="-2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poorly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in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stressful 	situations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08398" y="51562"/>
            <a:ext cx="123189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25" dirty="0">
                <a:solidFill>
                  <a:srgbClr val="888888"/>
                </a:solidFill>
                <a:latin typeface="Arial"/>
                <a:cs typeface="Arial"/>
              </a:rPr>
              <a:t>29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95586" y="172116"/>
            <a:ext cx="684530" cy="2955290"/>
            <a:chOff x="195586" y="172116"/>
            <a:chExt cx="684530" cy="2955290"/>
          </a:xfrm>
        </p:grpSpPr>
        <p:sp>
          <p:nvSpPr>
            <p:cNvPr id="7" name="object 7"/>
            <p:cNvSpPr/>
            <p:nvPr/>
          </p:nvSpPr>
          <p:spPr>
            <a:xfrm>
              <a:off x="197967" y="174497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679704" y="0"/>
                  </a:moveTo>
                  <a:lnTo>
                    <a:pt x="0" y="0"/>
                  </a:lnTo>
                  <a:lnTo>
                    <a:pt x="0" y="2950464"/>
                  </a:lnTo>
                  <a:lnTo>
                    <a:pt x="679704" y="2950464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008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967" y="174497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0" y="2950464"/>
                  </a:moveTo>
                  <a:lnTo>
                    <a:pt x="679704" y="2950464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2950464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22217" y="322478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2483" y="3206241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53153" y="7607"/>
            <a:ext cx="227965" cy="236220"/>
            <a:chOff x="4353153" y="7607"/>
            <a:chExt cx="227965" cy="2362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3153" y="7607"/>
              <a:ext cx="219455" cy="23597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5727" y="19526"/>
              <a:ext cx="204787" cy="1941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-12700" y="3454400"/>
            <a:ext cx="15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252525"/>
                </a:solidFill>
                <a:latin typeface="Carlito"/>
                <a:cs typeface="Carlito"/>
              </a:rPr>
              <a:t>29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009" y="137160"/>
            <a:ext cx="4229100" cy="2962910"/>
            <a:chOff x="153009" y="137160"/>
            <a:chExt cx="4229100" cy="2962910"/>
          </a:xfrm>
        </p:grpSpPr>
        <p:sp>
          <p:nvSpPr>
            <p:cNvPr id="3" name="object 3"/>
            <p:cNvSpPr/>
            <p:nvPr/>
          </p:nvSpPr>
          <p:spPr>
            <a:xfrm>
              <a:off x="229209" y="137160"/>
              <a:ext cx="4114800" cy="571500"/>
            </a:xfrm>
            <a:custGeom>
              <a:avLst/>
              <a:gdLst/>
              <a:ahLst/>
              <a:cxnLst/>
              <a:rect l="l" t="t" r="r" b="b"/>
              <a:pathLst>
                <a:path w="4114800" h="571500">
                  <a:moveTo>
                    <a:pt x="41148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114800" y="571500"/>
                  </a:lnTo>
                  <a:lnTo>
                    <a:pt x="4114800" y="0"/>
                  </a:lnTo>
                  <a:close/>
                </a:path>
              </a:pathLst>
            </a:custGeom>
            <a:solidFill>
              <a:srgbClr val="008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09" y="170688"/>
              <a:ext cx="4229100" cy="29291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457166" y="51562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888888"/>
                </a:solidFill>
                <a:latin typeface="Arial"/>
                <a:cs typeface="Arial"/>
              </a:rPr>
              <a:t>3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65345" y="7607"/>
            <a:ext cx="214629" cy="236220"/>
            <a:chOff x="4365345" y="7607"/>
            <a:chExt cx="214629" cy="2362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5345" y="7607"/>
              <a:ext cx="207263" cy="23597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7919" y="19526"/>
              <a:ext cx="191833" cy="19411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-12700" y="345440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252525"/>
                </a:solidFill>
                <a:latin typeface="Carlito"/>
                <a:cs typeface="Carlito"/>
              </a:rPr>
              <a:t>3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5586" y="172116"/>
          <a:ext cx="4145279" cy="2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5562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Underlying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Theme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80645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00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980"/>
                        </a:spcBef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development</a:t>
                      </a:r>
                      <a:r>
                        <a:rPr sz="20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20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skills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  <a:p>
                      <a:pPr marL="235585" marR="25717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Carlito"/>
                          <a:cs typeface="Carlito"/>
                        </a:rPr>
                        <a:t>needed</a:t>
                      </a:r>
                      <a:r>
                        <a:rPr sz="2000" b="1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manage</a:t>
                      </a:r>
                      <a:r>
                        <a:rPr sz="2000" b="1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one’s</a:t>
                      </a:r>
                      <a:r>
                        <a:rPr sz="2000" b="1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life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as</a:t>
                      </a:r>
                      <a:r>
                        <a:rPr sz="20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well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as</a:t>
                      </a:r>
                      <a:r>
                        <a:rPr sz="20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relationships</a:t>
                      </a:r>
                      <a:r>
                        <a:rPr sz="20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20" dirty="0">
                          <a:latin typeface="Carlito"/>
                          <a:cs typeface="Carlito"/>
                        </a:rPr>
                        <a:t>with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others</a:t>
                      </a:r>
                      <a:r>
                        <a:rPr sz="20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20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20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latin typeface="Carlito"/>
                          <a:cs typeface="Carlito"/>
                        </a:rPr>
                        <a:t>ceaseless endeavor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25146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457166" y="5219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12700" y="3455619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252525"/>
                </a:solidFill>
                <a:latin typeface="Carlito"/>
                <a:cs typeface="Carlito"/>
              </a:rPr>
              <a:t>4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272" y="3189166"/>
            <a:ext cx="456642" cy="13805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6763" y="103378"/>
            <a:ext cx="33769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7EA2"/>
                </a:solidFill>
                <a:latin typeface="Arial"/>
                <a:cs typeface="Arial"/>
              </a:rPr>
              <a:t>Developing</a:t>
            </a:r>
            <a:r>
              <a:rPr sz="1800" spc="-45" dirty="0">
                <a:solidFill>
                  <a:srgbClr val="007EA2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7EA2"/>
                </a:solidFill>
                <a:latin typeface="Arial"/>
                <a:cs typeface="Arial"/>
              </a:rPr>
              <a:t>Management</a:t>
            </a:r>
            <a:r>
              <a:rPr sz="1800" spc="-65" dirty="0">
                <a:solidFill>
                  <a:srgbClr val="007EA2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7EA2"/>
                </a:solidFill>
                <a:latin typeface="Arial"/>
                <a:cs typeface="Arial"/>
              </a:rPr>
              <a:t>Skills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6763" y="466725"/>
            <a:ext cx="756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007EA2"/>
                </a:solidFill>
                <a:latin typeface="Arial"/>
                <a:cs typeface="Arial"/>
              </a:rPr>
              <a:t>Tenth</a:t>
            </a:r>
            <a:r>
              <a:rPr sz="1000" spc="-30" dirty="0">
                <a:solidFill>
                  <a:srgbClr val="007EA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7EA2"/>
                </a:solidFill>
                <a:latin typeface="Arial"/>
                <a:cs typeface="Arial"/>
              </a:rPr>
              <a:t>Edition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8481" y="1280251"/>
            <a:ext cx="1579880" cy="5854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600" dirty="0">
                <a:latin typeface="Arial"/>
                <a:cs typeface="Arial"/>
              </a:rPr>
              <a:t>Chapter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latin typeface="Arial"/>
                <a:cs typeface="Arial"/>
              </a:rPr>
              <a:t>Developing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Self-Awareness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925" y="800100"/>
            <a:ext cx="1853184" cy="23164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01292" y="3191636"/>
            <a:ext cx="291782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Verdana"/>
                <a:cs typeface="Verdana"/>
              </a:rPr>
              <a:t>Copyright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©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2020,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2016,</a:t>
            </a:r>
            <a:r>
              <a:rPr sz="600" spc="-2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2011</a:t>
            </a:r>
            <a:r>
              <a:rPr sz="600" spc="-1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Pearson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Education,</a:t>
            </a:r>
            <a:r>
              <a:rPr sz="600" spc="-3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Inc.</a:t>
            </a:r>
            <a:r>
              <a:rPr sz="600" spc="-5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All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dirty="0">
                <a:latin typeface="Verdana"/>
                <a:cs typeface="Verdana"/>
              </a:rPr>
              <a:t>Rights</a:t>
            </a:r>
            <a:r>
              <a:rPr sz="600" spc="-30" dirty="0">
                <a:latin typeface="Verdana"/>
                <a:cs typeface="Verdana"/>
              </a:rPr>
              <a:t> </a:t>
            </a:r>
            <a:r>
              <a:rPr sz="600" spc="-10" dirty="0">
                <a:latin typeface="Verdana"/>
                <a:cs typeface="Verdana"/>
              </a:rPr>
              <a:t>Reserved</a:t>
            </a:r>
            <a:endParaRPr sz="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12700" y="345440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252525"/>
                </a:solidFill>
                <a:latin typeface="Carlito"/>
                <a:cs typeface="Carlito"/>
              </a:rPr>
              <a:t>5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509" y="137160"/>
            <a:ext cx="4114800" cy="571500"/>
          </a:xfrm>
          <a:custGeom>
            <a:avLst/>
            <a:gdLst/>
            <a:ahLst/>
            <a:cxnLst/>
            <a:rect l="l" t="t" r="r" b="b"/>
            <a:pathLst>
              <a:path w="4114800" h="571500">
                <a:moveTo>
                  <a:pt x="4114800" y="0"/>
                </a:moveTo>
                <a:lnTo>
                  <a:pt x="0" y="0"/>
                </a:lnTo>
                <a:lnTo>
                  <a:pt x="0" y="571500"/>
                </a:lnTo>
                <a:lnTo>
                  <a:pt x="4114800" y="571500"/>
                </a:lnTo>
                <a:lnTo>
                  <a:pt x="411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3010" y="89662"/>
            <a:ext cx="295529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3425" marR="5080" indent="-72136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Specific</a:t>
            </a:r>
            <a:r>
              <a:rPr sz="2000" spc="-75" dirty="0"/>
              <a:t> </a:t>
            </a:r>
            <a:r>
              <a:rPr sz="2000" dirty="0"/>
              <a:t>Learning</a:t>
            </a:r>
            <a:r>
              <a:rPr sz="2000" spc="-60" dirty="0"/>
              <a:t> </a:t>
            </a:r>
            <a:r>
              <a:rPr sz="2000" spc="-10" dirty="0"/>
              <a:t>Objectives </a:t>
            </a:r>
            <a:r>
              <a:rPr sz="2000" dirty="0"/>
              <a:t>Lectures</a:t>
            </a:r>
            <a:r>
              <a:rPr sz="2000" spc="-55" dirty="0"/>
              <a:t> </a:t>
            </a:r>
            <a:r>
              <a:rPr sz="2000" dirty="0"/>
              <a:t>1</a:t>
            </a:r>
            <a:r>
              <a:rPr sz="2000" spc="-40" dirty="0"/>
              <a:t> </a:t>
            </a:r>
            <a:r>
              <a:rPr sz="2000" dirty="0"/>
              <a:t>&amp;</a:t>
            </a:r>
            <a:r>
              <a:rPr sz="2000" spc="-55" dirty="0"/>
              <a:t> </a:t>
            </a:r>
            <a:r>
              <a:rPr sz="2000" spc="-50" dirty="0"/>
              <a:t>2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u="none" dirty="0"/>
              <a:t>Increase</a:t>
            </a:r>
            <a:r>
              <a:rPr sz="1800" u="none" spc="-55" dirty="0"/>
              <a:t> </a:t>
            </a:r>
            <a:r>
              <a:rPr sz="1800" u="none" dirty="0"/>
              <a:t>personal</a:t>
            </a:r>
            <a:r>
              <a:rPr sz="1800" u="none" spc="-55" dirty="0"/>
              <a:t> </a:t>
            </a:r>
            <a:r>
              <a:rPr sz="1800" u="none" dirty="0"/>
              <a:t>awareness</a:t>
            </a:r>
            <a:r>
              <a:rPr sz="1800" u="none" spc="-55" dirty="0"/>
              <a:t> </a:t>
            </a:r>
            <a:r>
              <a:rPr sz="1800" u="none" dirty="0"/>
              <a:t>of</a:t>
            </a:r>
            <a:r>
              <a:rPr sz="1800" u="none" spc="-50" dirty="0"/>
              <a:t> </a:t>
            </a:r>
            <a:r>
              <a:rPr sz="1800" u="none" spc="-20" dirty="0"/>
              <a:t>your:</a:t>
            </a:r>
            <a:endParaRPr sz="1800"/>
          </a:p>
          <a:p>
            <a:pPr marL="269240" indent="-256540">
              <a:lnSpc>
                <a:spcPct val="100000"/>
              </a:lnSpc>
              <a:spcBef>
                <a:spcPts val="215"/>
              </a:spcBef>
              <a:buAutoNum type="arabicPeriod"/>
              <a:tabLst>
                <a:tab pos="269240" algn="l"/>
              </a:tabLst>
            </a:pPr>
            <a:r>
              <a:rPr sz="1600" u="none" spc="-10" dirty="0"/>
              <a:t>Sensitive</a:t>
            </a:r>
            <a:r>
              <a:rPr sz="1600" u="none" spc="-5" dirty="0"/>
              <a:t> </a:t>
            </a:r>
            <a:r>
              <a:rPr sz="1600" u="none" spc="-20" dirty="0"/>
              <a:t>line</a:t>
            </a:r>
            <a:endParaRPr sz="1600"/>
          </a:p>
          <a:p>
            <a:pPr marL="269240" indent="-25654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69240" algn="l"/>
              </a:tabLst>
            </a:pPr>
            <a:r>
              <a:rPr sz="1600" u="none" dirty="0"/>
              <a:t>Emotional</a:t>
            </a:r>
            <a:r>
              <a:rPr sz="1600" u="none" spc="-20" dirty="0"/>
              <a:t> </a:t>
            </a:r>
            <a:r>
              <a:rPr sz="1600" u="none" spc="-10" dirty="0"/>
              <a:t>intelligence</a:t>
            </a:r>
            <a:r>
              <a:rPr sz="1600" u="none" spc="-15" dirty="0"/>
              <a:t> </a:t>
            </a:r>
            <a:r>
              <a:rPr sz="1600" u="none" spc="-10" dirty="0"/>
              <a:t>(briefly)</a:t>
            </a:r>
            <a:endParaRPr sz="1600"/>
          </a:p>
          <a:p>
            <a:pPr marL="269240" indent="-25654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269240" algn="l"/>
              </a:tabLst>
            </a:pPr>
            <a:r>
              <a:rPr sz="1600" u="none" spc="-10" dirty="0"/>
              <a:t>Cognitive style</a:t>
            </a:r>
            <a:endParaRPr sz="1600"/>
          </a:p>
          <a:p>
            <a:pPr marL="269240" indent="-25654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269240" algn="l"/>
              </a:tabLst>
            </a:pPr>
            <a:r>
              <a:rPr sz="1600" u="none" dirty="0"/>
              <a:t>Orientation</a:t>
            </a:r>
            <a:r>
              <a:rPr sz="1600" u="none" spc="-60" dirty="0"/>
              <a:t> </a:t>
            </a:r>
            <a:r>
              <a:rPr sz="1600" u="none" spc="-10" dirty="0"/>
              <a:t>toward</a:t>
            </a:r>
            <a:r>
              <a:rPr sz="1600" u="none" spc="-65" dirty="0"/>
              <a:t> </a:t>
            </a:r>
            <a:r>
              <a:rPr sz="1600" u="none" spc="-10" dirty="0"/>
              <a:t>change</a:t>
            </a:r>
            <a:endParaRPr sz="1600"/>
          </a:p>
          <a:p>
            <a:pPr marL="269240" indent="-25654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69240" algn="l"/>
              </a:tabLst>
            </a:pPr>
            <a:r>
              <a:rPr sz="1600" u="none" dirty="0"/>
              <a:t>Core</a:t>
            </a:r>
            <a:r>
              <a:rPr sz="1600" u="none" spc="-30" dirty="0"/>
              <a:t> </a:t>
            </a:r>
            <a:r>
              <a:rPr sz="1600" u="none" spc="-10" dirty="0"/>
              <a:t>self-evaluation</a:t>
            </a:r>
            <a:endParaRPr sz="1600"/>
          </a:p>
          <a:p>
            <a:pPr marL="269240" indent="-256540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69240" algn="l"/>
              </a:tabLst>
            </a:pPr>
            <a:r>
              <a:rPr sz="1600" u="none" spc="-10" dirty="0"/>
              <a:t>Personal</a:t>
            </a:r>
            <a:r>
              <a:rPr sz="1600" u="none" spc="-40" dirty="0"/>
              <a:t> </a:t>
            </a:r>
            <a:r>
              <a:rPr sz="1600" u="none" dirty="0"/>
              <a:t>values</a:t>
            </a:r>
            <a:r>
              <a:rPr sz="1600" u="none" spc="-50" dirty="0"/>
              <a:t> </a:t>
            </a:r>
            <a:r>
              <a:rPr sz="1600" u="none" dirty="0"/>
              <a:t>and</a:t>
            </a:r>
            <a:r>
              <a:rPr sz="1600" u="none" spc="-45" dirty="0"/>
              <a:t> </a:t>
            </a:r>
            <a:r>
              <a:rPr sz="1600" u="none" dirty="0"/>
              <a:t>moral</a:t>
            </a:r>
            <a:r>
              <a:rPr sz="1600" u="none" spc="-45" dirty="0"/>
              <a:t> </a:t>
            </a:r>
            <a:r>
              <a:rPr sz="1600" u="none" spc="-10" dirty="0"/>
              <a:t>maturity</a:t>
            </a:r>
            <a:endParaRPr sz="1600"/>
          </a:p>
          <a:p>
            <a:pPr marL="269240" indent="-25654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269240" algn="l"/>
              </a:tabLst>
            </a:pPr>
            <a:r>
              <a:rPr sz="1600" u="none" spc="-10" dirty="0"/>
              <a:t>Character</a:t>
            </a:r>
            <a:r>
              <a:rPr sz="1600" u="none" spc="-40" dirty="0"/>
              <a:t> </a:t>
            </a:r>
            <a:r>
              <a:rPr sz="1600" u="none" spc="-10" dirty="0"/>
              <a:t>Strengths</a:t>
            </a:r>
            <a:endParaRPr sz="1600"/>
          </a:p>
        </p:txBody>
      </p:sp>
      <p:sp>
        <p:nvSpPr>
          <p:cNvPr id="5" name="object 5"/>
          <p:cNvSpPr txBox="1"/>
          <p:nvPr/>
        </p:nvSpPr>
        <p:spPr>
          <a:xfrm>
            <a:off x="4457166" y="5219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888888"/>
                </a:solidFill>
                <a:latin typeface="Arial"/>
                <a:cs typeface="Arial"/>
              </a:rPr>
              <a:t>6</a:t>
            </a:r>
            <a:endParaRPr sz="7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95586" y="135540"/>
            <a:ext cx="684530" cy="2957195"/>
            <a:chOff x="195586" y="135540"/>
            <a:chExt cx="684530" cy="2957195"/>
          </a:xfrm>
        </p:grpSpPr>
        <p:sp>
          <p:nvSpPr>
            <p:cNvPr id="8" name="object 8"/>
            <p:cNvSpPr/>
            <p:nvPr/>
          </p:nvSpPr>
          <p:spPr>
            <a:xfrm>
              <a:off x="197967" y="137922"/>
              <a:ext cx="680085" cy="2952115"/>
            </a:xfrm>
            <a:custGeom>
              <a:avLst/>
              <a:gdLst/>
              <a:ahLst/>
              <a:cxnLst/>
              <a:rect l="l" t="t" r="r" b="b"/>
              <a:pathLst>
                <a:path w="680085" h="2952115">
                  <a:moveTo>
                    <a:pt x="679704" y="0"/>
                  </a:moveTo>
                  <a:lnTo>
                    <a:pt x="0" y="0"/>
                  </a:lnTo>
                  <a:lnTo>
                    <a:pt x="0" y="2951988"/>
                  </a:lnTo>
                  <a:lnTo>
                    <a:pt x="679704" y="2951988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008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967" y="137922"/>
              <a:ext cx="680085" cy="2952115"/>
            </a:xfrm>
            <a:custGeom>
              <a:avLst/>
              <a:gdLst/>
              <a:ahLst/>
              <a:cxnLst/>
              <a:rect l="l" t="t" r="r" b="b"/>
              <a:pathLst>
                <a:path w="680085" h="2952115">
                  <a:moveTo>
                    <a:pt x="0" y="2951988"/>
                  </a:moveTo>
                  <a:lnTo>
                    <a:pt x="679704" y="2951988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2951988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2483" y="3206902"/>
            <a:ext cx="14458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Copyright</a:t>
            </a:r>
            <a:r>
              <a:rPr sz="600" spc="-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©</a:t>
            </a:r>
            <a:r>
              <a:rPr sz="600" spc="2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2016</a:t>
            </a:r>
            <a:r>
              <a:rPr sz="600" spc="15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Pearson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888888"/>
                </a:solidFill>
                <a:latin typeface="Arial"/>
                <a:cs typeface="Arial"/>
              </a:rPr>
              <a:t>Education,</a:t>
            </a:r>
            <a:r>
              <a:rPr sz="60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888888"/>
                </a:solidFill>
                <a:latin typeface="Arial"/>
                <a:cs typeface="Arial"/>
              </a:rPr>
              <a:t>Inc.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-12700" y="3455619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252525"/>
                </a:solidFill>
                <a:latin typeface="Carlito"/>
                <a:cs typeface="Carlito"/>
              </a:rPr>
              <a:t>6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09" y="152400"/>
            <a:ext cx="4076700" cy="49530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787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20"/>
              </a:spcBef>
            </a:pPr>
            <a:r>
              <a:rPr sz="2000" dirty="0"/>
              <a:t>Developing</a:t>
            </a:r>
            <a:r>
              <a:rPr sz="2000" spc="-40" dirty="0"/>
              <a:t> </a:t>
            </a:r>
            <a:r>
              <a:rPr sz="2000" spc="-20" dirty="0"/>
              <a:t>Self-</a:t>
            </a:r>
            <a:r>
              <a:rPr sz="2000" spc="-10" dirty="0"/>
              <a:t>Awareness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4457166" y="51562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9209" y="2857539"/>
            <a:ext cx="4114800" cy="273050"/>
            <a:chOff x="229209" y="2857539"/>
            <a:chExt cx="4114800" cy="273050"/>
          </a:xfrm>
        </p:grpSpPr>
        <p:sp>
          <p:nvSpPr>
            <p:cNvPr id="5" name="object 5"/>
            <p:cNvSpPr/>
            <p:nvPr/>
          </p:nvSpPr>
          <p:spPr>
            <a:xfrm>
              <a:off x="229209" y="3124200"/>
              <a:ext cx="4114800" cy="0"/>
            </a:xfrm>
            <a:custGeom>
              <a:avLst/>
              <a:gdLst/>
              <a:ahLst/>
              <a:cxnLst/>
              <a:rect l="l" t="t" r="r" b="b"/>
              <a:pathLst>
                <a:path w="4114800">
                  <a:moveTo>
                    <a:pt x="0" y="0"/>
                  </a:moveTo>
                  <a:lnTo>
                    <a:pt x="41148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57425" y="2857539"/>
              <a:ext cx="493219" cy="239101"/>
            </a:xfrm>
            <a:prstGeom prst="rect">
              <a:avLst/>
            </a:prstGeom>
          </p:spPr>
        </p:pic>
        <p:pic>
          <p:nvPicPr>
            <p:cNvPr id="7" name="object 7">
              <a:hlinkClick r:id="rId3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2571" y="2862834"/>
              <a:ext cx="457200" cy="201167"/>
            </a:xfrm>
            <a:prstGeom prst="rect">
              <a:avLst/>
            </a:prstGeom>
          </p:spPr>
        </p:pic>
        <p:sp>
          <p:nvSpPr>
            <p:cNvPr id="8" name="object 8">
              <a:hlinkClick r:id="rId3"/>
            </p:cNvPr>
            <p:cNvSpPr/>
            <p:nvPr/>
          </p:nvSpPr>
          <p:spPr>
            <a:xfrm>
              <a:off x="1982571" y="2862834"/>
              <a:ext cx="457200" cy="201295"/>
            </a:xfrm>
            <a:custGeom>
              <a:avLst/>
              <a:gdLst/>
              <a:ahLst/>
              <a:cxnLst/>
              <a:rect l="l" t="t" r="r" b="b"/>
              <a:pathLst>
                <a:path w="457200" h="201294">
                  <a:moveTo>
                    <a:pt x="0" y="0"/>
                  </a:moveTo>
                  <a:lnTo>
                    <a:pt x="356615" y="0"/>
                  </a:lnTo>
                  <a:lnTo>
                    <a:pt x="457200" y="100583"/>
                  </a:lnTo>
                  <a:lnTo>
                    <a:pt x="356615" y="201167"/>
                  </a:lnTo>
                  <a:lnTo>
                    <a:pt x="0" y="201167"/>
                  </a:lnTo>
                  <a:lnTo>
                    <a:pt x="0" y="0"/>
                  </a:lnTo>
                  <a:close/>
                </a:path>
              </a:pathLst>
            </a:custGeom>
            <a:ln w="476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22217" y="322478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909" y="819911"/>
            <a:ext cx="3695700" cy="1847088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365345" y="7607"/>
            <a:ext cx="214629" cy="236220"/>
            <a:chOff x="4365345" y="7607"/>
            <a:chExt cx="214629" cy="23622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65345" y="7607"/>
              <a:ext cx="207263" cy="23597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87919" y="19526"/>
              <a:ext cx="191833" cy="19411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-12700" y="345440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252525"/>
                </a:solidFill>
                <a:latin typeface="Carlito"/>
                <a:cs typeface="Carlito"/>
              </a:rPr>
              <a:t>7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4509" y="114300"/>
            <a:ext cx="3429000" cy="495300"/>
          </a:xfrm>
          <a:custGeom>
            <a:avLst/>
            <a:gdLst/>
            <a:ahLst/>
            <a:cxnLst/>
            <a:rect l="l" t="t" r="r" b="b"/>
            <a:pathLst>
              <a:path w="3429000" h="495300">
                <a:moveTo>
                  <a:pt x="3429000" y="0"/>
                </a:moveTo>
                <a:lnTo>
                  <a:pt x="0" y="0"/>
                </a:lnTo>
                <a:lnTo>
                  <a:pt x="0" y="495300"/>
                </a:lnTo>
                <a:lnTo>
                  <a:pt x="3429000" y="495300"/>
                </a:lnTo>
                <a:lnTo>
                  <a:pt x="34290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0254" y="197612"/>
            <a:ext cx="2935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Approach</a:t>
            </a: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Development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7166" y="52197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888888"/>
                </a:solidFill>
                <a:latin typeface="Arial"/>
                <a:cs typeface="Arial"/>
              </a:rPr>
              <a:t>8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705" y="112680"/>
            <a:ext cx="4556760" cy="3039110"/>
            <a:chOff x="6705" y="112680"/>
            <a:chExt cx="4556760" cy="3039110"/>
          </a:xfrm>
        </p:grpSpPr>
        <p:sp>
          <p:nvSpPr>
            <p:cNvPr id="6" name="object 6"/>
            <p:cNvSpPr/>
            <p:nvPr/>
          </p:nvSpPr>
          <p:spPr>
            <a:xfrm>
              <a:off x="191871" y="115062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679704" y="0"/>
                  </a:moveTo>
                  <a:lnTo>
                    <a:pt x="0" y="0"/>
                  </a:lnTo>
                  <a:lnTo>
                    <a:pt x="0" y="2950464"/>
                  </a:lnTo>
                  <a:lnTo>
                    <a:pt x="679704" y="2950464"/>
                  </a:lnTo>
                  <a:lnTo>
                    <a:pt x="679704" y="0"/>
                  </a:lnTo>
                  <a:close/>
                </a:path>
              </a:pathLst>
            </a:custGeom>
            <a:solidFill>
              <a:srgbClr val="0084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871" y="115062"/>
              <a:ext cx="680085" cy="2950845"/>
            </a:xfrm>
            <a:custGeom>
              <a:avLst/>
              <a:gdLst/>
              <a:ahLst/>
              <a:cxnLst/>
              <a:rect l="l" t="t" r="r" b="b"/>
              <a:pathLst>
                <a:path w="680085" h="2950845">
                  <a:moveTo>
                    <a:pt x="0" y="2950464"/>
                  </a:moveTo>
                  <a:lnTo>
                    <a:pt x="679704" y="2950464"/>
                  </a:lnTo>
                  <a:lnTo>
                    <a:pt x="679704" y="0"/>
                  </a:lnTo>
                  <a:lnTo>
                    <a:pt x="0" y="0"/>
                  </a:lnTo>
                  <a:lnTo>
                    <a:pt x="0" y="2950464"/>
                  </a:lnTo>
                  <a:close/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43609" y="3124200"/>
              <a:ext cx="3200400" cy="0"/>
            </a:xfrm>
            <a:custGeom>
              <a:avLst/>
              <a:gdLst/>
              <a:ahLst/>
              <a:cxnLst/>
              <a:rect l="l" t="t" r="r" b="b"/>
              <a:pathLst>
                <a:path w="3200400">
                  <a:moveTo>
                    <a:pt x="0" y="0"/>
                  </a:moveTo>
                  <a:lnTo>
                    <a:pt x="320040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05" y="609600"/>
              <a:ext cx="4556760" cy="2542032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3722217" y="3224784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-12700" y="3455619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252525"/>
                </a:solidFill>
                <a:latin typeface="Carlito"/>
                <a:cs typeface="Carlito"/>
              </a:rPr>
              <a:t>8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5586" y="172116"/>
          <a:ext cx="4145279" cy="2950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5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40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65976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Things</a:t>
                      </a:r>
                      <a:r>
                        <a:rPr sz="20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to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Remember</a:t>
                      </a:r>
                      <a:endParaRPr sz="2000" dirty="0">
                        <a:latin typeface="Carlito"/>
                        <a:cs typeface="Carlito"/>
                      </a:endParaRPr>
                    </a:p>
                  </a:txBody>
                  <a:tcPr marL="0" marR="0" marT="80010" marB="0">
                    <a:lnL w="6350">
                      <a:solidFill>
                        <a:srgbClr val="000000"/>
                      </a:solidFill>
                      <a:prstDash val="solid"/>
                    </a:lnL>
                    <a:solidFill>
                      <a:srgbClr val="0084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6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84CF"/>
                    </a:solidFill>
                  </a:tcPr>
                </a:tc>
                <a:tc>
                  <a:txBody>
                    <a:bodyPr/>
                    <a:lstStyle/>
                    <a:p>
                      <a:pPr marL="407034" marR="445770" indent="-171450">
                        <a:lnSpc>
                          <a:spcPct val="100000"/>
                        </a:lnSpc>
                        <a:spcBef>
                          <a:spcPts val="1410"/>
                        </a:spcBef>
                        <a:buFont typeface="Arial"/>
                        <a:buChar char="•"/>
                        <a:tabLst>
                          <a:tab pos="408305" algn="l"/>
                        </a:tabLst>
                      </a:pPr>
                      <a:r>
                        <a:rPr sz="1400" b="1" dirty="0">
                          <a:latin typeface="Carlito"/>
                          <a:cs typeface="Carlito"/>
                        </a:rPr>
                        <a:t>A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high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IQ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alone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does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not</a:t>
                      </a:r>
                      <a:r>
                        <a:rPr sz="1400" b="1" spc="-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guarantee 	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success</a:t>
                      </a:r>
                      <a:r>
                        <a:rPr sz="14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in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life</a:t>
                      </a:r>
                      <a:r>
                        <a:rPr sz="14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work.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407034" indent="-17145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"/>
                        <a:buChar char="•"/>
                        <a:tabLst>
                          <a:tab pos="407034" algn="l"/>
                        </a:tabLst>
                      </a:pPr>
                      <a:r>
                        <a:rPr sz="1400" b="1" spc="-25" dirty="0">
                          <a:latin typeface="Carlito"/>
                          <a:cs typeface="Carlito"/>
                        </a:rPr>
                        <a:t>Your</a:t>
                      </a:r>
                      <a:r>
                        <a:rPr sz="14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ATTITUDE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is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what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matters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  <a:p>
                      <a:pPr marL="407034" marR="370840" indent="-17145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"/>
                        <a:buChar char="•"/>
                        <a:tabLst>
                          <a:tab pos="408305" algn="l"/>
                        </a:tabLst>
                      </a:pPr>
                      <a:r>
                        <a:rPr sz="1400" b="1" spc="-10" dirty="0">
                          <a:latin typeface="Carlito"/>
                          <a:cs typeface="Carlito"/>
                        </a:rPr>
                        <a:t>Personal</a:t>
                      </a:r>
                      <a:r>
                        <a:rPr sz="14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skills</a:t>
                      </a:r>
                      <a:r>
                        <a:rPr sz="1400" b="1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can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improved</a:t>
                      </a:r>
                      <a:r>
                        <a:rPr sz="1400" b="1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with 	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the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proper</a:t>
                      </a:r>
                      <a:r>
                        <a:rPr sz="1400" b="1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balance</a:t>
                      </a:r>
                      <a:r>
                        <a:rPr sz="14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of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learning</a:t>
                      </a:r>
                      <a:r>
                        <a:rPr sz="1400" b="1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25" dirty="0">
                          <a:latin typeface="Carlito"/>
                          <a:cs typeface="Carlito"/>
                        </a:rPr>
                        <a:t>of 	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concepts</a:t>
                      </a:r>
                      <a:r>
                        <a:rPr sz="1400" b="1" spc="-3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dirty="0">
                          <a:latin typeface="Carlito"/>
                          <a:cs typeface="Carlito"/>
                        </a:rPr>
                        <a:t>and</a:t>
                      </a:r>
                      <a:r>
                        <a:rPr sz="1400" b="1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behavioral</a:t>
                      </a:r>
                      <a:r>
                        <a:rPr sz="1400" b="1" spc="-2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400" b="1" spc="-10" dirty="0">
                          <a:latin typeface="Carlito"/>
                          <a:cs typeface="Carlito"/>
                        </a:rPr>
                        <a:t>practice.</a:t>
                      </a:r>
                      <a:endParaRPr sz="1400" dirty="0">
                        <a:latin typeface="Carlito"/>
                        <a:cs typeface="Carlito"/>
                      </a:endParaRPr>
                    </a:p>
                  </a:txBody>
                  <a:tcPr marL="0" marR="0" marT="17907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4457166" y="51562"/>
            <a:ext cx="74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b="1" spc="-50" dirty="0">
                <a:solidFill>
                  <a:srgbClr val="888888"/>
                </a:solidFill>
                <a:latin typeface="Arial"/>
                <a:cs typeface="Arial"/>
              </a:rPr>
              <a:t>9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609" y="31242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0" y="0"/>
                </a:moveTo>
                <a:lnTo>
                  <a:pt x="3200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2217" y="3224783"/>
            <a:ext cx="304800" cy="76200"/>
          </a:xfrm>
          <a:custGeom>
            <a:avLst/>
            <a:gdLst/>
            <a:ahLst/>
            <a:cxnLst/>
            <a:rect l="l" t="t" r="r" b="b"/>
            <a:pathLst>
              <a:path w="304800" h="76200">
                <a:moveTo>
                  <a:pt x="76200" y="0"/>
                </a:moveTo>
                <a:lnTo>
                  <a:pt x="0" y="0"/>
                </a:lnTo>
                <a:lnTo>
                  <a:pt x="0" y="762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304800" h="76200">
                <a:moveTo>
                  <a:pt x="190500" y="0"/>
                </a:moveTo>
                <a:lnTo>
                  <a:pt x="114300" y="0"/>
                </a:lnTo>
                <a:lnTo>
                  <a:pt x="114300" y="76200"/>
                </a:lnTo>
                <a:lnTo>
                  <a:pt x="190500" y="76200"/>
                </a:lnTo>
                <a:lnTo>
                  <a:pt x="190500" y="0"/>
                </a:lnTo>
                <a:close/>
              </a:path>
              <a:path w="304800" h="76200">
                <a:moveTo>
                  <a:pt x="304800" y="0"/>
                </a:moveTo>
                <a:lnTo>
                  <a:pt x="228600" y="0"/>
                </a:lnTo>
                <a:lnTo>
                  <a:pt x="228600" y="76200"/>
                </a:lnTo>
                <a:lnTo>
                  <a:pt x="304800" y="76200"/>
                </a:lnTo>
                <a:lnTo>
                  <a:pt x="304800" y="0"/>
                </a:lnTo>
                <a:close/>
              </a:path>
            </a:pathLst>
          </a:custGeom>
          <a:solidFill>
            <a:srgbClr val="0084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-12700" y="345440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rgbClr val="252525"/>
                </a:solidFill>
                <a:latin typeface="Carlito"/>
                <a:cs typeface="Carlito"/>
              </a:rPr>
              <a:t>9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2281</Words>
  <Application>Microsoft Office PowerPoint</Application>
  <PresentationFormat>Custom</PresentationFormat>
  <Paragraphs>315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</vt:lpstr>
      <vt:lpstr>Arial</vt:lpstr>
      <vt:lpstr>Caladea</vt:lpstr>
      <vt:lpstr>Carlito</vt:lpstr>
      <vt:lpstr>Tahoma</vt:lpstr>
      <vt:lpstr>Times New Roman</vt:lpstr>
      <vt:lpstr>Verdana</vt:lpstr>
      <vt:lpstr>Wingdings</vt:lpstr>
      <vt:lpstr>Office Theme</vt:lpstr>
      <vt:lpstr>PowerPoint Presentation</vt:lpstr>
      <vt:lpstr>Introduction to Self-Management</vt:lpstr>
      <vt:lpstr>PowerPoint Presentation</vt:lpstr>
      <vt:lpstr>PowerPoint Presentation</vt:lpstr>
      <vt:lpstr>Developing Management Skills</vt:lpstr>
      <vt:lpstr>Specific Learning Objectives Lectures 1 &amp; 2</vt:lpstr>
      <vt:lpstr>Developing Self-Awareness</vt:lpstr>
      <vt:lpstr>PowerPoint Presentation</vt:lpstr>
      <vt:lpstr>PowerPoint Presentation</vt:lpstr>
      <vt:lpstr>Keys to Self- Awareness</vt:lpstr>
      <vt:lpstr>A Hierarchy of Personal Life Management Skills</vt:lpstr>
      <vt:lpstr>PowerPoint Presentation</vt:lpstr>
      <vt:lpstr>PowerPoint Presentation</vt:lpstr>
      <vt:lpstr>Crossing the Sensitive Line</vt:lpstr>
      <vt:lpstr>PowerPoint Presentation</vt:lpstr>
      <vt:lpstr>Five Core Aspects of Self-Awareness</vt:lpstr>
      <vt:lpstr>PowerPoint Presentation</vt:lpstr>
      <vt:lpstr>PowerPoint Presentation</vt:lpstr>
      <vt:lpstr>PowerPoint Presentation</vt:lpstr>
      <vt:lpstr>PowerPoint Presentation</vt:lpstr>
      <vt:lpstr>Cognitive Style Indicator</vt:lpstr>
      <vt:lpstr>PowerPoint Presentation</vt:lpstr>
      <vt:lpstr>PowerPoint Presentation</vt:lpstr>
      <vt:lpstr>Change Orientation</vt:lpstr>
      <vt:lpstr>PowerPoint Presentation</vt:lpstr>
      <vt:lpstr>PowerPoint Presentation</vt:lpstr>
      <vt:lpstr>Locus of Control</vt:lpstr>
      <vt:lpstr>PowerPoint Presentation</vt:lpstr>
      <vt:lpstr>External Locus of Control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Asaf Humayun</dc:creator>
  <cp:lastModifiedBy>02-134211-058</cp:lastModifiedBy>
  <cp:revision>2</cp:revision>
  <dcterms:created xsi:type="dcterms:W3CDTF">2024-11-03T03:51:07Z</dcterms:created>
  <dcterms:modified xsi:type="dcterms:W3CDTF">2024-11-03T04:35:38Z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2024-11-03T00:00:00Z</vt:filetime>
  </property>
  <property fmtid="{D5CDD505-2E9C-101B-9397-08002B2CF9AE}" pid="5" name="Producer">
    <vt:lpwstr>3-Heights(TM) PDF Security Shell 4.8.25.2 (http://www.pdf-tools.com)</vt:lpwstr>
  </property>
</Properties>
</file>