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34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83568" y="1196752"/>
            <a:ext cx="792088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cap="none" spc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Організація</a:t>
            </a:r>
            <a:endParaRPr lang="uk-UA" sz="96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ru-RU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баз </a:t>
            </a:r>
            <a:r>
              <a:rPr lang="uk-UA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даних</a:t>
            </a:r>
            <a:endParaRPr lang="uk-UA" sz="9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800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404664"/>
            <a:ext cx="856895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800" b="1" dirty="0">
                <a:latin typeface="Times New Roman" pitchFamily="18" charset="0"/>
                <a:cs typeface="Times New Roman" pitchFamily="18" charset="0"/>
              </a:rPr>
              <a:t>Додаток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 – це програма або комплекс програм, яка забезпечує автоматизацію обробки інформації для деякої прикладної задачі. Додатки бувають зовнішні і внутрішні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800" b="1" dirty="0">
                <a:latin typeface="Times New Roman" pitchFamily="18" charset="0"/>
                <a:cs typeface="Times New Roman" pitchFamily="18" charset="0"/>
              </a:rPr>
              <a:t>Модель представлення даних 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– це логічна структура даних, за якою побудована БД. 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Існують 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наступні основні моделі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1. Ієрархічна модель;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2. Мережева модель;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3. Реляційна модель;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4. Об’єктно-орієнтована модель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704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764704"/>
            <a:ext cx="84249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>
                <a:latin typeface="Times New Roman" pitchFamily="18" charset="0"/>
                <a:cs typeface="Times New Roman" pitchFamily="18" charset="0"/>
              </a:rPr>
              <a:t>Контрольні запитання</a:t>
            </a:r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Дайте 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визначення, що собою являє: інформаційна система,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   автоматизована 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інформаційна система, банк даних, БД, СУБД, предметна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область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, додаток, словник даних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 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Назвіть 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основні функції адміністратора БД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Яке 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призначення СУБД?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Назвіть основні моделі даних.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Дайте визначення додатку.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Вкажіть призначення словника даних.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Перерахуйте функції інформаційної системи.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Які існують типи інформаційних систем?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619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0116" y="332656"/>
            <a:ext cx="892899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latin typeface="Times New Roman" pitchFamily="18" charset="0"/>
                <a:cs typeface="Times New Roman" pitchFamily="18" charset="0"/>
              </a:rPr>
              <a:t>Рекомендована література</a:t>
            </a: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Бородаєв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В.А., Кущів В.Н. Банки і бази даних: Навчальний посібник. Л.: ВІКІ, 1989.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Основи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сучасних комп’ютерних технологій: Навчальний посібник / Під редакцією проф.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Хомоненко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А.Д. Автори: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Артамонов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Б.Н.,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Брякалов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Р.А., Гофман В.Е. та інші.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СПб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: КОРОНА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прінт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, 1998.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Системи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управління базами даних і знань: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Довід.вид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 /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Наумов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А. М.,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Вендров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А. М., Іванов В. К. та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ін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; Під. ред. Наумова А. Н. - М .: Фінанси і статистика, 1991.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Дейт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К.Дж. Введення в системи баз даних.; Пер. з англ. 6-те вид. К.: Діалектика, 1998. – 784 с.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Зомуяїн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А.В. Системи програмування баз даних і знань.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Новосибірск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.; Наука.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Сиб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від-ння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, 1990.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Мартін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Дж. Організація баз даних в обчислювальних системах. - М.: Світ, 1980, 260с.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Романов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Б.А., Кушніренко А.С.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dBase IV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: Призначення, функції, застосування. – М.: Радіо і зв’язок, 1991. – 384 с.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Ульман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Дж. Основи систем баз даних. – М.: Фінанси і статистика, 1983.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Хомоненко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А.Д.,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Цыганков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В.М., Мальцев М.Г.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Базы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данных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Учебник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высших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учебных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заведений /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Под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ред. проф. А.Д.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Хомоненко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 -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Издание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второе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дополненное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переработанное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СПб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.: КОРОНА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принт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, 2002. - 672с.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Гайдаржи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В.І.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Дацюк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О.А. Основи проектування та використання баз даних: Навчальний посібник. Друге видання виправ. і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доповн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 - К.: ІВЦ "Видавництво Політехніка", ТОВ "Фірма Періодика" 2004. - 256 с.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216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21069" y="1412776"/>
            <a:ext cx="492955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Лекція №1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51702" y="2967335"/>
            <a:ext cx="802475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Загальні поняття </a:t>
            </a:r>
          </a:p>
          <a:p>
            <a:pPr algn="ctr"/>
            <a:r>
              <a:rPr lang="uk-UA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Інформаційних систем</a:t>
            </a:r>
            <a:endParaRPr lang="ru-RU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768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92535" y="404664"/>
            <a:ext cx="781236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300" b="1" dirty="0">
                <a:latin typeface="Times New Roman" pitchFamily="18" charset="0"/>
                <a:cs typeface="Times New Roman" pitchFamily="18" charset="0"/>
              </a:rPr>
              <a:t>Інформація</a:t>
            </a:r>
            <a:r>
              <a:rPr lang="uk-UA" sz="23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300" dirty="0">
                <a:latin typeface="Times New Roman" pitchFamily="18" charset="0"/>
                <a:cs typeface="Times New Roman" pitchFamily="18" charset="0"/>
              </a:rPr>
              <a:t>– відомості, які передаються людьми в усній, письмовій або іншій формі</a:t>
            </a:r>
            <a:r>
              <a:rPr lang="uk-UA" sz="23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3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300" b="1" dirty="0">
                <a:latin typeface="Times New Roman" pitchFamily="18" charset="0"/>
                <a:cs typeface="Times New Roman" pitchFamily="18" charset="0"/>
              </a:rPr>
              <a:t>БД</a:t>
            </a:r>
            <a:r>
              <a:rPr lang="uk-UA" sz="2300" dirty="0">
                <a:latin typeface="Times New Roman" pitchFamily="18" charset="0"/>
                <a:cs typeface="Times New Roman" pitchFamily="18" charset="0"/>
              </a:rPr>
              <a:t> – сукупність спеціальним чином організованих даних, які зберігаються в пам’яті обчислювальної системи і відображають стан об’єктів та їх взаємозв’язки в даній предметній області</a:t>
            </a:r>
            <a:r>
              <a:rPr lang="uk-UA" sz="23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3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300" b="1" dirty="0">
                <a:latin typeface="Times New Roman" pitchFamily="18" charset="0"/>
                <a:cs typeface="Times New Roman" pitchFamily="18" charset="0"/>
              </a:rPr>
              <a:t>СУБД</a:t>
            </a:r>
            <a:r>
              <a:rPr lang="uk-UA" sz="2300" dirty="0">
                <a:latin typeface="Times New Roman" pitchFamily="18" charset="0"/>
                <a:cs typeface="Times New Roman" pitchFamily="18" charset="0"/>
              </a:rPr>
              <a:t> – комплекс мовних і програмних засобів призначених для створення, ведення і сумісного використання БД</a:t>
            </a:r>
            <a:r>
              <a:rPr lang="uk-UA" sz="23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3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300" b="1" dirty="0">
                <a:latin typeface="Times New Roman" pitchFamily="18" charset="0"/>
                <a:cs typeface="Times New Roman" pitchFamily="18" charset="0"/>
              </a:rPr>
              <a:t>Обчислювальна система </a:t>
            </a:r>
            <a:r>
              <a:rPr lang="uk-UA" sz="2300" dirty="0">
                <a:latin typeface="Times New Roman" pitchFamily="18" charset="0"/>
                <a:cs typeface="Times New Roman" pitchFamily="18" charset="0"/>
              </a:rPr>
              <a:t>– сукупність взаємопов’язаних і погоджено діючих ЕОМ, що забезпечують автоматизацію процесів прийому, обробки і видачі інформації споживачам, а також здійснює контроль за оперативною та зовнішньою пам’яттю, яка потрібна для розв’язку задач</a:t>
            </a:r>
            <a:r>
              <a:rPr lang="uk-UA" sz="23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947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08254" y="188640"/>
            <a:ext cx="781236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300" b="1" dirty="0">
                <a:latin typeface="Times New Roman" pitchFamily="18" charset="0"/>
                <a:cs typeface="Times New Roman" pitchFamily="18" charset="0"/>
              </a:rPr>
              <a:t>Інформаційна система (ІС) </a:t>
            </a:r>
            <a:r>
              <a:rPr lang="uk-UA" sz="2300" dirty="0">
                <a:latin typeface="Times New Roman" pitchFamily="18" charset="0"/>
                <a:cs typeface="Times New Roman" pitchFamily="18" charset="0"/>
              </a:rPr>
              <a:t>являє собою систему програмних, мовних, організаційних і технічних засобів призначених для її централізованого накопичення та колективного використання даних</a:t>
            </a:r>
            <a:r>
              <a:rPr lang="uk-UA" sz="23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3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300" b="1" dirty="0">
                <a:latin typeface="Times New Roman" pitchFamily="18" charset="0"/>
                <a:cs typeface="Times New Roman" pitchFamily="18" charset="0"/>
              </a:rPr>
              <a:t>Автоматизована інформаційна система (АІС) </a:t>
            </a:r>
            <a:r>
              <a:rPr lang="uk-UA" sz="2300" dirty="0">
                <a:latin typeface="Times New Roman" pitchFamily="18" charset="0"/>
                <a:cs typeface="Times New Roman" pitchFamily="18" charset="0"/>
              </a:rPr>
              <a:t>– це інформаційна система, яка працює під управлінням обчислювальної техніки. 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3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300" b="1" dirty="0">
                <a:latin typeface="Times New Roman" pitchFamily="18" charset="0"/>
                <a:cs typeface="Times New Roman" pitchFamily="18" charset="0"/>
              </a:rPr>
              <a:t>Банк даних (</a:t>
            </a:r>
            <a:r>
              <a:rPr lang="uk-UA" sz="2300" b="1" dirty="0" err="1">
                <a:latin typeface="Times New Roman" pitchFamily="18" charset="0"/>
                <a:cs typeface="Times New Roman" pitchFamily="18" charset="0"/>
              </a:rPr>
              <a:t>БнД</a:t>
            </a:r>
            <a:r>
              <a:rPr lang="uk-UA" sz="23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uk-UA" sz="2300" dirty="0">
                <a:latin typeface="Times New Roman" pitchFamily="18" charset="0"/>
                <a:cs typeface="Times New Roman" pitchFamily="18" charset="0"/>
              </a:rPr>
              <a:t>– різновид ІС, в якій реалізовані функції централізованого зберігання та накопичення оброблюваної інформації, що об’єднується в одну або декілька БД</a:t>
            </a:r>
            <a:r>
              <a:rPr lang="uk-UA" sz="23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300" b="1" dirty="0" smtClean="0">
                <a:latin typeface="Times New Roman" pitchFamily="18" charset="0"/>
                <a:cs typeface="Times New Roman" pitchFamily="18" charset="0"/>
              </a:rPr>
              <a:t>Словник даних (СД) </a:t>
            </a:r>
            <a:r>
              <a:rPr lang="uk-UA" sz="2300" dirty="0" smtClean="0">
                <a:latin typeface="Times New Roman" pitchFamily="18" charset="0"/>
                <a:cs typeface="Times New Roman" pitchFamily="18" charset="0"/>
              </a:rPr>
              <a:t>– це підсистема банку даних призначена для централізованого зберігання інформації про структури даних, взаємозв’язки файлів БД, типи даних, формати їх представлення і коди захисту та розмежування доступу. </a:t>
            </a:r>
            <a:endParaRPr lang="ru-RU" sz="23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94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65364" y="332656"/>
            <a:ext cx="781236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>
                <a:latin typeface="Times New Roman" pitchFamily="18" charset="0"/>
                <a:cs typeface="Times New Roman" pitchFamily="18" charset="0"/>
              </a:rPr>
              <a:t>Класифікація ІС за ознаками виконуваних функцій</a:t>
            </a:r>
            <a:r>
              <a:rPr lang="uk-UA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Системи 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управління базами даних (СУБД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організація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, збереження та 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оновлення 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баз даних (БД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2. ІС обробки та накопичення даних, а також засоби реалізації запитів і 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формування 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звітів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3. Програмно-технічні комплекси для автоматизації проектування БД і 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додатків 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користувача ( їх ще називають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CASE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 – засоби ). 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622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5576" y="332656"/>
            <a:ext cx="777686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200" b="1" dirty="0">
                <a:latin typeface="Times New Roman" pitchFamily="18" charset="0"/>
                <a:cs typeface="Times New Roman" pitchFamily="18" charset="0"/>
              </a:rPr>
              <a:t>Класифікація ІС за типом використання</a:t>
            </a:r>
            <a:r>
              <a:rPr lang="uk-UA" sz="22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Локальні </a:t>
            </a:r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ІС (для одного користувача</a:t>
            </a: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2. Мережеві ІС – </a:t>
            </a:r>
            <a:r>
              <a:rPr lang="uk-UA" sz="2200" dirty="0" err="1">
                <a:latin typeface="Times New Roman" pitchFamily="18" charset="0"/>
                <a:cs typeface="Times New Roman" pitchFamily="18" charset="0"/>
              </a:rPr>
              <a:t>ІС</a:t>
            </a:r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 колективного використання, в яких </a:t>
            </a: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здійснюється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одночасний </a:t>
            </a:r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доступ до даних кількох користувачів</a:t>
            </a: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uk-UA" sz="2200" b="1" dirty="0">
                <a:latin typeface="Times New Roman" pitchFamily="18" charset="0"/>
                <a:cs typeface="Times New Roman" pitchFamily="18" charset="0"/>
              </a:rPr>
              <a:t>Мережеві ІС поділяються на</a:t>
            </a:r>
            <a:r>
              <a:rPr lang="uk-UA" sz="22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2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- системи </a:t>
            </a:r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«файл-сервер», в яких БД зберігаються на окремому комп’ютері, а </a:t>
            </a: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обробкою </a:t>
            </a:r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даних та їх поданням займаються прикладні системи</a:t>
            </a: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- системи «клієнт-сервер» збереження та обробка даних в цих </a:t>
            </a: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системах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виконується </a:t>
            </a:r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на сервері даних та додатків, а прикладні системи </a:t>
            </a: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виконують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тільки </a:t>
            </a:r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функції інтерфейсу між користувачем і середовищем серверу. 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697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3535" y="404664"/>
            <a:ext cx="813690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>
                <a:latin typeface="Times New Roman" pitchFamily="18" charset="0"/>
                <a:cs typeface="Times New Roman" pitchFamily="18" charset="0"/>
              </a:rPr>
              <a:t>Класифікація ІС за типом завдань</a:t>
            </a:r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1. Інформаційно-пошукові 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системи – орієнтовані на пошук даних за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вказаним 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критерієм пошуку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. Фактографічні ІС зберігають відомості про об’єкти предметної області.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. Системи цільової обробки та аналізу даних. Дані в таку систему зазвичай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надходять 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з датчиків або інших ІС.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. Документальні ІС, об’єктом зберігання яких є документи, які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накопичуються 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і обробляються системою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5. Документально-фактографічні системи поєднують в собі характеристики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документальної 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та фактографічної ІС.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108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99592" y="1052736"/>
            <a:ext cx="70567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>
                <a:latin typeface="Times New Roman" pitchFamily="18" charset="0"/>
                <a:cs typeface="Times New Roman" pitchFamily="18" charset="0"/>
              </a:rPr>
              <a:t>Всі користувачі ІС поділяються на дві групи</a:t>
            </a:r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Char char="-"/>
            </a:pP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внутрішні 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(ті, що займаються розробкою ІС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Char char="-"/>
            </a:pP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кінцеві 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(ті, для яких створено ІС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Char char="-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uk-UA" sz="2400" b="1" dirty="0">
                <a:latin typeface="Times New Roman" pitchFamily="18" charset="0"/>
                <a:cs typeface="Times New Roman" pitchFamily="18" charset="0"/>
              </a:rPr>
              <a:t>Внутрішні користувачі поділяються на</a:t>
            </a:r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- адміністраторів БД;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- адміністраторів функціональних підсистем;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- системних програмістів;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- прикладних програмістів.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105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404664"/>
            <a:ext cx="828092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400" b="1" i="1" dirty="0">
                <a:latin typeface="Times New Roman" pitchFamily="18" charset="0"/>
                <a:cs typeface="Times New Roman" pitchFamily="18" charset="0"/>
              </a:rPr>
              <a:t>Адміністратор БД (АБД)</a:t>
            </a:r>
            <a:r>
              <a:rPr lang="uk-UA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– особа або група осіб, що відповідає за створення вимог до БД, її проектування, розробку та ефективне використання. В мережевих системах АБД взаємодіє з адміністратором мережі, в обов’язки якого входить контроль за апаратно-програмними засобами мережі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400" b="1" i="1" dirty="0">
                <a:latin typeface="Times New Roman" pitchFamily="18" charset="0"/>
                <a:cs typeface="Times New Roman" pitchFamily="18" charset="0"/>
              </a:rPr>
              <a:t>Адміністратори функціональних підсистем</a:t>
            </a:r>
            <a:r>
              <a:rPr lang="uk-UA" sz="24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разом з адміністраторами БД, розробляють фільтри для користувачів, крім цього адміністратори функціональних підсистем визначають алгоритми обробки даних, які необхідні для проектування ІС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400" b="1" i="1" dirty="0">
                <a:latin typeface="Times New Roman" pitchFamily="18" charset="0"/>
                <a:cs typeface="Times New Roman" pitchFamily="18" charset="0"/>
              </a:rPr>
              <a:t>Системні програмісти</a:t>
            </a:r>
            <a:r>
              <a:rPr lang="uk-UA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виконують генерацію СУБД, стежать за її функціонуванням у середовищі операційної системи, а також розробляють програми, що розширюють можливості СУБД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36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58</TotalTime>
  <Words>1048</Words>
  <Application>Microsoft Office PowerPoint</Application>
  <PresentationFormat>Экран (4:3)</PresentationFormat>
  <Paragraphs>95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Воздушный поток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Michal</cp:lastModifiedBy>
  <cp:revision>7</cp:revision>
  <dcterms:created xsi:type="dcterms:W3CDTF">2013-11-19T17:31:37Z</dcterms:created>
  <dcterms:modified xsi:type="dcterms:W3CDTF">2013-12-12T07:34:25Z</dcterms:modified>
</cp:coreProperties>
</file>