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66" r:id="rId37"/>
    <p:sldId id="267" r:id="rId3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18" autoAdjust="0"/>
    <p:restoredTop sz="94660"/>
  </p:normalViewPr>
  <p:slideViewPr>
    <p:cSldViewPr>
      <p:cViewPr varScale="1">
        <p:scale>
          <a:sx n="38" d="100"/>
          <a:sy n="38" d="100"/>
        </p:scale>
        <p:origin x="-372"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19EBE3E5-F79C-405A-8100-8F11A1519FBA}" type="slidenum">
              <a:rPr lang="ru-RU" smtClean="0"/>
              <a:pPr/>
              <a:t>‹#›</a:t>
            </a:fld>
            <a:endParaRPr lang="ru-RU"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19EBE3E5-F79C-405A-8100-8F11A1519FBA}" type="slidenum">
              <a:rPr lang="ru-RU" smtClean="0"/>
              <a:pPr/>
              <a:t>‹#›</a:t>
            </a:fld>
            <a:endParaRPr lang="ru-RU" dirty="0"/>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19EBE3E5-F79C-405A-8100-8F11A1519FBA}" type="slidenum">
              <a:rPr lang="ru-RU" smtClean="0"/>
              <a:pPr/>
              <a:t>‹#›</a:t>
            </a:fld>
            <a:endParaRPr lang="ru-RU" dirty="0"/>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19EBE3E5-F79C-405A-8100-8F11A1519FBA}" type="slidenum">
              <a:rPr lang="ru-RU" smtClean="0"/>
              <a:pPr/>
              <a:t>‹#›</a:t>
            </a:fld>
            <a:endParaRPr lang="ru-RU" dirty="0"/>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19EBE3E5-F79C-405A-8100-8F11A1519FBA}" type="slidenum">
              <a:rPr lang="ru-RU" smtClean="0"/>
              <a:pPr/>
              <a:t>‹#›</a:t>
            </a:fld>
            <a:endParaRPr lang="ru-RU"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DC6E2D0-25BE-47F4-A7D1-D4A746D16B48}" type="datetimeFigureOut">
              <a:rPr lang="ru-RU" smtClean="0"/>
              <a:pPr/>
              <a:t>12.12.2013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19EBE3E5-F79C-405A-8100-8F11A1519FBA}" type="slidenum">
              <a:rPr lang="ru-RU" smtClean="0"/>
              <a:pPr/>
              <a:t>‹#›</a:t>
            </a:fld>
            <a:endParaRPr lang="ru-RU"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8DC6E2D0-25BE-47F4-A7D1-D4A746D16B48}" type="datetimeFigureOut">
              <a:rPr lang="ru-RU" smtClean="0"/>
              <a:pPr/>
              <a:t>12.12.2013</a:t>
            </a:fld>
            <a:endParaRPr lang="ru-RU"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19EBE3E5-F79C-405A-8100-8F11A1519FBA}" type="slidenum">
              <a:rPr lang="ru-RU" smtClean="0"/>
              <a:pPr/>
              <a:t>‹#›</a:t>
            </a:fld>
            <a:endParaRPr lang="ru-RU"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683568" y="1196752"/>
            <a:ext cx="7920880" cy="3046988"/>
          </a:xfrm>
          <a:prstGeom prst="rect">
            <a:avLst/>
          </a:prstGeom>
          <a:noFill/>
        </p:spPr>
        <p:txBody>
          <a:bodyPr wrap="square" lIns="91440" tIns="45720" rIns="91440" bIns="45720">
            <a:spAutoFit/>
          </a:bodyPr>
          <a:lstStyle/>
          <a:p>
            <a:pPr algn="ctr"/>
            <a:r>
              <a:rPr lang="uk-UA" sz="9600" b="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Організація</a:t>
            </a:r>
            <a:endParaRPr lang="uk-UA" sz="9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ru-RU" sz="9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баз </a:t>
            </a:r>
            <a:r>
              <a:rPr lang="uk-UA" sz="9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даних</a:t>
            </a:r>
            <a:endParaRPr lang="uk-UA" sz="9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xmlns="" val="4238006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404664"/>
            <a:ext cx="8568952" cy="3785652"/>
          </a:xfrm>
          <a:prstGeom prst="rect">
            <a:avLst/>
          </a:prstGeom>
        </p:spPr>
        <p:txBody>
          <a:bodyPr wrap="square">
            <a:spAutoFit/>
          </a:bodyPr>
          <a:lstStyle/>
          <a:p>
            <a:r>
              <a:rPr lang="uk-UA" sz="2400" b="1" dirty="0" smtClean="0">
                <a:latin typeface="Times New Roman" pitchFamily="18" charset="0"/>
                <a:cs typeface="Times New Roman" pitchFamily="18" charset="0"/>
              </a:rPr>
              <a:t>Модифікація таблиці. Оператор </a:t>
            </a:r>
            <a:r>
              <a:rPr lang="en-US" sz="2400" b="1" dirty="0" smtClean="0">
                <a:latin typeface="Times New Roman" pitchFamily="18" charset="0"/>
                <a:cs typeface="Times New Roman" pitchFamily="18" charset="0"/>
              </a:rPr>
              <a:t>ALTER TABLE</a:t>
            </a:r>
            <a:endParaRPr lang="ru-RU" sz="2400" b="1" dirty="0" smtClean="0">
              <a:latin typeface="Times New Roman" pitchFamily="18" charset="0"/>
              <a:cs typeface="Times New Roman" pitchFamily="18" charset="0"/>
            </a:endParaRPr>
          </a:p>
          <a:p>
            <a:r>
              <a:rPr lang="ru-RU" sz="2400"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Можливі ситуації, коли вже створена таблиця не відповідає зміненим вимогам до бази даних. Команда </a:t>
            </a:r>
            <a:r>
              <a:rPr lang="en-US" sz="2400" dirty="0" smtClean="0">
                <a:latin typeface="Times New Roman" pitchFamily="18" charset="0"/>
                <a:cs typeface="Times New Roman" pitchFamily="18" charset="0"/>
              </a:rPr>
              <a:t>ALTER TABLE</a:t>
            </a:r>
            <a:r>
              <a:rPr lang="uk-UA" sz="2400" dirty="0" smtClean="0">
                <a:latin typeface="Times New Roman" pitchFamily="18" charset="0"/>
                <a:cs typeface="Times New Roman" pitchFamily="18" charset="0"/>
              </a:rPr>
              <a:t> дає змогу змінити структуру таблиці після її створення: додати до вже визначеної таблиці стовпець або змінити наявний.</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Синтаксис команди такий: </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ALTER TABLE</a:t>
            </a:r>
            <a:r>
              <a:rPr lang="uk-UA" sz="2400" dirty="0" smtClean="0">
                <a:latin typeface="Times New Roman" pitchFamily="18" charset="0"/>
                <a:cs typeface="Times New Roman" pitchFamily="18" charset="0"/>
              </a:rPr>
              <a:t> &lt;ім’я таблиці&gt;</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ADD</a:t>
            </a:r>
            <a:r>
              <a:rPr lang="en-US" sz="2400"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&lt;поле&gt; &lt;означення поля&gt;| </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ALTER</a:t>
            </a:r>
            <a:r>
              <a:rPr lang="uk-UA" sz="2400" dirty="0" smtClean="0">
                <a:latin typeface="Times New Roman" pitchFamily="18" charset="0"/>
                <a:cs typeface="Times New Roman" pitchFamily="18" charset="0"/>
              </a:rPr>
              <a:t> &lt;поле&gt; &lt;параметри&gt;| </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DROP</a:t>
            </a:r>
            <a:r>
              <a:rPr lang="uk-UA" sz="2400" dirty="0" smtClean="0">
                <a:latin typeface="Times New Roman" pitchFamily="18" charset="0"/>
                <a:cs typeface="Times New Roman" pitchFamily="18" charset="0"/>
              </a:rPr>
              <a:t> &lt;поле&gt; &lt;параметри&gt;]</a:t>
            </a:r>
            <a:endParaRPr lang="ru-RU"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737042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45077"/>
            <a:ext cx="7704856" cy="6740307"/>
          </a:xfrm>
          <a:prstGeom prst="rect">
            <a:avLst/>
          </a:prstGeom>
          <a:noFill/>
        </p:spPr>
        <p:txBody>
          <a:bodyPr wrap="square" rtlCol="0">
            <a:spAutoFit/>
          </a:bodyPr>
          <a:lstStyle/>
          <a:p>
            <a:r>
              <a:rPr lang="uk-UA" sz="2400" b="1" dirty="0" smtClean="0">
                <a:latin typeface="Times New Roman" pitchFamily="18" charset="0"/>
                <a:cs typeface="Times New Roman" pitchFamily="18" charset="0"/>
              </a:rPr>
              <a:t>Видалення таблиці. Оператор </a:t>
            </a:r>
            <a:r>
              <a:rPr lang="en-US" sz="2400" b="1" dirty="0" smtClean="0">
                <a:latin typeface="Times New Roman" pitchFamily="18" charset="0"/>
                <a:cs typeface="Times New Roman" pitchFamily="18" charset="0"/>
              </a:rPr>
              <a:t>DROP TABLE</a:t>
            </a:r>
            <a:endParaRPr lang="ru-RU" sz="2400" b="1" dirty="0" smtClean="0">
              <a:latin typeface="Times New Roman" pitchFamily="18" charset="0"/>
              <a:cs typeface="Times New Roman" pitchFamily="18" charset="0"/>
            </a:endParaRPr>
          </a:p>
          <a:p>
            <a:r>
              <a:rPr lang="ru-RU" sz="2400"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У </a:t>
            </a:r>
            <a:r>
              <a:rPr lang="en-US" sz="2400" dirty="0" smtClean="0">
                <a:latin typeface="Times New Roman" pitchFamily="18" charset="0"/>
                <a:cs typeface="Times New Roman" pitchFamily="18" charset="0"/>
              </a:rPr>
              <a:t>SQL </a:t>
            </a:r>
            <a:r>
              <a:rPr lang="uk-UA" sz="2400" dirty="0" smtClean="0">
                <a:latin typeface="Times New Roman" pitchFamily="18" charset="0"/>
                <a:cs typeface="Times New Roman" pitchFamily="18" charset="0"/>
              </a:rPr>
              <a:t>є команда, призначена для видалення з бази даних усієї таблиці. Оператор </a:t>
            </a:r>
            <a:r>
              <a:rPr lang="en-US" sz="2400" dirty="0" smtClean="0">
                <a:latin typeface="Times New Roman" pitchFamily="18" charset="0"/>
                <a:cs typeface="Times New Roman" pitchFamily="18" charset="0"/>
              </a:rPr>
              <a:t>DROP TABLE</a:t>
            </a:r>
            <a:r>
              <a:rPr lang="uk-UA" sz="2400" dirty="0" smtClean="0">
                <a:latin typeface="Times New Roman" pitchFamily="18" charset="0"/>
                <a:cs typeface="Times New Roman" pitchFamily="18" charset="0"/>
              </a:rPr>
              <a:t> видаляє таблицю з усіма зв'язаними з нею віртуальними таблицями й індексами. Найчастіше він застосовується до тимчасових таблиць, які видаляються через певний час після створення.</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Синтаксис команди такий:</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DROP TABLE</a:t>
            </a:r>
            <a:r>
              <a:rPr lang="uk-UA" sz="2400" dirty="0" smtClean="0">
                <a:latin typeface="Times New Roman" pitchFamily="18" charset="0"/>
                <a:cs typeface="Times New Roman" pitchFamily="18" charset="0"/>
              </a:rPr>
              <a:t>     &lt;ім'я таблиці&gt;</a:t>
            </a:r>
            <a:endParaRPr lang="ru-RU" sz="2400" b="1" dirty="0" smtClean="0">
              <a:latin typeface="Times New Roman" pitchFamily="18" charset="0"/>
              <a:cs typeface="Times New Roman" pitchFamily="18" charset="0"/>
            </a:endParaRPr>
          </a:p>
          <a:p>
            <a:r>
              <a:rPr lang="uk-UA" sz="2400" b="1" dirty="0" smtClean="0">
                <a:latin typeface="Times New Roman" pitchFamily="18" charset="0"/>
                <a:cs typeface="Times New Roman" pitchFamily="18" charset="0"/>
              </a:rPr>
              <a:t>Видалення бази даних. Оператор </a:t>
            </a:r>
            <a:r>
              <a:rPr lang="en-US" sz="2400" b="1" dirty="0" smtClean="0">
                <a:latin typeface="Times New Roman" pitchFamily="18" charset="0"/>
                <a:cs typeface="Times New Roman" pitchFamily="18" charset="0"/>
              </a:rPr>
              <a:t>DROP DATABASE</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Команда </a:t>
            </a:r>
            <a:r>
              <a:rPr lang="en-US" sz="2400" dirty="0" smtClean="0">
                <a:latin typeface="Times New Roman" pitchFamily="18" charset="0"/>
                <a:cs typeface="Times New Roman" pitchFamily="18" charset="0"/>
              </a:rPr>
              <a:t>DROP DATABASE</a:t>
            </a:r>
            <a:r>
              <a:rPr lang="uk-UA" sz="2400" dirty="0" smtClean="0">
                <a:latin typeface="Times New Roman" pitchFamily="18" charset="0"/>
                <a:cs typeface="Times New Roman" pitchFamily="18" charset="0"/>
              </a:rPr>
              <a:t> застосовується для видалення всієї бази даних і мас такий синтаксис:</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DROP DATABASE</a:t>
            </a:r>
            <a:r>
              <a:rPr lang="uk-UA" sz="2400" dirty="0" smtClean="0">
                <a:latin typeface="Times New Roman" pitchFamily="18" charset="0"/>
                <a:cs typeface="Times New Roman" pitchFamily="18" charset="0"/>
              </a:rPr>
              <a:t> &lt;ім'я бази даних&gt;</a:t>
            </a:r>
            <a:endParaRPr lang="ru-RU" sz="2400" b="1" dirty="0" smtClean="0">
              <a:latin typeface="Times New Roman" pitchFamily="18" charset="0"/>
              <a:cs typeface="Times New Roman" pitchFamily="18" charset="0"/>
            </a:endParaRPr>
          </a:p>
          <a:p>
            <a:r>
              <a:rPr lang="uk-UA" sz="2400" b="1" dirty="0" smtClean="0">
                <a:latin typeface="Times New Roman" pitchFamily="18" charset="0"/>
                <a:cs typeface="Times New Roman" pitchFamily="18" charset="0"/>
              </a:rPr>
              <a:t>Віртуальні таблиці та індекси</a:t>
            </a:r>
            <a:endParaRPr lang="ru-RU" sz="2400" b="1" dirty="0" smtClean="0">
              <a:latin typeface="Times New Roman" pitchFamily="18" charset="0"/>
              <a:cs typeface="Times New Roman" pitchFamily="18" charset="0"/>
            </a:endParaRPr>
          </a:p>
          <a:p>
            <a:r>
              <a:rPr lang="uk-UA" sz="2400" b="1" dirty="0" smtClean="0">
                <a:latin typeface="Times New Roman" pitchFamily="18" charset="0"/>
                <a:cs typeface="Times New Roman" pitchFamily="18" charset="0"/>
              </a:rPr>
              <a:t>   У цьому підрозділі ми розглянемо два засоби </a:t>
            </a:r>
            <a:r>
              <a:rPr lang="en-US" sz="2400" b="1" dirty="0" smtClean="0">
                <a:latin typeface="Times New Roman" pitchFamily="18" charset="0"/>
                <a:cs typeface="Times New Roman" pitchFamily="18" charset="0"/>
              </a:rPr>
              <a:t>SQL</a:t>
            </a:r>
            <a:r>
              <a:rPr lang="uk-UA" sz="2400" b="1" dirty="0" smtClean="0">
                <a:latin typeface="Times New Roman" pitchFamily="18" charset="0"/>
                <a:cs typeface="Times New Roman" pitchFamily="18" charset="0"/>
              </a:rPr>
              <a:t>, які дають змогу зображувати дані не в тому вигляді, в якому вони зберігаються в БД. Мова йтиме про віртуальні таблиці та індекси.</a:t>
            </a:r>
            <a:endParaRPr lang="ru-RU"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1484784"/>
            <a:ext cx="184731" cy="369332"/>
          </a:xfrm>
          <a:prstGeom prst="rect">
            <a:avLst/>
          </a:prstGeom>
          <a:noFill/>
        </p:spPr>
        <p:txBody>
          <a:bodyPr wrap="none" rtlCol="0">
            <a:spAutoFit/>
          </a:bodyPr>
          <a:lstStyle/>
          <a:p>
            <a:endParaRPr lang="ru-RU" dirty="0"/>
          </a:p>
        </p:txBody>
      </p:sp>
      <p:sp>
        <p:nvSpPr>
          <p:cNvPr id="3" name="TextBox 2"/>
          <p:cNvSpPr txBox="1"/>
          <p:nvPr/>
        </p:nvSpPr>
        <p:spPr>
          <a:xfrm>
            <a:off x="395536" y="267027"/>
            <a:ext cx="8280920" cy="6186309"/>
          </a:xfrm>
          <a:prstGeom prst="rect">
            <a:avLst/>
          </a:prstGeom>
          <a:noFill/>
        </p:spPr>
        <p:txBody>
          <a:bodyPr wrap="square" rtlCol="0">
            <a:spAutoFit/>
          </a:bodyPr>
          <a:lstStyle/>
          <a:p>
            <a:r>
              <a:rPr lang="uk-UA" sz="2200" b="1" dirty="0" smtClean="0">
                <a:latin typeface="Times New Roman" pitchFamily="18" charset="0"/>
                <a:cs typeface="Times New Roman" pitchFamily="18" charset="0"/>
              </a:rPr>
              <a:t>Використання віртуальних таблиць</a:t>
            </a:r>
            <a:endParaRPr lang="ru-RU" sz="2200" b="1" dirty="0" smtClean="0">
              <a:latin typeface="Times New Roman" pitchFamily="18" charset="0"/>
              <a:cs typeface="Times New Roman" pitchFamily="18" charset="0"/>
            </a:endParaRPr>
          </a:p>
          <a:p>
            <a:r>
              <a:rPr lang="uk-UA" sz="2200" i="1" dirty="0" smtClean="0">
                <a:latin typeface="Times New Roman" pitchFamily="18" charset="0"/>
                <a:cs typeface="Times New Roman" pitchFamily="18" charset="0"/>
              </a:rPr>
              <a:t>   </a:t>
            </a:r>
            <a:r>
              <a:rPr lang="uk-UA" sz="2200" i="1" u="sng" dirty="0" smtClean="0">
                <a:latin typeface="Times New Roman" pitchFamily="18" charset="0"/>
                <a:cs typeface="Times New Roman" pitchFamily="18" charset="0"/>
              </a:rPr>
              <a:t>Віртуальна таблиця</a:t>
            </a:r>
            <a:r>
              <a:rPr lang="uk-UA" sz="2200" i="1" dirty="0" smtClean="0">
                <a:latin typeface="Times New Roman" pitchFamily="18" charset="0"/>
                <a:cs typeface="Times New Roman" pitchFamily="18" charset="0"/>
              </a:rPr>
              <a:t> - </a:t>
            </a:r>
            <a:r>
              <a:rPr lang="uk-UA" sz="2200" dirty="0" smtClean="0">
                <a:latin typeface="Times New Roman" pitchFamily="18" charset="0"/>
                <a:cs typeface="Times New Roman" pitchFamily="18" charset="0"/>
              </a:rPr>
              <a:t>це пойменована таблиця, одержана в результаті виконання оператора </a:t>
            </a:r>
            <a:r>
              <a:rPr lang="en-US" sz="2200" dirty="0" smtClean="0">
                <a:latin typeface="Times New Roman" pitchFamily="18" charset="0"/>
                <a:cs typeface="Times New Roman" pitchFamily="18" charset="0"/>
              </a:rPr>
              <a:t>SELECT</a:t>
            </a:r>
            <a:r>
              <a:rPr lang="uk-UA" sz="2200" dirty="0" smtClean="0">
                <a:latin typeface="Times New Roman" pitchFamily="18" charset="0"/>
                <a:cs typeface="Times New Roman" pitchFamily="18" charset="0"/>
              </a:rPr>
              <a:t> з можливою заміною імен стовпців.</a:t>
            </a:r>
            <a:endParaRPr lang="ru-RU" sz="2200" b="1" dirty="0" smtClean="0">
              <a:latin typeface="Times New Roman" pitchFamily="18" charset="0"/>
              <a:cs typeface="Times New Roman" pitchFamily="18" charset="0"/>
            </a:endParaRPr>
          </a:p>
          <a:p>
            <a:r>
              <a:rPr lang="uk-UA" sz="2200" dirty="0" smtClean="0">
                <a:latin typeface="Times New Roman" pitchFamily="18" charset="0"/>
                <a:cs typeface="Times New Roman" pitchFamily="18" charset="0"/>
              </a:rPr>
              <a:t>   Віртуальна таблиця застосовується для створення складних запитів. Вона може використовуватись в операторах </a:t>
            </a:r>
            <a:r>
              <a:rPr lang="en-US" sz="2200" dirty="0" smtClean="0">
                <a:latin typeface="Times New Roman" pitchFamily="18" charset="0"/>
                <a:cs typeface="Times New Roman" pitchFamily="18" charset="0"/>
              </a:rPr>
              <a:t>SELECT</a:t>
            </a:r>
            <a:r>
              <a:rPr lang="uk-UA"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INSERT</a:t>
            </a:r>
            <a:r>
              <a:rPr lang="uk-UA"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INPUT</a:t>
            </a:r>
            <a:r>
              <a:rPr lang="uk-UA"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UPDATE</a:t>
            </a:r>
            <a:r>
              <a:rPr lang="uk-UA"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DELETE</a:t>
            </a:r>
            <a:r>
              <a:rPr lang="uk-UA" sz="2200" dirty="0" smtClean="0">
                <a:latin typeface="Times New Roman" pitchFamily="18" charset="0"/>
                <a:cs typeface="Times New Roman" pitchFamily="18" charset="0"/>
              </a:rPr>
              <a:t>, хоча фізично не займає місця в базі даних, як звичайна таблиця. Синтаксис створення віртуальної таблиці такий:</a:t>
            </a:r>
            <a:endParaRPr lang="ru-RU" sz="2200" b="1"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CREATE VIEW</a:t>
            </a:r>
            <a:r>
              <a:rPr lang="uk-UA" sz="2200" dirty="0" smtClean="0">
                <a:latin typeface="Times New Roman" pitchFamily="18" charset="0"/>
                <a:cs typeface="Times New Roman" pitchFamily="18" charset="0"/>
              </a:rPr>
              <a:t>     &lt;віртуальна таблиця&gt; [(&lt;список полів&gt;)] </a:t>
            </a:r>
            <a:r>
              <a:rPr lang="en-US" sz="2200" b="1" dirty="0" smtClean="0">
                <a:latin typeface="Times New Roman" pitchFamily="18" charset="0"/>
                <a:cs typeface="Times New Roman" pitchFamily="18" charset="0"/>
              </a:rPr>
              <a:t>AS</a:t>
            </a:r>
            <a:endParaRPr lang="ru-RU" sz="2200" b="1"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SELECT</a:t>
            </a:r>
            <a:r>
              <a:rPr lang="uk-UA" sz="2200" dirty="0" smtClean="0">
                <a:latin typeface="Times New Roman" pitchFamily="18" charset="0"/>
                <a:cs typeface="Times New Roman" pitchFamily="18" charset="0"/>
              </a:rPr>
              <a:t>               &lt;список полів&gt;</a:t>
            </a:r>
            <a:endParaRPr lang="ru-RU" sz="2200" b="1"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FROM</a:t>
            </a:r>
            <a:r>
              <a:rPr lang="uk-UA" sz="2200" b="1" dirty="0" smtClean="0">
                <a:latin typeface="Times New Roman" pitchFamily="18" charset="0"/>
                <a:cs typeface="Times New Roman" pitchFamily="18" charset="0"/>
              </a:rPr>
              <a:t>  </a:t>
            </a:r>
            <a:r>
              <a:rPr lang="uk-UA" sz="2200" dirty="0" smtClean="0">
                <a:latin typeface="Times New Roman" pitchFamily="18" charset="0"/>
                <a:cs typeface="Times New Roman" pitchFamily="18" charset="0"/>
              </a:rPr>
              <a:t>                &lt;імена таблиць&gt;</a:t>
            </a:r>
            <a:endParaRPr lang="ru-RU" sz="2200" b="1" dirty="0" smtClean="0">
              <a:latin typeface="Times New Roman" pitchFamily="18" charset="0"/>
              <a:cs typeface="Times New Roman" pitchFamily="18" charset="0"/>
            </a:endParaRPr>
          </a:p>
          <a:p>
            <a:r>
              <a:rPr lang="uk-UA" sz="2200" dirty="0" smtClean="0">
                <a:latin typeface="Times New Roman" pitchFamily="18" charset="0"/>
                <a:cs typeface="Times New Roman" pitchFamily="18" charset="0"/>
              </a:rPr>
              <a:t>[</a:t>
            </a:r>
            <a:r>
              <a:rPr lang="en-US" sz="2200" b="1" dirty="0" smtClean="0">
                <a:latin typeface="Times New Roman" pitchFamily="18" charset="0"/>
                <a:cs typeface="Times New Roman" pitchFamily="18" charset="0"/>
              </a:rPr>
              <a:t>WHERE</a:t>
            </a:r>
            <a:r>
              <a:rPr lang="uk-UA" sz="2200" dirty="0" smtClean="0">
                <a:latin typeface="Times New Roman" pitchFamily="18" charset="0"/>
                <a:cs typeface="Times New Roman" pitchFamily="18" charset="0"/>
              </a:rPr>
              <a:t> ...]</a:t>
            </a:r>
            <a:endParaRPr lang="ru-RU" sz="2200" b="1" dirty="0" smtClean="0">
              <a:latin typeface="Times New Roman" pitchFamily="18" charset="0"/>
              <a:cs typeface="Times New Roman" pitchFamily="18" charset="0"/>
            </a:endParaRPr>
          </a:p>
          <a:p>
            <a:r>
              <a:rPr lang="uk-UA" sz="2200" dirty="0" smtClean="0">
                <a:latin typeface="Times New Roman" pitchFamily="18" charset="0"/>
                <a:cs typeface="Times New Roman" pitchFamily="18" charset="0"/>
              </a:rPr>
              <a:t>[</a:t>
            </a:r>
            <a:r>
              <a:rPr lang="en-US" sz="2200" b="1" dirty="0" smtClean="0">
                <a:latin typeface="Times New Roman" pitchFamily="18" charset="0"/>
                <a:cs typeface="Times New Roman" pitchFamily="18" charset="0"/>
              </a:rPr>
              <a:t>WITH CHECK OPTION</a:t>
            </a:r>
            <a:r>
              <a:rPr lang="uk-UA" sz="2200" dirty="0" smtClean="0">
                <a:latin typeface="Times New Roman" pitchFamily="18" charset="0"/>
                <a:cs typeface="Times New Roman" pitchFamily="18" charset="0"/>
              </a:rPr>
              <a:t>]</a:t>
            </a:r>
            <a:endParaRPr lang="ru-RU" sz="2200" b="1" dirty="0" smtClean="0">
              <a:latin typeface="Times New Roman" pitchFamily="18" charset="0"/>
              <a:cs typeface="Times New Roman" pitchFamily="18" charset="0"/>
            </a:endParaRPr>
          </a:p>
          <a:p>
            <a:r>
              <a:rPr lang="uk-UA" sz="2200" dirty="0" smtClean="0">
                <a:latin typeface="Times New Roman" pitchFamily="18" charset="0"/>
                <a:cs typeface="Times New Roman" pitchFamily="18" charset="0"/>
              </a:rPr>
              <a:t>   Необов'язкова фраза </a:t>
            </a:r>
            <a:r>
              <a:rPr lang="en-US" sz="2200" dirty="0" smtClean="0">
                <a:latin typeface="Times New Roman" pitchFamily="18" charset="0"/>
                <a:cs typeface="Times New Roman" pitchFamily="18" charset="0"/>
              </a:rPr>
              <a:t>WITH CHECK OPTION</a:t>
            </a:r>
            <a:r>
              <a:rPr lang="uk-UA" sz="2200" dirty="0" smtClean="0">
                <a:latin typeface="Times New Roman" pitchFamily="18" charset="0"/>
                <a:cs typeface="Times New Roman" pitchFamily="18" charset="0"/>
              </a:rPr>
              <a:t> (з контролем) вказує на те, що для операцій </a:t>
            </a:r>
            <a:r>
              <a:rPr lang="en-US" sz="2200" dirty="0" smtClean="0">
                <a:latin typeface="Times New Roman" pitchFamily="18" charset="0"/>
                <a:cs typeface="Times New Roman" pitchFamily="18" charset="0"/>
              </a:rPr>
              <a:t>INSERT</a:t>
            </a:r>
            <a:r>
              <a:rPr lang="uk-UA" sz="2200" dirty="0" smtClean="0">
                <a:latin typeface="Times New Roman" pitchFamily="18" charset="0"/>
                <a:cs typeface="Times New Roman" pitchFamily="18" charset="0"/>
              </a:rPr>
              <a:t> та </a:t>
            </a:r>
            <a:r>
              <a:rPr lang="en-US" sz="2200" dirty="0" smtClean="0">
                <a:latin typeface="Times New Roman" pitchFamily="18" charset="0"/>
                <a:cs typeface="Times New Roman" pitchFamily="18" charset="0"/>
              </a:rPr>
              <a:t>UPDATE</a:t>
            </a:r>
            <a:r>
              <a:rPr lang="uk-UA" sz="2200" dirty="0" smtClean="0">
                <a:latin typeface="Times New Roman" pitchFamily="18" charset="0"/>
                <a:cs typeface="Times New Roman" pitchFamily="18" charset="0"/>
              </a:rPr>
              <a:t> над цією таблицею має здійснюватися контроль, який забезпечує виконання умов, заданих у фразі </a:t>
            </a:r>
            <a:r>
              <a:rPr lang="en-US" sz="2200" dirty="0" smtClean="0">
                <a:latin typeface="Times New Roman" pitchFamily="18" charset="0"/>
                <a:cs typeface="Times New Roman" pitchFamily="18" charset="0"/>
              </a:rPr>
              <a:t>WHERE</a:t>
            </a:r>
            <a:r>
              <a:rPr lang="uk-UA" sz="2200" dirty="0" smtClean="0">
                <a:latin typeface="Times New Roman" pitchFamily="18" charset="0"/>
                <a:cs typeface="Times New Roman" pitchFamily="18" charset="0"/>
              </a:rPr>
              <a:t> </a:t>
            </a:r>
            <a:r>
              <a:rPr lang="uk-UA" sz="2200" dirty="0" err="1" smtClean="0">
                <a:latin typeface="Times New Roman" pitchFamily="18" charset="0"/>
                <a:cs typeface="Times New Roman" pitchFamily="18" charset="0"/>
              </a:rPr>
              <a:t>підзапиту</a:t>
            </a:r>
            <a:r>
              <a:rPr lang="uk-UA" sz="2200" dirty="0" smtClean="0">
                <a:latin typeface="Times New Roman" pitchFamily="18" charset="0"/>
                <a:cs typeface="Times New Roman" pitchFamily="18" charset="0"/>
              </a:rPr>
              <a:t>.</a:t>
            </a:r>
            <a:endParaRPr lang="ru-RU" sz="2200"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6632"/>
            <a:ext cx="7920880" cy="6740307"/>
          </a:xfrm>
          <a:prstGeom prst="rect">
            <a:avLst/>
          </a:prstGeom>
          <a:noFill/>
        </p:spPr>
        <p:txBody>
          <a:bodyPr wrap="square" rtlCol="0">
            <a:spAutoFit/>
          </a:bodyPr>
          <a:lstStyle/>
          <a:p>
            <a:r>
              <a:rPr lang="uk-UA" sz="2400" b="1" dirty="0" smtClean="0">
                <a:latin typeface="Times New Roman" pitchFamily="18" charset="0"/>
                <a:cs typeface="Times New Roman" pitchFamily="18" charset="0"/>
              </a:rPr>
              <a:t>Проста віртуальна таблиця.</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Це віртуальна таблиця, що є копією вихідної, але має інше ім'я:</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CREATE VIEW</a:t>
            </a:r>
            <a:r>
              <a:rPr lang="en-US" sz="2400"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КОПІЯ</a:t>
            </a:r>
            <a:r>
              <a:rPr lang="en-US" sz="2400" dirty="0" smtClean="0">
                <a:latin typeface="Times New Roman" pitchFamily="18" charset="0"/>
                <a:cs typeface="Times New Roman" pitchFamily="18" charset="0"/>
              </a:rPr>
              <a:t>_</a:t>
            </a:r>
            <a:r>
              <a:rPr lang="uk-UA" sz="2400" dirty="0" smtClean="0">
                <a:latin typeface="Times New Roman" pitchFamily="18" charset="0"/>
                <a:cs typeface="Times New Roman" pitchFamily="18" charset="0"/>
              </a:rPr>
              <a:t>ФАКУЛЬТЕТУ </a:t>
            </a:r>
            <a:r>
              <a:rPr lang="en-US" sz="2400" b="1" dirty="0" smtClean="0">
                <a:latin typeface="Times New Roman" pitchFamily="18" charset="0"/>
                <a:cs typeface="Times New Roman" pitchFamily="18" charset="0"/>
              </a:rPr>
              <a:t>AS</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SELECT</a:t>
            </a:r>
            <a:r>
              <a:rPr lang="en-US" sz="2400" dirty="0" smtClean="0">
                <a:latin typeface="Times New Roman" pitchFamily="18" charset="0"/>
                <a:cs typeface="Times New Roman" pitchFamily="18" charset="0"/>
              </a:rPr>
              <a:t> '</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FROM</a:t>
            </a:r>
            <a:r>
              <a:rPr lang="en-US" sz="2400"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ФАКУЛЬТЕТ</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У результаті виконання наведеного оператора створюється віртуальна таблиця КОПІЯ ФАКУЛЬТЕТУ, що є точною копією таблиці ФАКУЛЬТЕТ. Можна також створювати віртуальні таблиці на базі інших віртуальних таблиць.</a:t>
            </a:r>
            <a:endParaRPr lang="ru-RU" sz="2400" b="1" dirty="0" smtClean="0">
              <a:latin typeface="Times New Roman" pitchFamily="18" charset="0"/>
              <a:cs typeface="Times New Roman" pitchFamily="18" charset="0"/>
            </a:endParaRPr>
          </a:p>
          <a:p>
            <a:r>
              <a:rPr lang="uk-UA" sz="2400" b="1" dirty="0" smtClean="0">
                <a:latin typeface="Times New Roman" pitchFamily="18" charset="0"/>
                <a:cs typeface="Times New Roman" pitchFamily="18" charset="0"/>
              </a:rPr>
              <a:t>Вибирання стовпців</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До віртуальної таблиці можна копіювати окремі стовпці вихідної таблиці:</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CREATE VIEW</a:t>
            </a:r>
            <a:r>
              <a:rPr lang="en-US" sz="2400"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ДЕКАНИ_ФАКУЛЬТЕТІВ (</a:t>
            </a:r>
            <a:r>
              <a:rPr lang="uk-UA" sz="2400" dirty="0" err="1" smtClean="0">
                <a:latin typeface="Times New Roman" pitchFamily="18" charset="0"/>
                <a:cs typeface="Times New Roman" pitchFamily="18" charset="0"/>
              </a:rPr>
              <a:t>Назва.Декан</a:t>
            </a:r>
            <a:r>
              <a:rPr lang="uk-UA"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AS</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SELECT</a:t>
            </a:r>
            <a:r>
              <a:rPr lang="uk-UA" sz="2400" dirty="0" smtClean="0">
                <a:latin typeface="Times New Roman" pitchFamily="18" charset="0"/>
                <a:cs typeface="Times New Roman" pitchFamily="18" charset="0"/>
              </a:rPr>
              <a:t> *</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FROM </a:t>
            </a:r>
            <a:r>
              <a:rPr lang="uk-UA" sz="2400" dirty="0" smtClean="0">
                <a:latin typeface="Times New Roman" pitchFamily="18" charset="0"/>
                <a:cs typeface="Times New Roman" pitchFamily="18" charset="0"/>
              </a:rPr>
              <a:t>   ФАКУЛЬТЕТ</a:t>
            </a:r>
            <a:endParaRPr lang="ru-RU" sz="2400"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836712"/>
            <a:ext cx="7776864" cy="5632311"/>
          </a:xfrm>
          <a:prstGeom prst="rect">
            <a:avLst/>
          </a:prstGeom>
          <a:noFill/>
        </p:spPr>
        <p:txBody>
          <a:bodyPr wrap="square" rtlCol="0">
            <a:spAutoFit/>
          </a:bodyPr>
          <a:lstStyle/>
          <a:p>
            <a:r>
              <a:rPr lang="uk-UA" sz="2000" b="1" dirty="0" smtClean="0">
                <a:latin typeface="Times New Roman" pitchFamily="18" charset="0"/>
                <a:cs typeface="Times New Roman" pitchFamily="18" charset="0"/>
              </a:rPr>
              <a:t>Складні конструкції</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   Фраза </a:t>
            </a:r>
            <a:r>
              <a:rPr lang="en-US" sz="2000" dirty="0" smtClean="0">
                <a:latin typeface="Times New Roman" pitchFamily="18" charset="0"/>
                <a:cs typeface="Times New Roman" pitchFamily="18" charset="0"/>
              </a:rPr>
              <a:t>WHERE</a:t>
            </a:r>
            <a:r>
              <a:rPr lang="uk-UA" sz="2000" dirty="0" smtClean="0">
                <a:latin typeface="Times New Roman" pitchFamily="18" charset="0"/>
                <a:cs typeface="Times New Roman" pitchFamily="18" charset="0"/>
              </a:rPr>
              <a:t> у складі оператора </a:t>
            </a:r>
            <a:r>
              <a:rPr lang="en-US" sz="2000" dirty="0" smtClean="0">
                <a:latin typeface="Times New Roman" pitchFamily="18" charset="0"/>
                <a:cs typeface="Times New Roman" pitchFamily="18" charset="0"/>
              </a:rPr>
              <a:t>CREATE VIEW</a:t>
            </a:r>
            <a:r>
              <a:rPr lang="uk-UA" sz="2000" dirty="0" smtClean="0">
                <a:latin typeface="Times New Roman" pitchFamily="18" charset="0"/>
                <a:cs typeface="Times New Roman" pitchFamily="18" charset="0"/>
              </a:rPr>
              <a:t> може містити </a:t>
            </a:r>
            <a:r>
              <a:rPr lang="uk-UA" sz="2000" dirty="0" err="1" smtClean="0">
                <a:latin typeface="Times New Roman" pitchFamily="18" charset="0"/>
                <a:cs typeface="Times New Roman" pitchFamily="18" charset="0"/>
              </a:rPr>
              <a:t>підзапити</a:t>
            </a:r>
            <a:r>
              <a:rPr lang="uk-UA" sz="2000" dirty="0" smtClean="0">
                <a:latin typeface="Times New Roman" pitchFamily="18" charset="0"/>
                <a:cs typeface="Times New Roman" pitchFamily="18" charset="0"/>
              </a:rPr>
              <a:t>. Наведемо приклад.</a:t>
            </a:r>
            <a:endParaRPr lang="ru-RU" sz="2000" b="1" dirty="0" smtClean="0">
              <a:latin typeface="Times New Roman" pitchFamily="18" charset="0"/>
              <a:cs typeface="Times New Roman" pitchFamily="18" charset="0"/>
            </a:endParaRPr>
          </a:p>
          <a:p>
            <a:r>
              <a:rPr lang="uk-UA" sz="2000" b="1" dirty="0" smtClean="0">
                <a:latin typeface="Times New Roman" pitchFamily="18" charset="0"/>
                <a:cs typeface="Times New Roman" pitchFamily="18" charset="0"/>
              </a:rPr>
              <a:t>Запит </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Створити віртуальну таблицю зі списком викладачів факультету інформатики, які працюють також на інших факультетах.</a:t>
            </a:r>
            <a:endParaRPr lang="ru-RU"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CREATE VIEW</a:t>
            </a:r>
            <a:r>
              <a:rPr lang="ru-RU" sz="2000" dirty="0" smtClean="0">
                <a:latin typeface="Times New Roman" pitchFamily="18" charset="0"/>
                <a:cs typeface="Times New Roman" pitchFamily="18" charset="0"/>
              </a:rPr>
              <a:t>       </a:t>
            </a:r>
            <a:r>
              <a:rPr lang="uk-UA" sz="2000" dirty="0" smtClean="0">
                <a:latin typeface="Times New Roman" pitchFamily="18" charset="0"/>
                <a:cs typeface="Times New Roman" pitchFamily="18" charset="0"/>
              </a:rPr>
              <a:t>ВИКЛАДАЧ_2 (Прізвище, Посада)</a:t>
            </a:r>
            <a:endParaRPr lang="ru-RU"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AS SELECT</a:t>
            </a:r>
            <a:r>
              <a:rPr lang="ru-RU" sz="2000" b="1"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  </a:t>
            </a:r>
            <a:r>
              <a:rPr lang="uk-UA" sz="2000" dirty="0" smtClean="0">
                <a:latin typeface="Times New Roman" pitchFamily="18" charset="0"/>
                <a:cs typeface="Times New Roman" pitchFamily="18" charset="0"/>
              </a:rPr>
              <a:t>ВИКЛАДАЧ</a:t>
            </a:r>
            <a:r>
              <a:rPr lang="ru-RU" sz="2000" dirty="0" smtClean="0">
                <a:latin typeface="Times New Roman" pitchFamily="18" charset="0"/>
                <a:cs typeface="Times New Roman" pitchFamily="18" charset="0"/>
              </a:rPr>
              <a:t>.</a:t>
            </a:r>
            <a:r>
              <a:rPr lang="uk-UA" sz="2000" dirty="0" smtClean="0">
                <a:latin typeface="Times New Roman" pitchFamily="18" charset="0"/>
                <a:cs typeface="Times New Roman" pitchFamily="18" charset="0"/>
              </a:rPr>
              <a:t> Прізвище. Посада</a:t>
            </a:r>
            <a:endParaRPr lang="ru-RU"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FROM</a:t>
            </a:r>
            <a:r>
              <a:rPr lang="uk-UA"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     </a:t>
            </a:r>
            <a:r>
              <a:rPr lang="uk-UA" sz="2000" dirty="0" smtClean="0">
                <a:latin typeface="Times New Roman" pitchFamily="18" charset="0"/>
                <a:cs typeface="Times New Roman" pitchFamily="18" charset="0"/>
              </a:rPr>
              <a:t>ФАКУЛЬТЕТ. КАФЕДРА, ВИКЛАДАЧ</a:t>
            </a:r>
            <a:endParaRPr lang="ru-RU"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WHERE </a:t>
            </a:r>
            <a:r>
              <a:rPr lang="uk-UA" sz="2000" dirty="0" smtClean="0">
                <a:latin typeface="Times New Roman" pitchFamily="18" charset="0"/>
                <a:cs typeface="Times New Roman" pitchFamily="18" charset="0"/>
              </a:rPr>
              <a:t>                  ФАКУЛЬТЕ.#</a:t>
            </a:r>
            <a:r>
              <a:rPr lang="en-US" sz="2000" dirty="0" smtClean="0">
                <a:latin typeface="Times New Roman" pitchFamily="18" charset="0"/>
                <a:cs typeface="Times New Roman" pitchFamily="18" charset="0"/>
              </a:rPr>
              <a:t>F</a:t>
            </a:r>
            <a:r>
              <a:rPr lang="uk-UA" sz="2000" dirty="0" smtClean="0">
                <a:latin typeface="Times New Roman" pitchFamily="18" charset="0"/>
                <a:cs typeface="Times New Roman" pitchFamily="18" charset="0"/>
              </a:rPr>
              <a:t> = КАФЕДРА.#</a:t>
            </a:r>
            <a:r>
              <a:rPr lang="en-US" sz="2000" dirty="0" smtClean="0">
                <a:latin typeface="Times New Roman" pitchFamily="18" charset="0"/>
                <a:cs typeface="Times New Roman" pitchFamily="18" charset="0"/>
              </a:rPr>
              <a:t>F </a:t>
            </a:r>
            <a:r>
              <a:rPr lang="en-US" sz="2000" b="1" dirty="0" smtClean="0">
                <a:latin typeface="Times New Roman" pitchFamily="18" charset="0"/>
                <a:cs typeface="Times New Roman" pitchFamily="18" charset="0"/>
              </a:rPr>
              <a:t>AND</a:t>
            </a:r>
            <a:endParaRPr lang="ru-RU" sz="20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a:t>
            </a:r>
            <a:r>
              <a:rPr lang="uk-UA" sz="2000" dirty="0" smtClean="0">
                <a:latin typeface="Times New Roman" pitchFamily="18" charset="0"/>
                <a:cs typeface="Times New Roman" pitchFamily="18" charset="0"/>
              </a:rPr>
              <a:t>КАФЕДРА.#</a:t>
            </a:r>
            <a:r>
              <a:rPr lang="en-US" sz="2000" dirty="0" smtClean="0">
                <a:latin typeface="Times New Roman" pitchFamily="18" charset="0"/>
                <a:cs typeface="Times New Roman" pitchFamily="18" charset="0"/>
              </a:rPr>
              <a:t>D</a:t>
            </a:r>
            <a:r>
              <a:rPr lang="uk-UA" sz="2000" dirty="0" smtClean="0">
                <a:latin typeface="Times New Roman" pitchFamily="18" charset="0"/>
                <a:cs typeface="Times New Roman" pitchFamily="18" charset="0"/>
              </a:rPr>
              <a:t> = ВИКЛАДАЧ</a:t>
            </a:r>
            <a:r>
              <a:rPr lang="ru-RU"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D </a:t>
            </a:r>
            <a:r>
              <a:rPr lang="en-US" sz="2000" b="1" dirty="0" smtClean="0">
                <a:latin typeface="Times New Roman" pitchFamily="18" charset="0"/>
                <a:cs typeface="Times New Roman" pitchFamily="18" charset="0"/>
              </a:rPr>
              <a:t>AND</a:t>
            </a:r>
            <a:r>
              <a:rPr lang="en-US" sz="2000" dirty="0" smtClean="0">
                <a:latin typeface="Times New Roman" pitchFamily="18" charset="0"/>
                <a:cs typeface="Times New Roman" pitchFamily="18" charset="0"/>
              </a:rPr>
              <a:t> </a:t>
            </a:r>
            <a:endParaRPr lang="ru-RU" sz="20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a:t>
            </a:r>
            <a:r>
              <a:rPr lang="uk-UA" sz="2000" dirty="0" smtClean="0">
                <a:latin typeface="Times New Roman" pitchFamily="18" charset="0"/>
                <a:cs typeface="Times New Roman" pitchFamily="18" charset="0"/>
              </a:rPr>
              <a:t>ФАКУЛЬТЕТ</a:t>
            </a:r>
            <a:r>
              <a:rPr lang="ru-RU" sz="2000" dirty="0" smtClean="0">
                <a:latin typeface="Times New Roman" pitchFamily="18" charset="0"/>
                <a:cs typeface="Times New Roman" pitchFamily="18" charset="0"/>
              </a:rPr>
              <a:t>.</a:t>
            </a:r>
            <a:r>
              <a:rPr lang="uk-UA" sz="2000" dirty="0" smtClean="0">
                <a:latin typeface="Times New Roman" pitchFamily="18" charset="0"/>
                <a:cs typeface="Times New Roman" pitchFamily="18" charset="0"/>
              </a:rPr>
              <a:t>Назва = "інформатики" </a:t>
            </a:r>
            <a:r>
              <a:rPr lang="en-US" sz="2000" b="1" dirty="0" smtClean="0">
                <a:latin typeface="Times New Roman" pitchFamily="18" charset="0"/>
                <a:cs typeface="Times New Roman" pitchFamily="18" charset="0"/>
              </a:rPr>
              <a:t>AND</a:t>
            </a:r>
            <a:r>
              <a:rPr lang="en-US" sz="2000" dirty="0" smtClean="0">
                <a:latin typeface="Times New Roman" pitchFamily="18" charset="0"/>
                <a:cs typeface="Times New Roman" pitchFamily="18" charset="0"/>
              </a:rPr>
              <a:t> </a:t>
            </a:r>
            <a:endParaRPr lang="ru-RU" sz="20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a:t>
            </a:r>
            <a:r>
              <a:rPr lang="uk-UA" sz="2000" dirty="0" smtClean="0">
                <a:latin typeface="Times New Roman" pitchFamily="18" charset="0"/>
                <a:cs typeface="Times New Roman" pitchFamily="18" charset="0"/>
              </a:rPr>
              <a:t>ВИКЛАДАЧ</a:t>
            </a:r>
            <a:r>
              <a:rPr lang="ru-RU" sz="2000" dirty="0" smtClean="0">
                <a:latin typeface="Times New Roman" pitchFamily="18" charset="0"/>
                <a:cs typeface="Times New Roman" pitchFamily="18" charset="0"/>
              </a:rPr>
              <a:t>.</a:t>
            </a:r>
            <a:r>
              <a:rPr lang="uk-UA" sz="2000" dirty="0" smtClean="0">
                <a:latin typeface="Times New Roman" pitchFamily="18" charset="0"/>
                <a:cs typeface="Times New Roman" pitchFamily="18" charset="0"/>
              </a:rPr>
              <a:t> Прізвище </a:t>
            </a:r>
            <a:r>
              <a:rPr lang="en-US" sz="2000" b="1" dirty="0" smtClean="0">
                <a:latin typeface="Times New Roman" pitchFamily="18" charset="0"/>
                <a:cs typeface="Times New Roman" pitchFamily="18" charset="0"/>
              </a:rPr>
              <a:t>IN</a:t>
            </a:r>
            <a:endParaRPr lang="ru-RU" sz="20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a:t>
            </a:r>
            <a:r>
              <a:rPr lang="uk-UA"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SELECT</a:t>
            </a:r>
            <a:r>
              <a:rPr lang="uk-UA" sz="2000" dirty="0" smtClean="0">
                <a:latin typeface="Times New Roman" pitchFamily="18" charset="0"/>
                <a:cs typeface="Times New Roman" pitchFamily="18" charset="0"/>
              </a:rPr>
              <a:t>     ВИКЛАДАЧ. Прізвище</a:t>
            </a:r>
            <a:endParaRPr lang="ru-RU" sz="20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FROM</a:t>
            </a:r>
            <a:r>
              <a:rPr lang="uk-UA"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  </a:t>
            </a:r>
            <a:r>
              <a:rPr lang="uk-UA" sz="2000" dirty="0" smtClean="0">
                <a:latin typeface="Times New Roman" pitchFamily="18" charset="0"/>
                <a:cs typeface="Times New Roman" pitchFamily="18" charset="0"/>
              </a:rPr>
              <a:t>   ФАКУЛЬТЕТ, КАФЕДРА. ВИКЛАДАЧ</a:t>
            </a:r>
            <a:endParaRPr lang="ru-RU" sz="2000" b="1" dirty="0" smtClean="0">
              <a:latin typeface="Times New Roman" pitchFamily="18" charset="0"/>
              <a:cs typeface="Times New Roman" pitchFamily="18" charset="0"/>
            </a:endParaRPr>
          </a:p>
          <a:p>
            <a:r>
              <a:rPr lang="ru-RU" sz="2000" b="1"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WHERE</a:t>
            </a:r>
            <a:r>
              <a:rPr lang="uk-UA" sz="2000" dirty="0" smtClean="0">
                <a:latin typeface="Times New Roman" pitchFamily="18" charset="0"/>
                <a:cs typeface="Times New Roman" pitchFamily="18" charset="0"/>
              </a:rPr>
              <a:t>      ФАКУЛЬТЕТ.#</a:t>
            </a:r>
            <a:r>
              <a:rPr lang="en-US" sz="2000" dirty="0" smtClean="0">
                <a:latin typeface="Times New Roman" pitchFamily="18" charset="0"/>
                <a:cs typeface="Times New Roman" pitchFamily="18" charset="0"/>
              </a:rPr>
              <a:t>F</a:t>
            </a:r>
            <a:r>
              <a:rPr lang="uk-UA" sz="2000" dirty="0" smtClean="0">
                <a:latin typeface="Times New Roman" pitchFamily="18" charset="0"/>
                <a:cs typeface="Times New Roman" pitchFamily="18" charset="0"/>
              </a:rPr>
              <a:t> = КАФЕДРА.#</a:t>
            </a:r>
            <a:r>
              <a:rPr lang="en-US" sz="2000" dirty="0" smtClean="0">
                <a:latin typeface="Times New Roman" pitchFamily="18" charset="0"/>
                <a:cs typeface="Times New Roman" pitchFamily="18" charset="0"/>
              </a:rPr>
              <a:t>F </a:t>
            </a:r>
            <a:r>
              <a:rPr lang="en-US" sz="2000" b="1" dirty="0" smtClean="0">
                <a:latin typeface="Times New Roman" pitchFamily="18" charset="0"/>
                <a:cs typeface="Times New Roman" pitchFamily="18" charset="0"/>
              </a:rPr>
              <a:t>AND</a:t>
            </a:r>
            <a:endParaRPr lang="ru-RU" sz="20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a:t>
            </a:r>
            <a:r>
              <a:rPr lang="uk-UA" sz="2000" dirty="0" smtClean="0">
                <a:latin typeface="Times New Roman" pitchFamily="18" charset="0"/>
                <a:cs typeface="Times New Roman" pitchFamily="18" charset="0"/>
              </a:rPr>
              <a:t> КАФЕДРА</a:t>
            </a:r>
            <a:r>
              <a:rPr lang="ru-RU"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D</a:t>
            </a:r>
            <a:r>
              <a:rPr lang="ru-RU" sz="2000" dirty="0" smtClean="0">
                <a:latin typeface="Times New Roman" pitchFamily="18" charset="0"/>
                <a:cs typeface="Times New Roman" pitchFamily="18" charset="0"/>
              </a:rPr>
              <a:t> = </a:t>
            </a:r>
            <a:r>
              <a:rPr lang="uk-UA" sz="2000" dirty="0" smtClean="0">
                <a:latin typeface="Times New Roman" pitchFamily="18" charset="0"/>
                <a:cs typeface="Times New Roman" pitchFamily="18" charset="0"/>
              </a:rPr>
              <a:t>ВИКЛАДАЧ</a:t>
            </a:r>
            <a:r>
              <a:rPr lang="ru-RU"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D</a:t>
            </a:r>
            <a:endParaRPr lang="ru-RU" sz="20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a:t>
            </a:r>
            <a:r>
              <a:rPr lang="uk-UA" sz="2000" dirty="0" smtClean="0">
                <a:latin typeface="Times New Roman" pitchFamily="18" charset="0"/>
                <a:cs typeface="Times New Roman" pitchFamily="18" charset="0"/>
              </a:rPr>
              <a:t> ФАКУЛЬТЕТ</a:t>
            </a:r>
            <a:r>
              <a:rPr lang="ru-RU" sz="2000" dirty="0" smtClean="0">
                <a:latin typeface="Times New Roman" pitchFamily="18" charset="0"/>
                <a:cs typeface="Times New Roman" pitchFamily="18" charset="0"/>
              </a:rPr>
              <a:t>. </a:t>
            </a:r>
            <a:r>
              <a:rPr lang="uk-UA" sz="2000" dirty="0" smtClean="0">
                <a:latin typeface="Times New Roman" pitchFamily="18" charset="0"/>
                <a:cs typeface="Times New Roman" pitchFamily="18" charset="0"/>
              </a:rPr>
              <a:t>Назва </a:t>
            </a:r>
            <a:r>
              <a:rPr lang="ru-RU" sz="2000" dirty="0" smtClean="0">
                <a:latin typeface="Times New Roman" pitchFamily="18" charset="0"/>
                <a:cs typeface="Times New Roman" pitchFamily="18" charset="0"/>
              </a:rPr>
              <a:t>&lt;&gt;</a:t>
            </a:r>
            <a:r>
              <a:rPr lang="ru-RU" sz="2000" i="1" dirty="0" smtClean="0">
                <a:latin typeface="Times New Roman" pitchFamily="18" charset="0"/>
                <a:cs typeface="Times New Roman" pitchFamily="18" charset="0"/>
              </a:rPr>
              <a:t> </a:t>
            </a:r>
            <a:r>
              <a:rPr lang="uk-UA" sz="2000" dirty="0" smtClean="0">
                <a:latin typeface="Times New Roman" pitchFamily="18" charset="0"/>
                <a:cs typeface="Times New Roman" pitchFamily="18" charset="0"/>
              </a:rPr>
              <a:t>"інформатики</a:t>
            </a:r>
            <a:r>
              <a:rPr lang="ru-RU" sz="2000" dirty="0" smtClean="0">
                <a:latin typeface="Times New Roman" pitchFamily="18" charset="0"/>
                <a:cs typeface="Times New Roman" pitchFamily="18" charset="0"/>
              </a:rPr>
              <a:t>”</a:t>
            </a:r>
            <a:r>
              <a:rPr lang="uk-UA" sz="2000" dirty="0" smtClean="0">
                <a:latin typeface="Times New Roman" pitchFamily="18" charset="0"/>
                <a:cs typeface="Times New Roman" pitchFamily="18" charset="0"/>
              </a:rPr>
              <a:t>)</a:t>
            </a:r>
            <a:endParaRPr lang="ru-RU" sz="2000"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4624"/>
            <a:ext cx="8064896" cy="6863417"/>
          </a:xfrm>
          <a:prstGeom prst="rect">
            <a:avLst/>
          </a:prstGeom>
          <a:noFill/>
        </p:spPr>
        <p:txBody>
          <a:bodyPr wrap="square" rtlCol="0">
            <a:spAutoFit/>
          </a:bodyPr>
          <a:lstStyle/>
          <a:p>
            <a:r>
              <a:rPr lang="uk-UA" sz="2000" b="1" dirty="0" smtClean="0">
                <a:latin typeface="Times New Roman" pitchFamily="18" charset="0"/>
                <a:cs typeface="Times New Roman" pitchFamily="18" charset="0"/>
              </a:rPr>
              <a:t>Обмеження, накладені на структуру запиту в операторі </a:t>
            </a:r>
            <a:r>
              <a:rPr lang="en-US" sz="2000" b="1" dirty="0" smtClean="0">
                <a:latin typeface="Times New Roman" pitchFamily="18" charset="0"/>
                <a:cs typeface="Times New Roman" pitchFamily="18" charset="0"/>
              </a:rPr>
              <a:t>CREATE VIEW</a:t>
            </a:r>
            <a:endParaRPr lang="ru-RU" sz="20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SQL </a:t>
            </a:r>
            <a:r>
              <a:rPr lang="uk-UA" sz="2000" dirty="0" smtClean="0">
                <a:latin typeface="Times New Roman" pitchFamily="18" charset="0"/>
                <a:cs typeface="Times New Roman" pitchFamily="18" charset="0"/>
              </a:rPr>
              <a:t>накладає певні обмеження на структуру запиту, що використовується для означення</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віртуальної таблиці: в ньому забороняється застосовувати оператор </a:t>
            </a:r>
            <a:r>
              <a:rPr lang="en-US" sz="2000" dirty="0" smtClean="0">
                <a:latin typeface="Times New Roman" pitchFamily="18" charset="0"/>
                <a:cs typeface="Times New Roman" pitchFamily="18" charset="0"/>
              </a:rPr>
              <a:t>UNION </a:t>
            </a:r>
            <a:r>
              <a:rPr lang="uk-UA" sz="2000" dirty="0" smtClean="0">
                <a:latin typeface="Times New Roman" pitchFamily="18" charset="0"/>
                <a:cs typeface="Times New Roman" pitchFamily="18" charset="0"/>
              </a:rPr>
              <a:t>фразу </a:t>
            </a:r>
            <a:r>
              <a:rPr lang="en-US" sz="2000" dirty="0" smtClean="0">
                <a:latin typeface="Times New Roman" pitchFamily="18" charset="0"/>
                <a:cs typeface="Times New Roman" pitchFamily="18" charset="0"/>
              </a:rPr>
              <a:t>ORDER BY</a:t>
            </a:r>
            <a:r>
              <a:rPr lang="ru-RU" sz="2000" dirty="0" smtClean="0">
                <a:latin typeface="Times New Roman" pitchFamily="18" charset="0"/>
                <a:cs typeface="Times New Roman" pitchFamily="18" charset="0"/>
              </a:rPr>
              <a:t>.</a:t>
            </a:r>
            <a:endParaRPr lang="ru-RU" sz="2000" b="1" dirty="0" smtClean="0">
              <a:latin typeface="Times New Roman" pitchFamily="18" charset="0"/>
              <a:cs typeface="Times New Roman" pitchFamily="18" charset="0"/>
            </a:endParaRPr>
          </a:p>
          <a:p>
            <a:r>
              <a:rPr lang="uk-UA" sz="2000" b="1" dirty="0" smtClean="0">
                <a:latin typeface="Times New Roman" pitchFamily="18" charset="0"/>
                <a:cs typeface="Times New Roman" pitchFamily="18" charset="0"/>
              </a:rPr>
              <a:t>Зміна даних через віртуальні таблиці</a:t>
            </a:r>
            <a:endParaRPr lang="ru-RU" sz="20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a:t>
            </a:r>
            <a:r>
              <a:rPr lang="uk-UA" sz="2000" dirty="0" smtClean="0">
                <a:latin typeface="Times New Roman" pitchFamily="18" charset="0"/>
                <a:cs typeface="Times New Roman" pitchFamily="18" charset="0"/>
              </a:rPr>
              <a:t>Віртуальні таблиці можна використовувати в операторах </a:t>
            </a:r>
            <a:r>
              <a:rPr lang="en-US" sz="2000" dirty="0" smtClean="0">
                <a:latin typeface="Times New Roman" pitchFamily="18" charset="0"/>
                <a:cs typeface="Times New Roman" pitchFamily="18" charset="0"/>
              </a:rPr>
              <a:t>UPDATE</a:t>
            </a:r>
            <a:r>
              <a:rPr lang="ru-RU"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INSERT</a:t>
            </a:r>
            <a:r>
              <a:rPr lang="ru-RU"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DELETE </a:t>
            </a:r>
            <a:r>
              <a:rPr lang="uk-UA" sz="2000" dirty="0" smtClean="0">
                <a:latin typeface="Times New Roman" pitchFamily="18" charset="0"/>
                <a:cs typeface="Times New Roman" pitchFamily="18" charset="0"/>
              </a:rPr>
              <a:t>для зміни даних у БД, але в цьому разі слід дотримуватися таких правил:</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 забороняється застосовувати оператор </a:t>
            </a:r>
            <a:r>
              <a:rPr lang="en-US" sz="2000" dirty="0" smtClean="0">
                <a:latin typeface="Times New Roman" pitchFamily="18" charset="0"/>
                <a:cs typeface="Times New Roman" pitchFamily="18" charset="0"/>
              </a:rPr>
              <a:t>DELETE </a:t>
            </a:r>
            <a:r>
              <a:rPr lang="uk-UA" sz="2000" dirty="0" smtClean="0">
                <a:latin typeface="Times New Roman" pitchFamily="18" charset="0"/>
                <a:cs typeface="Times New Roman" pitchFamily="18" charset="0"/>
              </a:rPr>
              <a:t>до віртуальних таблиць, визначених на багатьох базових таблицях;</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  директиву </a:t>
            </a:r>
            <a:r>
              <a:rPr lang="en-US" sz="2000" dirty="0" smtClean="0">
                <a:latin typeface="Times New Roman" pitchFamily="18" charset="0"/>
                <a:cs typeface="Times New Roman" pitchFamily="18" charset="0"/>
              </a:rPr>
              <a:t>INSERT </a:t>
            </a:r>
            <a:r>
              <a:rPr lang="uk-UA" sz="2000" dirty="0" smtClean="0">
                <a:latin typeface="Times New Roman" pitchFamily="18" charset="0"/>
                <a:cs typeface="Times New Roman" pitchFamily="18" charset="0"/>
              </a:rPr>
              <a:t>дозволяється використовувати лише в тому випадку, якщо віртуальна</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таблиця містить усі значення </a:t>
            </a:r>
            <a:r>
              <a:rPr lang="en-US" sz="2000" dirty="0" smtClean="0">
                <a:latin typeface="Times New Roman" pitchFamily="18" charset="0"/>
                <a:cs typeface="Times New Roman" pitchFamily="18" charset="0"/>
              </a:rPr>
              <a:t>NOT NULL</a:t>
            </a:r>
            <a:r>
              <a:rPr lang="uk-UA" sz="2000" dirty="0" smtClean="0">
                <a:latin typeface="Times New Roman" pitchFamily="18" charset="0"/>
                <a:cs typeface="Times New Roman" pitchFamily="18" charset="0"/>
              </a:rPr>
              <a:t> - стовпця базової таблиці;</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  під час додавання чи оновлення через віртуальну таблицю всі записи, що оновлюються, мають належати одній і тій самій фізичній таблиці;</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  забороняється додавати чи оновлювати записи через віртуальну таблицю, визначену із</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застосуванням модифікатора </a:t>
            </a:r>
            <a:r>
              <a:rPr lang="en-US" sz="2000" dirty="0" smtClean="0">
                <a:latin typeface="Times New Roman" pitchFamily="18" charset="0"/>
                <a:cs typeface="Times New Roman" pitchFamily="18" charset="0"/>
              </a:rPr>
              <a:t>DISTINCT</a:t>
            </a:r>
            <a:r>
              <a:rPr lang="uk-UA" sz="2000" dirty="0" smtClean="0">
                <a:latin typeface="Times New Roman" pitchFamily="18" charset="0"/>
                <a:cs typeface="Times New Roman" pitchFamily="18" charset="0"/>
              </a:rPr>
              <a:t>;</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 не дозволяється оновлювати віртуальні стовпці (тобто стовпці, значення в яких є результатами обчислення виразів).</a:t>
            </a:r>
            <a:endParaRPr lang="ru-RU" sz="2000" b="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188640"/>
            <a:ext cx="7920880" cy="6555641"/>
          </a:xfrm>
          <a:prstGeom prst="rect">
            <a:avLst/>
          </a:prstGeom>
          <a:noFill/>
        </p:spPr>
        <p:txBody>
          <a:bodyPr wrap="square" rtlCol="0">
            <a:spAutoFit/>
          </a:bodyPr>
          <a:lstStyle/>
          <a:p>
            <a:r>
              <a:rPr lang="uk-UA" sz="2000" b="1" dirty="0" smtClean="0">
                <a:latin typeface="Times New Roman" pitchFamily="18" charset="0"/>
                <a:cs typeface="Times New Roman" pitchFamily="18" charset="0"/>
              </a:rPr>
              <a:t>Застосування віртуальних таблиць</a:t>
            </a:r>
            <a:endParaRPr lang="ru-RU" sz="20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a:t>
            </a:r>
            <a:r>
              <a:rPr lang="uk-UA" sz="2000" dirty="0" smtClean="0">
                <a:latin typeface="Times New Roman" pitchFamily="18" charset="0"/>
                <a:cs typeface="Times New Roman" pitchFamily="18" charset="0"/>
              </a:rPr>
              <a:t>Віртуальна  таблиця  може  використовуватися  для  захисту,  конвертування  й  забезпечення логічної незалежності даних, а також для спрощення складних запитів.</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  Забезпечення логічної незалежності. Одне з основних завдань, вирішити яке дають змогу</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віртуальні таблиці, полягає в забезпеченні незалежності користувацьких програм від змін у логічній структурі бази даних, зумовлених розширенням таблиці та/або зміною розташування стовпців (наприклад, підчас розщеплення таблиць).</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  Захист даних. Надаючи користувачам доступ до певної інформації лише через віртуальні</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таблиці, можна вирішити проблему захисту даних.</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  Конвертування даних. Віртуальні таблиці стають у нагоді, коли постає потреба падати</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користувачу дані не в тому форматі, в якому вони зберігаються в базі даних.</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  Спрощення конструкцій складних запитів. Складний запит, що має ієрархічну структуру.</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легше сформулювати, використовуючи віртуальні таблиці як допоміжні.</a:t>
            </a:r>
            <a:endParaRPr lang="ru-RU" sz="20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9552" y="-27384"/>
            <a:ext cx="8136904" cy="6863417"/>
          </a:xfrm>
          <a:prstGeom prst="rect">
            <a:avLst/>
          </a:prstGeom>
        </p:spPr>
        <p:txBody>
          <a:bodyPr wrap="square">
            <a:spAutoFit/>
          </a:bodyPr>
          <a:lstStyle/>
          <a:p>
            <a:r>
              <a:rPr lang="uk-UA" sz="2200" b="1" dirty="0" smtClean="0">
                <a:latin typeface="Times New Roman" pitchFamily="18" charset="0"/>
                <a:cs typeface="Times New Roman" pitchFamily="18" charset="0"/>
              </a:rPr>
              <a:t>Видалення віртуальної таблиці</a:t>
            </a:r>
            <a:endParaRPr lang="ru-RU" sz="2200" b="1" dirty="0" smtClean="0">
              <a:latin typeface="Times New Roman" pitchFamily="18" charset="0"/>
              <a:cs typeface="Times New Roman" pitchFamily="18" charset="0"/>
            </a:endParaRPr>
          </a:p>
          <a:p>
            <a:r>
              <a:rPr lang="uk-UA" sz="2200" dirty="0" smtClean="0">
                <a:latin typeface="Times New Roman" pitchFamily="18" charset="0"/>
                <a:cs typeface="Times New Roman" pitchFamily="18" charset="0"/>
              </a:rPr>
              <a:t>    Дія видалення віртуальної таблиці застосовується оператор </a:t>
            </a:r>
            <a:r>
              <a:rPr lang="en-US" sz="2200" dirty="0" smtClean="0">
                <a:latin typeface="Times New Roman" pitchFamily="18" charset="0"/>
                <a:cs typeface="Times New Roman" pitchFamily="18" charset="0"/>
              </a:rPr>
              <a:t>DROP VIEW</a:t>
            </a:r>
            <a:r>
              <a:rPr lang="uk-UA" sz="2200" dirty="0" smtClean="0">
                <a:latin typeface="Times New Roman" pitchFamily="18" charset="0"/>
                <a:cs typeface="Times New Roman" pitchFamily="18" charset="0"/>
              </a:rPr>
              <a:t>. Його синтаксис такий:</a:t>
            </a:r>
            <a:endParaRPr lang="ru-RU" sz="2200" b="1"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DROP VIEW</a:t>
            </a:r>
            <a:r>
              <a:rPr lang="uk-UA" sz="2200" dirty="0" smtClean="0">
                <a:latin typeface="Times New Roman" pitchFamily="18" charset="0"/>
                <a:cs typeface="Times New Roman" pitchFamily="18" charset="0"/>
              </a:rPr>
              <a:t>     &lt;Ім'я віртуальної таблиці&gt;</a:t>
            </a:r>
            <a:endParaRPr lang="ru-RU" sz="2200" b="1" dirty="0" smtClean="0">
              <a:latin typeface="Times New Roman" pitchFamily="18" charset="0"/>
              <a:cs typeface="Times New Roman" pitchFamily="18" charset="0"/>
            </a:endParaRPr>
          </a:p>
          <a:p>
            <a:r>
              <a:rPr lang="uk-UA" sz="2200" dirty="0" smtClean="0">
                <a:latin typeface="Times New Roman" pitchFamily="18" charset="0"/>
                <a:cs typeface="Times New Roman" pitchFamily="18" charset="0"/>
              </a:rPr>
              <a:t>Слід пам'ятати, що під час видалення віртуальної таблиці видаляються також всі інші таблиці, у визначеннях яких дана таблиця використовувалась.</a:t>
            </a:r>
            <a:endParaRPr lang="ru-RU" sz="2200" b="1" dirty="0" smtClean="0">
              <a:latin typeface="Times New Roman" pitchFamily="18" charset="0"/>
              <a:cs typeface="Times New Roman" pitchFamily="18" charset="0"/>
            </a:endParaRPr>
          </a:p>
          <a:p>
            <a:r>
              <a:rPr lang="uk-UA" sz="2200" b="1" dirty="0" smtClean="0">
                <a:latin typeface="Times New Roman" pitchFamily="18" charset="0"/>
                <a:cs typeface="Times New Roman" pitchFamily="18" charset="0"/>
              </a:rPr>
              <a:t>Використання індексів х</a:t>
            </a:r>
            <a:endParaRPr lang="ru-RU" sz="2200" b="1" dirty="0" smtClean="0">
              <a:latin typeface="Times New Roman" pitchFamily="18" charset="0"/>
              <a:cs typeface="Times New Roman" pitchFamily="18" charset="0"/>
            </a:endParaRPr>
          </a:p>
          <a:p>
            <a:r>
              <a:rPr lang="ru-RU" sz="2200" dirty="0" smtClean="0">
                <a:latin typeface="Times New Roman" pitchFamily="18" charset="0"/>
                <a:cs typeface="Times New Roman" pitchFamily="18" charset="0"/>
              </a:rPr>
              <a:t>   </a:t>
            </a:r>
            <a:r>
              <a:rPr lang="uk-UA" sz="2200" dirty="0" smtClean="0">
                <a:latin typeface="Times New Roman" pitchFamily="18" charset="0"/>
                <a:cs typeface="Times New Roman" pitchFamily="18" charset="0"/>
              </a:rPr>
              <a:t>Одним зі способів подання даних не в тому порядку, в якому вони зберігаються, є використання індексів. Вони забезпечують:</a:t>
            </a:r>
            <a:endParaRPr lang="ru-RU" sz="2200" b="1" dirty="0" smtClean="0">
              <a:latin typeface="Times New Roman" pitchFamily="18" charset="0"/>
              <a:cs typeface="Times New Roman" pitchFamily="18" charset="0"/>
            </a:endParaRPr>
          </a:p>
          <a:p>
            <a:r>
              <a:rPr lang="uk-UA" sz="2200" dirty="0" smtClean="0">
                <a:latin typeface="Times New Roman" pitchFamily="18" charset="0"/>
                <a:cs typeface="Times New Roman" pitchFamily="18" charset="0"/>
              </a:rPr>
              <a:t>• задоволення вимоги унікальності записів:</a:t>
            </a:r>
            <a:endParaRPr lang="ru-RU" sz="2200" b="1" dirty="0" smtClean="0">
              <a:latin typeface="Times New Roman" pitchFamily="18" charset="0"/>
              <a:cs typeface="Times New Roman" pitchFamily="18" charset="0"/>
            </a:endParaRPr>
          </a:p>
          <a:p>
            <a:r>
              <a:rPr lang="uk-UA" sz="2200" dirty="0" smtClean="0">
                <a:latin typeface="Times New Roman" pitchFamily="18" charset="0"/>
                <a:cs typeface="Times New Roman" pitchFamily="18" charset="0"/>
              </a:rPr>
              <a:t>• підтримку логічної упорядкованості даних відповідно до значень одного чи кількох полів;</a:t>
            </a:r>
            <a:endParaRPr lang="ru-RU" sz="2200" b="1" dirty="0" smtClean="0">
              <a:latin typeface="Times New Roman" pitchFamily="18" charset="0"/>
              <a:cs typeface="Times New Roman" pitchFamily="18" charset="0"/>
            </a:endParaRPr>
          </a:p>
          <a:p>
            <a:r>
              <a:rPr lang="uk-UA" sz="2200" dirty="0" smtClean="0">
                <a:latin typeface="Times New Roman" pitchFamily="18" charset="0"/>
                <a:cs typeface="Times New Roman" pitchFamily="18" charset="0"/>
              </a:rPr>
              <a:t>•  оптимізацію виконання запитів.</a:t>
            </a:r>
            <a:endParaRPr lang="ru-RU" sz="2200" b="1" dirty="0" smtClean="0">
              <a:latin typeface="Times New Roman" pitchFamily="18" charset="0"/>
              <a:cs typeface="Times New Roman" pitchFamily="18" charset="0"/>
            </a:endParaRPr>
          </a:p>
          <a:p>
            <a:r>
              <a:rPr lang="uk-UA" sz="2200" dirty="0" smtClean="0">
                <a:latin typeface="Times New Roman" pitchFamily="18" charset="0"/>
                <a:cs typeface="Times New Roman" pitchFamily="18" charset="0"/>
              </a:rPr>
              <a:t>   З погляду користувача, індекс — це перелік стовпців таблиці, за значеннями яких записи логічно впорядковуються. З погляду СКБД, індекс — це механізм, що дає змогу значно підвищити швидкість доступу до записів за індексованими полями та забезпечує ефективну перевірку унікальності значень індексованих полів.</a:t>
            </a:r>
            <a:endParaRPr lang="ru-RU" sz="2200" b="1"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420888"/>
            <a:ext cx="8208912" cy="2308324"/>
          </a:xfrm>
          <a:prstGeom prst="rect">
            <a:avLst/>
          </a:prstGeom>
          <a:noFill/>
        </p:spPr>
        <p:txBody>
          <a:bodyPr wrap="square" rtlCol="0">
            <a:spAutoFit/>
          </a:bodyPr>
          <a:lstStyle/>
          <a:p>
            <a:r>
              <a:rPr lang="uk-UA" sz="2400" b="1" dirty="0" smtClean="0">
                <a:latin typeface="Times New Roman" pitchFamily="18" charset="0"/>
                <a:cs typeface="Times New Roman" pitchFamily="18" charset="0"/>
              </a:rPr>
              <a:t>Визначення індексу</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Базовий синтаксис оператора визначення індексу с таким:</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CREATE INDEX</a:t>
            </a:r>
            <a:r>
              <a:rPr lang="uk-UA" sz="2400" dirty="0" smtClean="0">
                <a:latin typeface="Times New Roman" pitchFamily="18" charset="0"/>
                <a:cs typeface="Times New Roman" pitchFamily="18" charset="0"/>
              </a:rPr>
              <a:t>     &lt;ім'я індексу&gt;</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ON </a:t>
            </a:r>
            <a:r>
              <a:rPr lang="uk-UA" sz="2400" dirty="0" smtClean="0">
                <a:latin typeface="Times New Roman" pitchFamily="18" charset="0"/>
                <a:cs typeface="Times New Roman" pitchFamily="18" charset="0"/>
              </a:rPr>
              <a:t>     &lt;ім'я таблиці&gt; (&lt;поле 1&gt; [.&lt;</a:t>
            </a:r>
            <a:r>
              <a:rPr lang="uk-UA" sz="2400" dirty="0" err="1" smtClean="0">
                <a:latin typeface="Times New Roman" pitchFamily="18" charset="0"/>
                <a:cs typeface="Times New Roman" pitchFamily="18" charset="0"/>
              </a:rPr>
              <a:t>поле</a:t>
            </a:r>
            <a:r>
              <a:rPr lang="uk-UA" sz="2400" dirty="0" smtClean="0">
                <a:latin typeface="Times New Roman" pitchFamily="18" charset="0"/>
                <a:cs typeface="Times New Roman" pitchFamily="18" charset="0"/>
              </a:rPr>
              <a:t> 2&gt;1...)</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У багатьох СКБД оператор визначення індексу доповнюється іншими конструкціями.</a:t>
            </a:r>
            <a:endParaRPr lang="ru-RU" sz="2400" b="1"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467544" y="428182"/>
            <a:ext cx="828092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uk-UA" sz="2400" b="1" dirty="0" smtClean="0">
                <a:latin typeface="Times New Roman" pitchFamily="18" charset="0"/>
                <a:cs typeface="Times New Roman" pitchFamily="18" charset="0"/>
              </a:rPr>
              <a:t>Правила використання індексів</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Використовуючи індекси, варто брати до уваги такі міркування.</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У таблицях невеликих розмірів індекси майже не забезпечують підвищення продуктивності.</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Продуктивність значно підвищується в тих випадках, коли стовпці містять переважно неповторювані дані чи багато </a:t>
            </a:r>
            <a:r>
              <a:rPr lang="en-US" sz="2400" dirty="0" smtClean="0">
                <a:latin typeface="Times New Roman" pitchFamily="18" charset="0"/>
                <a:cs typeface="Times New Roman" pitchFamily="18" charset="0"/>
              </a:rPr>
              <a:t>NULL</a:t>
            </a:r>
            <a:r>
              <a:rPr lang="uk-UA" sz="2400" dirty="0" smtClean="0">
                <a:latin typeface="Times New Roman" pitchFamily="18" charset="0"/>
                <a:cs typeface="Times New Roman" pitchFamily="18" charset="0"/>
              </a:rPr>
              <a:t>-значень.</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Завдяки індексам оптимізується виконання запитів, що видають невелику кількість рядків (до 25 %).</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Пам'ятайте, що індекси прискорюють пошук даних, однак сповільнюють процес їхнього</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оновлення, що стає особливо відчутним під час одночасного оновлення великої кількості рядків. У подібних випадках перед оновленням індекс потрібно видаляти, а після завершення даної операції - відновлювати.</a:t>
            </a:r>
            <a:endParaRPr lang="ru-RU" sz="2400" b="1"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80813" y="1412776"/>
            <a:ext cx="5471370" cy="1200329"/>
          </a:xfrm>
          <a:prstGeom prst="rect">
            <a:avLst/>
          </a:prstGeom>
          <a:noFill/>
        </p:spPr>
        <p:txBody>
          <a:bodyPr wrap="none" lIns="91440" tIns="45720" rIns="91440" bIns="45720">
            <a:spAutoFit/>
          </a:bodyPr>
          <a:lstStyle/>
          <a:p>
            <a:pPr algn="ctr"/>
            <a:r>
              <a:rPr lang="uk-UA" sz="7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Лекція №</a:t>
            </a:r>
            <a:r>
              <a:rPr lang="en-US"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10</a:t>
            </a:r>
            <a:endParaRPr lang="uk-UA" sz="7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Прямоугольник 4"/>
          <p:cNvSpPr/>
          <p:nvPr/>
        </p:nvSpPr>
        <p:spPr>
          <a:xfrm>
            <a:off x="467544" y="2967335"/>
            <a:ext cx="8208912" cy="3416320"/>
          </a:xfrm>
          <a:prstGeom prst="rect">
            <a:avLst/>
          </a:prstGeom>
          <a:noFill/>
        </p:spPr>
        <p:txBody>
          <a:bodyPr wrap="square" lIns="91440" tIns="45720" rIns="91440" bIns="45720">
            <a:spAutoFit/>
          </a:bodyPr>
          <a:lstStyle/>
          <a:p>
            <a:pPr algn="ctr"/>
            <a:r>
              <a:rPr lang="uk-UA"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МОВА </a:t>
            </a: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SQL</a:t>
            </a:r>
          </a:p>
          <a:p>
            <a:pPr algn="ctr"/>
            <a:r>
              <a:rPr lang="uk-UA"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Видалення рядків таблиці. </a:t>
            </a:r>
            <a:r>
              <a:rPr lang="ru-RU"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endPar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ru-RU"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Оператор </a:t>
            </a: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DELETE</a:t>
            </a:r>
            <a:endParaRPr lang="uk-UA"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xmlns="" val="1517688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539552" y="1351507"/>
            <a:ext cx="8136904"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uk-UA" sz="2400" dirty="0" smtClean="0">
                <a:latin typeface="Times New Roman" pitchFamily="18" charset="0"/>
                <a:cs typeface="Times New Roman" pitchFamily="18" charset="0"/>
              </a:rPr>
              <a:t>•  Зберігання індексів потребує значних обсягів пам'яті. Якщо СКБД дає змогу керувати</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пам'яттю, слід відвести частину пам'яті під індекси.</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Потрібно завжди індексувати поля, що використовуються для з'єднання таблиць. Це</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значно прискорює виконання запитів.</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Не слід індексувати поля, які регулярно оновлюються.</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Не бажано зберігати індекси разом із таблицями на одному фізичному пристрої. Розподіл цих об'єктів між носіями інформації знижує навантаження на них та прискорює виконання запитів.</a:t>
            </a:r>
            <a:endParaRPr lang="ru-RU" sz="2400"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179512" y="58851"/>
            <a:ext cx="8712968"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uk-UA" sz="2400" b="1" dirty="0" smtClean="0">
                <a:latin typeface="Times New Roman" pitchFamily="18" charset="0"/>
                <a:cs typeface="Times New Roman" pitchFamily="18" charset="0"/>
              </a:rPr>
              <a:t>Складені індекси</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SQL </a:t>
            </a:r>
            <a:r>
              <a:rPr lang="uk-UA" sz="2400" dirty="0" smtClean="0">
                <a:latin typeface="Times New Roman" pitchFamily="18" charset="0"/>
                <a:cs typeface="Times New Roman" pitchFamily="18" charset="0"/>
              </a:rPr>
              <a:t>дає змогу створювати індекс за кількома полями. Наприклад, оператор</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CREATE INDEX</a:t>
            </a:r>
            <a:r>
              <a:rPr lang="en-US" sz="2400"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КАФЕДРА_ЗАВІДУВАЧ_НАЗВА</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ON</a:t>
            </a:r>
            <a:r>
              <a:rPr lang="ru-RU" sz="2400"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КАФЕДРА (</a:t>
            </a:r>
            <a:r>
              <a:rPr lang="ru-RU" sz="2400" dirty="0" smtClean="0">
                <a:latin typeface="Times New Roman" pitchFamily="18" charset="0"/>
                <a:cs typeface="Times New Roman" pitchFamily="18" charset="0"/>
              </a:rPr>
              <a:t>#</a:t>
            </a:r>
            <a:r>
              <a:rPr lang="uk-UA" sz="2400" dirty="0" smtClean="0">
                <a:latin typeface="Times New Roman" pitchFamily="18" charset="0"/>
                <a:cs typeface="Times New Roman" pitchFamily="18" charset="0"/>
              </a:rPr>
              <a:t>ЗАВІДУВАЧ. Назва</a:t>
            </a:r>
            <a:r>
              <a:rPr lang="ru-RU" sz="2400" dirty="0" smtClean="0">
                <a:latin typeface="Times New Roman" pitchFamily="18" charset="0"/>
                <a:cs typeface="Times New Roman" pitchFamily="18" charset="0"/>
              </a:rPr>
              <a:t>)</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створює індекс у таблиці КАФЕДРА за полями </a:t>
            </a:r>
            <a:r>
              <a:rPr lang="ru-RU" sz="2400" dirty="0" smtClean="0">
                <a:latin typeface="Times New Roman" pitchFamily="18" charset="0"/>
                <a:cs typeface="Times New Roman" pitchFamily="18" charset="0"/>
              </a:rPr>
              <a:t>#</a:t>
            </a:r>
            <a:r>
              <a:rPr lang="uk-UA" sz="2400" dirty="0" smtClean="0">
                <a:latin typeface="Times New Roman" pitchFamily="18" charset="0"/>
                <a:cs typeface="Times New Roman" pitchFamily="18" charset="0"/>
              </a:rPr>
              <a:t>ЗАВІДУВАЧ і Назва.</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У складених індексах слід спочатку зазначати поля, що використовуються найчастіше. Складені індекси потрібно застосовувати тоді, коли зазначені в них поля використовуються для опису умови вибирання даних.</a:t>
            </a:r>
            <a:endParaRPr lang="ru-RU" sz="2400" b="1" dirty="0" smtClean="0">
              <a:latin typeface="Times New Roman" pitchFamily="18" charset="0"/>
              <a:cs typeface="Times New Roman" pitchFamily="18" charset="0"/>
            </a:endParaRPr>
          </a:p>
          <a:p>
            <a:r>
              <a:rPr lang="uk-UA" sz="2400" b="1" dirty="0" smtClean="0">
                <a:latin typeface="Times New Roman" pitchFamily="18" charset="0"/>
                <a:cs typeface="Times New Roman" pitchFamily="18" charset="0"/>
              </a:rPr>
              <a:t>Використання фрази </a:t>
            </a:r>
            <a:r>
              <a:rPr lang="en-US" sz="2400" b="1" dirty="0" smtClean="0">
                <a:latin typeface="Times New Roman" pitchFamily="18" charset="0"/>
                <a:cs typeface="Times New Roman" pitchFamily="18" charset="0"/>
              </a:rPr>
              <a:t>UNIQUE</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Фраза </a:t>
            </a:r>
            <a:r>
              <a:rPr lang="en-US" sz="2400" dirty="0" smtClean="0">
                <a:latin typeface="Times New Roman" pitchFamily="18" charset="0"/>
                <a:cs typeface="Times New Roman" pitchFamily="18" charset="0"/>
              </a:rPr>
              <a:t>UNIQUE</a:t>
            </a:r>
            <a:r>
              <a:rPr lang="uk-UA" sz="2400" dirty="0" smtClean="0">
                <a:latin typeface="Times New Roman" pitchFamily="18" charset="0"/>
                <a:cs typeface="Times New Roman" pitchFamily="18" charset="0"/>
              </a:rPr>
              <a:t> вказує, що значення індексу мають бути унікальними. Наприклад, оператор</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CREATE UNIQUE INDEX</a:t>
            </a:r>
            <a:r>
              <a:rPr lang="en-US" sz="2400"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ГРУПА_ІД</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ON</a:t>
            </a:r>
            <a:r>
              <a:rPr lang="en-US" sz="2400"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ГРУПА (#</a:t>
            </a:r>
            <a:r>
              <a:rPr lang="en-US" sz="2400" dirty="0" smtClean="0">
                <a:latin typeface="Times New Roman" pitchFamily="18" charset="0"/>
                <a:cs typeface="Times New Roman" pitchFamily="18" charset="0"/>
              </a:rPr>
              <a:t>G</a:t>
            </a:r>
            <a:r>
              <a:rPr lang="uk-UA" sz="2400" dirty="0" smtClean="0">
                <a:latin typeface="Times New Roman" pitchFamily="18" charset="0"/>
                <a:cs typeface="Times New Roman" pitchFamily="18" charset="0"/>
              </a:rPr>
              <a:t>)</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вимагає, щоб у таблиці ГРУПА значення поля #</a:t>
            </a:r>
            <a:r>
              <a:rPr lang="en-US" sz="2400" dirty="0" smtClean="0">
                <a:latin typeface="Times New Roman" pitchFamily="18" charset="0"/>
                <a:cs typeface="Times New Roman" pitchFamily="18" charset="0"/>
              </a:rPr>
              <a:t>G</a:t>
            </a:r>
            <a:r>
              <a:rPr lang="en-US" sz="2400" i="1"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були неповторюваними.</a:t>
            </a:r>
            <a:endParaRPr lang="ru-RU" sz="2400" b="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0" y="797510"/>
            <a:ext cx="91440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Порядок сортування попів у індексі</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У   деяких   СКБД   надається   можливість   зазначати   порядок   сортування   полів,   що</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індексуються. Наприклад, оператор</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CREATE INDEX</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ФАКУЛЬТ_НАЗВА_ДЕ</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KAH</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ON</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ФАКУЛЬТЕТ (Назва </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DESC</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Декан)</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вказує на необхідність індексування таблиці ФАКУЛЬТЕТ за стовпцем Назва у порядку спадання, а за стовпцем Декан - у порядку зростання. За замовчуванням сортування здійснюється в порядку зростання.</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Видалення індексу</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Видалення індексу виконується командою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DROP INDEX</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що має такий синтаксис:</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DROP INDEX</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ім’я індексу&gt;</a:t>
            </a:r>
            <a:endParaRPr kumimoji="0" lang="uk-UA"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467544" y="1228398"/>
            <a:ext cx="828092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uk-UA"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Транзакції</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uk-UA" sz="2800" b="0" i="1"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Транзакція</a:t>
            </a:r>
            <a:r>
              <a:rPr kumimoji="0" lang="uk-UA"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uk-UA"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це сукупність операцій </a:t>
            </a:r>
            <a:r>
              <a:rPr kumimoji="0" lang="uk-UA"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з </a:t>
            </a:r>
            <a:r>
              <a:rPr kumimoji="0" lang="uk-UA"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маніпулювання базою даних, що мають розглядатися як атомарна дія. Під терміном «атомарна дія» ми маємо на увазі таку дію, що повністю виконується або скасовується як єдине ціле, тобто щодо неї підтримується принцип «усе або нічого». Різні СКБД мають свою специфіку щодо підтримки транзакцій. Тому ми використовуватимемо гіпотетичний узагальнений синтаксис таких операцій.</a:t>
            </a:r>
            <a:endParaRPr kumimoji="0" lang="uk-UA"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0" y="243512"/>
            <a:ext cx="91440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Початок і завершення транзакції</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Транзакція активізується командою:</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BEGIN TRANSACTION</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[&lt;</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ім’я транзакції&gt;] </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і завершується командою</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СОММІ</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t>
            </a: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TRANSACTION</a:t>
            </a: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за якою відбувається фактична зміна стану бази даних згідно з командами, що містяться в транзакції. Наприклад, якщо є така транзакція:</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BEGIN TRANSACTION</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INSERT INTO</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ФАКУЛЬТЕТ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VALUES</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 "інформатики". "Іванов". "2/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42000)</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INSERT INTO</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ФАКУЛЬТЕТ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VALUES</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 "економіки", "Петров". 'З/</a:t>
            </a:r>
            <a:r>
              <a:rPr kumimoji="0" lang="uk-UA"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а'</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47000) </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COMMIT</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то в таблицю ФАКУЛЬТЕТ будуть вставлені або два рядки, або жодного — залежно від успішності виконання всієї транзакції.</a:t>
            </a:r>
            <a:endParaRPr kumimoji="0" lang="uk-UA"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0" y="58847"/>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Скасування транзакції. Точки збереження</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Після здійснення транзакції зазвичай надається можливість з'ясувати, чи успішним було </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її виконання. Транзакцію можна скасувати навіть у разі її успішного виконання, застосувавши команду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ROLLBACK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(але вона має бути виконана до команди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COMMIT</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У цьому випадку база даних набуває того ж вигляду, який вона мала до виконання транзакції. Можна також вказати так звані точки збереження </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save</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point</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або контрольні точки. Загальний синтаксис команди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ROLLBACK</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є таким:</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ROLLBACK</a:t>
            </a:r>
            <a:r>
              <a:rPr kumimoji="0" lang="uk-UA"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TRANSACTION</a:t>
            </a:r>
            <a:r>
              <a:rPr kumimoji="0" lang="uk-UA"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SAVEPOINT</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&lt;Ім’я точки збереження&gt;]</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Розглянемо приклад. </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BEGIN TRANSACTION</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INSERT INTO</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ФАКУЛЬТЕТ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VALUES</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 Інформатики", Іванов". Ж 42000) </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ROLLBACK TRANSACTION</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INSERT INTO</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ФАКУЛЬТЕТ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VALUES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"економіки". "Петров". Ж 47000) </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COMMIT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0" y="612845"/>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За допомогою </a:t>
            </a:r>
            <a:r>
              <a:rPr kumimoji="0" lang="uk-UA"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точок збереженим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можна скасовувати не всі виконані з початку транзакції дії</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а лише їх частину. Синтаксис оголошення точки збереження с таким:</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SAVEPOINT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&lt;</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ім'я точки збереження</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&gt;</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Розглянемо приклад.</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BEGIN TRANSACTION</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UPDATE</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КАФЕДРА</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SET</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Фонд = </a:t>
            </a:r>
            <a:r>
              <a:rPr kumimoji="0" lang="uk-UA"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Фонд</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kumimoji="0" lang="uk-UA"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Фонд</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/10 </a:t>
            </a: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WHERE</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Корпус = "2/3"</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SAVEPOINT</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save</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_</a:t>
            </a:r>
            <a:r>
              <a:rPr kumimoji="0" lang="uk-UA"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it</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FRO</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КАФЕДРА </a:t>
            </a: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WHERE</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Корпус</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2/3</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ROLLBACK TO SAVEPOINT</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save</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_</a:t>
            </a:r>
            <a:r>
              <a:rPr kumimoji="0" lang="uk-UA"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it</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СО</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MMIT</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Видалення рядків не відбудеться, оскільки здійснюється повернення до точки збереження </a:t>
            </a:r>
            <a:r>
              <a:rPr kumimoji="0" lang="uk-UA"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save</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_</a:t>
            </a:r>
            <a:r>
              <a:rPr kumimoji="0" lang="uk-UA"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li</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що</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означена до команди видалення.</a:t>
            </a:r>
            <a:endParaRPr kumimoji="0" lang="uk-UA"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766733"/>
            <a:ext cx="914400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uk-UA"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Тригери</a:t>
            </a:r>
            <a:endParaRPr kumimoji="0" lang="ru-RU"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ru-RU" sz="20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uk-UA" sz="2000" b="0" i="1"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Тригер </a:t>
            </a:r>
            <a:r>
              <a:rPr kumimoji="0" lang="uk-UA"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це SQL-оператор, що активізується під час виконання певних операцій над об'єктами бази даних. Об'єктами бази даних є таблиці, а операціями — додавання, видалення та заміна рядків. Тригери — це один із механізмів підтримки цілісності бази даних.</a:t>
            </a:r>
            <a:endParaRPr kumimoji="0" lang="ru-RU"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У найпростішому випадку синтаксис оголошення тригера с таким:</a:t>
            </a:r>
            <a:endParaRPr kumimoji="0" lang="ru-RU"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CREATE TRIGGE</a:t>
            </a: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 </a:t>
            </a:r>
            <a:r>
              <a:rPr kumimoji="0" lang="uk-U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&lt;</a:t>
            </a:r>
            <a:r>
              <a:rPr kumimoji="0" lang="uk-UA"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ім'я</a:t>
            </a:r>
            <a:r>
              <a:rPr kumimoji="0" lang="uk-U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тригера&gt; </a:t>
            </a:r>
            <a:endParaRPr kumimoji="0" lang="ru-RU"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uk-UA"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BEFORE І AFTER</a:t>
            </a:r>
            <a:r>
              <a:rPr kumimoji="0" lang="uk-UA"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&lt;операції над та6лицею&gt; [</a:t>
            </a:r>
            <a:r>
              <a:rPr kumimoji="0" lang="uk-UA"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OF</a:t>
            </a:r>
            <a:r>
              <a:rPr kumimoji="0" lang="uk-UA"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&lt;список полів&gt;] </a:t>
            </a:r>
            <a:r>
              <a:rPr kumimoji="0" lang="uk-UA"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ON</a:t>
            </a:r>
            <a:r>
              <a:rPr kumimoji="0" lang="uk-UA"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&lt;ім'я таблиці&gt;</a:t>
            </a:r>
            <a:endParaRPr kumimoji="0" lang="ru-RU"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uk-UA"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a:t>
            </a:r>
            <a:r>
              <a:rPr kumimoji="0" lang="uk-UA"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(&lt;умова&gt;)] &lt;оператори SQL&gt;</a:t>
            </a:r>
            <a:endParaRPr kumimoji="0" lang="ru-RU"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Якщо умова у фразі WHEN є істинною або ця фраза відсутня, до (BEFORE) або після (AFTER) виконання операції INSERT, UPDA</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t>
            </a:r>
            <a:r>
              <a:rPr kumimoji="0" lang="uk-UA"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 чи DELETE над таблицею, зазначеною після слова ON, буде виконано вказані нижче оператори SQL. Коли таких операторів кілька, їх слід помістити між ключовими словами BEGIN ATOMIC та END. Конструкція другого рядка означення тригера </a:t>
            </a:r>
            <a:r>
              <a:rPr kumimoji="0" lang="uk-UA" sz="20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називається реченням ініціювання. </a:t>
            </a:r>
            <a:r>
              <a:rPr kumimoji="0" lang="uk-UA"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 — </a:t>
            </a:r>
            <a:r>
              <a:rPr kumimoji="0" lang="uk-UA" sz="20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умовою ініціювання, </a:t>
            </a:r>
            <a:r>
              <a:rPr kumimoji="0" lang="uk-UA"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а &lt;оператори SQL</a:t>
            </a:r>
            <a:r>
              <a:rPr kumimoji="0" lang="ru-RU"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&gt; </a:t>
            </a:r>
            <a:r>
              <a:rPr kumimoji="0" lang="uk-UA"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uk-UA" sz="20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дією тригера.</a:t>
            </a:r>
            <a:endParaRPr kumimoji="0" lang="uk-UA"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0" y="20374"/>
            <a:ext cx="9144000" cy="68172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uk-UA" sz="19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Запит </a:t>
            </a:r>
            <a:endParaRPr kumimoji="0" lang="ru-RU" sz="19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Після видалення інформації про кафедру видалити інформацію про всіх викладачів кафедри.</a:t>
            </a:r>
            <a:endParaRPr kumimoji="0" lang="ru-RU" sz="19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CREATE TRIGGER</a:t>
            </a:r>
            <a:r>
              <a:rPr kumimoji="0" lang="uk-UA" sz="19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Кафедра</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t>
            </a:r>
            <a:r>
              <a:rPr kumimoji="0" lang="uk-UA"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_Видалення</a:t>
            </a:r>
            <a:endParaRPr kumimoji="0" lang="ru-RU" sz="19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AFTER DELETE ON</a:t>
            </a:r>
            <a:r>
              <a:rPr kumimoji="0" lang="uk-UA" sz="19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КАФЕДРА</a:t>
            </a:r>
            <a:endParaRPr kumimoji="0" lang="ru-RU" sz="19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FROM</a:t>
            </a:r>
            <a:r>
              <a:rPr kumimoji="0" lang="uk-UA" sz="19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ВИКЛАДАЧ</a:t>
            </a:r>
            <a:endParaRPr kumimoji="0" lang="ru-RU" sz="19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a:t>
            </a:r>
            <a:r>
              <a:rPr kumimoji="0" lang="uk-UA" sz="19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ВИКЛАДАЧ.</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uk-UA"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КАФЕДРА </a:t>
            </a:r>
            <a:r>
              <a:rPr kumimoji="0" lang="ru-RU"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uk-UA"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
            </a:r>
            <a:endParaRPr kumimoji="0" lang="ru-RU" sz="19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19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Запит </a:t>
            </a:r>
            <a:endParaRPr kumimoji="0" lang="ru-RU" sz="19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Після видалення рядка з відомостями про викладача встановити значення NULL в полі </a:t>
            </a:r>
            <a:r>
              <a:rPr kumimoji="0" lang="ru-RU"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uk-UA"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Куратор тих записів із таблиці ГРУПА, що відповідають групам, де згаданий викладач </a:t>
            </a:r>
            <a:endParaRPr kumimoji="0" lang="ru-RU" sz="19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був куратором.</a:t>
            </a:r>
            <a:endParaRPr kumimoji="0" lang="ru-RU" sz="19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CREATE TRIGGER</a:t>
            </a:r>
            <a:r>
              <a:rPr kumimoji="0" lang="uk-UA" sz="19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Викладач</a:t>
            </a:r>
            <a:r>
              <a:rPr kumimoji="0" lang="ru-RU"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_</a:t>
            </a:r>
            <a:r>
              <a:rPr kumimoji="0" lang="uk-UA"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Видалення</a:t>
            </a:r>
            <a:endParaRPr kumimoji="0" lang="ru-RU" sz="19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AFTER DELETE ON</a:t>
            </a:r>
            <a:r>
              <a:rPr kumimoji="0" lang="uk-UA" sz="19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ВИКЛАДАЧ</a:t>
            </a:r>
            <a:endParaRPr kumimoji="0" lang="ru-RU" sz="19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UPDAT</a:t>
            </a:r>
            <a:r>
              <a:rPr kumimoji="0" lang="uk-UA" sz="19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                             </a:t>
            </a:r>
            <a:r>
              <a:rPr kumimoji="0" lang="uk-UA"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ГРУПА</a:t>
            </a:r>
            <a:endParaRPr kumimoji="0" lang="ru-RU" sz="19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SET </a:t>
            </a:r>
            <a:r>
              <a:rPr kumimoji="0" lang="uk-UA" sz="19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#К</a:t>
            </a:r>
            <a:r>
              <a:rPr kumimoji="0" lang="uk-UA"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уратор =NULL</a:t>
            </a:r>
            <a:endParaRPr kumimoji="0" lang="ru-RU" sz="19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 </a:t>
            </a:r>
            <a:r>
              <a:rPr kumimoji="0" lang="uk-UA" sz="19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ГРУПА.#Т = ВИКЛАДАЧ.#T</a:t>
            </a:r>
            <a:endParaRPr kumimoji="0" lang="ru-RU" sz="19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19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Доступ до старих і нових значень рядків</a:t>
            </a:r>
            <a:endParaRPr kumimoji="0" lang="ru-RU"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ru-RU"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Якщо виконується оновлення рядків таблиці, то в тригері допускається звернення до старих і нових значень рядків, що оновлюються. Для звернення до нового (старого) рядка слід вказати </a:t>
            </a:r>
            <a:r>
              <a:rPr kumimoji="0" lang="uk-UA" sz="19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кваліфікатор</a:t>
            </a:r>
            <a:r>
              <a:rPr kumimoji="0" lang="uk-UA"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NEW</a:t>
            </a:r>
            <a:r>
              <a:rPr kumimoji="0" lang="ru-RU"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OLD</a:t>
            </a:r>
            <a:r>
              <a:rPr kumimoji="0" lang="ru-RU"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перед іменем стовпця. Такі </a:t>
            </a:r>
            <a:r>
              <a:rPr kumimoji="0" lang="uk-UA" sz="19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кваліфікатори</a:t>
            </a:r>
            <a:r>
              <a:rPr kumimoji="0" lang="uk-UA" sz="1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дозволяється використовувати як в умові тригера, так і в описі його дії. </a:t>
            </a:r>
            <a:endParaRPr kumimoji="0" lang="uk-UA" sz="19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0" y="698505"/>
            <a:ext cx="91440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Запит </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Після додавання чи оновлення рядка в таблиці КАФЕДРА встановити значення поля Фонд у таблиці ФАКУЛЬТЕТ рівним сумі фондів усіх кафедр відповідного факультету.</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CREATE TRIGGER</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ФАКУЛЬТЕТ_Фонд</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AFTER INSERT</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OR UPDATE ON</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КАФЕДРА</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BEGIN</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UPDATE</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ФАКУЛЬТЕТ Т </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SET</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Фонд = </a:t>
            </a: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SELECT        SUM</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(Фонд) </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FROM</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КАФЕДРА</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КАФЕДРА</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КАФЕДРА. NEW.</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 </a:t>
            </a: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AND</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ФАКУЛЬТЕТ.#</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КАФЕДРАPA.NEW.#F </a:t>
            </a:r>
            <a:endParaRPr kumimoji="0" lang="uk-UA"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052736"/>
            <a:ext cx="9144000" cy="4939814"/>
          </a:xfrm>
          <a:prstGeom prst="rect">
            <a:avLst/>
          </a:prstGeom>
        </p:spPr>
        <p:txBody>
          <a:bodyPr wrap="square">
            <a:spAutoFit/>
          </a:bodyPr>
          <a:lstStyle/>
          <a:p>
            <a:r>
              <a:rPr lang="uk-UA" sz="2100" dirty="0" smtClean="0">
                <a:latin typeface="Times New Roman" pitchFamily="18" charset="0"/>
                <a:cs typeface="Times New Roman" pitchFamily="18" charset="0"/>
              </a:rPr>
              <a:t> Оператор </a:t>
            </a:r>
            <a:r>
              <a:rPr lang="en-US" sz="2100" dirty="0" smtClean="0">
                <a:latin typeface="Times New Roman" pitchFamily="18" charset="0"/>
                <a:cs typeface="Times New Roman" pitchFamily="18" charset="0"/>
              </a:rPr>
              <a:t>DELETE </a:t>
            </a:r>
            <a:r>
              <a:rPr lang="uk-UA" sz="2100" dirty="0" smtClean="0">
                <a:latin typeface="Times New Roman" pitchFamily="18" charset="0"/>
                <a:cs typeface="Times New Roman" pitchFamily="18" charset="0"/>
              </a:rPr>
              <a:t>дає змогу видаляти рядки таблиці й має такий синтаксис:</a:t>
            </a:r>
            <a:endParaRPr lang="ru-RU" sz="2100" b="1" dirty="0" smtClean="0">
              <a:latin typeface="Times New Roman" pitchFamily="18" charset="0"/>
              <a:cs typeface="Times New Roman" pitchFamily="18" charset="0"/>
            </a:endParaRPr>
          </a:p>
          <a:p>
            <a:r>
              <a:rPr lang="en-US" sz="2100" b="1" dirty="0" smtClean="0">
                <a:latin typeface="Times New Roman" pitchFamily="18" charset="0"/>
                <a:cs typeface="Times New Roman" pitchFamily="18" charset="0"/>
              </a:rPr>
              <a:t>DELETE FROM</a:t>
            </a:r>
            <a:r>
              <a:rPr lang="en-US" sz="2100" dirty="0" smtClean="0">
                <a:latin typeface="Times New Roman" pitchFamily="18" charset="0"/>
                <a:cs typeface="Times New Roman" pitchFamily="18" charset="0"/>
              </a:rPr>
              <a:t> </a:t>
            </a:r>
            <a:r>
              <a:rPr lang="uk-UA" sz="2100" dirty="0" smtClean="0">
                <a:latin typeface="Times New Roman" pitchFamily="18" charset="0"/>
                <a:cs typeface="Times New Roman" pitchFamily="18" charset="0"/>
              </a:rPr>
              <a:t>&lt;ім'я таблиці&gt;</a:t>
            </a:r>
            <a:endParaRPr lang="ru-RU" sz="2100" b="1" dirty="0" smtClean="0">
              <a:latin typeface="Times New Roman" pitchFamily="18" charset="0"/>
              <a:cs typeface="Times New Roman" pitchFamily="18" charset="0"/>
            </a:endParaRPr>
          </a:p>
          <a:p>
            <a:r>
              <a:rPr lang="en-US" sz="2100" dirty="0" smtClean="0">
                <a:latin typeface="Times New Roman" pitchFamily="18" charset="0"/>
                <a:cs typeface="Times New Roman" pitchFamily="18" charset="0"/>
              </a:rPr>
              <a:t>[</a:t>
            </a:r>
            <a:r>
              <a:rPr lang="en-US" sz="2100" b="1" dirty="0" smtClean="0">
                <a:latin typeface="Times New Roman" pitchFamily="18" charset="0"/>
                <a:cs typeface="Times New Roman" pitchFamily="18" charset="0"/>
              </a:rPr>
              <a:t>WHERE</a:t>
            </a:r>
            <a:r>
              <a:rPr lang="en-US" sz="2100" dirty="0" smtClean="0">
                <a:latin typeface="Times New Roman" pitchFamily="18" charset="0"/>
                <a:cs typeface="Times New Roman" pitchFamily="18" charset="0"/>
              </a:rPr>
              <a:t> </a:t>
            </a:r>
            <a:r>
              <a:rPr lang="uk-UA" sz="2100" dirty="0" smtClean="0">
                <a:latin typeface="Times New Roman" pitchFamily="18" charset="0"/>
                <a:cs typeface="Times New Roman" pitchFamily="18" charset="0"/>
              </a:rPr>
              <a:t>умова]</a:t>
            </a:r>
            <a:endParaRPr lang="ru-RU" sz="2100" b="1" dirty="0" smtClean="0">
              <a:latin typeface="Times New Roman" pitchFamily="18" charset="0"/>
              <a:cs typeface="Times New Roman" pitchFamily="18" charset="0"/>
            </a:endParaRPr>
          </a:p>
          <a:p>
            <a:r>
              <a:rPr lang="uk-UA" sz="2100" dirty="0" smtClean="0">
                <a:latin typeface="Times New Roman" pitchFamily="18" charset="0"/>
                <a:cs typeface="Times New Roman" pitchFamily="18" charset="0"/>
              </a:rPr>
              <a:t>   Залежно від наявності та змісту фрази </a:t>
            </a:r>
            <a:r>
              <a:rPr lang="en-US" sz="2100" dirty="0" smtClean="0">
                <a:latin typeface="Times New Roman" pitchFamily="18" charset="0"/>
                <a:cs typeface="Times New Roman" pitchFamily="18" charset="0"/>
              </a:rPr>
              <a:t>WHERE </a:t>
            </a:r>
            <a:r>
              <a:rPr lang="uk-UA" sz="2100" dirty="0" smtClean="0">
                <a:latin typeface="Times New Roman" pitchFamily="18" charset="0"/>
                <a:cs typeface="Times New Roman" pitchFamily="18" charset="0"/>
              </a:rPr>
              <a:t>можна видалити один рядок, множину рядків, усі рядки або не видалити жодного.</a:t>
            </a:r>
            <a:endParaRPr lang="ru-RU" sz="2100" b="1" dirty="0" smtClean="0">
              <a:latin typeface="Times New Roman" pitchFamily="18" charset="0"/>
              <a:cs typeface="Times New Roman" pitchFamily="18" charset="0"/>
            </a:endParaRPr>
          </a:p>
          <a:p>
            <a:r>
              <a:rPr lang="uk-UA" sz="2100" dirty="0" smtClean="0">
                <a:latin typeface="Times New Roman" pitchFamily="18" charset="0"/>
                <a:cs typeface="Times New Roman" pitchFamily="18" charset="0"/>
              </a:rPr>
              <a:t>Назвемо кілька особливостей використання оператора </a:t>
            </a:r>
            <a:r>
              <a:rPr lang="en-US" sz="2100" dirty="0" smtClean="0">
                <a:latin typeface="Times New Roman" pitchFamily="18" charset="0"/>
                <a:cs typeface="Times New Roman" pitchFamily="18" charset="0"/>
              </a:rPr>
              <a:t>DELETE</a:t>
            </a:r>
            <a:r>
              <a:rPr lang="ru-RU" sz="2100" dirty="0" smtClean="0">
                <a:latin typeface="Times New Roman" pitchFamily="18" charset="0"/>
                <a:cs typeface="Times New Roman" pitchFamily="18" charset="0"/>
              </a:rPr>
              <a:t>.</a:t>
            </a:r>
            <a:endParaRPr lang="ru-RU" sz="2100" b="1" dirty="0" smtClean="0">
              <a:latin typeface="Times New Roman" pitchFamily="18" charset="0"/>
              <a:cs typeface="Times New Roman" pitchFamily="18" charset="0"/>
            </a:endParaRPr>
          </a:p>
          <a:p>
            <a:r>
              <a:rPr lang="uk-UA" sz="2100" dirty="0" smtClean="0">
                <a:latin typeface="Times New Roman" pitchFamily="18" charset="0"/>
                <a:cs typeface="Times New Roman" pitchFamily="18" charset="0"/>
              </a:rPr>
              <a:t>•   Оператор не дає змоги видаляти, окремі поля (використовуйте для цього оператор </a:t>
            </a:r>
            <a:r>
              <a:rPr lang="en-US" sz="2100" dirty="0" smtClean="0">
                <a:latin typeface="Times New Roman" pitchFamily="18" charset="0"/>
                <a:cs typeface="Times New Roman" pitchFamily="18" charset="0"/>
              </a:rPr>
              <a:t>DATE</a:t>
            </a:r>
            <a:r>
              <a:rPr lang="ru-RU" sz="2100" dirty="0" smtClean="0">
                <a:latin typeface="Times New Roman" pitchFamily="18" charset="0"/>
                <a:cs typeface="Times New Roman" pitchFamily="18" charset="0"/>
              </a:rPr>
              <a:t>), </a:t>
            </a:r>
            <a:r>
              <a:rPr lang="uk-UA" sz="2100" dirty="0" smtClean="0">
                <a:latin typeface="Times New Roman" pitchFamily="18" charset="0"/>
                <a:cs typeface="Times New Roman" pitchFamily="18" charset="0"/>
              </a:rPr>
              <a:t>видаляючи рядок повністю.</a:t>
            </a:r>
            <a:endParaRPr lang="ru-RU" sz="2100" b="1" dirty="0" smtClean="0">
              <a:latin typeface="Times New Roman" pitchFamily="18" charset="0"/>
              <a:cs typeface="Times New Roman" pitchFamily="18" charset="0"/>
            </a:endParaRPr>
          </a:p>
          <a:p>
            <a:r>
              <a:rPr lang="uk-UA" sz="2100" dirty="0" smtClean="0">
                <a:latin typeface="Times New Roman" pitchFamily="18" charset="0"/>
                <a:cs typeface="Times New Roman" pitchFamily="18" charset="0"/>
              </a:rPr>
              <a:t>•     Застосування оператора </a:t>
            </a:r>
            <a:r>
              <a:rPr lang="en-US" sz="2100" dirty="0" smtClean="0">
                <a:latin typeface="Times New Roman" pitchFamily="18" charset="0"/>
                <a:cs typeface="Times New Roman" pitchFamily="18" charset="0"/>
              </a:rPr>
              <a:t>DELETE</a:t>
            </a:r>
            <a:r>
              <a:rPr lang="ru-RU" sz="2100" dirty="0" smtClean="0">
                <a:latin typeface="Times New Roman" pitchFamily="18" charset="0"/>
                <a:cs typeface="Times New Roman" pitchFamily="18" charset="0"/>
              </a:rPr>
              <a:t>, </a:t>
            </a:r>
            <a:r>
              <a:rPr lang="uk-UA" sz="2100" dirty="0" smtClean="0">
                <a:latin typeface="Times New Roman" pitchFamily="18" charset="0"/>
                <a:cs typeface="Times New Roman" pitchFamily="18" charset="0"/>
              </a:rPr>
              <a:t>як і </a:t>
            </a:r>
            <a:r>
              <a:rPr lang="en-US" sz="2100" dirty="0" smtClean="0">
                <a:latin typeface="Times New Roman" pitchFamily="18" charset="0"/>
                <a:cs typeface="Times New Roman" pitchFamily="18" charset="0"/>
              </a:rPr>
              <a:t>INSERT </a:t>
            </a:r>
            <a:r>
              <a:rPr lang="uk-UA" sz="2100" dirty="0" smtClean="0">
                <a:latin typeface="Times New Roman" pitchFamily="18" charset="0"/>
                <a:cs typeface="Times New Roman" pitchFamily="18" charset="0"/>
              </a:rPr>
              <a:t>та </a:t>
            </a:r>
            <a:r>
              <a:rPr lang="en-US" sz="2100" dirty="0" smtClean="0">
                <a:latin typeface="Times New Roman" pitchFamily="18" charset="0"/>
                <a:cs typeface="Times New Roman" pitchFamily="18" charset="0"/>
              </a:rPr>
              <a:t>UPDATE</a:t>
            </a:r>
            <a:r>
              <a:rPr lang="ru-RU" sz="2100" dirty="0" smtClean="0">
                <a:latin typeface="Times New Roman" pitchFamily="18" charset="0"/>
                <a:cs typeface="Times New Roman" pitchFamily="18" charset="0"/>
              </a:rPr>
              <a:t>, </a:t>
            </a:r>
            <a:r>
              <a:rPr lang="uk-UA" sz="2100" dirty="0" smtClean="0">
                <a:latin typeface="Times New Roman" pitchFamily="18" charset="0"/>
                <a:cs typeface="Times New Roman" pitchFamily="18" charset="0"/>
              </a:rPr>
              <a:t>може призвести до порушення цілісності бази даних.</a:t>
            </a:r>
            <a:endParaRPr lang="ru-RU" sz="2100" b="1" dirty="0" smtClean="0">
              <a:latin typeface="Times New Roman" pitchFamily="18" charset="0"/>
              <a:cs typeface="Times New Roman" pitchFamily="18" charset="0"/>
            </a:endParaRPr>
          </a:p>
          <a:p>
            <a:r>
              <a:rPr lang="uk-UA" sz="2100" dirty="0" smtClean="0">
                <a:latin typeface="Times New Roman" pitchFamily="18" charset="0"/>
                <a:cs typeface="Times New Roman" pitchFamily="18" charset="0"/>
              </a:rPr>
              <a:t>• Якщо у фразі </a:t>
            </a:r>
            <a:r>
              <a:rPr lang="en-US" sz="2100" dirty="0" smtClean="0">
                <a:latin typeface="Times New Roman" pitchFamily="18" charset="0"/>
                <a:cs typeface="Times New Roman" pitchFamily="18" charset="0"/>
              </a:rPr>
              <a:t>WHERE</a:t>
            </a:r>
            <a:r>
              <a:rPr lang="uk-UA" sz="2100" dirty="0" smtClean="0">
                <a:latin typeface="Times New Roman" pitchFamily="18" charset="0"/>
                <a:cs typeface="Times New Roman" pitchFamily="18" charset="0"/>
              </a:rPr>
              <a:t> використовується вкладений </a:t>
            </a:r>
            <a:r>
              <a:rPr lang="uk-UA" sz="2100" dirty="0" err="1" smtClean="0">
                <a:latin typeface="Times New Roman" pitchFamily="18" charset="0"/>
                <a:cs typeface="Times New Roman" pitchFamily="18" charset="0"/>
              </a:rPr>
              <a:t>підзапит</a:t>
            </a:r>
            <a:r>
              <a:rPr lang="uk-UA" sz="2100" dirty="0" smtClean="0">
                <a:latin typeface="Times New Roman" pitchFamily="18" charset="0"/>
                <a:cs typeface="Times New Roman" pitchFamily="18" charset="0"/>
              </a:rPr>
              <a:t>, то у фразі </a:t>
            </a:r>
            <a:r>
              <a:rPr lang="en-US" sz="2100" dirty="0" smtClean="0">
                <a:latin typeface="Times New Roman" pitchFamily="18" charset="0"/>
                <a:cs typeface="Times New Roman" pitchFamily="18" charset="0"/>
              </a:rPr>
              <a:t>FROM</a:t>
            </a:r>
            <a:r>
              <a:rPr lang="uk-UA" sz="2100" dirty="0" smtClean="0">
                <a:latin typeface="Times New Roman" pitchFamily="18" charset="0"/>
                <a:cs typeface="Times New Roman" pitchFamily="18" charset="0"/>
              </a:rPr>
              <a:t> цього </a:t>
            </a:r>
            <a:r>
              <a:rPr lang="uk-UA" sz="2100" dirty="0" err="1" smtClean="0">
                <a:latin typeface="Times New Roman" pitchFamily="18" charset="0"/>
                <a:cs typeface="Times New Roman" pitchFamily="18" charset="0"/>
              </a:rPr>
              <a:t>підзапиту</a:t>
            </a:r>
            <a:r>
              <a:rPr lang="uk-UA" sz="2100" dirty="0" smtClean="0">
                <a:latin typeface="Times New Roman" pitchFamily="18" charset="0"/>
                <a:cs typeface="Times New Roman" pitchFamily="18" charset="0"/>
              </a:rPr>
              <a:t> не можна зазначати таблицю, з якої видаляються рядки. Це стосується також операторів </a:t>
            </a:r>
            <a:r>
              <a:rPr lang="en-US" sz="2100" dirty="0" smtClean="0">
                <a:latin typeface="Times New Roman" pitchFamily="18" charset="0"/>
                <a:cs typeface="Times New Roman" pitchFamily="18" charset="0"/>
              </a:rPr>
              <a:t>INSERT </a:t>
            </a:r>
            <a:r>
              <a:rPr lang="uk-UA" sz="2100" dirty="0" smtClean="0">
                <a:latin typeface="Times New Roman" pitchFamily="18" charset="0"/>
                <a:cs typeface="Times New Roman" pitchFamily="18" charset="0"/>
              </a:rPr>
              <a:t>та </a:t>
            </a:r>
            <a:r>
              <a:rPr lang="en-US" sz="2100" dirty="0" smtClean="0">
                <a:latin typeface="Times New Roman" pitchFamily="18" charset="0"/>
                <a:cs typeface="Times New Roman" pitchFamily="18" charset="0"/>
              </a:rPr>
              <a:t>UPDATE</a:t>
            </a:r>
            <a:r>
              <a:rPr lang="ru-RU" sz="2100" dirty="0" smtClean="0">
                <a:latin typeface="Times New Roman" pitchFamily="18" charset="0"/>
                <a:cs typeface="Times New Roman" pitchFamily="18" charset="0"/>
              </a:rPr>
              <a:t>.</a:t>
            </a:r>
            <a:endParaRPr lang="ru-RU" sz="2100" b="1" dirty="0" smtClean="0">
              <a:latin typeface="Times New Roman" pitchFamily="18" charset="0"/>
              <a:cs typeface="Times New Roman" pitchFamily="18" charset="0"/>
            </a:endParaRPr>
          </a:p>
          <a:p>
            <a:r>
              <a:rPr lang="uk-UA" sz="2100" dirty="0" smtClean="0">
                <a:latin typeface="Times New Roman" pitchFamily="18" charset="0"/>
                <a:cs typeface="Times New Roman" pitchFamily="18" charset="0"/>
              </a:rPr>
              <a:t>• Оператор видаляє лише рядки таблиці, а не саму таблицю. Для видалення всієї таблиці слід застосувати оператор </a:t>
            </a:r>
            <a:r>
              <a:rPr lang="en-US" sz="2100" dirty="0" smtClean="0">
                <a:latin typeface="Times New Roman" pitchFamily="18" charset="0"/>
                <a:cs typeface="Times New Roman" pitchFamily="18" charset="0"/>
              </a:rPr>
              <a:t>DROP TABLE</a:t>
            </a:r>
            <a:r>
              <a:rPr lang="ru-RU" sz="2100" dirty="0" smtClean="0">
                <a:latin typeface="Times New Roman" pitchFamily="18" charset="0"/>
                <a:cs typeface="Times New Roman" pitchFamily="18" charset="0"/>
              </a:rPr>
              <a:t>. </a:t>
            </a:r>
            <a:r>
              <a:rPr lang="uk-UA" sz="2100" dirty="0" smtClean="0">
                <a:latin typeface="Times New Roman" pitchFamily="18" charset="0"/>
                <a:cs typeface="Times New Roman" pitchFamily="18" charset="0"/>
              </a:rPr>
              <a:t>Наведемо приклади.</a:t>
            </a:r>
            <a:endParaRPr lang="ru-RU" sz="2100" dirty="0">
              <a:latin typeface="Times New Roman" pitchFamily="18" charset="0"/>
              <a:cs typeface="Times New Roman" pitchFamily="18" charset="0"/>
            </a:endParaRPr>
          </a:p>
        </p:txBody>
      </p:sp>
    </p:spTree>
    <p:extLst>
      <p:ext uri="{BB962C8B-B14F-4D97-AF65-F5344CB8AC3E}">
        <p14:creationId xmlns:p14="http://schemas.microsoft.com/office/powerpoint/2010/main" xmlns="" val="32894738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0" y="-2708"/>
            <a:ext cx="9144000" cy="68634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uk-UA" sz="2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Тригери й транзакції</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Дії, які виконуються під час основної операції та в тригері, становлять єдину транзакцію. </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Перед виконанням додавання, оновлення та видалення неявне ініціюється команда  </a:t>
            </a:r>
            <a:r>
              <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BEGIN </a:t>
            </a:r>
            <a:r>
              <a:rPr kumimoji="0" lang="uk-UA"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TRANSACTION. </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 </a:t>
            </a: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Реалізується операція додавання/оновлення/видалення.</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 </a:t>
            </a: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Ініціюється та виконується тригер;</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 </a:t>
            </a: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Тригер скасовує транзакцію або за замовчуванням його дія завершується.</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Запит </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Дозволити додавання рядка з відомостями про кафедру лише в тому випадку, коли існує рядок із даними про факультет, якому належить кафедра (кафедри без факультету не буває).</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CREATE TRIGGER</a:t>
            </a:r>
            <a:r>
              <a:rPr kumimoji="0" lang="uk-UA"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Кафедра_Додавання </a:t>
            </a:r>
            <a:r>
              <a:rPr kumimoji="0" lang="uk-UA" sz="2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BEFORE INSERT ON</a:t>
            </a: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КАФЕДРА </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 NOT EXISTS (SELECT*</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FROM</a:t>
            </a:r>
            <a:r>
              <a:rPr kumimoji="0" lang="uk-UA"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ФАКУЛЬТЕТ</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a:t>
            </a:r>
            <a:r>
              <a:rPr kumimoji="0" lang="uk-UA"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ФАКУЛЬТЕТ.#</a:t>
            </a:r>
            <a:r>
              <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a:t>
            </a: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КАФЕДРА.#</a:t>
            </a:r>
            <a:r>
              <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 </a:t>
            </a:r>
            <a:r>
              <a:rPr kumimoji="0" lang="uk-UA" sz="2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BEGIN</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ROLLBACK TRANSACTION </a:t>
            </a:r>
            <a:r>
              <a:rPr kumimoji="0" lang="uk-UA" sz="2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END</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0" y="166569"/>
            <a:ext cx="9144000" cy="65248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uk-UA" sz="2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Вкладеність тригерів</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Тригери бувають вкладеними. Це означає, що маніпулювання рядком однієї таблиці може ініціювати тригер, який маніпулює рядками іншої таблиці. У свою чергу, маніпулювання рядками другої таблиці  може  ініціювати  тригер,  що  маніпулює  рядками  третьої таблиці  тощо. Вкладеність тригерів може призвести до «зациклення». Обмеження на використання тригерів:</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тригери не визначаються для віртуальних таблиць;</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після видалення таблиці всі зв'язані з нею тригери також видаляються;</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тригери визначаються лише для створених таблиць.</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 усіх наведених прикладах тригери використовувалися для підтримки цілісності бази даних. Але існує багато інших можливостей використання тригерів. Наведемо лише деякі з них:</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автоматичне обчислення значень похідних стовпців;</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запобігання виконанню недозволених транзакцій;</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виконання складних перевірок з метою захисту даних;</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підтримка складних обмежень цілісності;</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реєстрація подій, що відбуваються в базі даних;</a:t>
            </a:r>
            <a:endParaRPr kumimoji="0" lang="ru-RU"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збирання статистики щодо доступу до таблиць бази даних.</a:t>
            </a:r>
            <a:endParaRPr kumimoji="0" lang="uk-UA" sz="2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5536" y="982177"/>
            <a:ext cx="8424936"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Додаткові можливості</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Тимчасові таблиці</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Деякі СКБД надають можливість створювати тимчасові таблиці, які є звичайними таблицями, що існують лише до завершення сеансу роботи користувача з базою даних. Як правило, такі таблиці входять до складу спеціальної службової бази даних, призначеної для їхнього зберігання. Синтаксис директив для роботи з тимчасовими таблицями аналогічний синтаксису відповідних команд для звичайних таблиць, за винятком того, що є конструкції, призначені для створення тимчасових таблиць. Тимчасові таблиці потрібні для зберігання тимчасових даних, які потрібні лише протягом поточного сеансу зв'язку із СКБД.</a:t>
            </a:r>
            <a:endParaRPr kumimoji="0" lang="uk-UA"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0" y="335845"/>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uk-UA"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Курсори</a:t>
            </a:r>
            <a:endParaRPr kumimoji="0" lang="ru-RU"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Курсор є покажчиком на окремий запис тієї чи іншої таблиці. Курсори використовуються переважно в збережених процедурах, а також у програмах, що працюють з базою даних й ініціюють виконання операторів SQL. Використання курсорів дає можливість:</a:t>
            </a:r>
            <a:endParaRPr kumimoji="0" lang="ru-RU"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вибрати певну сукупність даних (на зразок тимчасової таблиці, що містить результати виконання оператора SELECT);</a:t>
            </a:r>
            <a:endParaRPr kumimoji="0" lang="ru-RU"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ініціювати послідовний перегляд сукупності записів;</a:t>
            </a:r>
            <a:endParaRPr kumimoji="0" lang="ru-RU"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проаналізувати конкретний запис, на який вказує курсор;</a:t>
            </a:r>
            <a:endParaRPr kumimoji="0" lang="ru-RU"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виконати зовнішню операцію над поточним записом перш ніж перейти до наступного.</a:t>
            </a:r>
            <a:endParaRPr kumimoji="0" lang="ru-RU"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Ще одним варіантом застосування курсору є тимчасове зберігання результатів запиту для подальшого використання. Якщо зовнішня програма вимагає багаторазового використання певного набору записів, то створюється курсор, яким оперують замість багаторазового виконання оператора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SELECT</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uk-UA"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Для використання курсору потрібно:</a:t>
            </a:r>
            <a:endParaRPr kumimoji="0" lang="ru-RU"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створити курсор;</a:t>
            </a:r>
            <a:endParaRPr kumimoji="0" lang="ru-RU"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відкрити курсор для використання в застосуванні чи збереженій процедурі;</a:t>
            </a:r>
            <a:endParaRPr kumimoji="0" lang="ru-RU"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ініціювати за допомогою курсору послідовне перебирання записів з метою їхньої обробки:</a:t>
            </a:r>
            <a:endParaRPr kumimoji="0" lang="ru-RU"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закрити курсор після завершення роботи з ним (з можливим наступним відкриттям у разі</a:t>
            </a:r>
            <a:endParaRPr kumimoji="0" lang="ru-RU"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потреби);</a:t>
            </a:r>
            <a:endParaRPr kumimoji="0" lang="ru-RU"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видалити курсор.</a:t>
            </a:r>
            <a:endParaRPr kumimoji="0" lang="uk-UA"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0" y="1166843"/>
            <a:ext cx="9144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Збережені процедури</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uk-UA" sz="2400" b="0" i="1"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Збережені процедури</a:t>
            </a:r>
            <a:r>
              <a:rPr kumimoji="0" lang="uk-UA"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це об'єкти бази даних, які зазвичай містять велику кількість директив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SQL</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Такі процедури можуть містити сукупність команд (складних запитів, операцій оновлення, додавання та видалення), що часто використовуються як єдине ціле. Збережена процедура дає змогу звернутися до неї як до функції, замість того, щоб послідовно записувати команди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SQL</a:t>
            </a: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які вона містить. Значне зниження навантаження на канали зв'язку під час роботи користувачів із сервером теж є важливою перевагою збережених процедур, адже замість окремих багаторазових звернень до бази даних виконується єдине звернення до збереженої процедури.</a:t>
            </a:r>
            <a:endParaRPr kumimoji="0" lang="uk-UA"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0" y="58847"/>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Розширення </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SQL</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Будь-яка СКБД розширює стандарт мови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SQL</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причому в багатьох випадках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SQL</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трансформується в мову програмування, що надає усі можливості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SQL</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Наприклад, у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Microsoft SQL Server</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таким розширенням є мова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Transact</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SQL</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в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Oracle</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мова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PL</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SQL</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Кожна з них має переваги звичайних мов програмування, підтримує всі можливості стандарту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ANSI SQL</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а також розширює його.</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Крім того, багато СКБД надають засоби для застосування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SQL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у традиційних мовах програмування. Існують два методи такого використання мови.</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1"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Статична </a:t>
            </a:r>
            <a:r>
              <a:rPr kumimoji="0" lang="en-US" sz="2400" b="0" i="1"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SQL</a:t>
            </a:r>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припускає вкладання безпосередньо в програмний код речення, що не може бути змінене під час виконання програми. Зазвичай статична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SQL</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вимагає використання </a:t>
            </a:r>
            <a:r>
              <a:rPr kumimoji="0" lang="uk-UA"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предкомпілятора</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Наприклад,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Oracle</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має </a:t>
            </a:r>
            <a:r>
              <a:rPr kumimoji="0" lang="uk-UA"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предкомпілятори</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для використання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SQL</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у мовах С,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Pascal</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Ada</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COBOL</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та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FORTRAN</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1"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Динамічна </a:t>
            </a:r>
            <a:r>
              <a:rPr kumimoji="0" lang="en-US" sz="2400" b="0" i="1"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SQL</a:t>
            </a:r>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дає змогу програмувати побудову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SQL</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запитів, що створюються під час виконання програми і передаються СКБД, яка, в свою чергу, передає знайдені дані змінним програми.</a:t>
            </a:r>
            <a:endParaRPr kumimoji="0" lang="uk-UA"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980728"/>
            <a:ext cx="9144000" cy="4043158"/>
          </a:xfrm>
          <a:prstGeom prst="rect">
            <a:avLst/>
          </a:prstGeom>
        </p:spPr>
        <p:txBody>
          <a:bodyPr wrap="square">
            <a:spAutoFit/>
          </a:bodyPr>
          <a:lstStyle/>
          <a:p>
            <a:pPr indent="269875" algn="ctr">
              <a:lnSpc>
                <a:spcPct val="115000"/>
              </a:lnSpc>
              <a:spcAft>
                <a:spcPts val="1000"/>
              </a:spcAft>
              <a:tabLst>
                <a:tab pos="2038350" algn="l"/>
              </a:tabLst>
            </a:pPr>
            <a:r>
              <a:rPr lang="uk-UA" sz="2400" b="1" dirty="0" smtClean="0">
                <a:latin typeface="Times New Roman" pitchFamily="18" charset="0"/>
                <a:ea typeface="Calibri"/>
                <a:cs typeface="Times New Roman" pitchFamily="18" charset="0"/>
              </a:rPr>
              <a:t>Контрольні запитання:</a:t>
            </a:r>
            <a:endParaRPr lang="ru-RU" sz="2400" dirty="0" smtClean="0">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pPr>
            <a:r>
              <a:rPr lang="uk-UA" sz="2400" dirty="0" smtClean="0">
                <a:latin typeface="Times New Roman" pitchFamily="18" charset="0"/>
                <a:ea typeface="Calibri"/>
                <a:cs typeface="Times New Roman" pitchFamily="18" charset="0"/>
              </a:rPr>
              <a:t>Назвіть кілька особливостей використання оператора </a:t>
            </a:r>
            <a:r>
              <a:rPr lang="en-US" sz="2400" dirty="0" smtClean="0">
                <a:latin typeface="Times New Roman" pitchFamily="18" charset="0"/>
                <a:ea typeface="Calibri"/>
                <a:cs typeface="Times New Roman" pitchFamily="18" charset="0"/>
              </a:rPr>
              <a:t>DELETE</a:t>
            </a:r>
            <a:r>
              <a:rPr lang="uk-UA" sz="2400" dirty="0" smtClean="0">
                <a:latin typeface="Times New Roman" pitchFamily="18" charset="0"/>
                <a:ea typeface="Calibri"/>
                <a:cs typeface="Times New Roman" pitchFamily="18" charset="0"/>
              </a:rPr>
              <a:t>?</a:t>
            </a:r>
            <a:endParaRPr lang="ru-RU" sz="2400" dirty="0" smtClean="0">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pPr>
            <a:r>
              <a:rPr lang="uk-UA" sz="2400" dirty="0" smtClean="0">
                <a:latin typeface="Times New Roman" pitchFamily="18" charset="0"/>
                <a:ea typeface="Calibri"/>
                <a:cs typeface="Times New Roman" pitchFamily="18" charset="0"/>
              </a:rPr>
              <a:t>Що таке трансакція?</a:t>
            </a:r>
            <a:endParaRPr lang="ru-RU" sz="2400" dirty="0" smtClean="0">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pPr>
            <a:r>
              <a:rPr lang="uk-UA" sz="2400" dirty="0" smtClean="0">
                <a:latin typeface="Times New Roman" pitchFamily="18" charset="0"/>
                <a:ea typeface="Calibri"/>
                <a:cs typeface="Times New Roman" pitchFamily="18" charset="0"/>
              </a:rPr>
              <a:t>Що таке тригер?</a:t>
            </a:r>
            <a:endParaRPr lang="ru-RU" sz="2400" dirty="0" smtClean="0">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pPr>
            <a:r>
              <a:rPr lang="uk-UA" sz="2400" dirty="0" smtClean="0">
                <a:latin typeface="Times New Roman" pitchFamily="18" charset="0"/>
                <a:ea typeface="Calibri"/>
                <a:cs typeface="Times New Roman" pitchFamily="18" charset="0"/>
              </a:rPr>
              <a:t>Що потрібно для використання курсорів?</a:t>
            </a:r>
            <a:endParaRPr lang="ru-RU" sz="2400" dirty="0" smtClean="0">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pPr>
            <a:r>
              <a:rPr lang="uk-UA" sz="2400" dirty="0" smtClean="0">
                <a:latin typeface="Times New Roman" pitchFamily="18" charset="0"/>
                <a:ea typeface="Calibri"/>
                <a:cs typeface="Times New Roman" pitchFamily="18" charset="0"/>
              </a:rPr>
              <a:t>Які можливості надає використання курсорів?</a:t>
            </a:r>
            <a:endParaRPr lang="ru-RU" sz="2400" dirty="0" smtClean="0">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pPr>
            <a:r>
              <a:rPr lang="uk-UA" sz="2400" dirty="0" smtClean="0">
                <a:latin typeface="Times New Roman" pitchFamily="18" charset="0"/>
                <a:ea typeface="Calibri"/>
                <a:cs typeface="Times New Roman" pitchFamily="18" charset="0"/>
              </a:rPr>
              <a:t>Що таке збережені процедури?</a:t>
            </a:r>
            <a:endParaRPr lang="ru-RU" sz="2400" dirty="0" smtClean="0">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pPr>
            <a:r>
              <a:rPr lang="uk-UA" sz="2400" dirty="0" smtClean="0">
                <a:latin typeface="Times New Roman" pitchFamily="18" charset="0"/>
                <a:ea typeface="Calibri"/>
                <a:cs typeface="Times New Roman" pitchFamily="18" charset="0"/>
              </a:rPr>
              <a:t>Що таке динамічна </a:t>
            </a:r>
            <a:r>
              <a:rPr lang="en-US" sz="2400" dirty="0" smtClean="0">
                <a:latin typeface="Times New Roman" pitchFamily="18" charset="0"/>
                <a:ea typeface="Calibri"/>
                <a:cs typeface="Times New Roman" pitchFamily="18" charset="0"/>
              </a:rPr>
              <a:t>SQL</a:t>
            </a:r>
            <a:r>
              <a:rPr lang="uk-UA" sz="2400" dirty="0" smtClean="0">
                <a:latin typeface="Times New Roman" pitchFamily="18" charset="0"/>
                <a:ea typeface="Calibri"/>
                <a:cs typeface="Times New Roman" pitchFamily="18" charset="0"/>
              </a:rPr>
              <a:t>?</a:t>
            </a:r>
            <a:endParaRPr lang="ru-RU" sz="2400" dirty="0" smtClean="0">
              <a:latin typeface="Times New Roman" pitchFamily="18" charset="0"/>
              <a:ea typeface="Calibri"/>
              <a:cs typeface="Times New Roman" pitchFamily="18" charset="0"/>
            </a:endParaRPr>
          </a:p>
          <a:p>
            <a:pPr marL="342900" lvl="0" indent="-342900" algn="just">
              <a:lnSpc>
                <a:spcPct val="115000"/>
              </a:lnSpc>
              <a:spcAft>
                <a:spcPts val="0"/>
              </a:spcAft>
              <a:buFont typeface="+mj-lt"/>
              <a:buAutoNum type="arabicPeriod"/>
            </a:pPr>
            <a:r>
              <a:rPr lang="uk-UA" sz="2400" dirty="0" smtClean="0">
                <a:latin typeface="Times New Roman" pitchFamily="18" charset="0"/>
                <a:ea typeface="Calibri"/>
                <a:cs typeface="Times New Roman" pitchFamily="18" charset="0"/>
              </a:rPr>
              <a:t>Що таке статична </a:t>
            </a:r>
            <a:r>
              <a:rPr lang="en-US" sz="2400" dirty="0" smtClean="0">
                <a:latin typeface="Times New Roman" pitchFamily="18" charset="0"/>
                <a:ea typeface="Calibri"/>
                <a:cs typeface="Times New Roman" pitchFamily="18" charset="0"/>
              </a:rPr>
              <a:t>SQL</a:t>
            </a:r>
            <a:r>
              <a:rPr lang="uk-UA" sz="2400" dirty="0" smtClean="0">
                <a:latin typeface="Times New Roman" pitchFamily="18" charset="0"/>
                <a:ea typeface="Calibri"/>
                <a:cs typeface="Times New Roman" pitchFamily="18" charset="0"/>
              </a:rPr>
              <a:t>?</a:t>
            </a:r>
            <a:endParaRPr lang="ru-RU" sz="2400" dirty="0">
              <a:latin typeface="Times New Roman" pitchFamily="18" charset="0"/>
              <a:ea typeface="Calibri"/>
              <a:cs typeface="Times New Roman" pitchFamily="18" charset="0"/>
            </a:endParaRPr>
          </a:p>
        </p:txBody>
      </p:sp>
    </p:spTree>
    <p:extLst>
      <p:ext uri="{BB962C8B-B14F-4D97-AF65-F5344CB8AC3E}">
        <p14:creationId xmlns:p14="http://schemas.microsoft.com/office/powerpoint/2010/main" xmlns="" val="11261908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9806"/>
            <a:ext cx="9144000" cy="5719514"/>
          </a:xfrm>
          <a:prstGeom prst="rect">
            <a:avLst/>
          </a:prstGeom>
        </p:spPr>
        <p:txBody>
          <a:bodyPr wrap="square">
            <a:spAutoFit/>
          </a:bodyPr>
          <a:lstStyle/>
          <a:p>
            <a:pPr indent="449580" algn="ctr">
              <a:lnSpc>
                <a:spcPct val="115000"/>
              </a:lnSpc>
              <a:spcAft>
                <a:spcPts val="1000"/>
              </a:spcAft>
            </a:pPr>
            <a:r>
              <a:rPr lang="uk-UA" sz="2400" b="1" dirty="0" smtClean="0">
                <a:latin typeface="Times New Roman" pitchFamily="18" charset="0"/>
                <a:ea typeface="Calibri"/>
                <a:cs typeface="Times New Roman" pitchFamily="18" charset="0"/>
              </a:rPr>
              <a:t>Рекомендована література:</a:t>
            </a:r>
            <a:endParaRPr lang="ru-RU" sz="2400" dirty="0" smtClean="0">
              <a:latin typeface="Times New Roman" pitchFamily="18" charset="0"/>
              <a:ea typeface="Calibri"/>
              <a:cs typeface="Times New Roman" pitchFamily="18" charset="0"/>
            </a:endParaRPr>
          </a:p>
          <a:p>
            <a:pPr marR="180340" indent="270510" algn="just">
              <a:lnSpc>
                <a:spcPct val="115000"/>
              </a:lnSpc>
              <a:spcAft>
                <a:spcPts val="1000"/>
              </a:spcAft>
            </a:pPr>
            <a:r>
              <a:rPr lang="uk-UA" sz="2400" dirty="0" smtClean="0">
                <a:latin typeface="Times New Roman" pitchFamily="18" charset="0"/>
                <a:ea typeface="Calibri"/>
                <a:cs typeface="Times New Roman" pitchFamily="18" charset="0"/>
              </a:rPr>
              <a:t>1.	</a:t>
            </a:r>
            <a:r>
              <a:rPr lang="uk-UA" sz="2400" dirty="0" err="1" smtClean="0">
                <a:latin typeface="Times New Roman" pitchFamily="18" charset="0"/>
                <a:ea typeface="Calibri"/>
                <a:cs typeface="Times New Roman" pitchFamily="18" charset="0"/>
              </a:rPr>
              <a:t>Ульман</a:t>
            </a:r>
            <a:r>
              <a:rPr lang="uk-UA" sz="2400" dirty="0" smtClean="0">
                <a:latin typeface="Times New Roman" pitchFamily="18" charset="0"/>
                <a:ea typeface="Calibri"/>
                <a:cs typeface="Times New Roman" pitchFamily="18" charset="0"/>
              </a:rPr>
              <a:t> Л. </a:t>
            </a:r>
            <a:r>
              <a:rPr lang="en-US" sz="2400" dirty="0" err="1" smtClean="0">
                <a:latin typeface="Times New Roman" pitchFamily="18" charset="0"/>
                <a:ea typeface="Calibri"/>
                <a:cs typeface="Times New Roman" pitchFamily="18" charset="0"/>
              </a:rPr>
              <a:t>MySQL</a:t>
            </a:r>
            <a:r>
              <a:rPr lang="uk-UA" sz="2400" dirty="0" smtClean="0">
                <a:latin typeface="Times New Roman" pitchFamily="18" charset="0"/>
                <a:ea typeface="Calibri"/>
                <a:cs typeface="Times New Roman" pitchFamily="18" charset="0"/>
              </a:rPr>
              <a:t>/</a:t>
            </a:r>
            <a:r>
              <a:rPr lang="uk-UA" sz="2400" dirty="0" err="1" smtClean="0">
                <a:latin typeface="Times New Roman" pitchFamily="18" charset="0"/>
                <a:ea typeface="Calibri"/>
                <a:cs typeface="Times New Roman" pitchFamily="18" charset="0"/>
              </a:rPr>
              <a:t>Ларри</a:t>
            </a:r>
            <a:r>
              <a:rPr lang="uk-UA" sz="2400" dirty="0" smtClean="0">
                <a:latin typeface="Times New Roman" pitchFamily="18" charset="0"/>
                <a:ea typeface="Calibri"/>
                <a:cs typeface="Times New Roman" pitchFamily="18" charset="0"/>
              </a:rPr>
              <a:t> </a:t>
            </a:r>
            <a:r>
              <a:rPr lang="uk-UA" sz="2400" dirty="0" err="1" smtClean="0">
                <a:latin typeface="Times New Roman" pitchFamily="18" charset="0"/>
                <a:ea typeface="Calibri"/>
                <a:cs typeface="Times New Roman" pitchFamily="18" charset="0"/>
              </a:rPr>
              <a:t>Ульман</a:t>
            </a:r>
            <a:r>
              <a:rPr lang="uk-UA" sz="2400" dirty="0" smtClean="0">
                <a:latin typeface="Times New Roman" pitchFamily="18" charset="0"/>
                <a:ea typeface="Calibri"/>
                <a:cs typeface="Times New Roman" pitchFamily="18" charset="0"/>
              </a:rPr>
              <a:t>; Пер. с англ. </a:t>
            </a:r>
            <a:r>
              <a:rPr lang="uk-UA" sz="2400" dirty="0" err="1" smtClean="0">
                <a:latin typeface="Times New Roman" pitchFamily="18" charset="0"/>
                <a:ea typeface="Calibri"/>
                <a:cs typeface="Times New Roman" pitchFamily="18" charset="0"/>
              </a:rPr>
              <a:t>Слинкина</a:t>
            </a:r>
            <a:r>
              <a:rPr lang="uk-UA" sz="2400" dirty="0" smtClean="0">
                <a:latin typeface="Times New Roman" pitchFamily="18" charset="0"/>
                <a:ea typeface="Calibri"/>
                <a:cs typeface="Times New Roman" pitchFamily="18" charset="0"/>
              </a:rPr>
              <a:t> А. А. – М.: ДМК Пресс; </a:t>
            </a:r>
            <a:r>
              <a:rPr lang="uk-UA" sz="2400" dirty="0" err="1" smtClean="0">
                <a:latin typeface="Times New Roman" pitchFamily="18" charset="0"/>
                <a:ea typeface="Calibri"/>
                <a:cs typeface="Times New Roman" pitchFamily="18" charset="0"/>
              </a:rPr>
              <a:t>СПб</a:t>
            </a:r>
            <a:r>
              <a:rPr lang="uk-UA" sz="2400" dirty="0" smtClean="0">
                <a:latin typeface="Times New Roman" pitchFamily="18" charset="0"/>
                <a:ea typeface="Calibri"/>
                <a:cs typeface="Times New Roman" pitchFamily="18" charset="0"/>
              </a:rPr>
              <a:t>.: </a:t>
            </a:r>
            <a:r>
              <a:rPr lang="uk-UA" sz="2400" dirty="0" err="1" smtClean="0">
                <a:latin typeface="Times New Roman" pitchFamily="18" charset="0"/>
                <a:ea typeface="Calibri"/>
                <a:cs typeface="Times New Roman" pitchFamily="18" charset="0"/>
              </a:rPr>
              <a:t>Питер</a:t>
            </a:r>
            <a:r>
              <a:rPr lang="uk-UA" sz="2400" dirty="0" smtClean="0">
                <a:latin typeface="Times New Roman" pitchFamily="18" charset="0"/>
                <a:ea typeface="Calibri"/>
                <a:cs typeface="Times New Roman" pitchFamily="18" charset="0"/>
              </a:rPr>
              <a:t>, 2004. – 352 с.: </a:t>
            </a:r>
            <a:r>
              <a:rPr lang="uk-UA" sz="2400" dirty="0" err="1" smtClean="0">
                <a:latin typeface="Times New Roman" pitchFamily="18" charset="0"/>
                <a:ea typeface="Calibri"/>
                <a:cs typeface="Times New Roman" pitchFamily="18" charset="0"/>
              </a:rPr>
              <a:t>ил</a:t>
            </a:r>
            <a:r>
              <a:rPr lang="uk-UA" sz="2400" dirty="0" smtClean="0">
                <a:latin typeface="Times New Roman" pitchFamily="18" charset="0"/>
                <a:ea typeface="Calibri"/>
                <a:cs typeface="Times New Roman" pitchFamily="18" charset="0"/>
              </a:rPr>
              <a:t>. </a:t>
            </a:r>
            <a:endParaRPr lang="ru-RU" sz="2400" dirty="0" smtClean="0">
              <a:latin typeface="Times New Roman" pitchFamily="18" charset="0"/>
              <a:ea typeface="Calibri"/>
              <a:cs typeface="Times New Roman" pitchFamily="18" charset="0"/>
            </a:endParaRPr>
          </a:p>
          <a:p>
            <a:pPr marR="180340" indent="270510" algn="just">
              <a:lnSpc>
                <a:spcPct val="115000"/>
              </a:lnSpc>
              <a:spcAft>
                <a:spcPts val="1000"/>
              </a:spcAft>
            </a:pPr>
            <a:r>
              <a:rPr lang="uk-UA" sz="2400" dirty="0" smtClean="0">
                <a:latin typeface="Times New Roman" pitchFamily="18" charset="0"/>
                <a:ea typeface="Calibri"/>
                <a:cs typeface="Times New Roman" pitchFamily="18" charset="0"/>
              </a:rPr>
              <a:t>2.	</a:t>
            </a:r>
            <a:r>
              <a:rPr lang="uk-UA" sz="2400" dirty="0" err="1" smtClean="0">
                <a:latin typeface="Times New Roman" pitchFamily="18" charset="0"/>
                <a:ea typeface="Calibri"/>
                <a:cs typeface="Times New Roman" pitchFamily="18" charset="0"/>
              </a:rPr>
              <a:t>Кузнецов</a:t>
            </a:r>
            <a:r>
              <a:rPr lang="uk-UA" sz="2400" dirty="0" smtClean="0">
                <a:latin typeface="Times New Roman" pitchFamily="18" charset="0"/>
                <a:ea typeface="Calibri"/>
                <a:cs typeface="Times New Roman" pitchFamily="18" charset="0"/>
              </a:rPr>
              <a:t> Максим, </a:t>
            </a:r>
            <a:r>
              <a:rPr lang="uk-UA" sz="2400" dirty="0" err="1" smtClean="0">
                <a:latin typeface="Times New Roman" pitchFamily="18" charset="0"/>
                <a:ea typeface="Calibri"/>
                <a:cs typeface="Times New Roman" pitchFamily="18" charset="0"/>
              </a:rPr>
              <a:t>Симдянов</a:t>
            </a:r>
            <a:r>
              <a:rPr lang="uk-UA" sz="2400" dirty="0" smtClean="0">
                <a:latin typeface="Times New Roman" pitchFamily="18" charset="0"/>
                <a:ea typeface="Calibri"/>
                <a:cs typeface="Times New Roman" pitchFamily="18" charset="0"/>
              </a:rPr>
              <a:t> </a:t>
            </a:r>
            <a:r>
              <a:rPr lang="uk-UA" sz="2400" dirty="0" err="1" smtClean="0">
                <a:latin typeface="Times New Roman" pitchFamily="18" charset="0"/>
                <a:ea typeface="Calibri"/>
                <a:cs typeface="Times New Roman" pitchFamily="18" charset="0"/>
              </a:rPr>
              <a:t>Игорь</a:t>
            </a:r>
            <a:r>
              <a:rPr lang="uk-UA" sz="2400" dirty="0" smtClean="0">
                <a:latin typeface="Times New Roman" pitchFamily="18" charset="0"/>
                <a:ea typeface="Calibri"/>
                <a:cs typeface="Times New Roman" pitchFamily="18" charset="0"/>
              </a:rPr>
              <a:t>. </a:t>
            </a:r>
            <a:r>
              <a:rPr lang="uk-UA" sz="2400" dirty="0" err="1" smtClean="0">
                <a:latin typeface="Times New Roman" pitchFamily="18" charset="0"/>
                <a:ea typeface="Calibri"/>
                <a:cs typeface="Times New Roman" pitchFamily="18" charset="0"/>
              </a:rPr>
              <a:t>MySQL</a:t>
            </a:r>
            <a:r>
              <a:rPr lang="uk-UA" sz="2400" dirty="0" smtClean="0">
                <a:latin typeface="Times New Roman" pitchFamily="18" charset="0"/>
                <a:ea typeface="Calibri"/>
                <a:cs typeface="Times New Roman" pitchFamily="18" charset="0"/>
              </a:rPr>
              <a:t> на </a:t>
            </a:r>
            <a:r>
              <a:rPr lang="uk-UA" sz="2400" dirty="0" err="1" smtClean="0">
                <a:latin typeface="Times New Roman" pitchFamily="18" charset="0"/>
                <a:ea typeface="Calibri"/>
                <a:cs typeface="Times New Roman" pitchFamily="18" charset="0"/>
              </a:rPr>
              <a:t>примерах</a:t>
            </a:r>
            <a:r>
              <a:rPr lang="uk-UA" sz="2400" dirty="0" smtClean="0">
                <a:latin typeface="Times New Roman" pitchFamily="18" charset="0"/>
                <a:ea typeface="Calibri"/>
                <a:cs typeface="Times New Roman" pitchFamily="18" charset="0"/>
              </a:rPr>
              <a:t>. — </a:t>
            </a:r>
            <a:r>
              <a:rPr lang="uk-UA" sz="2400" dirty="0" err="1" smtClean="0">
                <a:latin typeface="Times New Roman" pitchFamily="18" charset="0"/>
                <a:ea typeface="Calibri"/>
                <a:cs typeface="Times New Roman" pitchFamily="18" charset="0"/>
              </a:rPr>
              <a:t>Спб</a:t>
            </a:r>
            <a:r>
              <a:rPr lang="uk-UA" sz="2400" dirty="0" smtClean="0">
                <a:latin typeface="Times New Roman" pitchFamily="18" charset="0"/>
                <a:ea typeface="Calibri"/>
                <a:cs typeface="Times New Roman" pitchFamily="18" charset="0"/>
              </a:rPr>
              <a:t>.: «</a:t>
            </a:r>
            <a:r>
              <a:rPr lang="uk-UA" sz="2400" dirty="0" err="1" smtClean="0">
                <a:latin typeface="Times New Roman" pitchFamily="18" charset="0"/>
                <a:ea typeface="Calibri"/>
                <a:cs typeface="Times New Roman" pitchFamily="18" charset="0"/>
              </a:rPr>
              <a:t>БХВ-Петербург</a:t>
            </a:r>
            <a:r>
              <a:rPr lang="uk-UA" sz="2400" dirty="0" smtClean="0">
                <a:latin typeface="Times New Roman" pitchFamily="18" charset="0"/>
                <a:ea typeface="Calibri"/>
                <a:cs typeface="Times New Roman" pitchFamily="18" charset="0"/>
              </a:rPr>
              <a:t>», 2008. — </a:t>
            </a:r>
            <a:r>
              <a:rPr lang="en-US" sz="2400" dirty="0" smtClean="0">
                <a:latin typeface="Times New Roman" pitchFamily="18" charset="0"/>
                <a:ea typeface="Calibri"/>
                <a:cs typeface="Times New Roman" pitchFamily="18" charset="0"/>
              </a:rPr>
              <a:t>c</a:t>
            </a:r>
            <a:r>
              <a:rPr lang="uk-UA" sz="2400" dirty="0" smtClean="0">
                <a:latin typeface="Times New Roman" pitchFamily="18" charset="0"/>
                <a:ea typeface="Calibri"/>
                <a:cs typeface="Times New Roman" pitchFamily="18" charset="0"/>
              </a:rPr>
              <a:t>. 952.</a:t>
            </a:r>
            <a:endParaRPr lang="ru-RU" sz="2400" dirty="0" smtClean="0">
              <a:latin typeface="Times New Roman" pitchFamily="18" charset="0"/>
              <a:ea typeface="Calibri"/>
              <a:cs typeface="Times New Roman" pitchFamily="18" charset="0"/>
            </a:endParaRPr>
          </a:p>
          <a:p>
            <a:pPr marR="180340" indent="270510" algn="just">
              <a:lnSpc>
                <a:spcPct val="115000"/>
              </a:lnSpc>
              <a:spcAft>
                <a:spcPts val="1000"/>
              </a:spcAft>
            </a:pPr>
            <a:r>
              <a:rPr lang="uk-UA" sz="2400" dirty="0" smtClean="0">
                <a:latin typeface="Times New Roman" pitchFamily="18" charset="0"/>
                <a:ea typeface="Calibri"/>
                <a:cs typeface="Times New Roman" pitchFamily="18" charset="0"/>
              </a:rPr>
              <a:t>3. В. </a:t>
            </a:r>
            <a:r>
              <a:rPr lang="uk-UA" sz="2400" dirty="0" err="1" smtClean="0">
                <a:latin typeface="Times New Roman" pitchFamily="18" charset="0"/>
                <a:ea typeface="Calibri"/>
                <a:cs typeface="Times New Roman" pitchFamily="18" charset="0"/>
              </a:rPr>
              <a:t>Васвани</a:t>
            </a:r>
            <a:r>
              <a:rPr lang="uk-UA" sz="2400" dirty="0" smtClean="0">
                <a:latin typeface="Times New Roman" pitchFamily="18" charset="0"/>
                <a:ea typeface="Calibri"/>
                <a:cs typeface="Times New Roman" pitchFamily="18" charset="0"/>
              </a:rPr>
              <a:t>. </a:t>
            </a:r>
            <a:r>
              <a:rPr lang="uk-UA" sz="2400" dirty="0" err="1" smtClean="0">
                <a:latin typeface="Times New Roman" pitchFamily="18" charset="0"/>
                <a:ea typeface="Calibri"/>
                <a:cs typeface="Times New Roman" pitchFamily="18" charset="0"/>
              </a:rPr>
              <a:t>MySQL</a:t>
            </a:r>
            <a:r>
              <a:rPr lang="uk-UA" sz="2400" dirty="0" smtClean="0">
                <a:latin typeface="Times New Roman" pitchFamily="18" charset="0"/>
                <a:ea typeface="Calibri"/>
                <a:cs typeface="Times New Roman" pitchFamily="18" charset="0"/>
              </a:rPr>
              <a:t>: </a:t>
            </a:r>
            <a:r>
              <a:rPr lang="uk-UA" sz="2400" dirty="0" err="1" smtClean="0">
                <a:latin typeface="Times New Roman" pitchFamily="18" charset="0"/>
                <a:ea typeface="Calibri"/>
                <a:cs typeface="Times New Roman" pitchFamily="18" charset="0"/>
              </a:rPr>
              <a:t>использование</a:t>
            </a:r>
            <a:r>
              <a:rPr lang="uk-UA" sz="2400" dirty="0" smtClean="0">
                <a:latin typeface="Times New Roman" pitchFamily="18" charset="0"/>
                <a:ea typeface="Calibri"/>
                <a:cs typeface="Times New Roman" pitchFamily="18" charset="0"/>
              </a:rPr>
              <a:t> и </a:t>
            </a:r>
            <a:r>
              <a:rPr lang="uk-UA" sz="2400" dirty="0" err="1" smtClean="0">
                <a:latin typeface="Times New Roman" pitchFamily="18" charset="0"/>
                <a:ea typeface="Calibri"/>
                <a:cs typeface="Times New Roman" pitchFamily="18" charset="0"/>
              </a:rPr>
              <a:t>администрирование</a:t>
            </a:r>
            <a:r>
              <a:rPr lang="uk-UA" sz="2400" dirty="0" smtClean="0">
                <a:latin typeface="Times New Roman" pitchFamily="18" charset="0"/>
                <a:ea typeface="Calibri"/>
                <a:cs typeface="Times New Roman" pitchFamily="18" charset="0"/>
              </a:rPr>
              <a:t> = </a:t>
            </a:r>
            <a:r>
              <a:rPr lang="uk-UA" sz="2400" dirty="0" err="1" smtClean="0">
                <a:latin typeface="Times New Roman" pitchFamily="18" charset="0"/>
                <a:ea typeface="Calibri"/>
                <a:cs typeface="Times New Roman" pitchFamily="18" charset="0"/>
              </a:rPr>
              <a:t>MySQL</a:t>
            </a:r>
            <a:r>
              <a:rPr lang="uk-UA" sz="2400" dirty="0" smtClean="0">
                <a:latin typeface="Times New Roman" pitchFamily="18" charset="0"/>
                <a:ea typeface="Calibri"/>
                <a:cs typeface="Times New Roman" pitchFamily="18" charset="0"/>
              </a:rPr>
              <a:t> </a:t>
            </a:r>
            <a:r>
              <a:rPr lang="uk-UA" sz="2400" dirty="0" err="1" smtClean="0">
                <a:latin typeface="Times New Roman" pitchFamily="18" charset="0"/>
                <a:ea typeface="Calibri"/>
                <a:cs typeface="Times New Roman" pitchFamily="18" charset="0"/>
              </a:rPr>
              <a:t>Database</a:t>
            </a:r>
            <a:r>
              <a:rPr lang="uk-UA" sz="2400" dirty="0" smtClean="0">
                <a:latin typeface="Times New Roman" pitchFamily="18" charset="0"/>
                <a:ea typeface="Calibri"/>
                <a:cs typeface="Times New Roman" pitchFamily="18" charset="0"/>
              </a:rPr>
              <a:t> </a:t>
            </a:r>
            <a:r>
              <a:rPr lang="uk-UA" sz="2400" dirty="0" err="1" smtClean="0">
                <a:latin typeface="Times New Roman" pitchFamily="18" charset="0"/>
                <a:ea typeface="Calibri"/>
                <a:cs typeface="Times New Roman" pitchFamily="18" charset="0"/>
              </a:rPr>
              <a:t>Usage</a:t>
            </a:r>
            <a:r>
              <a:rPr lang="uk-UA" sz="2400" dirty="0" smtClean="0">
                <a:latin typeface="Times New Roman" pitchFamily="18" charset="0"/>
                <a:ea typeface="Calibri"/>
                <a:cs typeface="Times New Roman" pitchFamily="18" charset="0"/>
              </a:rPr>
              <a:t> &amp; </a:t>
            </a:r>
            <a:r>
              <a:rPr lang="uk-UA" sz="2400" dirty="0" err="1" smtClean="0">
                <a:latin typeface="Times New Roman" pitchFamily="18" charset="0"/>
                <a:ea typeface="Calibri"/>
                <a:cs typeface="Times New Roman" pitchFamily="18" charset="0"/>
              </a:rPr>
              <a:t>Administration</a:t>
            </a:r>
            <a:r>
              <a:rPr lang="uk-UA" sz="2400" dirty="0" smtClean="0">
                <a:latin typeface="Times New Roman" pitchFamily="18" charset="0"/>
                <a:ea typeface="Calibri"/>
                <a:cs typeface="Times New Roman" pitchFamily="18" charset="0"/>
              </a:rPr>
              <a:t>. — М.: «</a:t>
            </a:r>
            <a:r>
              <a:rPr lang="uk-UA" sz="2400" dirty="0" err="1" smtClean="0">
                <a:latin typeface="Times New Roman" pitchFamily="18" charset="0"/>
                <a:ea typeface="Calibri"/>
                <a:cs typeface="Times New Roman" pitchFamily="18" charset="0"/>
              </a:rPr>
              <a:t>Питер</a:t>
            </a:r>
            <a:r>
              <a:rPr lang="uk-UA" sz="2400" dirty="0" smtClean="0">
                <a:latin typeface="Times New Roman" pitchFamily="18" charset="0"/>
                <a:ea typeface="Calibri"/>
                <a:cs typeface="Times New Roman" pitchFamily="18" charset="0"/>
              </a:rPr>
              <a:t>», 2011. — 368 с.</a:t>
            </a:r>
            <a:endParaRPr lang="ru-RU" sz="2400" dirty="0" smtClean="0">
              <a:latin typeface="Times New Roman" pitchFamily="18" charset="0"/>
              <a:ea typeface="Calibri"/>
              <a:cs typeface="Times New Roman" pitchFamily="18" charset="0"/>
            </a:endParaRPr>
          </a:p>
          <a:p>
            <a:pPr marR="180340" indent="270510" algn="just">
              <a:lnSpc>
                <a:spcPct val="115000"/>
              </a:lnSpc>
              <a:spcAft>
                <a:spcPts val="1000"/>
              </a:spcAft>
            </a:pPr>
            <a:r>
              <a:rPr lang="uk-UA" sz="2400" dirty="0" smtClean="0">
                <a:latin typeface="Times New Roman" pitchFamily="18" charset="0"/>
                <a:ea typeface="Calibri"/>
                <a:cs typeface="Times New Roman" pitchFamily="18" charset="0"/>
              </a:rPr>
              <a:t>4.	Роберт </a:t>
            </a:r>
            <a:r>
              <a:rPr lang="uk-UA" sz="2400" dirty="0" err="1" smtClean="0">
                <a:latin typeface="Times New Roman" pitchFamily="18" charset="0"/>
                <a:ea typeface="Calibri"/>
                <a:cs typeface="Times New Roman" pitchFamily="18" charset="0"/>
              </a:rPr>
              <a:t>Шелдон</a:t>
            </a:r>
            <a:r>
              <a:rPr lang="uk-UA" sz="2400" dirty="0" smtClean="0">
                <a:latin typeface="Times New Roman" pitchFamily="18" charset="0"/>
                <a:ea typeface="Calibri"/>
                <a:cs typeface="Times New Roman" pitchFamily="18" charset="0"/>
              </a:rPr>
              <a:t>, </a:t>
            </a:r>
            <a:r>
              <a:rPr lang="uk-UA" sz="2400" dirty="0" err="1" smtClean="0">
                <a:latin typeface="Times New Roman" pitchFamily="18" charset="0"/>
                <a:ea typeface="Calibri"/>
                <a:cs typeface="Times New Roman" pitchFamily="18" charset="0"/>
              </a:rPr>
              <a:t>Джоффрей</a:t>
            </a:r>
            <a:r>
              <a:rPr lang="uk-UA" sz="2400" dirty="0" smtClean="0">
                <a:latin typeface="Times New Roman" pitchFamily="18" charset="0"/>
                <a:ea typeface="Calibri"/>
                <a:cs typeface="Times New Roman" pitchFamily="18" charset="0"/>
              </a:rPr>
              <a:t> </a:t>
            </a:r>
            <a:r>
              <a:rPr lang="uk-UA" sz="2400" dirty="0" err="1" smtClean="0">
                <a:latin typeface="Times New Roman" pitchFamily="18" charset="0"/>
                <a:ea typeface="Calibri"/>
                <a:cs typeface="Times New Roman" pitchFamily="18" charset="0"/>
              </a:rPr>
              <a:t>Мойе</a:t>
            </a:r>
            <a:r>
              <a:rPr lang="uk-UA" sz="2400" dirty="0" smtClean="0">
                <a:latin typeface="Times New Roman" pitchFamily="18" charset="0"/>
                <a:ea typeface="Calibri"/>
                <a:cs typeface="Times New Roman" pitchFamily="18" charset="0"/>
              </a:rPr>
              <a:t>. </a:t>
            </a:r>
            <a:r>
              <a:rPr lang="uk-UA" sz="2400" dirty="0" err="1" smtClean="0">
                <a:latin typeface="Times New Roman" pitchFamily="18" charset="0"/>
                <a:ea typeface="Calibri"/>
                <a:cs typeface="Times New Roman" pitchFamily="18" charset="0"/>
              </a:rPr>
              <a:t>MySQL</a:t>
            </a:r>
            <a:r>
              <a:rPr lang="uk-UA" sz="2400" dirty="0" smtClean="0">
                <a:latin typeface="Times New Roman" pitchFamily="18" charset="0"/>
                <a:ea typeface="Calibri"/>
                <a:cs typeface="Times New Roman" pitchFamily="18" charset="0"/>
              </a:rPr>
              <a:t> 5: </a:t>
            </a:r>
            <a:r>
              <a:rPr lang="uk-UA" sz="2400" dirty="0" err="1" smtClean="0">
                <a:latin typeface="Times New Roman" pitchFamily="18" charset="0"/>
                <a:ea typeface="Calibri"/>
                <a:cs typeface="Times New Roman" pitchFamily="18" charset="0"/>
              </a:rPr>
              <a:t>базовый</a:t>
            </a:r>
            <a:r>
              <a:rPr lang="uk-UA" sz="2400" dirty="0" smtClean="0">
                <a:latin typeface="Times New Roman" pitchFamily="18" charset="0"/>
                <a:ea typeface="Calibri"/>
                <a:cs typeface="Times New Roman" pitchFamily="18" charset="0"/>
              </a:rPr>
              <a:t> курс = </a:t>
            </a:r>
            <a:r>
              <a:rPr lang="uk-UA" sz="2400" dirty="0" err="1" smtClean="0">
                <a:latin typeface="Times New Roman" pitchFamily="18" charset="0"/>
                <a:ea typeface="Calibri"/>
                <a:cs typeface="Times New Roman" pitchFamily="18" charset="0"/>
              </a:rPr>
              <a:t>Beginning</a:t>
            </a:r>
            <a:r>
              <a:rPr lang="uk-UA" sz="2400" dirty="0" smtClean="0">
                <a:latin typeface="Times New Roman" pitchFamily="18" charset="0"/>
                <a:ea typeface="Calibri"/>
                <a:cs typeface="Times New Roman" pitchFamily="18" charset="0"/>
              </a:rPr>
              <a:t> </a:t>
            </a:r>
            <a:r>
              <a:rPr lang="uk-UA" sz="2400" dirty="0" err="1" smtClean="0">
                <a:latin typeface="Times New Roman" pitchFamily="18" charset="0"/>
                <a:ea typeface="Calibri"/>
                <a:cs typeface="Times New Roman" pitchFamily="18" charset="0"/>
              </a:rPr>
              <a:t>MySQL</a:t>
            </a:r>
            <a:r>
              <a:rPr lang="uk-UA" sz="2400" dirty="0" smtClean="0">
                <a:latin typeface="Times New Roman" pitchFamily="18" charset="0"/>
                <a:ea typeface="Calibri"/>
                <a:cs typeface="Times New Roman" pitchFamily="18" charset="0"/>
              </a:rPr>
              <a:t>. — М.: «</a:t>
            </a:r>
            <a:r>
              <a:rPr lang="uk-UA" sz="2400" dirty="0" err="1" smtClean="0">
                <a:latin typeface="Times New Roman" pitchFamily="18" charset="0"/>
                <a:ea typeface="Calibri"/>
                <a:cs typeface="Times New Roman" pitchFamily="18" charset="0"/>
              </a:rPr>
              <a:t>Диалектика</a:t>
            </a:r>
            <a:r>
              <a:rPr lang="uk-UA" sz="2400" dirty="0" smtClean="0">
                <a:latin typeface="Times New Roman" pitchFamily="18" charset="0"/>
                <a:ea typeface="Calibri"/>
                <a:cs typeface="Times New Roman" pitchFamily="18" charset="0"/>
              </a:rPr>
              <a:t>», 2007. — 880 с.</a:t>
            </a:r>
            <a:endParaRPr lang="ru-RU" sz="2400" dirty="0" smtClean="0">
              <a:latin typeface="Times New Roman" pitchFamily="18" charset="0"/>
              <a:ea typeface="Calibri"/>
              <a:cs typeface="Times New Roman" pitchFamily="18" charset="0"/>
            </a:endParaRPr>
          </a:p>
          <a:p>
            <a:r>
              <a:rPr lang="uk-UA" sz="2400" dirty="0" smtClean="0">
                <a:latin typeface="Times New Roman" pitchFamily="18" charset="0"/>
                <a:ea typeface="Calibri"/>
                <a:cs typeface="Times New Roman" pitchFamily="18" charset="0"/>
              </a:rPr>
              <a:t/>
            </a:r>
            <a:br>
              <a:rPr lang="uk-UA" sz="2400" dirty="0" smtClean="0">
                <a:latin typeface="Times New Roman" pitchFamily="18" charset="0"/>
                <a:ea typeface="Calibri"/>
                <a:cs typeface="Times New Roman" pitchFamily="18" charset="0"/>
              </a:rPr>
            </a:br>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52169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0" y="58847"/>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Запит </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Видалити відомості про лекції, що читаються в суботу та неділю.</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FROM</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ЛЕКЦІЯ</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a:t>
            </a:r>
            <a:r>
              <a:rPr kumimoji="0" lang="uk-UA"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День </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("субота", </a:t>
            </a:r>
            <a:r>
              <a:rPr kumimoji="0" lang="uk-UA"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“неділя</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Запит </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Видалити всі рядки з реляційного відношення ПРЕДМЕТ.</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FROM</a:t>
            </a:r>
            <a:r>
              <a:rPr kumimoji="0" lang="ru-RU"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ПРЕДМЕТ</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Запит </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Видалити з таблиці ПРЕДМЕТ ті предмети, з яких не читається лекцій.</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FROM</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ПРЕДМЕТ</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 </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ALL</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SELECT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FROM </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ЛЕКЦІЯ]</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Операції над схемою бази даних</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У цьому підрозділі ми вивчимо можливості мови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SQL</a:t>
            </a:r>
            <a:r>
              <a:rPr kumimoji="0" lang="uk-UA"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щодо створення баз даних і таблиць, а також розглянемо основні операції маніпулювання даними: зміна структури таблиці, додавання та видалення стовпців і рядків, видалення таблиці та бази даних.</a:t>
            </a:r>
            <a:endParaRPr kumimoji="0" lang="uk-UA"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911946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6740307"/>
          </a:xfrm>
          <a:prstGeom prst="rect">
            <a:avLst/>
          </a:prstGeom>
        </p:spPr>
        <p:txBody>
          <a:bodyPr wrap="square">
            <a:spAutoFit/>
          </a:bodyPr>
          <a:lstStyle/>
          <a:p>
            <a:r>
              <a:rPr lang="uk-UA" sz="2400" b="1" dirty="0" smtClean="0">
                <a:latin typeface="Times New Roman" pitchFamily="18" charset="0"/>
                <a:cs typeface="Times New Roman" pitchFamily="18" charset="0"/>
              </a:rPr>
              <a:t>Створення бази даних. Оператор </a:t>
            </a:r>
            <a:r>
              <a:rPr lang="en-US" sz="2400" b="1" dirty="0" smtClean="0">
                <a:latin typeface="Times New Roman" pitchFamily="18" charset="0"/>
                <a:cs typeface="Times New Roman" pitchFamily="18" charset="0"/>
              </a:rPr>
              <a:t>CREATE DATABASE</a:t>
            </a:r>
            <a:endParaRPr lang="ru-RU" sz="2400" b="1" dirty="0" smtClean="0">
              <a:latin typeface="Times New Roman" pitchFamily="18" charset="0"/>
              <a:cs typeface="Times New Roman" pitchFamily="18" charset="0"/>
            </a:endParaRPr>
          </a:p>
          <a:p>
            <a:r>
              <a:rPr lang="ru-RU" sz="2400"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Операція створення бази даних може бути або елементарною дією, або ж вимагати складних маніпуляцій, залежно від потреб користувача та обраної СКБД. Багато сучасних СКБД оснащені графічними засобами, що дають змогу визначати схему бази, проте універсальним способом створення бази даних є застосування операторів </a:t>
            </a:r>
            <a:r>
              <a:rPr lang="en-US" sz="2400" dirty="0" smtClean="0">
                <a:latin typeface="Times New Roman" pitchFamily="18" charset="0"/>
                <a:cs typeface="Times New Roman" pitchFamily="18" charset="0"/>
              </a:rPr>
              <a:t>SQL</a:t>
            </a:r>
            <a:r>
              <a:rPr lang="uk-UA" sz="2400" dirty="0" smtClean="0">
                <a:latin typeface="Times New Roman" pitchFamily="18" charset="0"/>
                <a:cs typeface="Times New Roman" pitchFamily="18" charset="0"/>
              </a:rPr>
              <a:t>. Синтаксис типового оператора створення бази даних є таким:</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CREATE DATABASE</a:t>
            </a:r>
            <a:r>
              <a:rPr lang="ru-RU" sz="2400" dirty="0" smtClean="0">
                <a:latin typeface="Times New Roman" pitchFamily="18" charset="0"/>
                <a:cs typeface="Times New Roman" pitchFamily="18" charset="0"/>
              </a:rPr>
              <a:t> &lt;</a:t>
            </a:r>
            <a:r>
              <a:rPr lang="uk-UA" sz="2400" dirty="0" smtClean="0">
                <a:latin typeface="Times New Roman" pitchFamily="18" charset="0"/>
                <a:cs typeface="Times New Roman" pitchFamily="18" charset="0"/>
              </a:rPr>
              <a:t>ім’я бази даних</a:t>
            </a:r>
            <a:r>
              <a:rPr lang="ru-RU" sz="2400" dirty="0" smtClean="0">
                <a:latin typeface="Times New Roman" pitchFamily="18" charset="0"/>
                <a:cs typeface="Times New Roman" pitchFamily="18" charset="0"/>
              </a:rPr>
              <a:t>&gt;</a:t>
            </a:r>
            <a:endParaRPr lang="ru-RU" sz="2400" b="1" dirty="0" smtClean="0">
              <a:latin typeface="Times New Roman" pitchFamily="18" charset="0"/>
              <a:cs typeface="Times New Roman" pitchFamily="18" charset="0"/>
            </a:endParaRPr>
          </a:p>
          <a:p>
            <a:r>
              <a:rPr lang="ru-RU" sz="2400"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Оскільки синтаксис цього оператора змінюється залежно від системи, ми його не будемо деталізувати. У більшості СКБД оператор </a:t>
            </a:r>
            <a:r>
              <a:rPr lang="en-US" sz="2400" dirty="0" smtClean="0">
                <a:latin typeface="Times New Roman" pitchFamily="18" charset="0"/>
                <a:cs typeface="Times New Roman" pitchFamily="18" charset="0"/>
              </a:rPr>
              <a:t>CREATE DATABASE</a:t>
            </a:r>
            <a:r>
              <a:rPr lang="uk-UA" sz="2400" dirty="0" smtClean="0">
                <a:latin typeface="Times New Roman" pitchFamily="18" charset="0"/>
                <a:cs typeface="Times New Roman" pitchFamily="18" charset="0"/>
              </a:rPr>
              <a:t> дає змогу виконати такі основні дії:</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делегувати повноваження на створення бази даних тому чи іншому користувачу;</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визначити місце (диск, каталог), де розташовуватиметься база даних;</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зарезервувати певний обсяг дискового простору для подальшого зберігання рядків таблиць та іншої інформації.</a:t>
            </a:r>
            <a:endParaRPr lang="ru-RU"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896226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55576" y="332656"/>
            <a:ext cx="7776864" cy="4524315"/>
          </a:xfrm>
          <a:prstGeom prst="rect">
            <a:avLst/>
          </a:prstGeom>
        </p:spPr>
        <p:txBody>
          <a:bodyPr wrap="square">
            <a:spAutoFit/>
          </a:bodyPr>
          <a:lstStyle/>
          <a:p>
            <a:r>
              <a:rPr lang="uk-UA" sz="2400" b="1" dirty="0" smtClean="0">
                <a:latin typeface="Times New Roman" pitchFamily="18" charset="0"/>
                <a:cs typeface="Times New Roman" pitchFamily="18" charset="0"/>
              </a:rPr>
              <a:t>Створення таблиці. Оператор </a:t>
            </a:r>
            <a:r>
              <a:rPr lang="en-US" sz="2400" b="1" dirty="0" smtClean="0">
                <a:latin typeface="Times New Roman" pitchFamily="18" charset="0"/>
                <a:cs typeface="Times New Roman" pitchFamily="18" charset="0"/>
              </a:rPr>
              <a:t>CREATE TABLE</a:t>
            </a:r>
            <a:endParaRPr lang="ru-RU" sz="2400" b="1" dirty="0" smtClean="0">
              <a:latin typeface="Times New Roman" pitchFamily="18" charset="0"/>
              <a:cs typeface="Times New Roman" pitchFamily="18" charset="0"/>
            </a:endParaRPr>
          </a:p>
          <a:p>
            <a:r>
              <a:rPr lang="ru-RU" sz="2400"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Процедура створення таблиці є більш стандартизованою. Базовий синтаксис відповідного оператора є таким:</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CREATE TABLE </a:t>
            </a:r>
            <a:r>
              <a:rPr lang="uk-UA" sz="2400" dirty="0" smtClean="0">
                <a:latin typeface="Times New Roman" pitchFamily="18" charset="0"/>
                <a:cs typeface="Times New Roman" pitchFamily="18" charset="0"/>
              </a:rPr>
              <a:t>&lt;ім'я таблиці&gt;</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(&lt;поле 1&gt;&lt;тип даних 1&gt; | </a:t>
            </a:r>
            <a:r>
              <a:rPr lang="en-US" sz="2400" dirty="0" smtClean="0">
                <a:latin typeface="Times New Roman" pitchFamily="18" charset="0"/>
                <a:cs typeface="Times New Roman" pitchFamily="18" charset="0"/>
              </a:rPr>
              <a:t>NOT NULL</a:t>
            </a:r>
            <a:r>
              <a:rPr lang="uk-UA" sz="2400" dirty="0" smtClean="0">
                <a:latin typeface="Times New Roman" pitchFamily="18" charset="0"/>
                <a:cs typeface="Times New Roman" pitchFamily="18" charset="0"/>
              </a:rPr>
              <a:t>]</a:t>
            </a:r>
            <a:endParaRPr lang="ru-RU" sz="2400" b="1" dirty="0" smtClean="0">
              <a:latin typeface="Times New Roman" pitchFamily="18" charset="0"/>
              <a:cs typeface="Times New Roman" pitchFamily="18" charset="0"/>
            </a:endParaRPr>
          </a:p>
          <a:p>
            <a:r>
              <a:rPr lang="ru-RU" sz="2400" dirty="0" smtClean="0">
                <a:latin typeface="Times New Roman" pitchFamily="18" charset="0"/>
                <a:cs typeface="Times New Roman" pitchFamily="18" charset="0"/>
              </a:rPr>
              <a:t>[</a:t>
            </a:r>
            <a:r>
              <a:rPr lang="uk-UA" sz="2400" dirty="0" smtClean="0">
                <a:latin typeface="Times New Roman" pitchFamily="18" charset="0"/>
                <a:cs typeface="Times New Roman" pitchFamily="18" charset="0"/>
              </a:rPr>
              <a:t>, &lt;поле 2&gt; &lt;тип даних 2&gt; [ </a:t>
            </a:r>
            <a:r>
              <a:rPr lang="en-US" sz="2400" dirty="0" smtClean="0">
                <a:latin typeface="Times New Roman" pitchFamily="18" charset="0"/>
                <a:cs typeface="Times New Roman" pitchFamily="18" charset="0"/>
              </a:rPr>
              <a:t>NOT NULL</a:t>
            </a:r>
            <a:r>
              <a:rPr lang="ru-RU" sz="2400" dirty="0" smtClean="0">
                <a:latin typeface="Times New Roman" pitchFamily="18" charset="0"/>
                <a:cs typeface="Times New Roman" pitchFamily="18" charset="0"/>
              </a:rPr>
              <a:t>]]...)</a:t>
            </a:r>
            <a:endParaRPr lang="ru-RU" sz="2400" b="1" dirty="0" smtClean="0">
              <a:latin typeface="Times New Roman" pitchFamily="18" charset="0"/>
              <a:cs typeface="Times New Roman" pitchFamily="18" charset="0"/>
            </a:endParaRPr>
          </a:p>
          <a:p>
            <a:r>
              <a:rPr lang="uk-UA" sz="2400" dirty="0" smtClean="0">
                <a:latin typeface="Times New Roman" pitchFamily="18" charset="0"/>
                <a:cs typeface="Times New Roman" pitchFamily="18" charset="0"/>
              </a:rPr>
              <a:t>   Після ключових слів </a:t>
            </a:r>
            <a:r>
              <a:rPr lang="en-US" sz="2400" dirty="0" smtClean="0">
                <a:latin typeface="Times New Roman" pitchFamily="18" charset="0"/>
                <a:cs typeface="Times New Roman" pitchFamily="18" charset="0"/>
              </a:rPr>
              <a:t>CREATE TABLE</a:t>
            </a:r>
            <a:r>
              <a:rPr lang="uk-UA" sz="2400" dirty="0" smtClean="0">
                <a:latin typeface="Times New Roman" pitchFamily="18" charset="0"/>
                <a:cs typeface="Times New Roman" pitchFamily="18" charset="0"/>
              </a:rPr>
              <a:t> задаються ім'я таблиці та імена стовпців з типами даних і деякими іншими характеристиками. Специфікатор </a:t>
            </a:r>
            <a:r>
              <a:rPr lang="en-US" sz="2400" dirty="0" smtClean="0">
                <a:latin typeface="Times New Roman" pitchFamily="18" charset="0"/>
                <a:cs typeface="Times New Roman" pitchFamily="18" charset="0"/>
              </a:rPr>
              <a:t>NOT NULL </a:t>
            </a:r>
            <a:r>
              <a:rPr lang="uk-UA" sz="2400" dirty="0" smtClean="0">
                <a:latin typeface="Times New Roman" pitchFamily="18" charset="0"/>
                <a:cs typeface="Times New Roman" pitchFamily="18" charset="0"/>
              </a:rPr>
              <a:t>забороняє введення у стовпець </a:t>
            </a:r>
            <a:r>
              <a:rPr lang="en-US" sz="2400" dirty="0" smtClean="0">
                <a:latin typeface="Times New Roman" pitchFamily="18" charset="0"/>
                <a:cs typeface="Times New Roman" pitchFamily="18" charset="0"/>
              </a:rPr>
              <a:t>NULL </a:t>
            </a:r>
            <a:r>
              <a:rPr lang="uk-UA" sz="2400" dirty="0" smtClean="0">
                <a:latin typeface="Times New Roman" pitchFamily="18" charset="0"/>
                <a:cs typeface="Times New Roman" pitchFamily="18" charset="0"/>
              </a:rPr>
              <a:t>- значень і застосовується зокрема до ключових йолів.</a:t>
            </a:r>
            <a:endParaRPr lang="ru-RU"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066971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nvGraphicFramePr>
        <p:xfrm>
          <a:off x="323528" y="332655"/>
          <a:ext cx="8496944" cy="6192689"/>
        </p:xfrm>
        <a:graphic>
          <a:graphicData uri="http://schemas.openxmlformats.org/drawingml/2006/table">
            <a:tbl>
              <a:tblPr/>
              <a:tblGrid>
                <a:gridCol w="1523711"/>
                <a:gridCol w="6973233"/>
              </a:tblGrid>
              <a:tr h="884669">
                <a:tc>
                  <a:txBody>
                    <a:bodyPr/>
                    <a:lstStyle/>
                    <a:p>
                      <a:pPr indent="270510">
                        <a:lnSpc>
                          <a:spcPct val="115000"/>
                        </a:lnSpc>
                        <a:spcAft>
                          <a:spcPts val="0"/>
                        </a:spcAft>
                      </a:pPr>
                      <a:r>
                        <a:rPr lang="uk-UA" sz="2000" b="1" dirty="0">
                          <a:latin typeface="Times New Roman"/>
                          <a:ea typeface="Calibri"/>
                        </a:rPr>
                        <a:t>Тип даних</a:t>
                      </a:r>
                      <a:endParaRPr lang="ru-RU" sz="2000" b="1" dirty="0">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nSpc>
                          <a:spcPct val="115000"/>
                        </a:lnSpc>
                        <a:spcAft>
                          <a:spcPts val="0"/>
                        </a:spcAft>
                      </a:pPr>
                      <a:r>
                        <a:rPr lang="uk-UA" sz="2000" b="1">
                          <a:latin typeface="Times New Roman"/>
                          <a:ea typeface="Calibri"/>
                        </a:rPr>
                        <a:t> Коментарі</a:t>
                      </a:r>
                      <a:endParaRPr lang="ru-RU" sz="2000" b="1">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4669">
                <a:tc>
                  <a:txBody>
                    <a:bodyPr/>
                    <a:lstStyle/>
                    <a:p>
                      <a:pPr indent="270510">
                        <a:lnSpc>
                          <a:spcPct val="115000"/>
                        </a:lnSpc>
                        <a:spcAft>
                          <a:spcPts val="0"/>
                        </a:spcAft>
                      </a:pPr>
                      <a:r>
                        <a:rPr lang="en-US" sz="2000" b="0">
                          <a:latin typeface="Times New Roman"/>
                          <a:ea typeface="Calibri"/>
                        </a:rPr>
                        <a:t>CHAR</a:t>
                      </a:r>
                      <a:r>
                        <a:rPr lang="ru-RU" sz="2000" b="0">
                          <a:latin typeface="Times New Roman"/>
                          <a:ea typeface="Calibri"/>
                        </a:rPr>
                        <a:t>       </a:t>
                      </a:r>
                      <a:endParaRPr lang="ru-RU" sz="2000" b="1">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nSpc>
                          <a:spcPct val="115000"/>
                        </a:lnSpc>
                        <a:spcAft>
                          <a:spcPts val="0"/>
                        </a:spcAft>
                      </a:pPr>
                      <a:r>
                        <a:rPr lang="uk-UA" sz="2000" b="0">
                          <a:latin typeface="Times New Roman"/>
                          <a:ea typeface="Calibri"/>
                        </a:rPr>
                        <a:t> </a:t>
                      </a:r>
                      <a:r>
                        <a:rPr lang="uk-UA" sz="2000" b="0">
                          <a:latin typeface="Times New Roman"/>
                          <a:ea typeface="Times New Roman"/>
                        </a:rPr>
                        <a:t>Текстові рядки довжиною від 1 до 255 символів. Довжина рядків фіксована</a:t>
                      </a:r>
                      <a:endParaRPr lang="ru-RU" sz="2000" b="1">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4669">
                <a:tc>
                  <a:txBody>
                    <a:bodyPr/>
                    <a:lstStyle/>
                    <a:p>
                      <a:pPr>
                        <a:lnSpc>
                          <a:spcPct val="115000"/>
                        </a:lnSpc>
                        <a:spcAft>
                          <a:spcPts val="0"/>
                        </a:spcAft>
                      </a:pPr>
                      <a:r>
                        <a:rPr lang="en-US" sz="2000" b="0">
                          <a:latin typeface="Times New Roman"/>
                          <a:ea typeface="Calibri"/>
                        </a:rPr>
                        <a:t>VARCHAR</a:t>
                      </a:r>
                      <a:r>
                        <a:rPr lang="ru-RU" sz="2000" b="0">
                          <a:latin typeface="Times New Roman"/>
                          <a:ea typeface="Calibri"/>
                        </a:rPr>
                        <a:t>2</a:t>
                      </a:r>
                      <a:endParaRPr lang="ru-RU" sz="2000" b="1">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nSpc>
                          <a:spcPct val="115000"/>
                        </a:lnSpc>
                        <a:spcAft>
                          <a:spcPts val="0"/>
                        </a:spcAft>
                      </a:pPr>
                      <a:r>
                        <a:rPr lang="uk-UA" sz="2000" b="0" dirty="0">
                          <a:latin typeface="Times New Roman"/>
                          <a:ea typeface="Times New Roman"/>
                        </a:rPr>
                        <a:t>Текстові рядки довжиною від 1 до 2000 символів. Довжина рядків змінна</a:t>
                      </a:r>
                      <a:endParaRPr lang="ru-RU" sz="2000" b="1" dirty="0">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336">
                <a:tc>
                  <a:txBody>
                    <a:bodyPr/>
                    <a:lstStyle/>
                    <a:p>
                      <a:pPr indent="270510">
                        <a:lnSpc>
                          <a:spcPct val="115000"/>
                        </a:lnSpc>
                        <a:spcAft>
                          <a:spcPts val="0"/>
                        </a:spcAft>
                      </a:pPr>
                      <a:r>
                        <a:rPr lang="en-US" sz="2000" b="0">
                          <a:latin typeface="Times New Roman"/>
                          <a:ea typeface="Calibri"/>
                        </a:rPr>
                        <a:t>DATE</a:t>
                      </a:r>
                      <a:endParaRPr lang="ru-RU" sz="2000" b="1">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nSpc>
                          <a:spcPct val="115000"/>
                        </a:lnSpc>
                        <a:spcAft>
                          <a:spcPts val="0"/>
                        </a:spcAft>
                      </a:pPr>
                      <a:r>
                        <a:rPr lang="uk-UA" sz="2000" b="0" dirty="0">
                          <a:latin typeface="Times New Roman"/>
                          <a:ea typeface="Times New Roman"/>
                        </a:rPr>
                        <a:t>Дата: рік, місяць, день, година, хвилина, секунда</a:t>
                      </a:r>
                      <a:endParaRPr lang="ru-RU" sz="2000" b="1" dirty="0">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336">
                <a:tc>
                  <a:txBody>
                    <a:bodyPr/>
                    <a:lstStyle/>
                    <a:p>
                      <a:pPr indent="270510">
                        <a:lnSpc>
                          <a:spcPct val="115000"/>
                        </a:lnSpc>
                        <a:spcAft>
                          <a:spcPts val="0"/>
                        </a:spcAft>
                      </a:pPr>
                      <a:r>
                        <a:rPr lang="en-US" sz="2000" b="0">
                          <a:latin typeface="Times New Roman"/>
                          <a:ea typeface="Calibri"/>
                        </a:rPr>
                        <a:t>LONG</a:t>
                      </a:r>
                      <a:endParaRPr lang="ru-RU" sz="2000" b="1">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nSpc>
                          <a:spcPct val="115000"/>
                        </a:lnSpc>
                        <a:spcAft>
                          <a:spcPts val="0"/>
                        </a:spcAft>
                      </a:pPr>
                      <a:r>
                        <a:rPr lang="uk-UA" sz="2000" b="0">
                          <a:latin typeface="Times New Roman"/>
                          <a:ea typeface="Times New Roman"/>
                        </a:rPr>
                        <a:t>Рядок символьних даних змінної довжини до 2 ГбаЙт</a:t>
                      </a:r>
                      <a:endParaRPr lang="ru-RU" sz="2000" b="1">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336">
                <a:tc>
                  <a:txBody>
                    <a:bodyPr/>
                    <a:lstStyle/>
                    <a:p>
                      <a:pPr>
                        <a:lnSpc>
                          <a:spcPct val="115000"/>
                        </a:lnSpc>
                        <a:spcAft>
                          <a:spcPts val="0"/>
                        </a:spcAft>
                      </a:pPr>
                      <a:r>
                        <a:rPr lang="en-US" sz="2000" b="0">
                          <a:latin typeface="Times New Roman"/>
                          <a:ea typeface="Calibri"/>
                        </a:rPr>
                        <a:t>LONG RAW</a:t>
                      </a:r>
                      <a:r>
                        <a:rPr lang="uk-UA" sz="2000" b="0">
                          <a:latin typeface="Times New Roman"/>
                          <a:ea typeface="Calibri"/>
                        </a:rPr>
                        <a:t>          </a:t>
                      </a:r>
                      <a:endParaRPr lang="ru-RU" sz="2000" b="1">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nSpc>
                          <a:spcPct val="115000"/>
                        </a:lnSpc>
                        <a:spcAft>
                          <a:spcPts val="0"/>
                        </a:spcAft>
                      </a:pPr>
                      <a:r>
                        <a:rPr lang="uk-UA" sz="2000" b="0">
                          <a:latin typeface="Times New Roman"/>
                          <a:ea typeface="Times New Roman"/>
                        </a:rPr>
                        <a:t> Двійкові дані довжиною до 2 ГбаЙт</a:t>
                      </a:r>
                      <a:endParaRPr lang="ru-RU" sz="2000" b="1">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4669">
                <a:tc>
                  <a:txBody>
                    <a:bodyPr/>
                    <a:lstStyle/>
                    <a:p>
                      <a:pPr>
                        <a:lnSpc>
                          <a:spcPct val="115000"/>
                        </a:lnSpc>
                        <a:spcAft>
                          <a:spcPts val="0"/>
                        </a:spcAft>
                      </a:pPr>
                      <a:r>
                        <a:rPr lang="en-US" sz="2000" b="0">
                          <a:latin typeface="Times New Roman"/>
                          <a:ea typeface="Calibri"/>
                        </a:rPr>
                        <a:t>NUMBER</a:t>
                      </a:r>
                      <a:endParaRPr lang="ru-RU" sz="2000" b="1">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nSpc>
                          <a:spcPct val="115000"/>
                        </a:lnSpc>
                        <a:spcAft>
                          <a:spcPts val="0"/>
                        </a:spcAft>
                      </a:pPr>
                      <a:r>
                        <a:rPr lang="uk-UA" sz="2000" b="0">
                          <a:latin typeface="Times New Roman"/>
                          <a:ea typeface="Times New Roman"/>
                        </a:rPr>
                        <a:t> Додатні чи від'ємні числа з фіксованою чи плаваючою комою</a:t>
                      </a:r>
                      <a:endParaRPr lang="ru-RU" sz="2000" b="1">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336">
                <a:tc>
                  <a:txBody>
                    <a:bodyPr/>
                    <a:lstStyle/>
                    <a:p>
                      <a:pPr>
                        <a:lnSpc>
                          <a:spcPct val="115000"/>
                        </a:lnSpc>
                        <a:spcAft>
                          <a:spcPts val="0"/>
                        </a:spcAft>
                      </a:pPr>
                      <a:r>
                        <a:rPr lang="en-US" sz="2000" b="0">
                          <a:latin typeface="Times New Roman"/>
                          <a:ea typeface="Calibri"/>
                        </a:rPr>
                        <a:t>RAM</a:t>
                      </a:r>
                      <a:r>
                        <a:rPr lang="ru-RU" sz="2000" b="0">
                          <a:latin typeface="Times New Roman"/>
                          <a:ea typeface="Calibri"/>
                        </a:rPr>
                        <a:t>     </a:t>
                      </a:r>
                      <a:endParaRPr lang="ru-RU" sz="2000" b="1">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nSpc>
                          <a:spcPct val="115000"/>
                        </a:lnSpc>
                        <a:spcAft>
                          <a:spcPts val="0"/>
                        </a:spcAft>
                      </a:pPr>
                      <a:r>
                        <a:rPr lang="uk-UA" sz="2000" b="0">
                          <a:latin typeface="Times New Roman"/>
                          <a:ea typeface="Times New Roman"/>
                        </a:rPr>
                        <a:t>Двійкові дані довжиною до 255 байтів</a:t>
                      </a:r>
                      <a:endParaRPr lang="ru-RU" sz="2000" b="1">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4669">
                <a:tc>
                  <a:txBody>
                    <a:bodyPr/>
                    <a:lstStyle/>
                    <a:p>
                      <a:pPr>
                        <a:lnSpc>
                          <a:spcPct val="115000"/>
                        </a:lnSpc>
                        <a:spcAft>
                          <a:spcPts val="0"/>
                        </a:spcAft>
                      </a:pPr>
                      <a:r>
                        <a:rPr lang="en-US" sz="2000" b="0">
                          <a:latin typeface="Times New Roman"/>
                          <a:ea typeface="Calibri"/>
                        </a:rPr>
                        <a:t>R</a:t>
                      </a:r>
                      <a:r>
                        <a:rPr lang="ru-RU" sz="2000" b="0">
                          <a:latin typeface="Times New Roman"/>
                          <a:ea typeface="Calibri"/>
                        </a:rPr>
                        <a:t>0</a:t>
                      </a:r>
                      <a:r>
                        <a:rPr lang="en-US" sz="2000" b="0">
                          <a:latin typeface="Times New Roman"/>
                          <a:ea typeface="Calibri"/>
                        </a:rPr>
                        <a:t>WID</a:t>
                      </a:r>
                      <a:endParaRPr lang="ru-RU" sz="2000" b="1">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0510">
                        <a:lnSpc>
                          <a:spcPct val="115000"/>
                        </a:lnSpc>
                        <a:spcAft>
                          <a:spcPts val="0"/>
                        </a:spcAft>
                      </a:pPr>
                      <a:r>
                        <a:rPr lang="uk-UA" sz="2000" b="0" dirty="0" err="1">
                          <a:latin typeface="Times New Roman"/>
                          <a:ea typeface="Calibri"/>
                        </a:rPr>
                        <a:t>Шістнадцятковий</a:t>
                      </a:r>
                      <a:r>
                        <a:rPr lang="uk-UA" sz="2000" b="0" dirty="0">
                          <a:latin typeface="Times New Roman"/>
                          <a:ea typeface="Calibri"/>
                        </a:rPr>
                        <a:t> рядок, з унікальною адресою рядка в таблиці.</a:t>
                      </a:r>
                      <a:endParaRPr lang="ru-RU" sz="2000" b="1" dirty="0">
                        <a:latin typeface="Times New Roman"/>
                        <a:ea typeface="Times New Roman"/>
                      </a:endParaRPr>
                    </a:p>
                  </a:txBody>
                  <a:tcPr marL="68402" marR="68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40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Прямоугольник 5"/>
          <p:cNvSpPr/>
          <p:nvPr/>
        </p:nvSpPr>
        <p:spPr>
          <a:xfrm>
            <a:off x="1187624" y="6516052"/>
            <a:ext cx="6984776" cy="369332"/>
          </a:xfrm>
          <a:prstGeom prst="rect">
            <a:avLst/>
          </a:prstGeom>
        </p:spPr>
        <p:txBody>
          <a:bodyPr wrap="square">
            <a:spAutoFit/>
          </a:bodyPr>
          <a:lstStyle/>
          <a:p>
            <a:r>
              <a:rPr lang="uk-UA" b="1" dirty="0" smtClean="0">
                <a:latin typeface="Times New Roman" pitchFamily="18" charset="0"/>
                <a:cs typeface="Times New Roman" pitchFamily="18" charset="0"/>
              </a:rPr>
              <a:t>Таблиця – 10.1. Типи даних у СКБД </a:t>
            </a:r>
            <a:r>
              <a:rPr lang="en-US" b="1" dirty="0" smtClean="0">
                <a:latin typeface="Times New Roman" pitchFamily="18" charset="0"/>
                <a:cs typeface="Times New Roman" pitchFamily="18" charset="0"/>
              </a:rPr>
              <a:t>Oracle</a:t>
            </a:r>
            <a:endParaRPr lang="ru-RU" dirty="0">
              <a:latin typeface="Times New Roman" pitchFamily="18" charset="0"/>
              <a:cs typeface="Times New Roman" pitchFamily="18" charset="0"/>
            </a:endParaRPr>
          </a:p>
        </p:txBody>
      </p:sp>
    </p:spTree>
    <p:extLst>
      <p:ext uri="{BB962C8B-B14F-4D97-AF65-F5344CB8AC3E}">
        <p14:creationId xmlns:p14="http://schemas.microsoft.com/office/powerpoint/2010/main" xmlns="" val="3461084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476672"/>
            <a:ext cx="8280920" cy="5632311"/>
          </a:xfrm>
          <a:prstGeom prst="rect">
            <a:avLst/>
          </a:prstGeom>
        </p:spPr>
        <p:txBody>
          <a:bodyPr wrap="square">
            <a:spAutoFit/>
          </a:bodyPr>
          <a:lstStyle/>
          <a:p>
            <a:r>
              <a:rPr lang="uk-UA" sz="2000" b="1" dirty="0" smtClean="0">
                <a:latin typeface="Times New Roman" pitchFamily="18" charset="0"/>
                <a:cs typeface="Times New Roman" pitchFamily="18" charset="0"/>
              </a:rPr>
              <a:t>Унікальні значення</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   Певні системи надають можливість зазначати, що те чи інше поле має містити унікальні (не повторювані) значення. Це особливо важливо для ключових полів. Інші системи, наприклад </a:t>
            </a:r>
            <a:r>
              <a:rPr lang="en-US" sz="2000" dirty="0" smtClean="0">
                <a:latin typeface="Times New Roman" pitchFamily="18" charset="0"/>
                <a:cs typeface="Times New Roman" pitchFamily="18" charset="0"/>
              </a:rPr>
              <a:t>Oracle</a:t>
            </a:r>
            <a:r>
              <a:rPr lang="uk-UA" sz="2000" dirty="0" smtClean="0">
                <a:latin typeface="Times New Roman" pitchFamily="18" charset="0"/>
                <a:cs typeface="Times New Roman" pitchFamily="18" charset="0"/>
              </a:rPr>
              <a:t> та </a:t>
            </a:r>
            <a:r>
              <a:rPr lang="en-US" sz="2000" dirty="0" smtClean="0">
                <a:latin typeface="Times New Roman" pitchFamily="18" charset="0"/>
                <a:cs typeface="Times New Roman" pitchFamily="18" charset="0"/>
              </a:rPr>
              <a:t>SQL Server</a:t>
            </a:r>
            <a:r>
              <a:rPr lang="uk-UA" sz="2000" dirty="0" smtClean="0">
                <a:latin typeface="Times New Roman" pitchFamily="18" charset="0"/>
                <a:cs typeface="Times New Roman" pitchFamily="18" charset="0"/>
              </a:rPr>
              <a:t>, дають змогу оголошувати унікальні (</a:t>
            </a:r>
            <a:r>
              <a:rPr lang="en-US" sz="2000" dirty="0" smtClean="0">
                <a:latin typeface="Times New Roman" pitchFamily="18" charset="0"/>
                <a:cs typeface="Times New Roman" pitchFamily="18" charset="0"/>
              </a:rPr>
              <a:t>UNIQUE</a:t>
            </a:r>
            <a:r>
              <a:rPr lang="uk-UA" sz="2000" dirty="0" smtClean="0">
                <a:latin typeface="Times New Roman" pitchFamily="18" charset="0"/>
                <a:cs typeface="Times New Roman" pitchFamily="18" charset="0"/>
              </a:rPr>
              <a:t>) індекси. Є системи, в яких визначено тип даних, то його значення автоматично надаються створюваним рядкам. Ці значення є унікальними в межах таблиці протягом усього часу її існування. В </a:t>
            </a:r>
            <a:r>
              <a:rPr lang="en-US" sz="2000" dirty="0" smtClean="0">
                <a:latin typeface="Times New Roman" pitchFamily="18" charset="0"/>
                <a:cs typeface="Times New Roman" pitchFamily="18" charset="0"/>
              </a:rPr>
              <a:t>Oracle</a:t>
            </a:r>
            <a:r>
              <a:rPr lang="uk-UA" sz="2000" dirty="0" smtClean="0">
                <a:latin typeface="Times New Roman" pitchFamily="18" charset="0"/>
                <a:cs typeface="Times New Roman" pitchFamily="18" charset="0"/>
              </a:rPr>
              <a:t> таким типом даних є </a:t>
            </a:r>
            <a:r>
              <a:rPr lang="en-US" sz="2000" dirty="0" smtClean="0">
                <a:latin typeface="Times New Roman" pitchFamily="18" charset="0"/>
                <a:cs typeface="Times New Roman" pitchFamily="18" charset="0"/>
              </a:rPr>
              <a:t>ROWID</a:t>
            </a:r>
            <a:r>
              <a:rPr lang="uk-UA" sz="2000" dirty="0" smtClean="0">
                <a:latin typeface="Times New Roman" pitchFamily="18" charset="0"/>
                <a:cs typeface="Times New Roman" pitchFamily="18" charset="0"/>
              </a:rPr>
              <a:t>. Окрім того, в </a:t>
            </a:r>
            <a:r>
              <a:rPr lang="en-US" sz="2000" dirty="0" smtClean="0">
                <a:latin typeface="Times New Roman" pitchFamily="18" charset="0"/>
                <a:cs typeface="Times New Roman" pitchFamily="18" charset="0"/>
              </a:rPr>
              <a:t>Oracle</a:t>
            </a:r>
            <a:r>
              <a:rPr lang="uk-UA" sz="2000" dirty="0" smtClean="0">
                <a:latin typeface="Times New Roman" pitchFamily="18" charset="0"/>
                <a:cs typeface="Times New Roman" pitchFamily="18" charset="0"/>
              </a:rPr>
              <a:t> модифікатор </a:t>
            </a:r>
            <a:r>
              <a:rPr lang="en-US" sz="2000" dirty="0" smtClean="0">
                <a:latin typeface="Times New Roman" pitchFamily="18" charset="0"/>
                <a:cs typeface="Times New Roman" pitchFamily="18" charset="0"/>
              </a:rPr>
              <a:t>UNIQUE</a:t>
            </a:r>
            <a:r>
              <a:rPr lang="uk-UA" sz="2000" dirty="0" smtClean="0">
                <a:latin typeface="Times New Roman" pitchFamily="18" charset="0"/>
                <a:cs typeface="Times New Roman" pitchFamily="18" charset="0"/>
              </a:rPr>
              <a:t> застосовується для позначення полів, що разом забезпечують унікальність записів у межах таблиці.</a:t>
            </a:r>
            <a:endParaRPr lang="ru-RU" sz="2000" b="1" dirty="0" smtClean="0">
              <a:latin typeface="Times New Roman" pitchFamily="18" charset="0"/>
              <a:cs typeface="Times New Roman" pitchFamily="18" charset="0"/>
            </a:endParaRPr>
          </a:p>
          <a:p>
            <a:r>
              <a:rPr lang="uk-UA" sz="2000" b="1" dirty="0" smtClean="0">
                <a:latin typeface="Times New Roman" pitchFamily="18" charset="0"/>
                <a:cs typeface="Times New Roman" pitchFamily="18" charset="0"/>
              </a:rPr>
              <a:t>Запит </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Створити таблицю ФАКУЛЬТЕТ (застосовуємо типи даних </a:t>
            </a:r>
            <a:r>
              <a:rPr lang="en-US" sz="2000" dirty="0" smtClean="0">
                <a:latin typeface="Times New Roman" pitchFamily="18" charset="0"/>
                <a:cs typeface="Times New Roman" pitchFamily="18" charset="0"/>
              </a:rPr>
              <a:t>Oracle</a:t>
            </a:r>
            <a:r>
              <a:rPr lang="ru-RU" sz="2000" dirty="0" smtClean="0">
                <a:latin typeface="Times New Roman" pitchFamily="18" charset="0"/>
                <a:cs typeface="Times New Roman" pitchFamily="18" charset="0"/>
              </a:rPr>
              <a:t>).</a:t>
            </a:r>
            <a:endParaRPr lang="ru-RU"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CREATE TABLE</a:t>
            </a:r>
            <a:r>
              <a:rPr lang="en-US" sz="2000" dirty="0" smtClean="0">
                <a:latin typeface="Times New Roman" pitchFamily="18" charset="0"/>
                <a:cs typeface="Times New Roman" pitchFamily="18" charset="0"/>
              </a:rPr>
              <a:t> </a:t>
            </a:r>
            <a:r>
              <a:rPr lang="uk-UA" sz="2000" dirty="0" smtClean="0">
                <a:latin typeface="Times New Roman" pitchFamily="18" charset="0"/>
                <a:cs typeface="Times New Roman" pitchFamily="18" charset="0"/>
              </a:rPr>
              <a:t>ФАКУЛЬТЕТ</a:t>
            </a:r>
            <a:endParaRPr lang="ru-RU"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 NUMBER </a:t>
            </a:r>
            <a:r>
              <a:rPr lang="uk-UA" sz="2000" dirty="0" smtClean="0">
                <a:latin typeface="Times New Roman" pitchFamily="18" charset="0"/>
                <a:cs typeface="Times New Roman" pitchFamily="18" charset="0"/>
              </a:rPr>
              <a:t>(10).</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Назва </a:t>
            </a:r>
            <a:r>
              <a:rPr lang="en-US" sz="2000" dirty="0" smtClean="0">
                <a:latin typeface="Times New Roman" pitchFamily="18" charset="0"/>
                <a:cs typeface="Times New Roman" pitchFamily="18" charset="0"/>
              </a:rPr>
              <a:t>CHAR(SO) NOT NULL.</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Декан </a:t>
            </a:r>
            <a:r>
              <a:rPr lang="en-US" sz="2000" dirty="0" smtClean="0">
                <a:latin typeface="Times New Roman" pitchFamily="18" charset="0"/>
                <a:cs typeface="Times New Roman" pitchFamily="18" charset="0"/>
              </a:rPr>
              <a:t>CHAR(25),</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Корпус </a:t>
            </a:r>
            <a:r>
              <a:rPr lang="en-US" sz="2000" dirty="0" smtClean="0">
                <a:latin typeface="Times New Roman" pitchFamily="18" charset="0"/>
                <a:cs typeface="Times New Roman" pitchFamily="18" charset="0"/>
              </a:rPr>
              <a:t>CHARC5),</a:t>
            </a:r>
            <a:endParaRPr lang="ru-RU" sz="2000" b="1" dirty="0" smtClean="0">
              <a:latin typeface="Times New Roman" pitchFamily="18" charset="0"/>
              <a:cs typeface="Times New Roman" pitchFamily="18" charset="0"/>
            </a:endParaRPr>
          </a:p>
          <a:p>
            <a:r>
              <a:rPr lang="uk-UA" sz="2000" dirty="0" smtClean="0">
                <a:latin typeface="Times New Roman" pitchFamily="18" charset="0"/>
                <a:cs typeface="Times New Roman" pitchFamily="18" charset="0"/>
              </a:rPr>
              <a:t>Фонд </a:t>
            </a:r>
            <a:r>
              <a:rPr lang="en-US" sz="2000" dirty="0" smtClean="0">
                <a:latin typeface="Times New Roman" pitchFamily="18" charset="0"/>
                <a:cs typeface="Times New Roman" pitchFamily="18" charset="0"/>
              </a:rPr>
              <a:t>NUMBER(6,2))</a:t>
            </a:r>
            <a:endParaRPr lang="ru-RU"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881058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404664"/>
            <a:ext cx="8280920" cy="5632311"/>
          </a:xfrm>
          <a:prstGeom prst="rect">
            <a:avLst/>
          </a:prstGeom>
        </p:spPr>
        <p:txBody>
          <a:bodyPr wrap="square">
            <a:spAutoFit/>
          </a:bodyPr>
          <a:lstStyle/>
          <a:p>
            <a:r>
              <a:rPr lang="uk-UA" sz="2400" b="1" dirty="0" smtClean="0">
                <a:latin typeface="Times New Roman" pitchFamily="18" charset="0"/>
                <a:cs typeface="Times New Roman" pitchFamily="18" charset="0"/>
              </a:rPr>
              <a:t>Створення таблиці на базі існуючої</a:t>
            </a:r>
            <a:endParaRPr lang="ru-RU" sz="2400" b="1" dirty="0" smtClean="0">
              <a:latin typeface="Times New Roman" pitchFamily="18" charset="0"/>
              <a:cs typeface="Times New Roman" pitchFamily="18" charset="0"/>
            </a:endParaRPr>
          </a:p>
          <a:p>
            <a:r>
              <a:rPr lang="ru-RU" sz="2400"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Для створення таблиць найчастіше використовують команду </a:t>
            </a:r>
            <a:r>
              <a:rPr lang="en-US" sz="2400" dirty="0" smtClean="0">
                <a:latin typeface="Times New Roman" pitchFamily="18" charset="0"/>
                <a:cs typeface="Times New Roman" pitchFamily="18" charset="0"/>
              </a:rPr>
              <a:t>CREATE TABLE</a:t>
            </a:r>
            <a:r>
              <a:rPr lang="ru-RU" sz="2400"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Однак деякі системи надають альтернативний спосіб означення таблиць із використанням формату та даних наявної таблиці. Цей метод корисний для вибирання даних із таблиці з метою тимчасового зберігання та модифікації. В СКБД </a:t>
            </a:r>
            <a:r>
              <a:rPr lang="en-US" sz="2400" dirty="0" smtClean="0">
                <a:latin typeface="Times New Roman" pitchFamily="18" charset="0"/>
                <a:cs typeface="Times New Roman" pitchFamily="18" charset="0"/>
              </a:rPr>
              <a:t>Oracle</a:t>
            </a:r>
            <a:r>
              <a:rPr lang="uk-UA" sz="2400" dirty="0" smtClean="0">
                <a:latin typeface="Times New Roman" pitchFamily="18" charset="0"/>
                <a:cs typeface="Times New Roman" pitchFamily="18" charset="0"/>
              </a:rPr>
              <a:t> синтаксис цієї команди виглядає так:</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CREATE TABLE</a:t>
            </a:r>
            <a:r>
              <a:rPr lang="uk-UA" sz="2400" dirty="0" smtClean="0">
                <a:latin typeface="Times New Roman" pitchFamily="18" charset="0"/>
                <a:cs typeface="Times New Roman" pitchFamily="18" charset="0"/>
              </a:rPr>
              <a:t>    &lt;нова таблиця&gt; (&lt;список попів&gt;)</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AS</a:t>
            </a:r>
            <a:r>
              <a:rPr lang="uk-UA"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SELECT </a:t>
            </a:r>
            <a:r>
              <a:rPr lang="uk-UA" sz="2400" dirty="0" smtClean="0">
                <a:latin typeface="Times New Roman" pitchFamily="18" charset="0"/>
                <a:cs typeface="Times New Roman" pitchFamily="18" charset="0"/>
              </a:rPr>
              <a:t>         &lt;список полів&gt;</a:t>
            </a:r>
            <a:endParaRPr lang="ru-RU"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FROM </a:t>
            </a:r>
            <a:r>
              <a:rPr lang="uk-UA" sz="2400" dirty="0" smtClean="0">
                <a:latin typeface="Times New Roman" pitchFamily="18" charset="0"/>
                <a:cs typeface="Times New Roman" pitchFamily="18" charset="0"/>
              </a:rPr>
              <a:t>           &lt;стара таблиця</a:t>
            </a:r>
            <a:r>
              <a:rPr lang="en-US" sz="2400" dirty="0" smtClean="0">
                <a:latin typeface="Times New Roman" pitchFamily="18" charset="0"/>
                <a:cs typeface="Times New Roman" pitchFamily="18" charset="0"/>
              </a:rPr>
              <a:t>&gt;</a:t>
            </a:r>
            <a:r>
              <a:rPr lang="uk-UA"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WHERE</a:t>
            </a:r>
            <a:r>
              <a:rPr lang="uk-UA"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endParaRPr lang="ru-RU"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endParaRPr lang="ru-RU"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uk-UA" sz="2400" dirty="0" smtClean="0">
                <a:latin typeface="Times New Roman" pitchFamily="18" charset="0"/>
                <a:cs typeface="Times New Roman" pitchFamily="18" charset="0"/>
              </a:rPr>
              <a:t>Ця команда дає змогу створити нову таблицю з типами даних полів наявної таблиці та за необхідності перейменувати поля.</a:t>
            </a:r>
            <a:endParaRPr lang="ru-RU"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943696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111</TotalTime>
  <Words>3929</Words>
  <Application>Microsoft Office PowerPoint</Application>
  <PresentationFormat>Экран (4:3)</PresentationFormat>
  <Paragraphs>329</Paragraphs>
  <Slides>37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37</vt:i4>
      </vt:variant>
    </vt:vector>
  </HeadingPairs>
  <TitlesOfParts>
    <vt:vector size="38" baseType="lpstr">
      <vt:lpstr>Воздушный поток</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vector>
  </TitlesOfParts>
  <Company>SPecialiST RePack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Michal</cp:lastModifiedBy>
  <cp:revision>14</cp:revision>
  <dcterms:created xsi:type="dcterms:W3CDTF">2013-11-19T17:31:37Z</dcterms:created>
  <dcterms:modified xsi:type="dcterms:W3CDTF">2013-12-12T07:35:26Z</dcterms:modified>
</cp:coreProperties>
</file>