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2"/>
  </p:notesMasterIdLst>
  <p:sldIdLst>
    <p:sldId id="256" r:id="rId2"/>
    <p:sldId id="257" r:id="rId3"/>
    <p:sldId id="284" r:id="rId4"/>
    <p:sldId id="299" r:id="rId5"/>
    <p:sldId id="285" r:id="rId6"/>
    <p:sldId id="286" r:id="rId7"/>
    <p:sldId id="287" r:id="rId8"/>
    <p:sldId id="288" r:id="rId9"/>
    <p:sldId id="294" r:id="rId10"/>
    <p:sldId id="267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7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7BBD4-3E02-4F55-8B51-6731F14C7890}" type="datetimeFigureOut">
              <a:rPr lang="ru-RU" smtClean="0"/>
              <a:pPr/>
              <a:t>09.03.2016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91DF0-EA43-44A1-A1D3-244366D757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70649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09.03.2016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09.03.2016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09.03.2016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09.03.2016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09.03.2016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09.03.2016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09.03.2016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09.03.2016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09.03.2016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09.03.2016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09.03.2016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DC6E2D0-25BE-47F4-A7D1-D4A746D16B48}" type="datetimeFigureOut">
              <a:rPr lang="ru-RU" smtClean="0"/>
              <a:pPr/>
              <a:t>09.03.2016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83568" y="1196752"/>
            <a:ext cx="792088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Організація</a:t>
            </a:r>
          </a:p>
          <a:p>
            <a:pPr algn="ctr"/>
            <a:r>
              <a:rPr lang="ru-RU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баз </a:t>
            </a:r>
            <a:r>
              <a:rPr lang="uk-UA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даних</a:t>
            </a:r>
            <a:endParaRPr lang="uk-UA" sz="9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800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0116" y="0"/>
            <a:ext cx="892899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latin typeface="Times New Roman" pitchFamily="18" charset="0"/>
                <a:cs typeface="Times New Roman" pitchFamily="18" charset="0"/>
              </a:rPr>
              <a:t>Рекомендована література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dirty="0" smtClean="0"/>
              <a:t>1. </a:t>
            </a:r>
            <a:r>
              <a:rPr lang="uk-UA" dirty="0" err="1" smtClean="0"/>
              <a:t>Бородаєв</a:t>
            </a:r>
            <a:r>
              <a:rPr lang="uk-UA" dirty="0" smtClean="0"/>
              <a:t> В.А., Кущів В.Н. Банки і бази даних: Навчальний посібник. Л.: </a:t>
            </a:r>
            <a:r>
              <a:rPr lang="uk-UA" dirty="0" err="1" smtClean="0"/>
              <a:t>ВІКІ</a:t>
            </a:r>
            <a:r>
              <a:rPr lang="uk-UA" dirty="0" smtClean="0"/>
              <a:t>, 1989.</a:t>
            </a:r>
            <a:endParaRPr lang="ru-RU" dirty="0" smtClean="0"/>
          </a:p>
          <a:p>
            <a:r>
              <a:rPr lang="uk-UA" dirty="0" smtClean="0"/>
              <a:t>2. Основи сучасних комп’ютерних технологій: Навчальний посібник / Під редакцією проф. </a:t>
            </a:r>
            <a:r>
              <a:rPr lang="uk-UA" dirty="0" err="1" smtClean="0"/>
              <a:t>Хомоненко</a:t>
            </a:r>
            <a:r>
              <a:rPr lang="uk-UA" dirty="0" smtClean="0"/>
              <a:t> А.Д. Автори: </a:t>
            </a:r>
            <a:r>
              <a:rPr lang="uk-UA" dirty="0" err="1" smtClean="0"/>
              <a:t>Артамонов</a:t>
            </a:r>
            <a:r>
              <a:rPr lang="uk-UA" dirty="0" smtClean="0"/>
              <a:t> Б.Н., </a:t>
            </a:r>
            <a:r>
              <a:rPr lang="uk-UA" dirty="0" err="1" smtClean="0"/>
              <a:t>Брякалов</a:t>
            </a:r>
            <a:r>
              <a:rPr lang="uk-UA" dirty="0" smtClean="0"/>
              <a:t> Р.А., Гофман В.Е. та інші. </a:t>
            </a:r>
            <a:r>
              <a:rPr lang="uk-UA" dirty="0" err="1" smtClean="0"/>
              <a:t>СПб</a:t>
            </a:r>
            <a:r>
              <a:rPr lang="uk-UA" dirty="0" smtClean="0"/>
              <a:t>: КОРОНА </a:t>
            </a:r>
            <a:r>
              <a:rPr lang="uk-UA" dirty="0" err="1" smtClean="0"/>
              <a:t>прінт</a:t>
            </a:r>
            <a:r>
              <a:rPr lang="uk-UA" dirty="0" smtClean="0"/>
              <a:t>, 1998.</a:t>
            </a:r>
            <a:endParaRPr lang="ru-RU" dirty="0" smtClean="0"/>
          </a:p>
          <a:p>
            <a:r>
              <a:rPr lang="uk-UA" dirty="0" smtClean="0"/>
              <a:t>3. Системи управління базами даних і знань: </a:t>
            </a:r>
            <a:r>
              <a:rPr lang="uk-UA" dirty="0" err="1" smtClean="0"/>
              <a:t>Довід.вид</a:t>
            </a:r>
            <a:r>
              <a:rPr lang="uk-UA" dirty="0" smtClean="0"/>
              <a:t>. / </a:t>
            </a:r>
            <a:r>
              <a:rPr lang="uk-UA" dirty="0" err="1" smtClean="0"/>
              <a:t>Наумов</a:t>
            </a:r>
            <a:r>
              <a:rPr lang="uk-UA" dirty="0" smtClean="0"/>
              <a:t> А. М., </a:t>
            </a:r>
            <a:r>
              <a:rPr lang="uk-UA" dirty="0" err="1" smtClean="0"/>
              <a:t>Вендров</a:t>
            </a:r>
            <a:r>
              <a:rPr lang="uk-UA" dirty="0" smtClean="0"/>
              <a:t> А. М., Іванов В. К. та </a:t>
            </a:r>
            <a:r>
              <a:rPr lang="uk-UA" dirty="0" err="1" smtClean="0"/>
              <a:t>ін</a:t>
            </a:r>
            <a:r>
              <a:rPr lang="uk-UA" dirty="0" smtClean="0"/>
              <a:t>; Під. ред. Наумова А. Н. - М .: Фінанси і статистика, 1991.</a:t>
            </a:r>
            <a:endParaRPr lang="ru-RU" dirty="0" smtClean="0"/>
          </a:p>
          <a:p>
            <a:r>
              <a:rPr lang="uk-UA" dirty="0" smtClean="0"/>
              <a:t>4. </a:t>
            </a:r>
            <a:r>
              <a:rPr lang="uk-UA" dirty="0" err="1" smtClean="0"/>
              <a:t>Дейт</a:t>
            </a:r>
            <a:r>
              <a:rPr lang="uk-UA" dirty="0" smtClean="0"/>
              <a:t> К.Дж. Введення в системи баз даних.; Пер. з англ. 6-те вид. К.: Діалектика, 1998. – 784 с.</a:t>
            </a:r>
            <a:endParaRPr lang="ru-RU" dirty="0" smtClean="0"/>
          </a:p>
          <a:p>
            <a:r>
              <a:rPr lang="uk-UA" dirty="0" smtClean="0"/>
              <a:t>5. </a:t>
            </a:r>
            <a:r>
              <a:rPr lang="uk-UA" dirty="0" err="1" smtClean="0"/>
              <a:t>Зомуяїн</a:t>
            </a:r>
            <a:r>
              <a:rPr lang="uk-UA" dirty="0" smtClean="0"/>
              <a:t> А.В. Системи програмування баз даних і знань. </a:t>
            </a:r>
            <a:r>
              <a:rPr lang="uk-UA" dirty="0" err="1" smtClean="0"/>
              <a:t>Новосибірск</a:t>
            </a:r>
            <a:r>
              <a:rPr lang="uk-UA" dirty="0" smtClean="0"/>
              <a:t>.; Наука. </a:t>
            </a:r>
            <a:r>
              <a:rPr lang="uk-UA" dirty="0" err="1" smtClean="0"/>
              <a:t>Сиб</a:t>
            </a:r>
            <a:r>
              <a:rPr lang="uk-UA" dirty="0" smtClean="0"/>
              <a:t>. </a:t>
            </a:r>
            <a:r>
              <a:rPr lang="uk-UA" dirty="0" err="1" smtClean="0"/>
              <a:t>від-ння</a:t>
            </a:r>
            <a:r>
              <a:rPr lang="uk-UA" dirty="0" smtClean="0"/>
              <a:t>, 1990.</a:t>
            </a:r>
            <a:endParaRPr lang="ru-RU" dirty="0" smtClean="0"/>
          </a:p>
          <a:p>
            <a:r>
              <a:rPr lang="uk-UA" dirty="0" smtClean="0"/>
              <a:t>6. Мартін Дж. Організація баз даних в обчислювальних системах. - М.: Світ, 1980, 260с. </a:t>
            </a:r>
            <a:endParaRPr lang="ru-RU" dirty="0" smtClean="0"/>
          </a:p>
          <a:p>
            <a:r>
              <a:rPr lang="uk-UA" dirty="0" smtClean="0"/>
              <a:t>7. Романов Б.А., Кушніренко А.С. </a:t>
            </a:r>
            <a:r>
              <a:rPr lang="uk-UA" dirty="0" err="1" smtClean="0"/>
              <a:t>dBase</a:t>
            </a:r>
            <a:r>
              <a:rPr lang="uk-UA" dirty="0" smtClean="0"/>
              <a:t> IV: Призначення, функції, застосування. – М.: Радіо і зв’язок, 1991. – 384 с.</a:t>
            </a:r>
            <a:endParaRPr lang="ru-RU" dirty="0" smtClean="0"/>
          </a:p>
          <a:p>
            <a:r>
              <a:rPr lang="uk-UA" dirty="0" smtClean="0"/>
              <a:t>8. </a:t>
            </a:r>
            <a:r>
              <a:rPr lang="uk-UA" dirty="0" err="1" smtClean="0"/>
              <a:t>Ульман</a:t>
            </a:r>
            <a:r>
              <a:rPr lang="uk-UA" dirty="0" smtClean="0"/>
              <a:t> Дж. Основи систем баз даних. – М.: Фінанси і статистика, 1983.</a:t>
            </a:r>
            <a:endParaRPr lang="ru-RU" dirty="0" smtClean="0"/>
          </a:p>
          <a:p>
            <a:r>
              <a:rPr lang="uk-UA" dirty="0" smtClean="0"/>
              <a:t>9. </a:t>
            </a:r>
            <a:r>
              <a:rPr lang="uk-UA" dirty="0" err="1" smtClean="0"/>
              <a:t>Хомоненко</a:t>
            </a:r>
            <a:r>
              <a:rPr lang="uk-UA" dirty="0" smtClean="0"/>
              <a:t> А.Д., </a:t>
            </a:r>
            <a:r>
              <a:rPr lang="uk-UA" dirty="0" err="1" smtClean="0"/>
              <a:t>Цыганков</a:t>
            </a:r>
            <a:r>
              <a:rPr lang="uk-UA" dirty="0" smtClean="0"/>
              <a:t> В.М., Мальцев М.Г. </a:t>
            </a:r>
            <a:r>
              <a:rPr lang="uk-UA" dirty="0" err="1" smtClean="0"/>
              <a:t>Базы</a:t>
            </a:r>
            <a:r>
              <a:rPr lang="uk-UA" dirty="0" smtClean="0"/>
              <a:t> </a:t>
            </a:r>
            <a:r>
              <a:rPr lang="uk-UA" dirty="0" err="1" smtClean="0"/>
              <a:t>данных</a:t>
            </a:r>
            <a:r>
              <a:rPr lang="uk-UA" dirty="0" smtClean="0"/>
              <a:t>: </a:t>
            </a:r>
            <a:r>
              <a:rPr lang="uk-UA" dirty="0" err="1" smtClean="0"/>
              <a:t>Учебник</a:t>
            </a:r>
            <a:r>
              <a:rPr lang="uk-UA" dirty="0" smtClean="0"/>
              <a:t> для </a:t>
            </a:r>
            <a:r>
              <a:rPr lang="uk-UA" dirty="0" err="1" smtClean="0"/>
              <a:t>высших</a:t>
            </a:r>
            <a:r>
              <a:rPr lang="uk-UA" dirty="0" smtClean="0"/>
              <a:t> </a:t>
            </a:r>
            <a:r>
              <a:rPr lang="uk-UA" dirty="0" err="1" smtClean="0"/>
              <a:t>учебных</a:t>
            </a:r>
            <a:r>
              <a:rPr lang="uk-UA" dirty="0" smtClean="0"/>
              <a:t> заведений / </a:t>
            </a:r>
            <a:r>
              <a:rPr lang="uk-UA" dirty="0" err="1" smtClean="0"/>
              <a:t>Под</a:t>
            </a:r>
            <a:r>
              <a:rPr lang="uk-UA" dirty="0" smtClean="0"/>
              <a:t> ред. проф. А.Д. </a:t>
            </a:r>
            <a:r>
              <a:rPr lang="uk-UA" dirty="0" err="1" smtClean="0"/>
              <a:t>Хомоненко</a:t>
            </a:r>
            <a:r>
              <a:rPr lang="uk-UA" dirty="0" smtClean="0"/>
              <a:t>. - </a:t>
            </a:r>
            <a:r>
              <a:rPr lang="uk-UA" dirty="0" err="1" smtClean="0"/>
              <a:t>Издание</a:t>
            </a:r>
            <a:r>
              <a:rPr lang="uk-UA" dirty="0" smtClean="0"/>
              <a:t> </a:t>
            </a:r>
            <a:r>
              <a:rPr lang="uk-UA" dirty="0" err="1" smtClean="0"/>
              <a:t>второе</a:t>
            </a:r>
            <a:r>
              <a:rPr lang="uk-UA" dirty="0" smtClean="0"/>
              <a:t>, </a:t>
            </a:r>
            <a:r>
              <a:rPr lang="uk-UA" dirty="0" err="1" smtClean="0"/>
              <a:t>дополненное</a:t>
            </a:r>
            <a:r>
              <a:rPr lang="uk-UA" dirty="0" smtClean="0"/>
              <a:t> и </a:t>
            </a:r>
            <a:r>
              <a:rPr lang="uk-UA" dirty="0" err="1" smtClean="0"/>
              <a:t>переработанное</a:t>
            </a:r>
            <a:r>
              <a:rPr lang="uk-UA" dirty="0" smtClean="0"/>
              <a:t> - </a:t>
            </a:r>
            <a:r>
              <a:rPr lang="uk-UA" dirty="0" err="1" smtClean="0"/>
              <a:t>СПб</a:t>
            </a:r>
            <a:r>
              <a:rPr lang="uk-UA" dirty="0" smtClean="0"/>
              <a:t>.: КОРОНА </a:t>
            </a:r>
            <a:r>
              <a:rPr lang="uk-UA" dirty="0" err="1" smtClean="0"/>
              <a:t>принт</a:t>
            </a:r>
            <a:r>
              <a:rPr lang="uk-UA" dirty="0" smtClean="0"/>
              <a:t>, 2002. - 672с.</a:t>
            </a:r>
            <a:endParaRPr lang="ru-RU" dirty="0" smtClean="0"/>
          </a:p>
          <a:p>
            <a:r>
              <a:rPr lang="uk-UA" dirty="0" smtClean="0"/>
              <a:t>10. </a:t>
            </a:r>
            <a:r>
              <a:rPr lang="uk-UA" dirty="0" err="1" smtClean="0"/>
              <a:t>Гайдаржи</a:t>
            </a:r>
            <a:r>
              <a:rPr lang="uk-UA" dirty="0" smtClean="0"/>
              <a:t> В.І. </a:t>
            </a:r>
            <a:r>
              <a:rPr lang="uk-UA" dirty="0" err="1" smtClean="0"/>
              <a:t>Дацюк</a:t>
            </a:r>
            <a:r>
              <a:rPr lang="uk-UA" dirty="0" smtClean="0"/>
              <a:t> О.А. Основи проектування та використання баз даних: Навчальний посібник. Друге видання виправ. і </a:t>
            </a:r>
            <a:r>
              <a:rPr lang="uk-UA" dirty="0" err="1" smtClean="0"/>
              <a:t>доповн</a:t>
            </a:r>
            <a:r>
              <a:rPr lang="uk-UA" dirty="0" smtClean="0"/>
              <a:t>. - К.: ІВЦ "Видавництво Політехніка", ТОВ "Фірма Періодика" 2004. - 256 с.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5216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50161" y="1124744"/>
            <a:ext cx="547137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Лекція №1</a:t>
            </a:r>
            <a:r>
              <a:rPr lang="en-US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</a:t>
            </a:r>
            <a:endParaRPr lang="uk-UA" sz="72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29087" y="2780928"/>
            <a:ext cx="8024754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Проектування і використання баз даних</a:t>
            </a:r>
            <a:endParaRPr lang="ru-RU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768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404664"/>
            <a:ext cx="82089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i="1" u="sng" dirty="0" smtClean="0"/>
              <a:t>Проблеми проектування</a:t>
            </a:r>
          </a:p>
          <a:p>
            <a:endParaRPr lang="ru-RU" sz="2800" dirty="0" smtClean="0"/>
          </a:p>
          <a:p>
            <a:r>
              <a:rPr lang="uk-UA" sz="2800" dirty="0" smtClean="0"/>
              <a:t>Проектування інформаційних систем, що включають бази даних, здійснюється на фізичному і логічному рівнях. Рішення проблем проектування на фізичному рівні багато в чому залежить від СУБД, що використовується, часто автоматизовано і приховано від користувача. У ряді випадків користувачу надається можливість настройки окремих параметрів системи, що не складає великої проблеми.</a:t>
            </a:r>
            <a:endParaRPr lang="ru-RU" sz="2800" dirty="0" smtClean="0"/>
          </a:p>
          <a:p>
            <a:pPr algn="just"/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306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404664"/>
            <a:ext cx="8424936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i="1" u="sng" dirty="0" smtClean="0"/>
              <a:t>Логічне проектування</a:t>
            </a:r>
            <a:r>
              <a:rPr lang="uk-UA" sz="2400" dirty="0" smtClean="0"/>
              <a:t> </a:t>
            </a:r>
          </a:p>
          <a:p>
            <a:endParaRPr lang="uk-UA" sz="2400" dirty="0" smtClean="0"/>
          </a:p>
          <a:p>
            <a:r>
              <a:rPr lang="uk-UA" sz="2400" dirty="0" smtClean="0"/>
              <a:t>полягає у визначенні числа і структури таблиць, формуванні запитів до БД, визначенні типів звітних документів, розробці алгоритмів обробки інформації, створенні форм для введення і редагування даних в базі і рішенні ряду інших задач.</a:t>
            </a:r>
            <a:endParaRPr lang="ru-RU" sz="2400" dirty="0" smtClean="0"/>
          </a:p>
          <a:p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09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-403495"/>
            <a:ext cx="9144000" cy="65556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При проектуванні </a:t>
            </a:r>
            <a:r>
              <a:rPr kumimoji="0" lang="uk-UA" sz="2800" b="0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структур даних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для автоматизованих систем можна виділити три основні підходи: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04800" algn="l"/>
              </a:tabLst>
            </a:pP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Збір інформації про об'єкти задачі в рамках однієї таблиці (одного відношення) і подальша декомпозиція її на  взаємозв'язані таблиці на основі процедури нормалізації відношень.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04800" algn="l"/>
              </a:tabLst>
            </a:pP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Формування знань про систему (визначення типів початкових даних і їх взаємозв'язків) і вимог до обробки даних, отримання за допомогою CASE-системи (</a:t>
            </a:r>
            <a:r>
              <a:rPr kumimoji="0" lang="uk-UA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системи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автоматизації проектування і розробки баз даних) готової схеми БД або навіть готової прикладної інформаційної системи.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04800" algn="l"/>
              </a:tabLst>
            </a:pP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Структуризація інформації для використання в інформаційній системі в процесі проведення системного аналізу на основі сукупності правил і рекомендацій.</a:t>
            </a:r>
            <a:endParaRPr kumimoji="0" lang="uk-UA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327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0" y="476672"/>
          <a:ext cx="9143999" cy="6555656"/>
        </p:xfrm>
        <a:graphic>
          <a:graphicData uri="http://schemas.openxmlformats.org/drawingml/2006/table">
            <a:tbl>
              <a:tblPr/>
              <a:tblGrid>
                <a:gridCol w="1772071"/>
                <a:gridCol w="953822"/>
                <a:gridCol w="818249"/>
                <a:gridCol w="817287"/>
                <a:gridCol w="1096126"/>
                <a:gridCol w="818249"/>
                <a:gridCol w="1096126"/>
                <a:gridCol w="817287"/>
                <a:gridCol w="954782"/>
              </a:tblGrid>
              <a:tr h="797666">
                <a:tc>
                  <a:txBody>
                    <a:bodyPr/>
                    <a:lstStyle/>
                    <a:p>
                      <a:pPr indent="27051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>
                          <a:latin typeface="Times New Roman"/>
                          <a:ea typeface="Calibri"/>
                          <a:cs typeface="Times New Roman"/>
                        </a:rPr>
                        <a:t>ПІБ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Посада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Оклад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Стаж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Н_Стаж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Каф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Предм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Група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ВидЗан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766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Іванов І.М.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викл.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500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7051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7051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100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7051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25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СУБД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256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Практ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766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Іванов І.М.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викл.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500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7051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7051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100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7051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25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СІ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123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Практ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766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Петров М.І.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ст.викл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800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7051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7051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>
                          <a:latin typeface="Times New Roman"/>
                          <a:ea typeface="Calibri"/>
                          <a:cs typeface="Times New Roman"/>
                        </a:rPr>
                        <a:t>100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7051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>
                          <a:latin typeface="Times New Roman"/>
                          <a:ea typeface="Calibri"/>
                          <a:cs typeface="Times New Roman"/>
                        </a:rPr>
                        <a:t>25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СУБД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256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Лекція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766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Петров М.І.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ст.викл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800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7051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7051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100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7051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25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Паскаль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256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Практ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766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Сидоров Н.Г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викл.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500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7051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7051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150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7051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25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СІ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123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Лекція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766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Сидоров Н.Г.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викл.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500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7051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7051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150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7051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25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Паскаль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256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Лекція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766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Єгоров В. В.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викл.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500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7051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7051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100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7051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24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ПЕОМ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/>
                          <a:ea typeface="Calibri"/>
                          <a:cs typeface="Times New Roman"/>
                        </a:rPr>
                        <a:t>244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>
                          <a:latin typeface="Times New Roman"/>
                          <a:ea typeface="Calibri"/>
                          <a:cs typeface="Times New Roman"/>
                        </a:rPr>
                        <a:t>Лекція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1479390" y="28545"/>
            <a:ext cx="61852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Рисунок –11.1 – Початкове відношення ВИКЛАДАЧ</a:t>
            </a:r>
            <a:endParaRPr kumimoji="0" lang="uk-UA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07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323528" y="335846"/>
            <a:ext cx="8496944" cy="618630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3600" b="0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Частковою залежністю (частковою функціональною залежністю)</a:t>
            </a:r>
            <a:r>
              <a:rPr kumimoji="0" lang="uk-UA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L="0" marR="0" lvl="0" indent="2698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sz="3600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2698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називається залежність </a:t>
            </a:r>
            <a:r>
              <a:rPr kumimoji="0" lang="uk-UA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неключового</a:t>
            </a:r>
            <a:r>
              <a:rPr kumimoji="0" lang="uk-UA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атрибута від частини складного ключа. В даному відношенні атрибут Посада знаходиться у функціональній залежності від атрибута ПІБ, що є частиною ключа. Тим самим атрибут Посада знаходиться в частковій залежності від ключа відношення.</a:t>
            </a:r>
            <a:endParaRPr kumimoji="0" lang="uk-UA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003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0241" name="Group 1"/>
          <p:cNvGrpSpPr>
            <a:grpSpLocks/>
          </p:cNvGrpSpPr>
          <p:nvPr/>
        </p:nvGrpSpPr>
        <p:grpSpPr bwMode="auto">
          <a:xfrm>
            <a:off x="3131840" y="1484784"/>
            <a:ext cx="5544494" cy="4033440"/>
            <a:chOff x="5516" y="7624"/>
            <a:chExt cx="5959" cy="2902"/>
          </a:xfrm>
        </p:grpSpPr>
        <p:sp>
          <p:nvSpPr>
            <p:cNvPr id="10260" name="Rectangle 20"/>
            <p:cNvSpPr>
              <a:spLocks noChangeArrowheads="1"/>
            </p:cNvSpPr>
            <p:nvPr/>
          </p:nvSpPr>
          <p:spPr bwMode="auto">
            <a:xfrm>
              <a:off x="5516" y="8090"/>
              <a:ext cx="1620" cy="22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   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uk-UA" dirty="0" smtClean="0">
                <a:latin typeface="Arial" pitchFamily="34" charset="0"/>
                <a:ea typeface="Calibri" pitchFamily="34" charset="0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 ПІБ</a:t>
              </a:r>
              <a:endParaRPr kumimoji="0" lang="uk-UA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    </a:t>
              </a:r>
              <a:r>
                <a:rPr kumimoji="0" lang="uk-UA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Предм</a:t>
              </a:r>
              <a:endParaRPr kumimoji="0" lang="uk-UA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    Група</a:t>
              </a:r>
              <a:endParaRPr kumimoji="0" lang="uk-UA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59" name="Rectangle 19"/>
            <p:cNvSpPr>
              <a:spLocks noChangeArrowheads="1"/>
            </p:cNvSpPr>
            <p:nvPr/>
          </p:nvSpPr>
          <p:spPr bwMode="auto">
            <a:xfrm>
              <a:off x="8410" y="7890"/>
              <a:ext cx="1165" cy="4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 Посада</a:t>
              </a:r>
              <a:endPara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58" name="Rectangle 18"/>
            <p:cNvSpPr>
              <a:spLocks noChangeArrowheads="1"/>
            </p:cNvSpPr>
            <p:nvPr/>
          </p:nvSpPr>
          <p:spPr bwMode="auto">
            <a:xfrm>
              <a:off x="8410" y="8865"/>
              <a:ext cx="1165" cy="4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  Стаж</a:t>
              </a:r>
              <a:endParaRPr kumimoji="0" lang="uk-UA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57" name="Rectangle 17"/>
            <p:cNvSpPr>
              <a:spLocks noChangeArrowheads="1"/>
            </p:cNvSpPr>
            <p:nvPr/>
          </p:nvSpPr>
          <p:spPr bwMode="auto">
            <a:xfrm>
              <a:off x="8410" y="9450"/>
              <a:ext cx="1165" cy="4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   Каф</a:t>
              </a:r>
              <a:endParaRPr kumimoji="0" lang="uk-UA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56" name="Rectangle 16"/>
            <p:cNvSpPr>
              <a:spLocks noChangeArrowheads="1"/>
            </p:cNvSpPr>
            <p:nvPr/>
          </p:nvSpPr>
          <p:spPr bwMode="auto">
            <a:xfrm>
              <a:off x="8410" y="10035"/>
              <a:ext cx="1165" cy="4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ВидЗан</a:t>
              </a:r>
              <a:endParaRPr kumimoji="0" lang="uk-UA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55" name="Rectangle 15"/>
            <p:cNvSpPr>
              <a:spLocks noChangeArrowheads="1"/>
            </p:cNvSpPr>
            <p:nvPr/>
          </p:nvSpPr>
          <p:spPr bwMode="auto">
            <a:xfrm>
              <a:off x="10283" y="7624"/>
              <a:ext cx="1165" cy="4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 Оклад</a:t>
              </a:r>
              <a:endParaRPr kumimoji="0" lang="uk-UA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54" name="Rectangle 14"/>
            <p:cNvSpPr>
              <a:spLocks noChangeArrowheads="1"/>
            </p:cNvSpPr>
            <p:nvPr/>
          </p:nvSpPr>
          <p:spPr bwMode="auto">
            <a:xfrm>
              <a:off x="10310" y="8865"/>
              <a:ext cx="1165" cy="4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Н_Стаж</a:t>
              </a:r>
              <a:endParaRPr kumimoji="0" lang="uk-UA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251" name="Group 11"/>
            <p:cNvGrpSpPr>
              <a:grpSpLocks/>
            </p:cNvGrpSpPr>
            <p:nvPr/>
          </p:nvGrpSpPr>
          <p:grpSpPr bwMode="auto">
            <a:xfrm>
              <a:off x="7104" y="7738"/>
              <a:ext cx="3206" cy="545"/>
              <a:chOff x="7077" y="7738"/>
              <a:chExt cx="3206" cy="545"/>
            </a:xfrm>
          </p:grpSpPr>
          <p:sp>
            <p:nvSpPr>
              <p:cNvPr id="10253" name="Arc 13"/>
              <p:cNvSpPr>
                <a:spLocks/>
              </p:cNvSpPr>
              <p:nvPr/>
            </p:nvSpPr>
            <p:spPr bwMode="auto">
              <a:xfrm rot="10883865" flipV="1">
                <a:off x="7077" y="7738"/>
                <a:ext cx="3150" cy="545"/>
              </a:xfrm>
              <a:custGeom>
                <a:avLst/>
                <a:gdLst>
                  <a:gd name="G0" fmla="+- 1658 0 0"/>
                  <a:gd name="G1" fmla="+- 21600 0 0"/>
                  <a:gd name="G2" fmla="+- 21600 0 0"/>
                  <a:gd name="T0" fmla="*/ 0 w 23258"/>
                  <a:gd name="T1" fmla="*/ 64 h 21600"/>
                  <a:gd name="T2" fmla="*/ 23258 w 23258"/>
                  <a:gd name="T3" fmla="*/ 21600 h 21600"/>
                  <a:gd name="T4" fmla="*/ 1658 w 23258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58" h="21600" fill="none" extrusionOk="0">
                    <a:moveTo>
                      <a:pt x="-1" y="63"/>
                    </a:moveTo>
                    <a:cubicBezTo>
                      <a:pt x="551" y="21"/>
                      <a:pt x="1104" y="-1"/>
                      <a:pt x="1658" y="0"/>
                    </a:cubicBezTo>
                    <a:cubicBezTo>
                      <a:pt x="13587" y="0"/>
                      <a:pt x="23258" y="9670"/>
                      <a:pt x="23258" y="21600"/>
                    </a:cubicBezTo>
                  </a:path>
                  <a:path w="23258" h="21600" stroke="0" extrusionOk="0">
                    <a:moveTo>
                      <a:pt x="-1" y="63"/>
                    </a:moveTo>
                    <a:cubicBezTo>
                      <a:pt x="551" y="21"/>
                      <a:pt x="1104" y="-1"/>
                      <a:pt x="1658" y="0"/>
                    </a:cubicBezTo>
                    <a:cubicBezTo>
                      <a:pt x="13587" y="0"/>
                      <a:pt x="23258" y="9670"/>
                      <a:pt x="23258" y="21600"/>
                    </a:cubicBezTo>
                    <a:lnTo>
                      <a:pt x="1658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3200"/>
              </a:p>
            </p:txBody>
          </p:sp>
          <p:sp>
            <p:nvSpPr>
              <p:cNvPr id="10252" name="AutoShape 12"/>
              <p:cNvSpPr>
                <a:spLocks noChangeShapeType="1"/>
              </p:cNvSpPr>
              <p:nvPr/>
            </p:nvSpPr>
            <p:spPr bwMode="auto">
              <a:xfrm>
                <a:off x="10125" y="7783"/>
                <a:ext cx="15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3200"/>
              </a:p>
            </p:txBody>
          </p:sp>
        </p:grpSp>
        <p:grpSp>
          <p:nvGrpSpPr>
            <p:cNvPr id="10248" name="Group 8"/>
            <p:cNvGrpSpPr>
              <a:grpSpLocks/>
            </p:cNvGrpSpPr>
            <p:nvPr/>
          </p:nvGrpSpPr>
          <p:grpSpPr bwMode="auto">
            <a:xfrm>
              <a:off x="7054" y="8381"/>
              <a:ext cx="3271" cy="664"/>
              <a:chOff x="7054" y="8381"/>
              <a:chExt cx="3271" cy="664"/>
            </a:xfrm>
          </p:grpSpPr>
          <p:sp>
            <p:nvSpPr>
              <p:cNvPr id="10250" name="Arc 10"/>
              <p:cNvSpPr>
                <a:spLocks/>
              </p:cNvSpPr>
              <p:nvPr/>
            </p:nvSpPr>
            <p:spPr bwMode="auto">
              <a:xfrm rot="184400">
                <a:off x="7054" y="8381"/>
                <a:ext cx="3256" cy="596"/>
              </a:xfrm>
              <a:custGeom>
                <a:avLst/>
                <a:gdLst>
                  <a:gd name="G0" fmla="+- 154 0 0"/>
                  <a:gd name="G1" fmla="+- 21600 0 0"/>
                  <a:gd name="G2" fmla="+- 21600 0 0"/>
                  <a:gd name="T0" fmla="*/ 0 w 21754"/>
                  <a:gd name="T1" fmla="*/ 1 h 21600"/>
                  <a:gd name="T2" fmla="*/ 21754 w 21754"/>
                  <a:gd name="T3" fmla="*/ 21600 h 21600"/>
                  <a:gd name="T4" fmla="*/ 154 w 2175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54" h="21600" fill="none" extrusionOk="0">
                    <a:moveTo>
                      <a:pt x="-1" y="0"/>
                    </a:moveTo>
                    <a:cubicBezTo>
                      <a:pt x="51" y="0"/>
                      <a:pt x="102" y="-1"/>
                      <a:pt x="154" y="0"/>
                    </a:cubicBezTo>
                    <a:cubicBezTo>
                      <a:pt x="12083" y="0"/>
                      <a:pt x="21754" y="9670"/>
                      <a:pt x="21754" y="21600"/>
                    </a:cubicBezTo>
                  </a:path>
                  <a:path w="21754" h="21600" stroke="0" extrusionOk="0">
                    <a:moveTo>
                      <a:pt x="-1" y="0"/>
                    </a:moveTo>
                    <a:cubicBezTo>
                      <a:pt x="51" y="0"/>
                      <a:pt x="102" y="-1"/>
                      <a:pt x="154" y="0"/>
                    </a:cubicBezTo>
                    <a:cubicBezTo>
                      <a:pt x="12083" y="0"/>
                      <a:pt x="21754" y="9670"/>
                      <a:pt x="21754" y="21600"/>
                    </a:cubicBezTo>
                    <a:lnTo>
                      <a:pt x="154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3200"/>
              </a:p>
            </p:txBody>
          </p:sp>
          <p:sp>
            <p:nvSpPr>
              <p:cNvPr id="10249" name="AutoShape 9"/>
              <p:cNvSpPr>
                <a:spLocks noChangeShapeType="1"/>
              </p:cNvSpPr>
              <p:nvPr/>
            </p:nvSpPr>
            <p:spPr bwMode="auto">
              <a:xfrm>
                <a:off x="10242" y="8947"/>
                <a:ext cx="83" cy="9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3200"/>
              </a:p>
            </p:txBody>
          </p:sp>
        </p:grpSp>
        <p:sp>
          <p:nvSpPr>
            <p:cNvPr id="10247" name="AutoShape 7"/>
            <p:cNvSpPr>
              <a:spLocks noChangeShapeType="1"/>
            </p:cNvSpPr>
            <p:nvPr/>
          </p:nvSpPr>
          <p:spPr bwMode="auto">
            <a:xfrm>
              <a:off x="9575" y="9120"/>
              <a:ext cx="7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3200"/>
            </a:p>
          </p:txBody>
        </p:sp>
        <p:sp>
          <p:nvSpPr>
            <p:cNvPr id="10246" name="AutoShape 6"/>
            <p:cNvSpPr>
              <a:spLocks noChangeShapeType="1"/>
            </p:cNvSpPr>
            <p:nvPr/>
          </p:nvSpPr>
          <p:spPr bwMode="auto">
            <a:xfrm>
              <a:off x="7755" y="10185"/>
              <a:ext cx="6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3200"/>
            </a:p>
          </p:txBody>
        </p:sp>
        <p:sp>
          <p:nvSpPr>
            <p:cNvPr id="10245" name="AutoShape 5"/>
            <p:cNvSpPr>
              <a:spLocks noChangeShapeType="1"/>
            </p:cNvSpPr>
            <p:nvPr/>
          </p:nvSpPr>
          <p:spPr bwMode="auto">
            <a:xfrm flipV="1">
              <a:off x="7077" y="8115"/>
              <a:ext cx="1333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3200"/>
            </a:p>
          </p:txBody>
        </p:sp>
        <p:sp>
          <p:nvSpPr>
            <p:cNvPr id="10244" name="AutoShape 4"/>
            <p:cNvSpPr>
              <a:spLocks noChangeShapeType="1"/>
            </p:cNvSpPr>
            <p:nvPr/>
          </p:nvSpPr>
          <p:spPr bwMode="auto">
            <a:xfrm>
              <a:off x="7077" y="8283"/>
              <a:ext cx="1333" cy="8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3200"/>
            </a:p>
          </p:txBody>
        </p:sp>
        <p:sp>
          <p:nvSpPr>
            <p:cNvPr id="10243" name="AutoShape 3"/>
            <p:cNvSpPr>
              <a:spLocks noChangeShapeType="1"/>
            </p:cNvSpPr>
            <p:nvPr/>
          </p:nvSpPr>
          <p:spPr bwMode="auto">
            <a:xfrm>
              <a:off x="7077" y="8283"/>
              <a:ext cx="1333" cy="1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3200"/>
            </a:p>
          </p:txBody>
        </p:sp>
        <p:sp>
          <p:nvSpPr>
            <p:cNvPr id="10242" name="AutoShape 2"/>
            <p:cNvSpPr>
              <a:spLocks noChangeShapeType="1"/>
            </p:cNvSpPr>
            <p:nvPr/>
          </p:nvSpPr>
          <p:spPr bwMode="auto">
            <a:xfrm flipV="1">
              <a:off x="9575" y="7965"/>
              <a:ext cx="708" cy="2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3200"/>
            </a:p>
          </p:txBody>
        </p:sp>
      </p:grpSp>
      <p:sp>
        <p:nvSpPr>
          <p:cNvPr id="10269" name="Rectangle 29"/>
          <p:cNvSpPr>
            <a:spLocks noChangeArrowheads="1"/>
          </p:cNvSpPr>
          <p:nvPr/>
        </p:nvSpPr>
        <p:spPr bwMode="auto">
          <a:xfrm>
            <a:off x="0" y="1196752"/>
            <a:ext cx="2915816" cy="415498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sz="2400" dirty="0" smtClean="0"/>
              <a:t>А:</a:t>
            </a:r>
          </a:p>
          <a:p>
            <a:pPr marL="0" marR="0" lvl="0" indent="26987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sz="2400" dirty="0" err="1" smtClean="0"/>
              <a:t>ПІБ</a:t>
            </a:r>
            <a:r>
              <a:rPr lang="uk-UA" sz="2400" dirty="0" err="1" smtClean="0">
                <a:sym typeface="Symbol" pitchFamily="18" charset="2"/>
              </a:rPr>
              <a:t></a:t>
            </a:r>
            <a:r>
              <a:rPr lang="uk-UA" sz="2400" dirty="0" err="1" smtClean="0"/>
              <a:t>Оклад</a:t>
            </a:r>
            <a:endParaRPr lang="ru-RU" sz="2400" dirty="0" smtClean="0">
              <a:sym typeface="Symbol" pitchFamily="18" charset="2"/>
            </a:endParaRPr>
          </a:p>
          <a:p>
            <a:pPr marL="0" marR="0" lvl="0" indent="26987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sz="2400" dirty="0" err="1" smtClean="0">
                <a:sym typeface="Symbol" pitchFamily="18" charset="2"/>
              </a:rPr>
              <a:t>ПІБ</a:t>
            </a:r>
            <a:r>
              <a:rPr lang="uk-UA" sz="2400" dirty="0" err="1" smtClean="0"/>
              <a:t>Посада</a:t>
            </a:r>
            <a:endParaRPr lang="ru-RU" sz="2400" dirty="0" smtClean="0">
              <a:sym typeface="Symbol" pitchFamily="18" charset="2"/>
            </a:endParaRPr>
          </a:p>
          <a:p>
            <a:pPr marL="0" marR="0" lvl="0" indent="26987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sz="2400" dirty="0" err="1" smtClean="0">
                <a:sym typeface="Symbol" pitchFamily="18" charset="2"/>
              </a:rPr>
              <a:t>ПІБ</a:t>
            </a:r>
            <a:r>
              <a:rPr lang="uk-UA" sz="2400" dirty="0" err="1" smtClean="0"/>
              <a:t>Стаж</a:t>
            </a:r>
            <a:endParaRPr lang="ru-RU" sz="2400" dirty="0" smtClean="0">
              <a:sym typeface="Symbol" pitchFamily="18" charset="2"/>
            </a:endParaRPr>
          </a:p>
          <a:p>
            <a:pPr marL="0" marR="0" lvl="0" indent="26987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sz="2400" dirty="0" smtClean="0">
                <a:sym typeface="Symbol" pitchFamily="18" charset="2"/>
              </a:rPr>
              <a:t>ПІБ</a:t>
            </a:r>
            <a:r>
              <a:rPr lang="uk-UA" sz="2400" dirty="0" smtClean="0"/>
              <a:t>Н_Стаж</a:t>
            </a:r>
            <a:endParaRPr lang="ru-RU" sz="2400" dirty="0" smtClean="0">
              <a:sym typeface="Symbol" pitchFamily="18" charset="2"/>
            </a:endParaRPr>
          </a:p>
          <a:p>
            <a:pPr marL="0" marR="0" lvl="0" indent="26987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sz="2400" dirty="0" err="1" smtClean="0">
                <a:sym typeface="Symbol" pitchFamily="18" charset="2"/>
              </a:rPr>
              <a:t>ПІБ</a:t>
            </a:r>
            <a:r>
              <a:rPr lang="uk-UA" sz="2400" dirty="0" err="1" smtClean="0"/>
              <a:t>Каф</a:t>
            </a:r>
            <a:endParaRPr lang="ru-RU" sz="2400" dirty="0" smtClean="0">
              <a:sym typeface="Symbol" pitchFamily="18" charset="2"/>
            </a:endParaRPr>
          </a:p>
          <a:p>
            <a:pPr marL="0" marR="0" lvl="0" indent="26987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sz="2400" dirty="0" smtClean="0">
                <a:sym typeface="Symbol" pitchFamily="18" charset="2"/>
              </a:rPr>
              <a:t>Стаж</a:t>
            </a:r>
            <a:r>
              <a:rPr lang="uk-UA" sz="2400" dirty="0" smtClean="0"/>
              <a:t>Н_Стаж</a:t>
            </a:r>
            <a:endParaRPr lang="ru-RU" sz="2400" dirty="0" smtClean="0">
              <a:sym typeface="Symbol" pitchFamily="18" charset="2"/>
            </a:endParaRPr>
          </a:p>
          <a:p>
            <a:pPr marL="0" marR="0" lvl="0" indent="26987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sz="2400" dirty="0" err="1" smtClean="0">
                <a:sym typeface="Symbol" pitchFamily="18" charset="2"/>
              </a:rPr>
              <a:t>Посада</a:t>
            </a:r>
            <a:r>
              <a:rPr lang="uk-UA" sz="2400" dirty="0" err="1" smtClean="0"/>
              <a:t>Оклад</a:t>
            </a:r>
            <a:endParaRPr lang="ru-RU" sz="2400" dirty="0" smtClean="0">
              <a:sym typeface="Symbol" pitchFamily="18" charset="2"/>
            </a:endParaRPr>
          </a:p>
          <a:p>
            <a:pPr marL="0" marR="0" lvl="0" indent="26987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sz="2400" dirty="0" err="1" smtClean="0">
                <a:sym typeface="Symbol" pitchFamily="18" charset="2"/>
              </a:rPr>
              <a:t>Оклад</a:t>
            </a:r>
            <a:r>
              <a:rPr lang="uk-UA" sz="2400" dirty="0" err="1" smtClean="0"/>
              <a:t>Посада</a:t>
            </a:r>
            <a:endParaRPr lang="ru-RU" sz="2400" dirty="0" smtClean="0">
              <a:sym typeface="Symbol" pitchFamily="18" charset="2"/>
            </a:endParaRPr>
          </a:p>
          <a:p>
            <a:pPr marL="0" marR="0" lvl="0" indent="26987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sz="2400" dirty="0" smtClean="0">
                <a:sym typeface="Symbol" pitchFamily="18" charset="2"/>
              </a:rPr>
              <a:t>ПІБ, </a:t>
            </a:r>
            <a:r>
              <a:rPr lang="uk-UA" sz="2400" dirty="0" err="1" smtClean="0">
                <a:sym typeface="Symbol" pitchFamily="18" charset="2"/>
              </a:rPr>
              <a:t>Предм</a:t>
            </a:r>
            <a:r>
              <a:rPr lang="uk-UA" sz="2400" dirty="0" smtClean="0">
                <a:sym typeface="Symbol" pitchFamily="18" charset="2"/>
              </a:rPr>
              <a:t>, </a:t>
            </a:r>
            <a:r>
              <a:rPr lang="uk-UA" sz="2400" dirty="0" err="1" smtClean="0">
                <a:sym typeface="Symbol" pitchFamily="18" charset="2"/>
              </a:rPr>
              <a:t>Група</a:t>
            </a:r>
            <a:r>
              <a:rPr lang="uk-UA" sz="2400" dirty="0" err="1" smtClean="0"/>
              <a:t>ВидЗан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779912" y="33265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269875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Рисунок – 11.2 – Залежність між атрибутами</a:t>
            </a:r>
          </a:p>
        </p:txBody>
      </p:sp>
    </p:spTree>
    <p:extLst>
      <p:ext uri="{BB962C8B-B14F-4D97-AF65-F5344CB8AC3E}">
        <p14:creationId xmlns:p14="http://schemas.microsoft.com/office/powerpoint/2010/main" xmlns="" val="252973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476672"/>
            <a:ext cx="835292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>
                <a:latin typeface="Times New Roman" pitchFamily="18" charset="0"/>
                <a:cs typeface="Times New Roman" pitchFamily="18" charset="0"/>
              </a:rPr>
              <a:t>Контрольні запитання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uk-UA" sz="2400" dirty="0" smtClean="0"/>
              <a:t>Назвіть підходи до проектування структур даних.</a:t>
            </a:r>
            <a:endParaRPr lang="ru-RU" sz="24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uk-UA" sz="2400" dirty="0" smtClean="0"/>
              <a:t>В чому полягає надмірне і </a:t>
            </a:r>
            <a:r>
              <a:rPr lang="uk-UA" sz="2400" dirty="0" err="1" smtClean="0"/>
              <a:t>ненадмірне</a:t>
            </a:r>
            <a:r>
              <a:rPr lang="uk-UA" sz="2400" dirty="0" smtClean="0"/>
              <a:t> дублювання даних?</a:t>
            </a:r>
            <a:endParaRPr lang="ru-RU" sz="24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uk-UA" sz="2400" dirty="0" smtClean="0"/>
              <a:t>Назвіть і охарактеризуйте основні види аномалій.</a:t>
            </a:r>
            <a:endParaRPr lang="ru-RU" sz="24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uk-UA" sz="2400" dirty="0" smtClean="0"/>
              <a:t>Як формується початкове відношення при проектуванні БД?</a:t>
            </a:r>
            <a:endParaRPr lang="ru-RU" sz="24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uk-UA" sz="2400" dirty="0" smtClean="0"/>
              <a:t>Наведіть приклади явної і неявної надмірності.</a:t>
            </a:r>
            <a:endParaRPr lang="ru-RU" sz="24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uk-UA" sz="2400" dirty="0" smtClean="0"/>
              <a:t>Назвіть основні види залежності між атрибутами відношень.</a:t>
            </a:r>
            <a:endParaRPr lang="ru-RU" sz="24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uk-UA" sz="2400" dirty="0" smtClean="0"/>
              <a:t>Наведіть приклади функціональної і часткової функціональної залежності.</a:t>
            </a:r>
            <a:endParaRPr lang="ru-RU" sz="24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uk-UA" sz="2400" dirty="0" smtClean="0"/>
              <a:t>Наведіть приклади відношень із залежними атрибутами.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284017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1763</TotalTime>
  <Words>800</Words>
  <Application>Microsoft Office PowerPoint</Application>
  <PresentationFormat>Экран (4:3)</PresentationFormat>
  <Paragraphs>133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Воздушный поток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USER</cp:lastModifiedBy>
  <cp:revision>37</cp:revision>
  <dcterms:created xsi:type="dcterms:W3CDTF">2013-11-19T17:31:37Z</dcterms:created>
  <dcterms:modified xsi:type="dcterms:W3CDTF">2016-03-09T08:51:08Z</dcterms:modified>
</cp:coreProperties>
</file>