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0"/>
  </p:notesMasterIdLst>
  <p:sldIdLst>
    <p:sldId id="256" r:id="rId2"/>
    <p:sldId id="257" r:id="rId3"/>
    <p:sldId id="268" r:id="rId4"/>
    <p:sldId id="270" r:id="rId5"/>
    <p:sldId id="271" r:id="rId6"/>
    <p:sldId id="272" r:id="rId7"/>
    <p:sldId id="273" r:id="rId8"/>
    <p:sldId id="267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7BBD4-3E02-4F55-8B51-6731F14C7890}" type="datetimeFigureOut">
              <a:rPr lang="ru-RU" smtClean="0"/>
              <a:t>18.03.2014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91DF0-EA43-44A1-A1D3-244366D75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649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18.03.2014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18.03.2014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18.03.2014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18.03.2014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18.03.2014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18.03.2014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18.03.2014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18.03.2014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18.03.2014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18.03.2014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t>18.03.2014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DC6E2D0-25BE-47F4-A7D1-D4A746D16B48}" type="datetimeFigureOut">
              <a:rPr lang="ru-RU" smtClean="0"/>
              <a:t>18.03.2014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9EBE3E5-F79C-405A-8100-8F11A1519FBA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83568" y="1196752"/>
            <a:ext cx="792088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Орган</a:t>
            </a:r>
            <a:r>
              <a:rPr lang="uk-UA" sz="9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і</a:t>
            </a:r>
            <a:r>
              <a:rPr lang="uk-UA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зація</a:t>
            </a:r>
          </a:p>
          <a:p>
            <a:pPr algn="ctr"/>
            <a:r>
              <a:rPr lang="ru-RU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баз </a:t>
            </a:r>
            <a:r>
              <a:rPr lang="uk-UA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даних</a:t>
            </a:r>
            <a:endParaRPr lang="uk-UA" sz="9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800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50161" y="1124744"/>
            <a:ext cx="547137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Лекція №14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29087" y="2780928"/>
            <a:ext cx="802475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Симантичне</a:t>
            </a:r>
            <a:r>
              <a:rPr lang="uk-UA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моделювання даних. 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ER - </a:t>
            </a:r>
            <a:r>
              <a:rPr lang="uk-UA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діаграми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76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5207" y="476672"/>
            <a:ext cx="82089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/>
              <a:t>О</a:t>
            </a:r>
            <a:r>
              <a:rPr lang="uk-UA" sz="2400" dirty="0" smtClean="0"/>
              <a:t>сновні </a:t>
            </a:r>
            <a:r>
              <a:rPr lang="uk-UA" sz="2400" dirty="0"/>
              <a:t>компоненти діаграм потоків даних такі</a:t>
            </a:r>
            <a:r>
              <a:rPr lang="uk-UA" sz="2400" dirty="0" smtClean="0"/>
              <a:t>:</a:t>
            </a:r>
          </a:p>
          <a:p>
            <a:endParaRPr lang="ru-RU" sz="2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uk-UA" sz="2400" dirty="0"/>
              <a:t>Зовнішні сутності;</a:t>
            </a:r>
            <a:endParaRPr lang="ru-RU" sz="2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uk-UA" sz="2400" dirty="0"/>
              <a:t>Процеси;</a:t>
            </a:r>
            <a:endParaRPr lang="ru-RU" sz="2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uk-UA" sz="2400" dirty="0"/>
              <a:t>Накопичувачі даних;</a:t>
            </a:r>
            <a:endParaRPr lang="ru-RU" sz="2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uk-UA" sz="2400" dirty="0"/>
              <a:t>Потоки даних</a:t>
            </a:r>
            <a:r>
              <a:rPr lang="uk-UA" sz="2400" dirty="0" smtClean="0"/>
              <a:t>.</a:t>
            </a:r>
          </a:p>
          <a:p>
            <a:pPr lvl="0"/>
            <a:endParaRPr lang="ru-RU" sz="2400" dirty="0"/>
          </a:p>
          <a:p>
            <a:r>
              <a:rPr lang="uk-UA" sz="2400" dirty="0"/>
              <a:t>Побудову семантичної моделі БД виконують поетапно</a:t>
            </a:r>
            <a:r>
              <a:rPr lang="uk-UA" sz="2400" dirty="0" smtClean="0"/>
              <a:t>:</a:t>
            </a:r>
          </a:p>
          <a:p>
            <a:endParaRPr lang="ru-RU" sz="2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uk-UA" sz="2400" dirty="0"/>
              <a:t>Визначення призначення та кола завдань ІС;</a:t>
            </a:r>
            <a:endParaRPr lang="ru-RU" sz="2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uk-UA" sz="2400" dirty="0"/>
              <a:t>Відокремлення зовнішніх сутностей;</a:t>
            </a:r>
            <a:endParaRPr lang="ru-RU" sz="2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uk-UA" sz="2400" dirty="0"/>
              <a:t>Визначення процесів ПО;</a:t>
            </a:r>
            <a:endParaRPr lang="ru-RU" sz="2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uk-UA" sz="2400" dirty="0"/>
              <a:t>Побудова діаграм потоків даних;</a:t>
            </a:r>
            <a:endParaRPr lang="ru-RU" sz="2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uk-UA" sz="2400" dirty="0"/>
              <a:t>Проектування структури БД (концептуальної схеми).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71735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476672"/>
            <a:ext cx="820891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/>
              <a:t>Залежно від ПО існує такий розподіл ІС</a:t>
            </a:r>
            <a:r>
              <a:rPr lang="uk-UA" sz="2400" dirty="0" smtClean="0"/>
              <a:t>:</a:t>
            </a:r>
          </a:p>
          <a:p>
            <a:endParaRPr lang="ru-RU" sz="2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uk-UA" sz="2400" dirty="0"/>
              <a:t>Інформаційні системи організаційного типу, які проектують з метою вирішення завдань керування процесами організації виробничих процесів;</a:t>
            </a:r>
            <a:endParaRPr lang="ru-RU" sz="2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uk-UA" sz="2400" dirty="0"/>
              <a:t>Навчальні інформаційні системи, призначенням яких  є організація навчальних процесів;</a:t>
            </a:r>
            <a:endParaRPr lang="ru-RU" sz="2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uk-UA" sz="2400" dirty="0"/>
              <a:t>Інформаційні системи керування технологічними процесами на виробництві, тобто керування безпосередньо процесами виготовлення різноманітної продукції;</a:t>
            </a:r>
            <a:endParaRPr lang="ru-RU" sz="2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uk-UA" sz="2400" dirty="0"/>
              <a:t>Інформаційні системи, метою функціонування яких є створення технічної документації;</a:t>
            </a:r>
            <a:endParaRPr lang="ru-RU" sz="2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uk-UA" sz="2400" dirty="0"/>
              <a:t>Інформаційні системи, завданням яких є організація обміну інформацією між її користувачами, наприклад, різноманітні системи класу </a:t>
            </a:r>
            <a:r>
              <a:rPr lang="en-US" sz="2400" dirty="0"/>
              <a:t>Intranet</a:t>
            </a:r>
            <a:r>
              <a:rPr lang="uk-UA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2481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620688"/>
            <a:ext cx="80648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/>
              <a:t>До визначення функцій формулюють такі вимоги</a:t>
            </a:r>
            <a:r>
              <a:rPr lang="uk-UA" sz="2400" dirty="0" smtClean="0"/>
              <a:t>:</a:t>
            </a:r>
          </a:p>
          <a:p>
            <a:endParaRPr lang="ru-RU" sz="24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uk-UA" sz="2400" dirty="0"/>
              <a:t>Виробничі, наприклад, періодичність виконання;</a:t>
            </a:r>
            <a:endParaRPr lang="ru-RU" sz="24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uk-UA" sz="2400" dirty="0"/>
              <a:t>Функціональні, наприклад, визначена вигляду звітів та екранних форм;</a:t>
            </a:r>
            <a:endParaRPr lang="ru-RU" sz="24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uk-UA" sz="2400" dirty="0"/>
              <a:t>Технічні, наприклад, обмеження на тип операційної системи, інструментальне середовище або не на використання протоколів мереженого сполучення.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106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ChangeArrowheads="1"/>
          </p:cNvSpPr>
          <p:nvPr/>
        </p:nvSpPr>
        <p:spPr bwMode="auto">
          <a:xfrm>
            <a:off x="319874" y="487705"/>
            <a:ext cx="85042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Процес на діаграмі потоків даних показано на малюнку.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836712" y="1434560"/>
            <a:ext cx="7813332" cy="3866648"/>
            <a:chOff x="1716" y="7792"/>
            <a:chExt cx="7380" cy="2700"/>
          </a:xfrm>
        </p:grpSpPr>
        <p:sp>
          <p:nvSpPr>
            <p:cNvPr id="4" name="AutoShape 13"/>
            <p:cNvSpPr>
              <a:spLocks noChangeAspect="1" noChangeArrowheads="1" noTextEdit="1"/>
            </p:cNvSpPr>
            <p:nvPr/>
          </p:nvSpPr>
          <p:spPr bwMode="auto">
            <a:xfrm>
              <a:off x="1716" y="7792"/>
              <a:ext cx="7380" cy="2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1716" y="7971"/>
              <a:ext cx="7201" cy="2340"/>
              <a:chOff x="1716" y="7971"/>
              <a:chExt cx="7201" cy="2340"/>
            </a:xfrm>
          </p:grpSpPr>
          <p:sp>
            <p:nvSpPr>
              <p:cNvPr id="6" name="Rectangle 12"/>
              <p:cNvSpPr>
                <a:spLocks noChangeArrowheads="1"/>
              </p:cNvSpPr>
              <p:nvPr/>
            </p:nvSpPr>
            <p:spPr bwMode="auto">
              <a:xfrm>
                <a:off x="2616" y="8152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Times New Roman" pitchFamily="18" charset="0"/>
                  </a:rPr>
                  <a:t>Поле номера</a:t>
                </a:r>
                <a:endParaRPr kumimoji="0" lang="uk-UA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" name="Rectangle 11"/>
              <p:cNvSpPr>
                <a:spLocks noChangeArrowheads="1"/>
              </p:cNvSpPr>
              <p:nvPr/>
            </p:nvSpPr>
            <p:spPr bwMode="auto">
              <a:xfrm>
                <a:off x="2616" y="8872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Times New Roman" pitchFamily="18" charset="0"/>
                  </a:rPr>
                  <a:t>Поле імені</a:t>
                </a:r>
                <a:endParaRPr kumimoji="0" lang="uk-UA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Rectangle 10"/>
              <p:cNvSpPr>
                <a:spLocks noChangeArrowheads="1"/>
              </p:cNvSpPr>
              <p:nvPr/>
            </p:nvSpPr>
            <p:spPr bwMode="auto">
              <a:xfrm>
                <a:off x="1716" y="9593"/>
                <a:ext cx="2879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Times New Roman" pitchFamily="18" charset="0"/>
                  </a:rPr>
                  <a:t>Поле фізичної реалізації</a:t>
                </a:r>
                <a:endParaRPr kumimoji="0" lang="uk-UA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9" name="Group 6"/>
              <p:cNvGrpSpPr>
                <a:grpSpLocks/>
              </p:cNvGrpSpPr>
              <p:nvPr/>
            </p:nvGrpSpPr>
            <p:grpSpPr bwMode="auto">
              <a:xfrm>
                <a:off x="6757" y="7971"/>
                <a:ext cx="2160" cy="2340"/>
                <a:chOff x="7374" y="6999"/>
                <a:chExt cx="1694" cy="1812"/>
              </a:xfrm>
            </p:grpSpPr>
            <p:sp>
              <p:nvSpPr>
                <p:cNvPr id="13" name="AutoShape 9"/>
                <p:cNvSpPr>
                  <a:spLocks noChangeArrowheads="1"/>
                </p:cNvSpPr>
                <p:nvPr/>
              </p:nvSpPr>
              <p:spPr bwMode="auto">
                <a:xfrm>
                  <a:off x="7374" y="6999"/>
                  <a:ext cx="1694" cy="1812"/>
                </a:xfrm>
                <a:prstGeom prst="flowChartAlternateProcess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0" lang="uk-UA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" name="Line 8"/>
                <p:cNvSpPr>
                  <a:spLocks noChangeShapeType="1"/>
                </p:cNvSpPr>
                <p:nvPr/>
              </p:nvSpPr>
              <p:spPr bwMode="auto">
                <a:xfrm>
                  <a:off x="7374" y="7558"/>
                  <a:ext cx="169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5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7374" y="8254"/>
                  <a:ext cx="1694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10" name="Line 5"/>
              <p:cNvSpPr>
                <a:spLocks noChangeShapeType="1"/>
              </p:cNvSpPr>
              <p:nvPr/>
            </p:nvSpPr>
            <p:spPr bwMode="auto">
              <a:xfrm>
                <a:off x="4596" y="8332"/>
                <a:ext cx="215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" name="Line 4"/>
              <p:cNvSpPr>
                <a:spLocks noChangeShapeType="1"/>
              </p:cNvSpPr>
              <p:nvPr/>
            </p:nvSpPr>
            <p:spPr bwMode="auto">
              <a:xfrm>
                <a:off x="4596" y="9052"/>
                <a:ext cx="2159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" name="Line 3"/>
              <p:cNvSpPr>
                <a:spLocks noChangeShapeType="1"/>
              </p:cNvSpPr>
              <p:nvPr/>
            </p:nvSpPr>
            <p:spPr bwMode="auto">
              <a:xfrm>
                <a:off x="4596" y="9952"/>
                <a:ext cx="215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0" y="21717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039935" y="5319332"/>
            <a:ext cx="36923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/>
              <a:t>Рисунок – 14.2 – Процес</a:t>
            </a:r>
            <a:endParaRPr lang="ru-RU" sz="24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6345679" y="2918694"/>
            <a:ext cx="19447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Розрахувати </a:t>
            </a:r>
            <a:endParaRPr lang="uk-UA" dirty="0" smtClean="0"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dirty="0" smtClean="0">
                <a:latin typeface="Arial" pitchFamily="34" charset="0"/>
                <a:ea typeface="Calibri" pitchFamily="34" charset="0"/>
                <a:cs typeface="Times New Roman" pitchFamily="18" charset="0"/>
              </a:rPr>
              <a:t>залишок </a:t>
            </a:r>
            <a:r>
              <a:rPr lang="uk-UA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грошей</a:t>
            </a:r>
            <a:endParaRPr lang="uk-UA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6596345" y="4215756"/>
            <a:ext cx="1441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Бухгалтерія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7064485" y="198703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Arial" pitchFamily="34" charset="0"/>
                <a:ea typeface="Calibri" pitchFamily="34" charset="0"/>
                <a:cs typeface="Times New Roman" pitchFamily="18" charset="0"/>
              </a:rPr>
              <a:t>1,1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524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548680"/>
            <a:ext cx="806489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/>
              <a:t>Контрольні запитання</a:t>
            </a:r>
            <a:r>
              <a:rPr lang="uk-UA" sz="2400" b="1" dirty="0" smtClean="0"/>
              <a:t>:</a:t>
            </a:r>
          </a:p>
          <a:p>
            <a:endParaRPr lang="ru-RU" sz="24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uk-UA" sz="2400" dirty="0"/>
              <a:t>В яких аспектах виявляється обмеженість реляційної моделі даних?</a:t>
            </a:r>
            <a:endParaRPr lang="ru-RU" sz="24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uk-UA" sz="2400" dirty="0"/>
              <a:t>Опишіть можливості застосування семантичних моделей даних.</a:t>
            </a:r>
            <a:endParaRPr lang="ru-RU" sz="24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uk-UA" sz="2400" dirty="0"/>
              <a:t>Які основні компоненти діаграм потоків даних?</a:t>
            </a:r>
            <a:endParaRPr lang="ru-RU" sz="24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uk-UA" sz="2400" dirty="0"/>
              <a:t>Які етапи побудови семантичної моделі БД?</a:t>
            </a:r>
            <a:endParaRPr lang="ru-RU" sz="24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uk-UA" sz="2400" dirty="0"/>
              <a:t>Що таке зовнішня сутність?</a:t>
            </a:r>
            <a:endParaRPr lang="ru-RU" sz="24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uk-UA" sz="2400" dirty="0"/>
              <a:t>Опишіть побудову діаграм потоків.</a:t>
            </a:r>
            <a:endParaRPr lang="ru-RU" sz="24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uk-UA" sz="2400" dirty="0"/>
              <a:t>Назвіть, які правила виконуються під час деталізації та дайте їм визначення.</a:t>
            </a:r>
            <a:endParaRPr lang="ru-RU" sz="24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uk-UA" sz="2400" dirty="0"/>
              <a:t>Опишіть що таке </a:t>
            </a:r>
            <a:r>
              <a:rPr lang="uk-UA" sz="2400" dirty="0" err="1"/>
              <a:t>мініспецифікація</a:t>
            </a:r>
            <a:r>
              <a:rPr lang="uk-UA" sz="2400" dirty="0"/>
              <a:t> та її призначення.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8871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0116" y="332656"/>
            <a:ext cx="89289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latin typeface="Times New Roman" pitchFamily="18" charset="0"/>
                <a:cs typeface="Times New Roman" pitchFamily="18" charset="0"/>
              </a:rPr>
              <a:t>Рекомендована література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Бородаєв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В.А., Кущів В.Н. Банки і бази даних: Навчальний посібник. Л.: ВІКІ, 1989.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Основи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сучасних комп’ютерних технологій: Навчальний посібник / Під редакцією проф.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Хомоненко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А.Д. Автори: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Артамонов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Б.Н.,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Брякалов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Р.А., Гофман В.Е. та інші.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СПб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: КОРОНА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прінт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, 1998.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Системи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управління базами даних і знань: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Довід.вид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/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Наумов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А. М.,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Вендров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А. М., Іванов В. К. та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ін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; Під. ред. Наумова А. Н. - М .: Фінанси і статистика, 1991.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Дейт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К.Дж. Введення в системи баз даних.; Пер. з англ. 6-те вид. К.: Діалектика, 1998. – 784 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Зомуяїн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А.В. Системи програмування баз даних і знань.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Новосибірск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.; Наука.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Сиб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від-ння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, 1990.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Мартін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Дж. Організація баз даних в обчислювальних системах. - М.: Світ, 1980, 260с.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Романов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Б.А., Кушніренко А.С.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dBase IV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: Призначення, функції, застосування. – М.: Радіо і зв’язок, 1991. – 384 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Ульман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Дж. Основи систем баз даних. – М.: Фінанси і статистика, 1983.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Хомоненко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А.Д.,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Цыганков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В.М., Мальцев М.Г.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Базы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данных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Учебник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высших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учебных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заведений /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Под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ред. проф. А.Д.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Хомоненко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-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Издание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второе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дополненное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переработанное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СПб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.: КОРОНА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принт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, 2002. - 672с.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Гайдаржи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В.І.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Дацюк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О.А. Основи проектування та використання баз даних: Навчальний посібник. Друге видання виправ. і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доповн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- К.: ІВЦ "Видавництво Політехніка", ТОВ "Фірма Періодика" 2004. - 256 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16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1736</TotalTime>
  <Words>587</Words>
  <Application>Microsoft Office PowerPoint</Application>
  <PresentationFormat>Экран (4:3)</PresentationFormat>
  <Paragraphs>61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41</cp:revision>
  <dcterms:created xsi:type="dcterms:W3CDTF">2013-11-19T17:31:37Z</dcterms:created>
  <dcterms:modified xsi:type="dcterms:W3CDTF">2014-03-18T16:55:40Z</dcterms:modified>
</cp:coreProperties>
</file>