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84" r:id="rId4"/>
    <p:sldId id="299" r:id="rId5"/>
    <p:sldId id="285" r:id="rId6"/>
    <p:sldId id="286" r:id="rId7"/>
    <p:sldId id="287" r:id="rId8"/>
    <p:sldId id="288" r:id="rId9"/>
    <p:sldId id="289" r:id="rId10"/>
    <p:sldId id="295" r:id="rId11"/>
    <p:sldId id="296" r:id="rId12"/>
    <p:sldId id="297" r:id="rId13"/>
    <p:sldId id="298" r:id="rId14"/>
    <p:sldId id="290" r:id="rId15"/>
    <p:sldId id="294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1DF0-EA43-44A1-A1D3-244366D7579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737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7" y="225874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З'єднання таблиці зі своєю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копією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всі кафедри факультету інформатики. Мова SQL: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КАФЕДРА. Назва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ФАКУЛЬТЕТ. КАФЕДРА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ФАКУЛЬТЕТ.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F = КАФЕДРА.#F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ФАКУЛЬТЕТ. Назва = "інформатики"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 ((ФАКУЛЬТЕТ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КАФЕДРА)[ ФАКУЛЬТЕТ. Назва -   "інформатики"])[КАФЕДРА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Назва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всіх викладачів кафедри АСУ та їхні телефонні номери. Мова SQL: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Прізвище,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Тел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КАФЕДРА. ВИКЛАДАЧ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ERE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КАФЕДРА.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ВИКЛАДАЧ.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КАФЕДРА. Назва = "АСУ"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 ((КАФЕДРА[#D 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]ВИКЛАДАЧ)[КАФЕДРА. Назва = "АСУ"])[ВИКЛАДАЧ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Прізвище.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л]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42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107504" y="288032"/>
            <a:ext cx="8748464" cy="2924944"/>
            <a:chOff x="405" y="7362"/>
            <a:chExt cx="11190" cy="2817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5040" y="7362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Інформація від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керівництва</a:t>
              </a: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405" y="9405"/>
              <a:ext cx="11190" cy="774"/>
              <a:chOff x="600" y="8460"/>
              <a:chExt cx="11190" cy="774"/>
            </a:xfrm>
          </p:grpSpPr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600" y="846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Запит звіту про нових членів</a:t>
                </a: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2880" y="846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Новий постачальник</a:t>
                </a: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5160" y="846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Запит звіту про постачальників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7440" y="846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Запит звіту про оренду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9675" y="846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Запит звіту про фільми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273" name="AutoShape 9"/>
            <p:cNvCxnSpPr>
              <a:cxnSpLocks noChangeShapeType="1"/>
            </p:cNvCxnSpPr>
            <p:nvPr/>
          </p:nvCxnSpPr>
          <p:spPr bwMode="auto">
            <a:xfrm>
              <a:off x="6045" y="8136"/>
              <a:ext cx="0" cy="1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74" name="AutoShape 10"/>
            <p:cNvCxnSpPr>
              <a:cxnSpLocks noChangeShapeType="1"/>
            </p:cNvCxnSpPr>
            <p:nvPr/>
          </p:nvCxnSpPr>
          <p:spPr bwMode="auto">
            <a:xfrm flipH="1">
              <a:off x="3765" y="8136"/>
              <a:ext cx="2040" cy="1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75" name="AutoShape 11"/>
            <p:cNvCxnSpPr>
              <a:cxnSpLocks noChangeShapeType="1"/>
            </p:cNvCxnSpPr>
            <p:nvPr/>
          </p:nvCxnSpPr>
          <p:spPr bwMode="auto">
            <a:xfrm>
              <a:off x="6375" y="8136"/>
              <a:ext cx="1995" cy="1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76" name="AutoShape 12"/>
            <p:cNvCxnSpPr>
              <a:cxnSpLocks noChangeShapeType="1"/>
            </p:cNvCxnSpPr>
            <p:nvPr/>
          </p:nvCxnSpPr>
          <p:spPr bwMode="auto">
            <a:xfrm flipH="1">
              <a:off x="1455" y="8136"/>
              <a:ext cx="3885" cy="1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77" name="AutoShape 13"/>
            <p:cNvCxnSpPr>
              <a:cxnSpLocks noChangeShapeType="1"/>
            </p:cNvCxnSpPr>
            <p:nvPr/>
          </p:nvCxnSpPr>
          <p:spPr bwMode="auto">
            <a:xfrm>
              <a:off x="6900" y="8136"/>
              <a:ext cx="3720" cy="1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179785" y="3429000"/>
            <a:ext cx="8712695" cy="2952452"/>
            <a:chOff x="1590" y="1354"/>
            <a:chExt cx="8955" cy="2658"/>
          </a:xfrm>
        </p:grpSpPr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4995" y="1354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Інформація для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керівництва</a:t>
              </a: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1590" y="3238"/>
              <a:ext cx="8955" cy="774"/>
              <a:chOff x="570" y="12090"/>
              <a:chExt cx="8955" cy="774"/>
            </a:xfrm>
          </p:grpSpPr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570" y="1209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Звіт про нових членів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2850" y="1209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Звіт про постачальників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83" name="Rectangle 19"/>
              <p:cNvSpPr>
                <a:spLocks noChangeArrowheads="1"/>
              </p:cNvSpPr>
              <p:nvPr/>
            </p:nvSpPr>
            <p:spPr bwMode="auto">
              <a:xfrm>
                <a:off x="5130" y="1209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Звіт про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оренду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7410" y="12090"/>
                <a:ext cx="2115" cy="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Звіт про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фільми </a:t>
                </a: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285" name="AutoShape 21"/>
            <p:cNvCxnSpPr>
              <a:cxnSpLocks noChangeShapeType="1"/>
            </p:cNvCxnSpPr>
            <p:nvPr/>
          </p:nvCxnSpPr>
          <p:spPr bwMode="auto">
            <a:xfrm flipH="1">
              <a:off x="4995" y="2128"/>
              <a:ext cx="99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86" name="AutoShape 22"/>
            <p:cNvCxnSpPr>
              <a:cxnSpLocks noChangeShapeType="1"/>
            </p:cNvCxnSpPr>
            <p:nvPr/>
          </p:nvCxnSpPr>
          <p:spPr bwMode="auto">
            <a:xfrm>
              <a:off x="6150" y="2128"/>
              <a:ext cx="93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87" name="AutoShape 23"/>
            <p:cNvCxnSpPr>
              <a:cxnSpLocks noChangeShapeType="1"/>
            </p:cNvCxnSpPr>
            <p:nvPr/>
          </p:nvCxnSpPr>
          <p:spPr bwMode="auto">
            <a:xfrm flipH="1">
              <a:off x="2595" y="2128"/>
              <a:ext cx="321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88" name="AutoShape 24"/>
            <p:cNvCxnSpPr>
              <a:cxnSpLocks noChangeShapeType="1"/>
            </p:cNvCxnSpPr>
            <p:nvPr/>
          </p:nvCxnSpPr>
          <p:spPr bwMode="auto">
            <a:xfrm>
              <a:off x="6345" y="2128"/>
              <a:ext cx="3135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361907" y="6444735"/>
            <a:ext cx="4420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– 17.3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Діаграма структур даних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53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244" y="260648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u="sng" dirty="0" smtClean="0"/>
              <a:t>Між різними типами діаграм існують такі взаємозв’язки:</a:t>
            </a:r>
            <a:endParaRPr lang="ru-RU" sz="2400" dirty="0" smtClean="0"/>
          </a:p>
          <a:p>
            <a:r>
              <a:rPr lang="en-US" sz="2400" dirty="0" smtClean="0"/>
              <a:t>ELM</a:t>
            </a:r>
            <a:r>
              <a:rPr lang="uk-UA" sz="2400" dirty="0" smtClean="0"/>
              <a:t> – </a:t>
            </a:r>
            <a:r>
              <a:rPr lang="en-US" sz="2400" dirty="0" smtClean="0"/>
              <a:t>DFD</a:t>
            </a:r>
            <a:r>
              <a:rPr lang="uk-UA" sz="2400" dirty="0" smtClean="0"/>
              <a:t>: події – вхідні потоки, реакції – вихідні потоки;</a:t>
            </a:r>
            <a:endParaRPr lang="ru-RU" sz="2400" dirty="0" smtClean="0"/>
          </a:p>
          <a:p>
            <a:r>
              <a:rPr lang="en-US" sz="2400" dirty="0" smtClean="0"/>
              <a:t>DFD</a:t>
            </a:r>
            <a:r>
              <a:rPr lang="ru-RU" sz="2400" dirty="0" smtClean="0"/>
              <a:t> – </a:t>
            </a:r>
            <a:r>
              <a:rPr lang="en-US" sz="2400" dirty="0" smtClean="0"/>
              <a:t>DSD</a:t>
            </a:r>
            <a:r>
              <a:rPr lang="ru-RU" sz="2400" dirty="0" smtClean="0"/>
              <a:t>:</a:t>
            </a:r>
            <a:r>
              <a:rPr lang="uk-UA" sz="2400" dirty="0" smtClean="0"/>
              <a:t> потоки даних – структури даних верхнього рівня;</a:t>
            </a:r>
            <a:endParaRPr lang="ru-RU" sz="2400" dirty="0" smtClean="0"/>
          </a:p>
          <a:p>
            <a:r>
              <a:rPr lang="en-US" sz="2400" dirty="0" smtClean="0"/>
              <a:t>DFD</a:t>
            </a:r>
            <a:r>
              <a:rPr lang="uk-UA" sz="2400" dirty="0" smtClean="0"/>
              <a:t> – </a:t>
            </a:r>
            <a:r>
              <a:rPr lang="en-US" sz="2400" dirty="0" smtClean="0"/>
              <a:t>ERS</a:t>
            </a:r>
            <a:r>
              <a:rPr lang="uk-UA" sz="2400" dirty="0" smtClean="0"/>
              <a:t>: накопичувачі даних – </a:t>
            </a:r>
            <a:r>
              <a:rPr lang="en-US" sz="2400" dirty="0" smtClean="0"/>
              <a:t>ER</a:t>
            </a:r>
            <a:r>
              <a:rPr lang="uk-UA" sz="2400" dirty="0" smtClean="0"/>
              <a:t>- діаграми;</a:t>
            </a:r>
            <a:endParaRPr lang="ru-RU" sz="2400" dirty="0" smtClean="0"/>
          </a:p>
          <a:p>
            <a:r>
              <a:rPr lang="en-US" sz="2400" dirty="0" smtClean="0"/>
              <a:t>DSD</a:t>
            </a:r>
            <a:r>
              <a:rPr lang="ru-RU" sz="2400" dirty="0" smtClean="0"/>
              <a:t> – </a:t>
            </a:r>
            <a:r>
              <a:rPr lang="en-US" sz="2400" dirty="0" smtClean="0"/>
              <a:t>ERD</a:t>
            </a:r>
            <a:r>
              <a:rPr lang="ru-RU" sz="2400" dirty="0" smtClean="0"/>
              <a:t>:</a:t>
            </a:r>
            <a:r>
              <a:rPr lang="uk-UA" sz="2400" dirty="0" smtClean="0"/>
              <a:t> структури даних нижнього рівня – атрибути сутностей.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17863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Рисунок 7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092280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195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u="sng" dirty="0" smtClean="0"/>
              <a:t>Процес її побудови поєднує у собі:</a:t>
            </a: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Уточнення </a:t>
            </a:r>
            <a:r>
              <a:rPr lang="uk-UA" sz="2000" dirty="0" smtClean="0"/>
              <a:t>моделі БД для наступної генерації </a:t>
            </a:r>
            <a:r>
              <a:rPr lang="en-US" sz="2000" dirty="0" smtClean="0"/>
              <a:t>SQL</a:t>
            </a:r>
            <a:r>
              <a:rPr lang="uk-UA" sz="2000" dirty="0" smtClean="0"/>
              <a:t>- пропозицій</a:t>
            </a:r>
            <a:r>
              <a:rPr lang="uk-UA" sz="20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Уточнення структури інтерфейсу користувача</a:t>
            </a:r>
            <a:r>
              <a:rPr lang="uk-UA" sz="2000" dirty="0" smtClean="0"/>
              <a:t>;</a:t>
            </a:r>
          </a:p>
          <a:p>
            <a:pPr lvl="0"/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Побудову структурних схем, які відображають логіку роботи інтерфейсу користувача і модель бізнес-логіки (</a:t>
            </a:r>
            <a:r>
              <a:rPr lang="en-US" sz="2000" dirty="0" smtClean="0"/>
              <a:t>SCD</a:t>
            </a:r>
            <a:r>
              <a:rPr lang="uk-UA" sz="2000" dirty="0" smtClean="0"/>
              <a:t> – </a:t>
            </a:r>
            <a:r>
              <a:rPr lang="en-US" sz="2000" dirty="0" smtClean="0"/>
              <a:t>Structure Charts Diagram</a:t>
            </a:r>
            <a:r>
              <a:rPr lang="uk-UA" sz="2000" dirty="0" smtClean="0"/>
              <a:t>), та прив’язку їх до форм</a:t>
            </a:r>
            <a:r>
              <a:rPr lang="uk-UA" sz="2000" dirty="0" smtClean="0"/>
              <a:t>.</a:t>
            </a:r>
          </a:p>
          <a:p>
            <a:pPr lvl="0"/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uk-UA" sz="2000" dirty="0" smtClean="0"/>
              <a:t>Результатами детального проектування є</a:t>
            </a:r>
            <a:r>
              <a:rPr lang="uk-UA" sz="2000" dirty="0" smtClean="0"/>
              <a:t>:</a:t>
            </a:r>
          </a:p>
          <a:p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Модель процесів (структурні схеми інтерактивних і не інтерактивних функцій</a:t>
            </a:r>
            <a:r>
              <a:rPr lang="uk-UA" sz="2000" dirty="0" smtClean="0"/>
              <a:t>);</a:t>
            </a:r>
          </a:p>
          <a:p>
            <a:pPr lvl="0"/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Модель даних (визначення в </a:t>
            </a:r>
            <a:r>
              <a:rPr lang="en-US" sz="2000" dirty="0" smtClean="0"/>
              <a:t>ERD</a:t>
            </a:r>
            <a:r>
              <a:rPr lang="uk-UA" sz="2000" dirty="0" smtClean="0"/>
              <a:t> усіх необхідних параметрів для додатків</a:t>
            </a:r>
            <a:r>
              <a:rPr lang="uk-UA" sz="2000" dirty="0" smtClean="0"/>
              <a:t>);</a:t>
            </a:r>
          </a:p>
          <a:p>
            <a:pPr lvl="0"/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uk-UA" sz="2000" dirty="0" smtClean="0"/>
              <a:t>Модель інтерфейсу користувача (діаграма послідовності форм  (</a:t>
            </a:r>
            <a:r>
              <a:rPr lang="en-US" sz="2000" dirty="0" smtClean="0"/>
              <a:t>FSD</a:t>
            </a:r>
            <a:r>
              <a:rPr lang="uk-UA" sz="2000" dirty="0" smtClean="0"/>
              <a:t>), яка показує, які форми з’являються у додатку та в якому, взаємозв’язок між кожною Фомою і визначеною структурною схемою, взаємозв’язок між кожною формою й однією або більше сутностями в </a:t>
            </a:r>
            <a:r>
              <a:rPr lang="en-US" sz="2000" dirty="0" smtClean="0"/>
              <a:t>ERD</a:t>
            </a:r>
            <a:r>
              <a:rPr lang="uk-UA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56974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 smtClean="0"/>
              <a:t>На які фази було поділено проект?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800" dirty="0" smtClean="0"/>
              <a:t>Опишіть процес побудови модульної моделі. 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800" dirty="0" smtClean="0"/>
              <a:t>Які результати детального проектування?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800" dirty="0" smtClean="0"/>
              <a:t>Наведіть типи подій, які були розглянуті у даному прикладі.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800" dirty="0" smtClean="0"/>
              <a:t>Що містить в собі процес побудови предметної області?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84017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0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/>
              <a:t>1. </a:t>
            </a:r>
            <a:r>
              <a:rPr lang="uk-UA" dirty="0" err="1" smtClean="0"/>
              <a:t>Бородаєв</a:t>
            </a:r>
            <a:r>
              <a:rPr lang="uk-UA" dirty="0" smtClean="0"/>
              <a:t> </a:t>
            </a:r>
            <a:r>
              <a:rPr lang="uk-UA" dirty="0" smtClean="0"/>
              <a:t>В.А., Кущів В.Н. Банки і бази даних: Навчальний посібник. Л.: </a:t>
            </a:r>
            <a:r>
              <a:rPr lang="uk-UA" dirty="0" err="1" smtClean="0"/>
              <a:t>ВІКІ</a:t>
            </a:r>
            <a:r>
              <a:rPr lang="uk-UA" dirty="0" smtClean="0"/>
              <a:t>, 1989.</a:t>
            </a:r>
            <a:endParaRPr lang="ru-RU" dirty="0" smtClean="0"/>
          </a:p>
          <a:p>
            <a:r>
              <a:rPr lang="uk-UA" dirty="0" smtClean="0"/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/>
              <a:t>Хомоненко</a:t>
            </a:r>
            <a:r>
              <a:rPr lang="uk-UA" dirty="0" smtClean="0"/>
              <a:t> А.Д. Автори: </a:t>
            </a:r>
            <a:r>
              <a:rPr lang="uk-UA" dirty="0" err="1" smtClean="0"/>
              <a:t>Артамонов</a:t>
            </a:r>
            <a:r>
              <a:rPr lang="uk-UA" dirty="0" smtClean="0"/>
              <a:t> Б.Н., </a:t>
            </a:r>
            <a:r>
              <a:rPr lang="uk-UA" dirty="0" err="1" smtClean="0"/>
              <a:t>Брякалов</a:t>
            </a:r>
            <a:r>
              <a:rPr lang="uk-UA" dirty="0" smtClean="0"/>
              <a:t> Р.А., Гофман В.Е. та інші. </a:t>
            </a:r>
            <a:r>
              <a:rPr lang="uk-UA" dirty="0" err="1" smtClean="0"/>
              <a:t>СПб</a:t>
            </a:r>
            <a:r>
              <a:rPr lang="uk-UA" dirty="0" smtClean="0"/>
              <a:t>: КОРОНА </a:t>
            </a:r>
            <a:r>
              <a:rPr lang="uk-UA" dirty="0" err="1" smtClean="0"/>
              <a:t>прінт</a:t>
            </a:r>
            <a:r>
              <a:rPr lang="uk-UA" dirty="0" smtClean="0"/>
              <a:t>, 1998.</a:t>
            </a:r>
            <a:endParaRPr lang="ru-RU" dirty="0" smtClean="0"/>
          </a:p>
          <a:p>
            <a:r>
              <a:rPr lang="uk-UA" dirty="0" smtClean="0"/>
              <a:t>3. Системи управління базами даних і знань: </a:t>
            </a:r>
            <a:r>
              <a:rPr lang="uk-UA" dirty="0" err="1" smtClean="0"/>
              <a:t>Довід.вид</a:t>
            </a:r>
            <a:r>
              <a:rPr lang="uk-UA" dirty="0" smtClean="0"/>
              <a:t>. / </a:t>
            </a:r>
            <a:r>
              <a:rPr lang="uk-UA" dirty="0" err="1" smtClean="0"/>
              <a:t>Наумов</a:t>
            </a:r>
            <a:r>
              <a:rPr lang="uk-UA" dirty="0" smtClean="0"/>
              <a:t> А. М., </a:t>
            </a:r>
            <a:r>
              <a:rPr lang="uk-UA" dirty="0" err="1" smtClean="0"/>
              <a:t>Вендров</a:t>
            </a:r>
            <a:r>
              <a:rPr lang="uk-UA" dirty="0" smtClean="0"/>
              <a:t> А. М., Іванов В. К. та </a:t>
            </a:r>
            <a:r>
              <a:rPr lang="uk-UA" dirty="0" err="1" smtClean="0"/>
              <a:t>ін</a:t>
            </a:r>
            <a:r>
              <a:rPr lang="uk-UA" dirty="0" smtClean="0"/>
              <a:t>; Під. ред. Наумова А. Н. - М .: Фінанси і статистика, 1991.</a:t>
            </a:r>
            <a:endParaRPr lang="ru-RU" dirty="0" smtClean="0"/>
          </a:p>
          <a:p>
            <a:r>
              <a:rPr lang="uk-UA" dirty="0" smtClean="0"/>
              <a:t>4. </a:t>
            </a:r>
            <a:r>
              <a:rPr lang="uk-UA" dirty="0" err="1" smtClean="0"/>
              <a:t>Дейт</a:t>
            </a:r>
            <a:r>
              <a:rPr lang="uk-UA" dirty="0" smtClean="0"/>
              <a:t> К.Дж. Введення в системи баз даних.; Пер. з англ. 6-те вид. К.: Діалектика, 1998. – 784 с.</a:t>
            </a:r>
            <a:endParaRPr lang="ru-RU" dirty="0" smtClean="0"/>
          </a:p>
          <a:p>
            <a:r>
              <a:rPr lang="uk-UA" dirty="0" smtClean="0"/>
              <a:t>5. </a:t>
            </a:r>
            <a:r>
              <a:rPr lang="uk-UA" dirty="0" err="1" smtClean="0"/>
              <a:t>Зомуяїн</a:t>
            </a:r>
            <a:r>
              <a:rPr lang="uk-UA" dirty="0" smtClean="0"/>
              <a:t> А.В. Системи програмування баз даних і знань. </a:t>
            </a:r>
            <a:r>
              <a:rPr lang="uk-UA" dirty="0" err="1" smtClean="0"/>
              <a:t>Новосибірск</a:t>
            </a:r>
            <a:r>
              <a:rPr lang="uk-UA" dirty="0" smtClean="0"/>
              <a:t>.; Наука. </a:t>
            </a:r>
            <a:r>
              <a:rPr lang="uk-UA" dirty="0" err="1" smtClean="0"/>
              <a:t>Сиб</a:t>
            </a:r>
            <a:r>
              <a:rPr lang="uk-UA" dirty="0" smtClean="0"/>
              <a:t>. </a:t>
            </a:r>
            <a:r>
              <a:rPr lang="uk-UA" dirty="0" err="1" smtClean="0"/>
              <a:t>від-ння</a:t>
            </a:r>
            <a:r>
              <a:rPr lang="uk-UA" dirty="0" smtClean="0"/>
              <a:t>, 1990.</a:t>
            </a:r>
            <a:endParaRPr lang="ru-RU" dirty="0" smtClean="0"/>
          </a:p>
          <a:p>
            <a:r>
              <a:rPr lang="uk-UA" dirty="0" smtClean="0"/>
              <a:t>6. Мартін Дж. Організація баз даних в обчислювальних системах. - М.: Світ, 1980, 260с. </a:t>
            </a:r>
            <a:endParaRPr lang="ru-RU" dirty="0" smtClean="0"/>
          </a:p>
          <a:p>
            <a:r>
              <a:rPr lang="uk-UA" dirty="0" smtClean="0"/>
              <a:t>7. Романов Б.А., Кушніренко А.С. </a:t>
            </a:r>
            <a:r>
              <a:rPr lang="uk-UA" dirty="0" err="1" smtClean="0"/>
              <a:t>dBase</a:t>
            </a:r>
            <a:r>
              <a:rPr lang="uk-UA" dirty="0" smtClean="0"/>
              <a:t> IV: Призначення, функції, застосування. – М.: Радіо і зв’язок, 1991. – 384 с.</a:t>
            </a:r>
            <a:endParaRPr lang="ru-RU" dirty="0" smtClean="0"/>
          </a:p>
          <a:p>
            <a:r>
              <a:rPr lang="uk-UA" dirty="0" smtClean="0"/>
              <a:t>8. </a:t>
            </a:r>
            <a:r>
              <a:rPr lang="uk-UA" dirty="0" err="1" smtClean="0"/>
              <a:t>Ульман</a:t>
            </a:r>
            <a:r>
              <a:rPr lang="uk-UA" dirty="0" smtClean="0"/>
              <a:t> Дж. Основи систем баз даних. – М.: Фінанси і статистика, 1983.</a:t>
            </a:r>
            <a:endParaRPr lang="ru-RU" dirty="0" smtClean="0"/>
          </a:p>
          <a:p>
            <a:r>
              <a:rPr lang="uk-UA" dirty="0" smtClean="0"/>
              <a:t>9. </a:t>
            </a:r>
            <a:r>
              <a:rPr lang="uk-UA" dirty="0" err="1" smtClean="0"/>
              <a:t>Хомоненко</a:t>
            </a:r>
            <a:r>
              <a:rPr lang="uk-UA" dirty="0" smtClean="0"/>
              <a:t> А.Д., </a:t>
            </a:r>
            <a:r>
              <a:rPr lang="uk-UA" dirty="0" err="1" smtClean="0"/>
              <a:t>Цыганков</a:t>
            </a:r>
            <a:r>
              <a:rPr lang="uk-UA" dirty="0" smtClean="0"/>
              <a:t> В.М., Мальцев М.Г. </a:t>
            </a:r>
            <a:r>
              <a:rPr lang="uk-UA" dirty="0" err="1" smtClean="0"/>
              <a:t>Базы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: </a:t>
            </a:r>
            <a:r>
              <a:rPr lang="uk-UA" dirty="0" err="1" smtClean="0"/>
              <a:t>Учебник</a:t>
            </a:r>
            <a:r>
              <a:rPr lang="uk-UA" dirty="0" smtClean="0"/>
              <a:t> для </a:t>
            </a:r>
            <a:r>
              <a:rPr lang="uk-UA" dirty="0" err="1" smtClean="0"/>
              <a:t>высших</a:t>
            </a:r>
            <a:r>
              <a:rPr lang="uk-UA" dirty="0" smtClean="0"/>
              <a:t> </a:t>
            </a:r>
            <a:r>
              <a:rPr lang="uk-UA" dirty="0" err="1" smtClean="0"/>
              <a:t>учебных</a:t>
            </a:r>
            <a:r>
              <a:rPr lang="uk-UA" dirty="0" smtClean="0"/>
              <a:t> заведений / </a:t>
            </a:r>
            <a:r>
              <a:rPr lang="uk-UA" dirty="0" err="1" smtClean="0"/>
              <a:t>Под</a:t>
            </a:r>
            <a:r>
              <a:rPr lang="uk-UA" dirty="0" smtClean="0"/>
              <a:t> ред. проф. А.Д. </a:t>
            </a:r>
            <a:r>
              <a:rPr lang="uk-UA" dirty="0" err="1" smtClean="0"/>
              <a:t>Хомоненко</a:t>
            </a:r>
            <a:r>
              <a:rPr lang="uk-UA" dirty="0" smtClean="0"/>
              <a:t>. - </a:t>
            </a:r>
            <a:r>
              <a:rPr lang="uk-UA" dirty="0" err="1" smtClean="0"/>
              <a:t>Издание</a:t>
            </a:r>
            <a:r>
              <a:rPr lang="uk-UA" dirty="0" smtClean="0"/>
              <a:t> </a:t>
            </a:r>
            <a:r>
              <a:rPr lang="uk-UA" dirty="0" err="1" smtClean="0"/>
              <a:t>второе</a:t>
            </a:r>
            <a:r>
              <a:rPr lang="uk-UA" dirty="0" smtClean="0"/>
              <a:t>, </a:t>
            </a:r>
            <a:r>
              <a:rPr lang="uk-UA" dirty="0" err="1" smtClean="0"/>
              <a:t>дополненное</a:t>
            </a:r>
            <a:r>
              <a:rPr lang="uk-UA" dirty="0" smtClean="0"/>
              <a:t> и </a:t>
            </a:r>
            <a:r>
              <a:rPr lang="uk-UA" dirty="0" err="1" smtClean="0"/>
              <a:t>переработанное</a:t>
            </a:r>
            <a:r>
              <a:rPr lang="uk-UA" dirty="0" smtClean="0"/>
              <a:t> - </a:t>
            </a:r>
            <a:r>
              <a:rPr lang="uk-UA" dirty="0" err="1" smtClean="0"/>
              <a:t>СПб</a:t>
            </a:r>
            <a:r>
              <a:rPr lang="uk-UA" dirty="0" smtClean="0"/>
              <a:t>.: КОРОНА </a:t>
            </a:r>
            <a:r>
              <a:rPr lang="uk-UA" dirty="0" err="1" smtClean="0"/>
              <a:t>принт</a:t>
            </a:r>
            <a:r>
              <a:rPr lang="uk-UA" dirty="0" smtClean="0"/>
              <a:t>, 2002. - 672с.</a:t>
            </a:r>
            <a:endParaRPr lang="ru-RU" dirty="0" smtClean="0"/>
          </a:p>
          <a:p>
            <a:r>
              <a:rPr lang="uk-UA" dirty="0" smtClean="0"/>
              <a:t>10. </a:t>
            </a:r>
            <a:r>
              <a:rPr lang="uk-UA" dirty="0" err="1" smtClean="0"/>
              <a:t>Гайдаржи</a:t>
            </a:r>
            <a:r>
              <a:rPr lang="uk-UA" dirty="0" smtClean="0"/>
              <a:t> В.І. </a:t>
            </a:r>
            <a:r>
              <a:rPr lang="uk-UA" dirty="0" err="1" smtClean="0"/>
              <a:t>Дацюк</a:t>
            </a:r>
            <a:r>
              <a:rPr lang="uk-UA" dirty="0" smtClean="0"/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/>
              <a:t>доповн</a:t>
            </a:r>
            <a:r>
              <a:rPr lang="uk-UA" dirty="0" smtClean="0"/>
              <a:t>. - К.: ІВЦ "Видавництво Політехніка", ТОВ "Фірма Періодика" 2004. - 256 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</a:t>
            </a:r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№17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Приклад побудови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ER-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моделі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Організація проекту: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smtClean="0"/>
              <a:t>Увесь проект поділено на 4 фази: аналіз, глобальне проектування (</a:t>
            </a:r>
            <a:r>
              <a:rPr lang="uk-UA" sz="2800" dirty="0" err="1" smtClean="0"/>
              <a:t>проектування</a:t>
            </a:r>
            <a:r>
              <a:rPr lang="uk-UA" sz="2800" dirty="0" smtClean="0"/>
              <a:t> архітектури системи), детальне проектування і реалізація (програмування).</a:t>
            </a:r>
            <a:endParaRPr lang="ru-RU" sz="2800" dirty="0" smtClean="0"/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42493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u="sng" dirty="0" smtClean="0"/>
              <a:t>На фазі аналізу будується модель середовища, тобто </a:t>
            </a:r>
            <a:r>
              <a:rPr lang="uk-UA" sz="2400" u="sng" dirty="0" smtClean="0"/>
              <a:t>проводиться:</a:t>
            </a:r>
          </a:p>
          <a:p>
            <a:endParaRPr lang="uk-UA" sz="2400" u="sng" dirty="0" smtClean="0"/>
          </a:p>
          <a:p>
            <a:pPr lvl="0"/>
            <a:r>
              <a:rPr lang="uk-UA" sz="2400" dirty="0" smtClean="0"/>
              <a:t>Аналіз поведінки системи (визначається призначення системи ІС, побудова початкової контекстної діаграми потоків даних (</a:t>
            </a:r>
            <a:r>
              <a:rPr lang="en-US" sz="2400" dirty="0" smtClean="0"/>
              <a:t>DFD</a:t>
            </a:r>
            <a:r>
              <a:rPr lang="uk-UA" sz="2400" dirty="0" smtClean="0"/>
              <a:t>) і формування матриці списку подій (</a:t>
            </a:r>
            <a:r>
              <a:rPr lang="en-US" sz="2400" dirty="0" smtClean="0"/>
              <a:t>ELM</a:t>
            </a:r>
            <a:r>
              <a:rPr lang="uk-UA" sz="2400" dirty="0" smtClean="0"/>
              <a:t> – </a:t>
            </a:r>
            <a:r>
              <a:rPr lang="en-US" sz="2400" dirty="0" smtClean="0"/>
              <a:t>Event List Matrix</a:t>
            </a:r>
            <a:r>
              <a:rPr lang="uk-UA" sz="2400" dirty="0" smtClean="0"/>
              <a:t>), побудова контекстних діаграм;</a:t>
            </a:r>
            <a:endParaRPr lang="ru-RU" sz="2400" dirty="0" smtClean="0"/>
          </a:p>
          <a:p>
            <a:pPr lvl="0"/>
            <a:endParaRPr lang="uk-UA" sz="2400" dirty="0" smtClean="0"/>
          </a:p>
          <a:p>
            <a:pPr lvl="0"/>
            <a:r>
              <a:rPr lang="uk-UA" sz="2400" dirty="0" smtClean="0"/>
              <a:t>Аналіз </a:t>
            </a:r>
            <a:r>
              <a:rPr lang="uk-UA" sz="2400" dirty="0" smtClean="0"/>
              <a:t>даних (визначення складу потоків даних і побудова діаграм структур даних (</a:t>
            </a:r>
            <a:r>
              <a:rPr lang="en-US" sz="2400" dirty="0" smtClean="0"/>
              <a:t>DSD</a:t>
            </a:r>
            <a:r>
              <a:rPr lang="uk-UA" sz="2400" dirty="0" smtClean="0"/>
              <a:t> – </a:t>
            </a:r>
            <a:r>
              <a:rPr lang="en-US" sz="2400" dirty="0" smtClean="0"/>
              <a:t>Data Structure </a:t>
            </a:r>
            <a:r>
              <a:rPr lang="en-US" sz="2400" dirty="0" err="1" smtClean="0"/>
              <a:t>Diagrames</a:t>
            </a:r>
            <a:r>
              <a:rPr lang="uk-UA" sz="2400" dirty="0" smtClean="0"/>
              <a:t>), конструювання глобальної моделі даних у вигляді </a:t>
            </a:r>
            <a:r>
              <a:rPr lang="en-US" sz="2400" dirty="0" smtClean="0"/>
              <a:t>ER</a:t>
            </a:r>
            <a:r>
              <a:rPr lang="uk-UA" sz="2400" dirty="0" err="1" smtClean="0"/>
              <a:t>-діаграми</a:t>
            </a:r>
            <a:r>
              <a:rPr lang="uk-UA" sz="2400" dirty="0" smtClean="0"/>
              <a:t>;</a:t>
            </a:r>
            <a:endParaRPr lang="ru-RU" sz="2400" dirty="0" smtClean="0"/>
          </a:p>
          <a:p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4664"/>
            <a:ext cx="5904656" cy="586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39376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17.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 Початкова контекстна діаграма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27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404664"/>
          <a:ext cx="8640959" cy="6120679"/>
        </p:xfrm>
        <a:graphic>
          <a:graphicData uri="http://schemas.openxmlformats.org/drawingml/2006/table">
            <a:tbl>
              <a:tblPr/>
              <a:tblGrid>
                <a:gridCol w="3937229"/>
                <a:gridCol w="895604"/>
                <a:gridCol w="3808126"/>
              </a:tblGrid>
              <a:tr h="382542">
                <a:tc>
                  <a:txBody>
                    <a:bodyPr/>
                    <a:lstStyle/>
                    <a:p>
                      <a:pPr indent="2705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Опис події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Тип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1. Клієнт бажає стати членом бібліотеки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 клієнта як члена бібліотеки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2. Клієнт повідомляє про зміну адреси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 нової адреси клієнта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542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3. Клієнт замовляє фільм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Розгляд запиту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542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4. Клієнт повертає фільм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 повернення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628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5. Керівництво надає повноваження новому постачальнику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 постачальника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6. Постачальник повідомляє про зміну адреси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Реакція нової адреси постачальника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7. Постачальник направляє фільм у бібліотеку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Одержання нового фільму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indent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8. Керівництво запитує новий фільм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ND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Формування необхідного звіту для керівництва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131840" y="0"/>
            <a:ext cx="27849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Таблиця 17.1 – Список подій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692695"/>
          <a:ext cx="8568951" cy="5904657"/>
        </p:xfrm>
        <a:graphic>
          <a:graphicData uri="http://schemas.openxmlformats.org/drawingml/2006/table">
            <a:tbl>
              <a:tblPr/>
              <a:tblGrid>
                <a:gridCol w="2762011"/>
                <a:gridCol w="5806940"/>
              </a:tblGrid>
              <a:tr h="1073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Потоки на діаграмі верхнього рівня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Потоки на діаграмі нульового рівня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Інформація про клієнта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Дані про клієнта, Запит про оренду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Інформація для клієнта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Членська карта, Відповідь на запит про оренду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0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Інформація від керівництва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Запит звіту про нових членів, Новий постачальник, Запит звіту про постачальників, Запит звіту про оренду, Запит звіту про фільми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Інформація для керівництва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Звіт про нових членів, Звіт про постачальників, Звіт про оренду, Звіт про фільми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Інформація від постачальника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Дані про постачальника, Нові фільми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861148" y="170727"/>
            <a:ext cx="3421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Таблиця 17.2 – Розподіл потоків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0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Рисунок 4" descr="3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4417888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973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55576" y="476672"/>
            <a:ext cx="4104456" cy="2808312"/>
            <a:chOff x="1245" y="2151"/>
            <a:chExt cx="4800" cy="2208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2595" y="2151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Інформація про клієнта</a:t>
              </a: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245" y="358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Дані про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клієнта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3930" y="358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Запит про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оренду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19" name="AutoShape 7"/>
            <p:cNvCxnSpPr>
              <a:cxnSpLocks noChangeShapeType="1"/>
            </p:cNvCxnSpPr>
            <p:nvPr/>
          </p:nvCxnSpPr>
          <p:spPr bwMode="auto">
            <a:xfrm flipH="1">
              <a:off x="2235" y="2925"/>
              <a:ext cx="750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20" name="AutoShape 8"/>
            <p:cNvCxnSpPr>
              <a:cxnSpLocks noChangeShapeType="1"/>
            </p:cNvCxnSpPr>
            <p:nvPr/>
          </p:nvCxnSpPr>
          <p:spPr bwMode="auto">
            <a:xfrm>
              <a:off x="4170" y="2925"/>
              <a:ext cx="825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5292725" y="476250"/>
            <a:ext cx="3048000" cy="2736726"/>
            <a:chOff x="1245" y="2151"/>
            <a:chExt cx="4800" cy="2208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595" y="2151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Інформація від постачальника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245" y="358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Дані</a:t>
              </a: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про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постачальника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3930" y="358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Нові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фільми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25" name="AutoShape 13"/>
            <p:cNvCxnSpPr>
              <a:cxnSpLocks noChangeShapeType="1"/>
            </p:cNvCxnSpPr>
            <p:nvPr/>
          </p:nvCxnSpPr>
          <p:spPr bwMode="auto">
            <a:xfrm flipH="1">
              <a:off x="2235" y="2925"/>
              <a:ext cx="750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26" name="AutoShape 14"/>
            <p:cNvCxnSpPr>
              <a:cxnSpLocks noChangeShapeType="1"/>
            </p:cNvCxnSpPr>
            <p:nvPr/>
          </p:nvCxnSpPr>
          <p:spPr bwMode="auto">
            <a:xfrm>
              <a:off x="4170" y="2925"/>
              <a:ext cx="825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2916238" y="3716338"/>
            <a:ext cx="3816002" cy="2592982"/>
            <a:chOff x="3690" y="4701"/>
            <a:chExt cx="4800" cy="2208"/>
          </a:xfrm>
        </p:grpSpPr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5040" y="4701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Інформація від клієнта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3690" y="613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Членська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карта</a:t>
              </a: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6375" y="6135"/>
              <a:ext cx="2115" cy="7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Відповідь на запит про оренду</a:t>
              </a:r>
              <a:endPara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31" name="AutoShape 19"/>
            <p:cNvCxnSpPr>
              <a:cxnSpLocks noChangeShapeType="1"/>
            </p:cNvCxnSpPr>
            <p:nvPr/>
          </p:nvCxnSpPr>
          <p:spPr bwMode="auto">
            <a:xfrm flipH="1">
              <a:off x="4680" y="5475"/>
              <a:ext cx="750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32" name="AutoShape 20"/>
            <p:cNvCxnSpPr>
              <a:cxnSpLocks noChangeShapeType="1"/>
            </p:cNvCxnSpPr>
            <p:nvPr/>
          </p:nvCxnSpPr>
          <p:spPr bwMode="auto">
            <a:xfrm>
              <a:off x="6615" y="5475"/>
              <a:ext cx="825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xmlns="" val="3248412134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1684</TotalTime>
  <Words>1047</Words>
  <Application>Microsoft Office PowerPoint</Application>
  <PresentationFormat>Экран (4:3)</PresentationFormat>
  <Paragraphs>138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35</cp:revision>
  <dcterms:created xsi:type="dcterms:W3CDTF">2013-11-19T17:31:37Z</dcterms:created>
  <dcterms:modified xsi:type="dcterms:W3CDTF">2014-03-31T18:26:34Z</dcterms:modified>
</cp:coreProperties>
</file>