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0"/>
  </p:notesMasterIdLst>
  <p:sldIdLst>
    <p:sldId id="256" r:id="rId2"/>
    <p:sldId id="257" r:id="rId3"/>
    <p:sldId id="284" r:id="rId4"/>
    <p:sldId id="299" r:id="rId5"/>
    <p:sldId id="285" r:id="rId6"/>
    <p:sldId id="286" r:id="rId7"/>
    <p:sldId id="294" r:id="rId8"/>
    <p:sldId id="267"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7BBD4-3E02-4F55-8B51-6731F14C7890}" type="datetimeFigureOut">
              <a:rPr lang="ru-RU" smtClean="0"/>
              <a:pPr/>
              <a:t>31.03.2014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E91DF0-EA43-44A1-A1D3-244366D75795}" type="slidenum">
              <a:rPr lang="ru-RU" smtClean="0"/>
              <a:pPr/>
              <a:t>‹#›</a:t>
            </a:fld>
            <a:endParaRPr lang="ru-RU"/>
          </a:p>
        </p:txBody>
      </p:sp>
    </p:spTree>
    <p:extLst>
      <p:ext uri="{BB962C8B-B14F-4D97-AF65-F5344CB8AC3E}">
        <p14:creationId xmlns:p14="http://schemas.microsoft.com/office/powerpoint/2010/main" xmlns="" val="247064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19EBE3E5-F79C-405A-8100-8F11A1519FBA}" type="slidenum">
              <a:rPr lang="ru-RU" smtClean="0"/>
              <a:pPr/>
              <a:t>‹#›</a:t>
            </a:fld>
            <a:endParaRPr lang="ru-RU"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31.03.2014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DC6E2D0-25BE-47F4-A7D1-D4A746D16B48}" type="datetimeFigureOut">
              <a:rPr lang="ru-RU" smtClean="0"/>
              <a:pPr/>
              <a:t>31.03.2014</a:t>
            </a:fld>
            <a:endParaRPr lang="ru-RU"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9EBE3E5-F79C-405A-8100-8F11A1519FBA}"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83568" y="1196752"/>
            <a:ext cx="7920880" cy="3046988"/>
          </a:xfrm>
          <a:prstGeom prst="rect">
            <a:avLst/>
          </a:prstGeom>
          <a:noFill/>
        </p:spPr>
        <p:txBody>
          <a:bodyPr wrap="square" lIns="91440" tIns="45720" rIns="91440" bIns="45720">
            <a:spAutoFit/>
          </a:bodyPr>
          <a:lstStyle/>
          <a:p>
            <a:pPr algn="ctr"/>
            <a:r>
              <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Організація</a:t>
            </a:r>
            <a:endPar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ru-RU"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баз </a:t>
            </a:r>
            <a:r>
              <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даних</a:t>
            </a:r>
            <a:endParaRPr lang="uk-UA" sz="9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423800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50161" y="1124744"/>
            <a:ext cx="5471370" cy="1200329"/>
          </a:xfrm>
          <a:prstGeom prst="rect">
            <a:avLst/>
          </a:prstGeom>
          <a:noFill/>
        </p:spPr>
        <p:txBody>
          <a:bodyPr wrap="none" lIns="91440" tIns="45720" rIns="91440" bIns="45720">
            <a:spAutoFit/>
          </a:bodyPr>
          <a:lstStyle/>
          <a:p>
            <a:pPr algn="ctr"/>
            <a:r>
              <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Лекція </a:t>
            </a:r>
            <a:r>
              <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№18</a:t>
            </a:r>
            <a:endPar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Прямоугольник 4"/>
          <p:cNvSpPr/>
          <p:nvPr/>
        </p:nvSpPr>
        <p:spPr>
          <a:xfrm>
            <a:off x="629087" y="2780928"/>
            <a:ext cx="8024754" cy="1754326"/>
          </a:xfrm>
          <a:prstGeom prst="rect">
            <a:avLst/>
          </a:prstGeom>
          <a:noFill/>
        </p:spPr>
        <p:txBody>
          <a:bodyPr wrap="square" lIns="91440" tIns="45720" rIns="91440" bIns="45720">
            <a:spAutoFit/>
          </a:bodyPr>
          <a:lstStyle/>
          <a:p>
            <a:pPr algn="ctr"/>
            <a:r>
              <a:rPr lang="uk-UA"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Збергіння</a:t>
            </a:r>
            <a:r>
              <a:rPr lang="uk-UA"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інформації у базах даних</a:t>
            </a:r>
            <a:endParaRPr lang="ru-RU"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1517688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04664"/>
            <a:ext cx="8208912" cy="6124754"/>
          </a:xfrm>
          <a:prstGeom prst="rect">
            <a:avLst/>
          </a:prstGeom>
        </p:spPr>
        <p:txBody>
          <a:bodyPr wrap="square">
            <a:spAutoFit/>
          </a:bodyPr>
          <a:lstStyle/>
          <a:p>
            <a:r>
              <a:rPr lang="uk-UA" sz="2800" u="sng" dirty="0" smtClean="0"/>
              <a:t>Види </a:t>
            </a:r>
            <a:r>
              <a:rPr lang="uk-UA" sz="2800" u="sng" dirty="0" smtClean="0"/>
              <a:t>об’єктів у зовнішній пам’яті БД</a:t>
            </a:r>
            <a:r>
              <a:rPr lang="uk-UA" sz="2800" dirty="0" smtClean="0"/>
              <a:t>:</a:t>
            </a:r>
            <a:endParaRPr lang="ru-RU" sz="2800" dirty="0" smtClean="0"/>
          </a:p>
          <a:p>
            <a:pPr lvl="0"/>
            <a:r>
              <a:rPr lang="uk-UA" sz="2800" i="1" u="sng" dirty="0" smtClean="0"/>
              <a:t>Рядки відношень</a:t>
            </a:r>
            <a:r>
              <a:rPr lang="uk-UA" sz="2800" dirty="0" smtClean="0"/>
              <a:t> – основна частина БД, більшою мірою безпосередньо доступна користувачам;</a:t>
            </a:r>
            <a:endParaRPr lang="ru-RU" sz="2800" dirty="0" smtClean="0"/>
          </a:p>
          <a:p>
            <a:pPr lvl="0"/>
            <a:r>
              <a:rPr lang="uk-UA" sz="2800" i="1" u="sng" dirty="0" smtClean="0"/>
              <a:t>Керуючі структури</a:t>
            </a:r>
            <a:r>
              <a:rPr lang="uk-UA" sz="2800" dirty="0" smtClean="0"/>
              <a:t> – індекси, створені з ініціативи користувача (адміністратора) або верхнього рівня системи з метою підвищення ефективності виконання запитів ( як правило, автоматичні підтримуються нижнім рівнем системи);</a:t>
            </a:r>
            <a:endParaRPr lang="ru-RU" sz="2800" dirty="0" smtClean="0"/>
          </a:p>
          <a:p>
            <a:pPr lvl="0"/>
            <a:r>
              <a:rPr lang="uk-UA" sz="2800" i="1" u="sng" dirty="0" smtClean="0"/>
              <a:t>Журнальна інформація</a:t>
            </a:r>
            <a:r>
              <a:rPr lang="uk-UA" sz="2800" dirty="0" smtClean="0"/>
              <a:t>, як підтримується для задоволення внутрішні з потреб нижнього рівня системи (наприклад, інформація про вільну пам'ять).</a:t>
            </a:r>
            <a:endParaRPr lang="ru-RU" sz="2800" dirty="0"/>
          </a:p>
        </p:txBody>
      </p:sp>
    </p:spTree>
    <p:extLst>
      <p:ext uri="{BB962C8B-B14F-4D97-AF65-F5344CB8AC3E}">
        <p14:creationId xmlns:p14="http://schemas.microsoft.com/office/powerpoint/2010/main" xmlns="" val="308306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404664"/>
            <a:ext cx="8424936" cy="1569660"/>
          </a:xfrm>
          <a:prstGeom prst="rect">
            <a:avLst/>
          </a:prstGeom>
        </p:spPr>
        <p:txBody>
          <a:bodyPr wrap="square">
            <a:spAutoFit/>
          </a:bodyPr>
          <a:lstStyle/>
          <a:p>
            <a:r>
              <a:rPr lang="uk-UA" sz="2400" i="1" u="sng" dirty="0" smtClean="0"/>
              <a:t>Внутрішні каталоги</a:t>
            </a:r>
            <a:r>
              <a:rPr lang="uk-UA" sz="2400" i="1" dirty="0" smtClean="0"/>
              <a:t>. </a:t>
            </a:r>
            <a:r>
              <a:rPr lang="uk-UA" sz="2400" dirty="0" smtClean="0"/>
              <a:t>Описують фізичні властивості об’єктів БД, наприклад, кількість атрибутів відношення, їх розмір і , можливо, типи даних; опис індексів, визначених для даного відношення тощо.</a:t>
            </a:r>
            <a:endParaRPr lang="ru-RU" sz="2400" dirty="0"/>
          </a:p>
        </p:txBody>
      </p:sp>
    </p:spTree>
    <p:extLst>
      <p:ext uri="{BB962C8B-B14F-4D97-AF65-F5344CB8AC3E}">
        <p14:creationId xmlns:p14="http://schemas.microsoft.com/office/powerpoint/2010/main" xmlns="" val="12409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6224491"/>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269875" algn="ctr"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79512" y="920622"/>
            <a:ext cx="878497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3200" b="0"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Описувачі вільної і зайнятої пам’яті у сторінках відношення</a:t>
            </a:r>
            <a:r>
              <a:rPr kumimoji="0" lang="uk-UA" sz="32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Така інформація потрібна для знаходження вільного місця під час занесення кортежів. По-різному розв’язують задачу пошуку вільного місця для </a:t>
            </a:r>
            <a:r>
              <a:rPr kumimoji="0" lang="uk-UA" sz="3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некластеризованих</a:t>
            </a:r>
            <a:r>
              <a:rPr kumimoji="0" lang="uk-U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і </a:t>
            </a:r>
            <a:r>
              <a:rPr kumimoji="0" lang="uk-UA" sz="3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кластеризованих</a:t>
            </a:r>
            <a:r>
              <a:rPr kumimoji="0" lang="uk-U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відношень (в останньому випадку потрібно додатково використати </a:t>
            </a:r>
            <a:r>
              <a:rPr kumimoji="0" lang="uk-UA" sz="3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кластеризований</a:t>
            </a:r>
            <a:r>
              <a:rPr kumimoji="0" lang="uk-U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індекс). Нетривіальною є проблема звільнення сторінки в умовах </a:t>
            </a:r>
            <a:r>
              <a:rPr kumimoji="0" lang="uk-UA" sz="3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мультидоступу</a:t>
            </a:r>
            <a:r>
              <a:rPr kumimoji="0" lang="uk-U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uk-UA"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58327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79512" y="618071"/>
            <a:ext cx="878497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800" i="1" u="sng" dirty="0" smtClean="0"/>
              <a:t>Зв’язування сторінок одного відношення</a:t>
            </a:r>
            <a:r>
              <a:rPr lang="uk-UA" sz="2800" i="1" dirty="0" smtClean="0"/>
              <a:t>. </a:t>
            </a:r>
            <a:r>
              <a:rPr lang="uk-UA" sz="2800" dirty="0" smtClean="0"/>
              <a:t>Якщо в одному файлі зовнішньої пам’яті можуть розташовуватися сторінки декількох відношень (як правило, цього прагнуть), то потрібно зв’язати сторінки одного відношення. Тривіальний засіб використання прямих посилань між сторінками часто призводить до виникнення синхронізації трансакцій (наприклад, важко звільнювати і створювати нові сторінки відношення). Тому намагаються використати додаткове зв’язування сторінок з використанням службових індексів, наприклад, загальний механізм для опису вільної пам’яті і зв’язування сторінок В-дерев. </a:t>
            </a:r>
            <a:endParaRPr lang="ru-RU" sz="2800" dirty="0"/>
          </a:p>
        </p:txBody>
      </p:sp>
    </p:spTree>
    <p:extLst>
      <p:ext uri="{BB962C8B-B14F-4D97-AF65-F5344CB8AC3E}">
        <p14:creationId xmlns:p14="http://schemas.microsoft.com/office/powerpoint/2010/main" xmlns="" val="37707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76672"/>
            <a:ext cx="8352928" cy="5386090"/>
          </a:xfrm>
          <a:prstGeom prst="rect">
            <a:avLst/>
          </a:prstGeom>
        </p:spPr>
        <p:txBody>
          <a:bodyPr wrap="square">
            <a:spAutoFit/>
          </a:bodyPr>
          <a:lstStyle/>
          <a:p>
            <a:r>
              <a:rPr lang="uk-UA" sz="2800" b="1" dirty="0">
                <a:latin typeface="Times New Roman" pitchFamily="18" charset="0"/>
                <a:cs typeface="Times New Roman" pitchFamily="18" charset="0"/>
              </a:rPr>
              <a:t>Контрольні запитання</a:t>
            </a:r>
            <a:r>
              <a:rPr lang="en-US" sz="2800" b="1" dirty="0" smtClean="0">
                <a:latin typeface="Times New Roman" pitchFamily="18" charset="0"/>
                <a:cs typeface="Times New Roman" pitchFamily="18" charset="0"/>
              </a:rPr>
              <a:t>:</a:t>
            </a:r>
          </a:p>
          <a:p>
            <a:endParaRPr lang="ru-RU" sz="2800" dirty="0">
              <a:latin typeface="Times New Roman" pitchFamily="18" charset="0"/>
              <a:cs typeface="Times New Roman" pitchFamily="18" charset="0"/>
            </a:endParaRPr>
          </a:p>
          <a:p>
            <a:pPr marL="514350" lvl="0" indent="-514350">
              <a:buFont typeface="+mj-lt"/>
              <a:buAutoNum type="arabicPeriod"/>
            </a:pPr>
            <a:r>
              <a:rPr lang="uk-UA" sz="2400" dirty="0" smtClean="0"/>
              <a:t>Назвіть </a:t>
            </a:r>
            <a:r>
              <a:rPr lang="uk-UA" sz="2400" dirty="0" smtClean="0"/>
              <a:t>властивості, які має реляційна СУБД, для впливу на організацію зовнішньої пам’яті.</a:t>
            </a:r>
            <a:endParaRPr lang="ru-RU" sz="2400" dirty="0" smtClean="0"/>
          </a:p>
          <a:p>
            <a:pPr marL="514350" lvl="0" indent="-514350">
              <a:buFont typeface="+mj-lt"/>
              <a:buAutoNum type="arabicPeriod"/>
            </a:pPr>
            <a:r>
              <a:rPr lang="uk-UA" sz="2400" dirty="0" smtClean="0"/>
              <a:t>Назвіть та опишіть усі види об’єктів у зовнішній пам’яті БД.</a:t>
            </a:r>
            <a:endParaRPr lang="ru-RU" sz="2400" dirty="0" smtClean="0"/>
          </a:p>
          <a:p>
            <a:pPr marL="514350" lvl="0" indent="-514350">
              <a:buFont typeface="+mj-lt"/>
              <a:buAutoNum type="arabicPeriod"/>
            </a:pPr>
            <a:r>
              <a:rPr lang="uk-UA" sz="2400" dirty="0" smtClean="0"/>
              <a:t>Напишіть, що вам відомо, про зберігання відношень.</a:t>
            </a:r>
            <a:endParaRPr lang="ru-RU" sz="2400" dirty="0" smtClean="0"/>
          </a:p>
          <a:p>
            <a:pPr marL="514350" lvl="0" indent="-514350">
              <a:buFont typeface="+mj-lt"/>
              <a:buAutoNum type="arabicPeriod"/>
            </a:pPr>
            <a:r>
              <a:rPr lang="uk-UA" sz="2400" dirty="0" smtClean="0"/>
              <a:t>Яке основне призначення індексів?</a:t>
            </a:r>
            <a:endParaRPr lang="ru-RU" sz="2400" dirty="0" smtClean="0"/>
          </a:p>
          <a:p>
            <a:pPr marL="514350" lvl="0" indent="-514350">
              <a:buFont typeface="+mj-lt"/>
              <a:buAutoNum type="arabicPeriod"/>
            </a:pPr>
            <a:r>
              <a:rPr lang="uk-UA" sz="2400" dirty="0" smtClean="0"/>
              <a:t>Що </a:t>
            </a:r>
            <a:r>
              <a:rPr lang="uk-UA" sz="2400" dirty="0" smtClean="0"/>
              <a:t>таке </a:t>
            </a:r>
            <a:r>
              <a:rPr lang="uk-UA" sz="2400" dirty="0" smtClean="0"/>
              <a:t>хешування?</a:t>
            </a:r>
            <a:endParaRPr lang="ru-RU" sz="2400" dirty="0" smtClean="0"/>
          </a:p>
          <a:p>
            <a:pPr marL="514350" lvl="0" indent="-514350">
              <a:buFont typeface="+mj-lt"/>
              <a:buAutoNum type="arabicPeriod"/>
            </a:pPr>
            <a:r>
              <a:rPr lang="uk-UA" sz="2400" dirty="0" smtClean="0"/>
              <a:t>Які загальні властивості журнальної інформації?</a:t>
            </a:r>
            <a:endParaRPr lang="ru-RU" sz="2400" dirty="0" smtClean="0"/>
          </a:p>
          <a:p>
            <a:pPr marL="514350" lvl="0" indent="-514350">
              <a:buFont typeface="+mj-lt"/>
              <a:buAutoNum type="arabicPeriod"/>
            </a:pPr>
            <a:r>
              <a:rPr lang="uk-UA" sz="2400" dirty="0" smtClean="0"/>
              <a:t>Дайте визначення терміну внутрішні каталоги. Та напишіть про описувачі вільної і зайнятої пам’яті у сторінках відношень та зв’язування сторінок одного відношення.</a:t>
            </a:r>
            <a:endParaRPr lang="ru-RU" sz="2400" dirty="0"/>
          </a:p>
        </p:txBody>
      </p:sp>
    </p:spTree>
    <p:extLst>
      <p:ext uri="{BB962C8B-B14F-4D97-AF65-F5344CB8AC3E}">
        <p14:creationId xmlns:p14="http://schemas.microsoft.com/office/powerpoint/2010/main" xmlns="" val="28401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0116" y="0"/>
            <a:ext cx="8928992" cy="6740307"/>
          </a:xfrm>
          <a:prstGeom prst="rect">
            <a:avLst/>
          </a:prstGeom>
        </p:spPr>
        <p:txBody>
          <a:bodyPr wrap="square">
            <a:spAutoFit/>
          </a:bodyPr>
          <a:lstStyle/>
          <a:p>
            <a:pPr algn="ctr"/>
            <a:r>
              <a:rPr lang="uk-UA" b="1" dirty="0">
                <a:latin typeface="Times New Roman" pitchFamily="18" charset="0"/>
                <a:cs typeface="Times New Roman" pitchFamily="18" charset="0"/>
              </a:rPr>
              <a:t>Рекомендована література</a:t>
            </a:r>
            <a:r>
              <a:rPr lang="uk-UA"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uk-UA" dirty="0" smtClean="0"/>
              <a:t>1. </a:t>
            </a:r>
            <a:r>
              <a:rPr lang="uk-UA" dirty="0" err="1" smtClean="0"/>
              <a:t>Бородаєв</a:t>
            </a:r>
            <a:r>
              <a:rPr lang="uk-UA" dirty="0" smtClean="0"/>
              <a:t> </a:t>
            </a:r>
            <a:r>
              <a:rPr lang="uk-UA" dirty="0" smtClean="0"/>
              <a:t>В.А., Кущів В.Н. Банки і бази даних: Навчальний посібник. Л.: </a:t>
            </a:r>
            <a:r>
              <a:rPr lang="uk-UA" dirty="0" err="1" smtClean="0"/>
              <a:t>ВІКІ</a:t>
            </a:r>
            <a:r>
              <a:rPr lang="uk-UA" dirty="0" smtClean="0"/>
              <a:t>, 1989.</a:t>
            </a:r>
            <a:endParaRPr lang="ru-RU" dirty="0" smtClean="0"/>
          </a:p>
          <a:p>
            <a:r>
              <a:rPr lang="uk-UA" dirty="0" smtClean="0"/>
              <a:t>2. Основи сучасних комп’ютерних технологій: Навчальний посібник / Під редакцією проф. </a:t>
            </a:r>
            <a:r>
              <a:rPr lang="uk-UA" dirty="0" err="1" smtClean="0"/>
              <a:t>Хомоненко</a:t>
            </a:r>
            <a:r>
              <a:rPr lang="uk-UA" dirty="0" smtClean="0"/>
              <a:t> А.Д. Автори: </a:t>
            </a:r>
            <a:r>
              <a:rPr lang="uk-UA" dirty="0" err="1" smtClean="0"/>
              <a:t>Артамонов</a:t>
            </a:r>
            <a:r>
              <a:rPr lang="uk-UA" dirty="0" smtClean="0"/>
              <a:t> Б.Н., </a:t>
            </a:r>
            <a:r>
              <a:rPr lang="uk-UA" dirty="0" err="1" smtClean="0"/>
              <a:t>Брякалов</a:t>
            </a:r>
            <a:r>
              <a:rPr lang="uk-UA" dirty="0" smtClean="0"/>
              <a:t> Р.А., Гофман В.Е. та інші. </a:t>
            </a:r>
            <a:r>
              <a:rPr lang="uk-UA" dirty="0" err="1" smtClean="0"/>
              <a:t>СПб</a:t>
            </a:r>
            <a:r>
              <a:rPr lang="uk-UA" dirty="0" smtClean="0"/>
              <a:t>: КОРОНА </a:t>
            </a:r>
            <a:r>
              <a:rPr lang="uk-UA" dirty="0" err="1" smtClean="0"/>
              <a:t>прінт</a:t>
            </a:r>
            <a:r>
              <a:rPr lang="uk-UA" dirty="0" smtClean="0"/>
              <a:t>, 1998.</a:t>
            </a:r>
            <a:endParaRPr lang="ru-RU" dirty="0" smtClean="0"/>
          </a:p>
          <a:p>
            <a:r>
              <a:rPr lang="uk-UA" dirty="0" smtClean="0"/>
              <a:t>3. Системи управління базами даних і знань: </a:t>
            </a:r>
            <a:r>
              <a:rPr lang="uk-UA" dirty="0" err="1" smtClean="0"/>
              <a:t>Довід.вид</a:t>
            </a:r>
            <a:r>
              <a:rPr lang="uk-UA" dirty="0" smtClean="0"/>
              <a:t>. / </a:t>
            </a:r>
            <a:r>
              <a:rPr lang="uk-UA" dirty="0" err="1" smtClean="0"/>
              <a:t>Наумов</a:t>
            </a:r>
            <a:r>
              <a:rPr lang="uk-UA" dirty="0" smtClean="0"/>
              <a:t> А. М., </a:t>
            </a:r>
            <a:r>
              <a:rPr lang="uk-UA" dirty="0" err="1" smtClean="0"/>
              <a:t>Вендров</a:t>
            </a:r>
            <a:r>
              <a:rPr lang="uk-UA" dirty="0" smtClean="0"/>
              <a:t> А. М., Іванов В. К. та </a:t>
            </a:r>
            <a:r>
              <a:rPr lang="uk-UA" dirty="0" err="1" smtClean="0"/>
              <a:t>ін</a:t>
            </a:r>
            <a:r>
              <a:rPr lang="uk-UA" dirty="0" smtClean="0"/>
              <a:t>; Під. ред. Наумова А. Н. - М .: Фінанси і статистика, 1991.</a:t>
            </a:r>
            <a:endParaRPr lang="ru-RU" dirty="0" smtClean="0"/>
          </a:p>
          <a:p>
            <a:r>
              <a:rPr lang="uk-UA" dirty="0" smtClean="0"/>
              <a:t>4. </a:t>
            </a:r>
            <a:r>
              <a:rPr lang="uk-UA" dirty="0" err="1" smtClean="0"/>
              <a:t>Дейт</a:t>
            </a:r>
            <a:r>
              <a:rPr lang="uk-UA" dirty="0" smtClean="0"/>
              <a:t> К.Дж. Введення в системи баз даних.; Пер. з англ. 6-те вид. К.: Діалектика, 1998. – 784 с.</a:t>
            </a:r>
            <a:endParaRPr lang="ru-RU" dirty="0" smtClean="0"/>
          </a:p>
          <a:p>
            <a:r>
              <a:rPr lang="uk-UA" dirty="0" smtClean="0"/>
              <a:t>5. </a:t>
            </a:r>
            <a:r>
              <a:rPr lang="uk-UA" dirty="0" err="1" smtClean="0"/>
              <a:t>Зомуяїн</a:t>
            </a:r>
            <a:r>
              <a:rPr lang="uk-UA" dirty="0" smtClean="0"/>
              <a:t> А.В. Системи програмування баз даних і знань. </a:t>
            </a:r>
            <a:r>
              <a:rPr lang="uk-UA" dirty="0" err="1" smtClean="0"/>
              <a:t>Новосибірск</a:t>
            </a:r>
            <a:r>
              <a:rPr lang="uk-UA" dirty="0" smtClean="0"/>
              <a:t>.; Наука. </a:t>
            </a:r>
            <a:r>
              <a:rPr lang="uk-UA" dirty="0" err="1" smtClean="0"/>
              <a:t>Сиб</a:t>
            </a:r>
            <a:r>
              <a:rPr lang="uk-UA" dirty="0" smtClean="0"/>
              <a:t>. </a:t>
            </a:r>
            <a:r>
              <a:rPr lang="uk-UA" dirty="0" err="1" smtClean="0"/>
              <a:t>від-ння</a:t>
            </a:r>
            <a:r>
              <a:rPr lang="uk-UA" dirty="0" smtClean="0"/>
              <a:t>, 1990.</a:t>
            </a:r>
            <a:endParaRPr lang="ru-RU" dirty="0" smtClean="0"/>
          </a:p>
          <a:p>
            <a:r>
              <a:rPr lang="uk-UA" dirty="0" smtClean="0"/>
              <a:t>6. Мартін Дж. Організація баз даних в обчислювальних системах. - М.: Світ, 1980, 260с. </a:t>
            </a:r>
            <a:endParaRPr lang="ru-RU" dirty="0" smtClean="0"/>
          </a:p>
          <a:p>
            <a:r>
              <a:rPr lang="uk-UA" dirty="0" smtClean="0"/>
              <a:t>7. Романов Б.А., Кушніренко А.С. </a:t>
            </a:r>
            <a:r>
              <a:rPr lang="uk-UA" dirty="0" err="1" smtClean="0"/>
              <a:t>dBase</a:t>
            </a:r>
            <a:r>
              <a:rPr lang="uk-UA" dirty="0" smtClean="0"/>
              <a:t> IV: Призначення, функції, застосування. – М.: Радіо і зв’язок, 1991. – 384 с.</a:t>
            </a:r>
            <a:endParaRPr lang="ru-RU" dirty="0" smtClean="0"/>
          </a:p>
          <a:p>
            <a:r>
              <a:rPr lang="uk-UA" dirty="0" smtClean="0"/>
              <a:t>8. </a:t>
            </a:r>
            <a:r>
              <a:rPr lang="uk-UA" dirty="0" err="1" smtClean="0"/>
              <a:t>Ульман</a:t>
            </a:r>
            <a:r>
              <a:rPr lang="uk-UA" dirty="0" smtClean="0"/>
              <a:t> Дж. Основи систем баз даних. – М.: Фінанси і статистика, 1983.</a:t>
            </a:r>
            <a:endParaRPr lang="ru-RU" dirty="0" smtClean="0"/>
          </a:p>
          <a:p>
            <a:r>
              <a:rPr lang="uk-UA" dirty="0" smtClean="0"/>
              <a:t>9. </a:t>
            </a:r>
            <a:r>
              <a:rPr lang="uk-UA" dirty="0" err="1" smtClean="0"/>
              <a:t>Хомоненко</a:t>
            </a:r>
            <a:r>
              <a:rPr lang="uk-UA" dirty="0" smtClean="0"/>
              <a:t> А.Д., </a:t>
            </a:r>
            <a:r>
              <a:rPr lang="uk-UA" dirty="0" err="1" smtClean="0"/>
              <a:t>Цыганков</a:t>
            </a:r>
            <a:r>
              <a:rPr lang="uk-UA" dirty="0" smtClean="0"/>
              <a:t> В.М., Мальцев М.Г. </a:t>
            </a:r>
            <a:r>
              <a:rPr lang="uk-UA" dirty="0" err="1" smtClean="0"/>
              <a:t>Базы</a:t>
            </a:r>
            <a:r>
              <a:rPr lang="uk-UA" dirty="0" smtClean="0"/>
              <a:t> </a:t>
            </a:r>
            <a:r>
              <a:rPr lang="uk-UA" dirty="0" err="1" smtClean="0"/>
              <a:t>данных</a:t>
            </a:r>
            <a:r>
              <a:rPr lang="uk-UA" dirty="0" smtClean="0"/>
              <a:t>: </a:t>
            </a:r>
            <a:r>
              <a:rPr lang="uk-UA" dirty="0" err="1" smtClean="0"/>
              <a:t>Учебник</a:t>
            </a:r>
            <a:r>
              <a:rPr lang="uk-UA" dirty="0" smtClean="0"/>
              <a:t> для </a:t>
            </a:r>
            <a:r>
              <a:rPr lang="uk-UA" dirty="0" err="1" smtClean="0"/>
              <a:t>высших</a:t>
            </a:r>
            <a:r>
              <a:rPr lang="uk-UA" dirty="0" smtClean="0"/>
              <a:t> </a:t>
            </a:r>
            <a:r>
              <a:rPr lang="uk-UA" dirty="0" err="1" smtClean="0"/>
              <a:t>учебных</a:t>
            </a:r>
            <a:r>
              <a:rPr lang="uk-UA" dirty="0" smtClean="0"/>
              <a:t> заведений / </a:t>
            </a:r>
            <a:r>
              <a:rPr lang="uk-UA" dirty="0" err="1" smtClean="0"/>
              <a:t>Под</a:t>
            </a:r>
            <a:r>
              <a:rPr lang="uk-UA" dirty="0" smtClean="0"/>
              <a:t> ред. проф. А.Д. </a:t>
            </a:r>
            <a:r>
              <a:rPr lang="uk-UA" dirty="0" err="1" smtClean="0"/>
              <a:t>Хомоненко</a:t>
            </a:r>
            <a:r>
              <a:rPr lang="uk-UA" dirty="0" smtClean="0"/>
              <a:t>. - </a:t>
            </a:r>
            <a:r>
              <a:rPr lang="uk-UA" dirty="0" err="1" smtClean="0"/>
              <a:t>Издание</a:t>
            </a:r>
            <a:r>
              <a:rPr lang="uk-UA" dirty="0" smtClean="0"/>
              <a:t> </a:t>
            </a:r>
            <a:r>
              <a:rPr lang="uk-UA" dirty="0" err="1" smtClean="0"/>
              <a:t>второе</a:t>
            </a:r>
            <a:r>
              <a:rPr lang="uk-UA" dirty="0" smtClean="0"/>
              <a:t>, </a:t>
            </a:r>
            <a:r>
              <a:rPr lang="uk-UA" dirty="0" err="1" smtClean="0"/>
              <a:t>дополненное</a:t>
            </a:r>
            <a:r>
              <a:rPr lang="uk-UA" dirty="0" smtClean="0"/>
              <a:t> и </a:t>
            </a:r>
            <a:r>
              <a:rPr lang="uk-UA" dirty="0" err="1" smtClean="0"/>
              <a:t>переработанное</a:t>
            </a:r>
            <a:r>
              <a:rPr lang="uk-UA" dirty="0" smtClean="0"/>
              <a:t> - </a:t>
            </a:r>
            <a:r>
              <a:rPr lang="uk-UA" dirty="0" err="1" smtClean="0"/>
              <a:t>СПб</a:t>
            </a:r>
            <a:r>
              <a:rPr lang="uk-UA" dirty="0" smtClean="0"/>
              <a:t>.: КОРОНА </a:t>
            </a:r>
            <a:r>
              <a:rPr lang="uk-UA" dirty="0" err="1" smtClean="0"/>
              <a:t>принт</a:t>
            </a:r>
            <a:r>
              <a:rPr lang="uk-UA" dirty="0" smtClean="0"/>
              <a:t>, 2002. - 672с.</a:t>
            </a:r>
            <a:endParaRPr lang="ru-RU" dirty="0" smtClean="0"/>
          </a:p>
          <a:p>
            <a:r>
              <a:rPr lang="uk-UA" dirty="0" smtClean="0"/>
              <a:t>10. </a:t>
            </a:r>
            <a:r>
              <a:rPr lang="uk-UA" dirty="0" err="1" smtClean="0"/>
              <a:t>Гайдаржи</a:t>
            </a:r>
            <a:r>
              <a:rPr lang="uk-UA" dirty="0" smtClean="0"/>
              <a:t> В.І. </a:t>
            </a:r>
            <a:r>
              <a:rPr lang="uk-UA" dirty="0" err="1" smtClean="0"/>
              <a:t>Дацюк</a:t>
            </a:r>
            <a:r>
              <a:rPr lang="uk-UA" dirty="0" smtClean="0"/>
              <a:t> О.А. Основи проектування та використання баз даних: Навчальний посібник. Друге видання виправ. і </a:t>
            </a:r>
            <a:r>
              <a:rPr lang="uk-UA" dirty="0" err="1" smtClean="0"/>
              <a:t>доповн</a:t>
            </a:r>
            <a:r>
              <a:rPr lang="uk-UA" dirty="0" smtClean="0"/>
              <a:t>. - К.: ІВЦ "Видавництво Політехніка", ТОВ "Фірма Періодика" 2004. - 256 с. </a:t>
            </a:r>
            <a:endParaRPr lang="ru-RU" dirty="0"/>
          </a:p>
        </p:txBody>
      </p:sp>
    </p:spTree>
    <p:extLst>
      <p:ext uri="{BB962C8B-B14F-4D97-AF65-F5344CB8AC3E}">
        <p14:creationId xmlns:p14="http://schemas.microsoft.com/office/powerpoint/2010/main" xmlns="" val="125216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1688</TotalTime>
  <Words>647</Words>
  <Application>Microsoft Office PowerPoint</Application>
  <PresentationFormat>Экран (4:3)</PresentationFormat>
  <Paragraphs>31</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Воздушный поток</vt:lpstr>
      <vt:lpstr>Слайд 1</vt:lpstr>
      <vt:lpstr>Слайд 2</vt:lpstr>
      <vt:lpstr>Слайд 3</vt:lpstr>
      <vt:lpstr>Слайд 4</vt:lpstr>
      <vt:lpstr>Слайд 5</vt:lpstr>
      <vt:lpstr>Слайд 6</vt:lpstr>
      <vt:lpstr>Слайд 7</vt:lpstr>
      <vt:lpstr>Слайд 8</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Michal</cp:lastModifiedBy>
  <cp:revision>36</cp:revision>
  <dcterms:created xsi:type="dcterms:W3CDTF">2013-11-19T17:31:37Z</dcterms:created>
  <dcterms:modified xsi:type="dcterms:W3CDTF">2014-03-31T18:30:37Z</dcterms:modified>
</cp:coreProperties>
</file>