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sldIdLst>
    <p:sldId id="256" r:id="rId2"/>
    <p:sldId id="257" r:id="rId3"/>
    <p:sldId id="284" r:id="rId4"/>
    <p:sldId id="299" r:id="rId5"/>
    <p:sldId id="285" r:id="rId6"/>
    <p:sldId id="286" r:id="rId7"/>
    <p:sldId id="294" r:id="rId8"/>
    <p:sldId id="26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7BBD4-3E02-4F55-8B51-6731F14C7890}" type="datetimeFigureOut">
              <a:rPr lang="ru-RU" smtClean="0"/>
              <a:pPr/>
              <a:t>31.03.2014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91DF0-EA43-44A1-A1D3-244366D757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7064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Організація</a:t>
            </a:r>
            <a:endParaRPr lang="uk-UA" sz="9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0161" y="1124744"/>
            <a:ext cx="54713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</a:t>
            </a:r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№19</a:t>
            </a:r>
            <a:endParaRPr lang="uk-UA" sz="7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9087" y="2780928"/>
            <a:ext cx="80247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Індексація даних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04664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/>
              <a:t>Як наголошувалося вище, визначення ключа для таблиці означає автоматичне сортування записів, контроль відсутності повторень значень в ключових полях записів і підвищення швидкості виконання операцій пошуку в таблиці. Для реалізації цих функцій в СУБД застосовують </a:t>
            </a:r>
            <a:r>
              <a:rPr lang="uk-UA" sz="2800" u="sng" dirty="0" smtClean="0"/>
              <a:t>індексацію</a:t>
            </a:r>
            <a:r>
              <a:rPr lang="uk-UA" sz="2800" i="1" u="sng" dirty="0" smtClean="0"/>
              <a:t>.</a:t>
            </a:r>
            <a:r>
              <a:rPr lang="uk-UA" sz="2800" i="1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308306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1"/>
          <p:cNvGrpSpPr>
            <a:grpSpLocks/>
          </p:cNvGrpSpPr>
          <p:nvPr/>
        </p:nvGrpSpPr>
        <p:grpSpPr bwMode="auto">
          <a:xfrm>
            <a:off x="250825" y="333374"/>
            <a:ext cx="8497639" cy="6263978"/>
            <a:chOff x="1395" y="960"/>
            <a:chExt cx="9674" cy="4153"/>
          </a:xfrm>
        </p:grpSpPr>
        <p:grpSp>
          <p:nvGrpSpPr>
            <p:cNvPr id="17410" name="Group 2"/>
            <p:cNvGrpSpPr>
              <a:grpSpLocks/>
            </p:cNvGrpSpPr>
            <p:nvPr/>
          </p:nvGrpSpPr>
          <p:grpSpPr bwMode="auto">
            <a:xfrm>
              <a:off x="1395" y="1393"/>
              <a:ext cx="2550" cy="3390"/>
              <a:chOff x="1875" y="4665"/>
              <a:chExt cx="3060" cy="3390"/>
            </a:xfrm>
          </p:grpSpPr>
          <p:grpSp>
            <p:nvGrpSpPr>
              <p:cNvPr id="17411" name="Group 3"/>
              <p:cNvGrpSpPr>
                <a:grpSpLocks/>
              </p:cNvGrpSpPr>
              <p:nvPr/>
            </p:nvGrpSpPr>
            <p:grpSpPr bwMode="auto">
              <a:xfrm>
                <a:off x="1875" y="4665"/>
                <a:ext cx="3060" cy="3390"/>
                <a:chOff x="1875" y="4665"/>
                <a:chExt cx="3060" cy="3390"/>
              </a:xfrm>
            </p:grpSpPr>
            <p:grpSp>
              <p:nvGrpSpPr>
                <p:cNvPr id="17412" name="Group 4"/>
                <p:cNvGrpSpPr>
                  <a:grpSpLocks/>
                </p:cNvGrpSpPr>
                <p:nvPr/>
              </p:nvGrpSpPr>
              <p:grpSpPr bwMode="auto">
                <a:xfrm>
                  <a:off x="1875" y="4665"/>
                  <a:ext cx="3060" cy="555"/>
                  <a:chOff x="1875" y="4665"/>
                  <a:chExt cx="3060" cy="555"/>
                </a:xfrm>
              </p:grpSpPr>
              <p:sp>
                <p:nvSpPr>
                  <p:cNvPr id="17413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1875" y="4665"/>
                    <a:ext cx="1530" cy="5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ключ</a:t>
                    </a:r>
                    <a:endParaRPr kumimoji="0" lang="ru-RU" sz="36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741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405" y="4665"/>
                    <a:ext cx="1530" cy="5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адреса</a:t>
                    </a:r>
                    <a:endParaRPr kumimoji="0" lang="ru-RU" sz="36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7415" name="Group 7"/>
                <p:cNvGrpSpPr>
                  <a:grpSpLocks/>
                </p:cNvGrpSpPr>
                <p:nvPr/>
              </p:nvGrpSpPr>
              <p:grpSpPr bwMode="auto">
                <a:xfrm>
                  <a:off x="1875" y="5220"/>
                  <a:ext cx="3060" cy="555"/>
                  <a:chOff x="1875" y="4665"/>
                  <a:chExt cx="3060" cy="555"/>
                </a:xfrm>
              </p:grpSpPr>
              <p:sp>
                <p:nvSpPr>
                  <p:cNvPr id="1741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875" y="4665"/>
                    <a:ext cx="1530" cy="5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ключ</a:t>
                    </a:r>
                    <a:endParaRPr kumimoji="0" lang="ru-RU" sz="36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741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405" y="4665"/>
                    <a:ext cx="1530" cy="5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адреса</a:t>
                    </a:r>
                    <a:endParaRPr kumimoji="0" lang="ru-RU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endParaRP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36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7418" name="Group 10"/>
                <p:cNvGrpSpPr>
                  <a:grpSpLocks/>
                </p:cNvGrpSpPr>
                <p:nvPr/>
              </p:nvGrpSpPr>
              <p:grpSpPr bwMode="auto">
                <a:xfrm>
                  <a:off x="1875" y="7500"/>
                  <a:ext cx="3060" cy="555"/>
                  <a:chOff x="1875" y="4665"/>
                  <a:chExt cx="3060" cy="555"/>
                </a:xfrm>
              </p:grpSpPr>
              <p:sp>
                <p:nvSpPr>
                  <p:cNvPr id="1741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875" y="4665"/>
                    <a:ext cx="1530" cy="5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ключ</a:t>
                    </a:r>
                    <a:endParaRPr kumimoji="0" lang="ru-RU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endParaRP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36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742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405" y="4665"/>
                    <a:ext cx="1530" cy="5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адреса</a:t>
                    </a:r>
                    <a:endParaRPr kumimoji="0" lang="ru-RU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endParaRP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36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17421" name="Rectangle 13"/>
              <p:cNvSpPr>
                <a:spLocks noChangeArrowheads="1"/>
              </p:cNvSpPr>
              <p:nvPr/>
            </p:nvSpPr>
            <p:spPr bwMode="auto">
              <a:xfrm>
                <a:off x="1875" y="5775"/>
                <a:ext cx="3060" cy="17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.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.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422" name="Group 14"/>
            <p:cNvGrpSpPr>
              <a:grpSpLocks/>
            </p:cNvGrpSpPr>
            <p:nvPr/>
          </p:nvGrpSpPr>
          <p:grpSpPr bwMode="auto">
            <a:xfrm>
              <a:off x="5030" y="1633"/>
              <a:ext cx="1470" cy="3480"/>
              <a:chOff x="5055" y="4905"/>
              <a:chExt cx="1785" cy="3480"/>
            </a:xfrm>
          </p:grpSpPr>
          <p:sp>
            <p:nvSpPr>
              <p:cNvPr id="17423" name="Rectangle 15"/>
              <p:cNvSpPr>
                <a:spLocks noChangeArrowheads="1"/>
              </p:cNvSpPr>
              <p:nvPr/>
            </p:nvSpPr>
            <p:spPr bwMode="auto">
              <a:xfrm>
                <a:off x="5055" y="4905"/>
                <a:ext cx="1785" cy="3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ключ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запис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ключ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запис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…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ключ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запис</a:t>
                </a:r>
                <a:endParaRPr kumimoji="0" lang="ru-RU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424" name="AutoShape 16"/>
              <p:cNvCxnSpPr>
                <a:cxnSpLocks noChangeShapeType="1"/>
              </p:cNvCxnSpPr>
              <p:nvPr/>
            </p:nvCxnSpPr>
            <p:spPr bwMode="auto">
              <a:xfrm>
                <a:off x="5055" y="5895"/>
                <a:ext cx="178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5" name="AutoShape 17"/>
              <p:cNvCxnSpPr>
                <a:cxnSpLocks noChangeShapeType="1"/>
              </p:cNvCxnSpPr>
              <p:nvPr/>
            </p:nvCxnSpPr>
            <p:spPr bwMode="auto">
              <a:xfrm>
                <a:off x="5055" y="6750"/>
                <a:ext cx="178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6" name="AutoShape 18"/>
              <p:cNvCxnSpPr>
                <a:cxnSpLocks noChangeShapeType="1"/>
              </p:cNvCxnSpPr>
              <p:nvPr/>
            </p:nvCxnSpPr>
            <p:spPr bwMode="auto">
              <a:xfrm>
                <a:off x="5055" y="7320"/>
                <a:ext cx="178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17427" name="Group 19"/>
              <p:cNvGrpSpPr>
                <a:grpSpLocks/>
              </p:cNvGrpSpPr>
              <p:nvPr/>
            </p:nvGrpSpPr>
            <p:grpSpPr bwMode="auto">
              <a:xfrm>
                <a:off x="5055" y="5400"/>
                <a:ext cx="1770" cy="0"/>
                <a:chOff x="5055" y="5400"/>
                <a:chExt cx="1770" cy="0"/>
              </a:xfrm>
            </p:grpSpPr>
            <p:grpSp>
              <p:nvGrpSpPr>
                <p:cNvPr id="17428" name="Group 20"/>
                <p:cNvGrpSpPr>
                  <a:grpSpLocks/>
                </p:cNvGrpSpPr>
                <p:nvPr/>
              </p:nvGrpSpPr>
              <p:grpSpPr bwMode="auto">
                <a:xfrm>
                  <a:off x="5055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29" name="AutoShape 2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30" name="AutoShape 2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7431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6630" y="5400"/>
                  <a:ext cx="19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17432" name="Group 24"/>
                <p:cNvGrpSpPr>
                  <a:grpSpLocks/>
                </p:cNvGrpSpPr>
                <p:nvPr/>
              </p:nvGrpSpPr>
              <p:grpSpPr bwMode="auto">
                <a:xfrm>
                  <a:off x="558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33" name="AutoShape 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34" name="AutoShape 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7435" name="Group 27"/>
                <p:cNvGrpSpPr>
                  <a:grpSpLocks/>
                </p:cNvGrpSpPr>
                <p:nvPr/>
              </p:nvGrpSpPr>
              <p:grpSpPr bwMode="auto">
                <a:xfrm>
                  <a:off x="609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36" name="AutoShape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37" name="AutoShape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  <p:grpSp>
            <p:nvGrpSpPr>
              <p:cNvPr id="17438" name="Group 30"/>
              <p:cNvGrpSpPr>
                <a:grpSpLocks/>
              </p:cNvGrpSpPr>
              <p:nvPr/>
            </p:nvGrpSpPr>
            <p:grpSpPr bwMode="auto">
              <a:xfrm>
                <a:off x="5055" y="6330"/>
                <a:ext cx="1770" cy="0"/>
                <a:chOff x="5055" y="5400"/>
                <a:chExt cx="1770" cy="0"/>
              </a:xfrm>
            </p:grpSpPr>
            <p:grpSp>
              <p:nvGrpSpPr>
                <p:cNvPr id="17439" name="Group 31"/>
                <p:cNvGrpSpPr>
                  <a:grpSpLocks/>
                </p:cNvGrpSpPr>
                <p:nvPr/>
              </p:nvGrpSpPr>
              <p:grpSpPr bwMode="auto">
                <a:xfrm>
                  <a:off x="5055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40" name="AutoShape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41" name="AutoShape 3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7442" name="AutoShape 34"/>
                <p:cNvCxnSpPr>
                  <a:cxnSpLocks noChangeShapeType="1"/>
                </p:cNvCxnSpPr>
                <p:nvPr/>
              </p:nvCxnSpPr>
              <p:spPr bwMode="auto">
                <a:xfrm>
                  <a:off x="6630" y="5400"/>
                  <a:ext cx="19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17443" name="Group 35"/>
                <p:cNvGrpSpPr>
                  <a:grpSpLocks/>
                </p:cNvGrpSpPr>
                <p:nvPr/>
              </p:nvGrpSpPr>
              <p:grpSpPr bwMode="auto">
                <a:xfrm>
                  <a:off x="558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44" name="AutoShape 3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45" name="AutoShape 3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7446" name="Group 38"/>
                <p:cNvGrpSpPr>
                  <a:grpSpLocks/>
                </p:cNvGrpSpPr>
                <p:nvPr/>
              </p:nvGrpSpPr>
              <p:grpSpPr bwMode="auto">
                <a:xfrm>
                  <a:off x="609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47" name="AutoShape 3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48" name="AutoShape 4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  <p:grpSp>
            <p:nvGrpSpPr>
              <p:cNvPr id="17449" name="Group 41"/>
              <p:cNvGrpSpPr>
                <a:grpSpLocks/>
              </p:cNvGrpSpPr>
              <p:nvPr/>
            </p:nvGrpSpPr>
            <p:grpSpPr bwMode="auto">
              <a:xfrm>
                <a:off x="5055" y="7860"/>
                <a:ext cx="1770" cy="0"/>
                <a:chOff x="5055" y="5400"/>
                <a:chExt cx="1770" cy="0"/>
              </a:xfrm>
            </p:grpSpPr>
            <p:grpSp>
              <p:nvGrpSpPr>
                <p:cNvPr id="17450" name="Group 42"/>
                <p:cNvGrpSpPr>
                  <a:grpSpLocks/>
                </p:cNvGrpSpPr>
                <p:nvPr/>
              </p:nvGrpSpPr>
              <p:grpSpPr bwMode="auto">
                <a:xfrm>
                  <a:off x="5055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51" name="AutoShape 4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52" name="AutoShape 4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7453" name="AutoShape 45"/>
                <p:cNvCxnSpPr>
                  <a:cxnSpLocks noChangeShapeType="1"/>
                </p:cNvCxnSpPr>
                <p:nvPr/>
              </p:nvCxnSpPr>
              <p:spPr bwMode="auto">
                <a:xfrm>
                  <a:off x="6630" y="5400"/>
                  <a:ext cx="19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17454" name="Group 46"/>
                <p:cNvGrpSpPr>
                  <a:grpSpLocks/>
                </p:cNvGrpSpPr>
                <p:nvPr/>
              </p:nvGrpSpPr>
              <p:grpSpPr bwMode="auto">
                <a:xfrm>
                  <a:off x="558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55" name="AutoShape 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56" name="AutoShape 4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7457" name="Group 49"/>
                <p:cNvGrpSpPr>
                  <a:grpSpLocks/>
                </p:cNvGrpSpPr>
                <p:nvPr/>
              </p:nvGrpSpPr>
              <p:grpSpPr bwMode="auto">
                <a:xfrm>
                  <a:off x="609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58" name="AutoShape 5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59" name="AutoShape 5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</p:grpSp>
        <p:grpSp>
          <p:nvGrpSpPr>
            <p:cNvPr id="17460" name="Group 52"/>
            <p:cNvGrpSpPr>
              <a:grpSpLocks/>
            </p:cNvGrpSpPr>
            <p:nvPr/>
          </p:nvGrpSpPr>
          <p:grpSpPr bwMode="auto">
            <a:xfrm>
              <a:off x="7294" y="1303"/>
              <a:ext cx="1470" cy="3480"/>
              <a:chOff x="5055" y="4905"/>
              <a:chExt cx="1785" cy="3480"/>
            </a:xfrm>
          </p:grpSpPr>
          <p:sp>
            <p:nvSpPr>
              <p:cNvPr id="17461" name="Rectangle 53"/>
              <p:cNvSpPr>
                <a:spLocks noChangeArrowheads="1"/>
              </p:cNvSpPr>
              <p:nvPr/>
            </p:nvSpPr>
            <p:spPr bwMode="auto">
              <a:xfrm>
                <a:off x="5055" y="4905"/>
                <a:ext cx="1785" cy="3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ключ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запис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ключ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запис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…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ключ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запис</a:t>
                </a:r>
                <a:endParaRPr kumimoji="0" lang="ru-RU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462" name="AutoShape 54"/>
              <p:cNvCxnSpPr>
                <a:cxnSpLocks noChangeShapeType="1"/>
              </p:cNvCxnSpPr>
              <p:nvPr/>
            </p:nvCxnSpPr>
            <p:spPr bwMode="auto">
              <a:xfrm>
                <a:off x="5055" y="5895"/>
                <a:ext cx="178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63" name="AutoShape 55"/>
              <p:cNvCxnSpPr>
                <a:cxnSpLocks noChangeShapeType="1"/>
              </p:cNvCxnSpPr>
              <p:nvPr/>
            </p:nvCxnSpPr>
            <p:spPr bwMode="auto">
              <a:xfrm>
                <a:off x="5055" y="6750"/>
                <a:ext cx="178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64" name="AutoShape 56"/>
              <p:cNvCxnSpPr>
                <a:cxnSpLocks noChangeShapeType="1"/>
              </p:cNvCxnSpPr>
              <p:nvPr/>
            </p:nvCxnSpPr>
            <p:spPr bwMode="auto">
              <a:xfrm>
                <a:off x="5055" y="7320"/>
                <a:ext cx="178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17465" name="Group 57"/>
              <p:cNvGrpSpPr>
                <a:grpSpLocks/>
              </p:cNvGrpSpPr>
              <p:nvPr/>
            </p:nvGrpSpPr>
            <p:grpSpPr bwMode="auto">
              <a:xfrm>
                <a:off x="5055" y="5400"/>
                <a:ext cx="1770" cy="0"/>
                <a:chOff x="5055" y="5400"/>
                <a:chExt cx="1770" cy="0"/>
              </a:xfrm>
            </p:grpSpPr>
            <p:grpSp>
              <p:nvGrpSpPr>
                <p:cNvPr id="17466" name="Group 58"/>
                <p:cNvGrpSpPr>
                  <a:grpSpLocks/>
                </p:cNvGrpSpPr>
                <p:nvPr/>
              </p:nvGrpSpPr>
              <p:grpSpPr bwMode="auto">
                <a:xfrm>
                  <a:off x="5055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67" name="AutoShape 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68" name="AutoShape 6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7469" name="AutoShape 61"/>
                <p:cNvCxnSpPr>
                  <a:cxnSpLocks noChangeShapeType="1"/>
                </p:cNvCxnSpPr>
                <p:nvPr/>
              </p:nvCxnSpPr>
              <p:spPr bwMode="auto">
                <a:xfrm>
                  <a:off x="6630" y="5400"/>
                  <a:ext cx="19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17470" name="Group 62"/>
                <p:cNvGrpSpPr>
                  <a:grpSpLocks/>
                </p:cNvGrpSpPr>
                <p:nvPr/>
              </p:nvGrpSpPr>
              <p:grpSpPr bwMode="auto">
                <a:xfrm>
                  <a:off x="558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71" name="AutoShape 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72" name="AutoShape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7473" name="Group 65"/>
                <p:cNvGrpSpPr>
                  <a:grpSpLocks/>
                </p:cNvGrpSpPr>
                <p:nvPr/>
              </p:nvGrpSpPr>
              <p:grpSpPr bwMode="auto">
                <a:xfrm>
                  <a:off x="609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74" name="AutoShape 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75" name="AutoShape 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  <p:grpSp>
            <p:nvGrpSpPr>
              <p:cNvPr id="17476" name="Group 68"/>
              <p:cNvGrpSpPr>
                <a:grpSpLocks/>
              </p:cNvGrpSpPr>
              <p:nvPr/>
            </p:nvGrpSpPr>
            <p:grpSpPr bwMode="auto">
              <a:xfrm>
                <a:off x="5055" y="6330"/>
                <a:ext cx="1770" cy="0"/>
                <a:chOff x="5055" y="5400"/>
                <a:chExt cx="1770" cy="0"/>
              </a:xfrm>
            </p:grpSpPr>
            <p:grpSp>
              <p:nvGrpSpPr>
                <p:cNvPr id="17477" name="Group 69"/>
                <p:cNvGrpSpPr>
                  <a:grpSpLocks/>
                </p:cNvGrpSpPr>
                <p:nvPr/>
              </p:nvGrpSpPr>
              <p:grpSpPr bwMode="auto">
                <a:xfrm>
                  <a:off x="5055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78" name="AutoShape 7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79" name="AutoShape 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7480" name="AutoShape 72"/>
                <p:cNvCxnSpPr>
                  <a:cxnSpLocks noChangeShapeType="1"/>
                </p:cNvCxnSpPr>
                <p:nvPr/>
              </p:nvCxnSpPr>
              <p:spPr bwMode="auto">
                <a:xfrm>
                  <a:off x="6630" y="5400"/>
                  <a:ext cx="19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17481" name="Group 73"/>
                <p:cNvGrpSpPr>
                  <a:grpSpLocks/>
                </p:cNvGrpSpPr>
                <p:nvPr/>
              </p:nvGrpSpPr>
              <p:grpSpPr bwMode="auto">
                <a:xfrm>
                  <a:off x="558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82" name="AutoShape 7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83" name="AutoShape 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7484" name="Group 76"/>
                <p:cNvGrpSpPr>
                  <a:grpSpLocks/>
                </p:cNvGrpSpPr>
                <p:nvPr/>
              </p:nvGrpSpPr>
              <p:grpSpPr bwMode="auto">
                <a:xfrm>
                  <a:off x="609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85" name="AutoShape 7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86" name="AutoShape 7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  <p:grpSp>
            <p:nvGrpSpPr>
              <p:cNvPr id="17487" name="Group 79"/>
              <p:cNvGrpSpPr>
                <a:grpSpLocks/>
              </p:cNvGrpSpPr>
              <p:nvPr/>
            </p:nvGrpSpPr>
            <p:grpSpPr bwMode="auto">
              <a:xfrm>
                <a:off x="5055" y="7860"/>
                <a:ext cx="1770" cy="0"/>
                <a:chOff x="5055" y="5400"/>
                <a:chExt cx="1770" cy="0"/>
              </a:xfrm>
            </p:grpSpPr>
            <p:grpSp>
              <p:nvGrpSpPr>
                <p:cNvPr id="17488" name="Group 80"/>
                <p:cNvGrpSpPr>
                  <a:grpSpLocks/>
                </p:cNvGrpSpPr>
                <p:nvPr/>
              </p:nvGrpSpPr>
              <p:grpSpPr bwMode="auto">
                <a:xfrm>
                  <a:off x="5055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89" name="AutoShape 8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90" name="AutoShape 8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7491" name="AutoShape 83"/>
                <p:cNvCxnSpPr>
                  <a:cxnSpLocks noChangeShapeType="1"/>
                </p:cNvCxnSpPr>
                <p:nvPr/>
              </p:nvCxnSpPr>
              <p:spPr bwMode="auto">
                <a:xfrm>
                  <a:off x="6630" y="5400"/>
                  <a:ext cx="19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17492" name="Group 84"/>
                <p:cNvGrpSpPr>
                  <a:grpSpLocks/>
                </p:cNvGrpSpPr>
                <p:nvPr/>
              </p:nvGrpSpPr>
              <p:grpSpPr bwMode="auto">
                <a:xfrm>
                  <a:off x="558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93" name="AutoShape 8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94" name="AutoShape 8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7495" name="Group 87"/>
                <p:cNvGrpSpPr>
                  <a:grpSpLocks/>
                </p:cNvGrpSpPr>
                <p:nvPr/>
              </p:nvGrpSpPr>
              <p:grpSpPr bwMode="auto">
                <a:xfrm>
                  <a:off x="609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496" name="AutoShape 8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97" name="AutoShape 8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</p:grpSp>
        <p:grpSp>
          <p:nvGrpSpPr>
            <p:cNvPr id="17498" name="Group 90"/>
            <p:cNvGrpSpPr>
              <a:grpSpLocks/>
            </p:cNvGrpSpPr>
            <p:nvPr/>
          </p:nvGrpSpPr>
          <p:grpSpPr bwMode="auto">
            <a:xfrm>
              <a:off x="9599" y="960"/>
              <a:ext cx="1470" cy="3480"/>
              <a:chOff x="5055" y="4905"/>
              <a:chExt cx="1785" cy="3480"/>
            </a:xfrm>
          </p:grpSpPr>
          <p:sp>
            <p:nvSpPr>
              <p:cNvPr id="17499" name="Rectangle 91"/>
              <p:cNvSpPr>
                <a:spLocks noChangeArrowheads="1"/>
              </p:cNvSpPr>
              <p:nvPr/>
            </p:nvSpPr>
            <p:spPr bwMode="auto">
              <a:xfrm>
                <a:off x="5055" y="4905"/>
                <a:ext cx="1785" cy="3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ключ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запис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ключ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запис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…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ключ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запис</a:t>
                </a:r>
                <a:endParaRPr kumimoji="0" lang="ru-RU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500" name="AutoShape 92"/>
              <p:cNvCxnSpPr>
                <a:cxnSpLocks noChangeShapeType="1"/>
              </p:cNvCxnSpPr>
              <p:nvPr/>
            </p:nvCxnSpPr>
            <p:spPr bwMode="auto">
              <a:xfrm>
                <a:off x="5055" y="5895"/>
                <a:ext cx="178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501" name="AutoShape 93"/>
              <p:cNvCxnSpPr>
                <a:cxnSpLocks noChangeShapeType="1"/>
              </p:cNvCxnSpPr>
              <p:nvPr/>
            </p:nvCxnSpPr>
            <p:spPr bwMode="auto">
              <a:xfrm>
                <a:off x="5055" y="6750"/>
                <a:ext cx="178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502" name="AutoShape 94"/>
              <p:cNvCxnSpPr>
                <a:cxnSpLocks noChangeShapeType="1"/>
              </p:cNvCxnSpPr>
              <p:nvPr/>
            </p:nvCxnSpPr>
            <p:spPr bwMode="auto">
              <a:xfrm>
                <a:off x="5055" y="7320"/>
                <a:ext cx="178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17503" name="Group 95"/>
              <p:cNvGrpSpPr>
                <a:grpSpLocks/>
              </p:cNvGrpSpPr>
              <p:nvPr/>
            </p:nvGrpSpPr>
            <p:grpSpPr bwMode="auto">
              <a:xfrm>
                <a:off x="5055" y="5400"/>
                <a:ext cx="1770" cy="0"/>
                <a:chOff x="5055" y="5400"/>
                <a:chExt cx="1770" cy="0"/>
              </a:xfrm>
            </p:grpSpPr>
            <p:grpSp>
              <p:nvGrpSpPr>
                <p:cNvPr id="17504" name="Group 96"/>
                <p:cNvGrpSpPr>
                  <a:grpSpLocks/>
                </p:cNvGrpSpPr>
                <p:nvPr/>
              </p:nvGrpSpPr>
              <p:grpSpPr bwMode="auto">
                <a:xfrm>
                  <a:off x="5055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505" name="AutoShape 9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506" name="AutoShape 9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7507" name="AutoShape 99"/>
                <p:cNvCxnSpPr>
                  <a:cxnSpLocks noChangeShapeType="1"/>
                </p:cNvCxnSpPr>
                <p:nvPr/>
              </p:nvCxnSpPr>
              <p:spPr bwMode="auto">
                <a:xfrm>
                  <a:off x="6630" y="5400"/>
                  <a:ext cx="19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17508" name="Group 100"/>
                <p:cNvGrpSpPr>
                  <a:grpSpLocks/>
                </p:cNvGrpSpPr>
                <p:nvPr/>
              </p:nvGrpSpPr>
              <p:grpSpPr bwMode="auto">
                <a:xfrm>
                  <a:off x="558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509" name="AutoShape 10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510" name="AutoShape 10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7511" name="Group 103"/>
                <p:cNvGrpSpPr>
                  <a:grpSpLocks/>
                </p:cNvGrpSpPr>
                <p:nvPr/>
              </p:nvGrpSpPr>
              <p:grpSpPr bwMode="auto">
                <a:xfrm>
                  <a:off x="609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512" name="AutoShape 10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513" name="AutoShape 10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  <p:grpSp>
            <p:nvGrpSpPr>
              <p:cNvPr id="17514" name="Group 106"/>
              <p:cNvGrpSpPr>
                <a:grpSpLocks/>
              </p:cNvGrpSpPr>
              <p:nvPr/>
            </p:nvGrpSpPr>
            <p:grpSpPr bwMode="auto">
              <a:xfrm>
                <a:off x="5055" y="6330"/>
                <a:ext cx="1770" cy="0"/>
                <a:chOff x="5055" y="5400"/>
                <a:chExt cx="1770" cy="0"/>
              </a:xfrm>
            </p:grpSpPr>
            <p:grpSp>
              <p:nvGrpSpPr>
                <p:cNvPr id="17515" name="Group 107"/>
                <p:cNvGrpSpPr>
                  <a:grpSpLocks/>
                </p:cNvGrpSpPr>
                <p:nvPr/>
              </p:nvGrpSpPr>
              <p:grpSpPr bwMode="auto">
                <a:xfrm>
                  <a:off x="5055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516" name="AutoShape 10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517" name="AutoShape 10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7518" name="AutoShape 110"/>
                <p:cNvCxnSpPr>
                  <a:cxnSpLocks noChangeShapeType="1"/>
                </p:cNvCxnSpPr>
                <p:nvPr/>
              </p:nvCxnSpPr>
              <p:spPr bwMode="auto">
                <a:xfrm>
                  <a:off x="6630" y="5400"/>
                  <a:ext cx="19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17519" name="Group 111"/>
                <p:cNvGrpSpPr>
                  <a:grpSpLocks/>
                </p:cNvGrpSpPr>
                <p:nvPr/>
              </p:nvGrpSpPr>
              <p:grpSpPr bwMode="auto">
                <a:xfrm>
                  <a:off x="558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520" name="AutoShape 1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521" name="AutoShape 1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7522" name="Group 114"/>
                <p:cNvGrpSpPr>
                  <a:grpSpLocks/>
                </p:cNvGrpSpPr>
                <p:nvPr/>
              </p:nvGrpSpPr>
              <p:grpSpPr bwMode="auto">
                <a:xfrm>
                  <a:off x="609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523" name="AutoShape 1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524" name="AutoShape 11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  <p:grpSp>
            <p:nvGrpSpPr>
              <p:cNvPr id="17525" name="Group 117"/>
              <p:cNvGrpSpPr>
                <a:grpSpLocks/>
              </p:cNvGrpSpPr>
              <p:nvPr/>
            </p:nvGrpSpPr>
            <p:grpSpPr bwMode="auto">
              <a:xfrm>
                <a:off x="5055" y="7860"/>
                <a:ext cx="1770" cy="0"/>
                <a:chOff x="5055" y="5400"/>
                <a:chExt cx="1770" cy="0"/>
              </a:xfrm>
            </p:grpSpPr>
            <p:grpSp>
              <p:nvGrpSpPr>
                <p:cNvPr id="17526" name="Group 118"/>
                <p:cNvGrpSpPr>
                  <a:grpSpLocks/>
                </p:cNvGrpSpPr>
                <p:nvPr/>
              </p:nvGrpSpPr>
              <p:grpSpPr bwMode="auto">
                <a:xfrm>
                  <a:off x="5055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527" name="AutoShape 11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528" name="AutoShape 12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7529" name="AutoShape 121"/>
                <p:cNvCxnSpPr>
                  <a:cxnSpLocks noChangeShapeType="1"/>
                </p:cNvCxnSpPr>
                <p:nvPr/>
              </p:nvCxnSpPr>
              <p:spPr bwMode="auto">
                <a:xfrm>
                  <a:off x="6630" y="5400"/>
                  <a:ext cx="19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17530" name="Group 122"/>
                <p:cNvGrpSpPr>
                  <a:grpSpLocks/>
                </p:cNvGrpSpPr>
                <p:nvPr/>
              </p:nvGrpSpPr>
              <p:grpSpPr bwMode="auto">
                <a:xfrm>
                  <a:off x="558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531" name="AutoShape 1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532" name="AutoShape 12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7533" name="Group 125"/>
                <p:cNvGrpSpPr>
                  <a:grpSpLocks/>
                </p:cNvGrpSpPr>
                <p:nvPr/>
              </p:nvGrpSpPr>
              <p:grpSpPr bwMode="auto">
                <a:xfrm>
                  <a:off x="6090" y="5400"/>
                  <a:ext cx="435" cy="0"/>
                  <a:chOff x="5055" y="5400"/>
                  <a:chExt cx="435" cy="0"/>
                </a:xfrm>
              </p:grpSpPr>
              <p:cxnSp>
                <p:nvCxnSpPr>
                  <p:cNvPr id="17534" name="AutoShape 1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5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535" name="AutoShape 1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5400"/>
                    <a:ext cx="19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</p:grpSp>
        <p:cxnSp>
          <p:nvCxnSpPr>
            <p:cNvPr id="17536" name="AutoShape 128"/>
            <p:cNvCxnSpPr>
              <a:cxnSpLocks noChangeShapeType="1"/>
            </p:cNvCxnSpPr>
            <p:nvPr/>
          </p:nvCxnSpPr>
          <p:spPr bwMode="auto">
            <a:xfrm>
              <a:off x="3945" y="1633"/>
              <a:ext cx="108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7537" name="AutoShape 129"/>
            <p:cNvCxnSpPr>
              <a:cxnSpLocks noChangeShapeType="1"/>
            </p:cNvCxnSpPr>
            <p:nvPr/>
          </p:nvCxnSpPr>
          <p:spPr bwMode="auto">
            <a:xfrm>
              <a:off x="4185" y="1303"/>
              <a:ext cx="310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7538" name="AutoShape 130"/>
            <p:cNvCxnSpPr>
              <a:cxnSpLocks noChangeShapeType="1"/>
            </p:cNvCxnSpPr>
            <p:nvPr/>
          </p:nvCxnSpPr>
          <p:spPr bwMode="auto">
            <a:xfrm>
              <a:off x="4623" y="960"/>
              <a:ext cx="497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7539" name="AutoShape 131"/>
            <p:cNvCxnSpPr>
              <a:cxnSpLocks noChangeShapeType="1"/>
            </p:cNvCxnSpPr>
            <p:nvPr/>
          </p:nvCxnSpPr>
          <p:spPr bwMode="auto">
            <a:xfrm>
              <a:off x="4185" y="1303"/>
              <a:ext cx="0" cy="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540" name="AutoShape 132"/>
            <p:cNvCxnSpPr>
              <a:cxnSpLocks noChangeShapeType="1"/>
            </p:cNvCxnSpPr>
            <p:nvPr/>
          </p:nvCxnSpPr>
          <p:spPr bwMode="auto">
            <a:xfrm>
              <a:off x="4623" y="960"/>
              <a:ext cx="0" cy="3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541" name="AutoShape 133"/>
            <p:cNvCxnSpPr>
              <a:cxnSpLocks noChangeShapeType="1"/>
            </p:cNvCxnSpPr>
            <p:nvPr/>
          </p:nvCxnSpPr>
          <p:spPr bwMode="auto">
            <a:xfrm>
              <a:off x="3945" y="2205"/>
              <a:ext cx="2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542" name="AutoShape 134"/>
            <p:cNvCxnSpPr>
              <a:cxnSpLocks noChangeShapeType="1"/>
            </p:cNvCxnSpPr>
            <p:nvPr/>
          </p:nvCxnSpPr>
          <p:spPr bwMode="auto">
            <a:xfrm>
              <a:off x="3945" y="4500"/>
              <a:ext cx="67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7543" name="Rectangle 135"/>
          <p:cNvSpPr>
            <a:spLocks noChangeArrowheads="1"/>
          </p:cNvSpPr>
          <p:nvPr/>
        </p:nvSpPr>
        <p:spPr bwMode="auto">
          <a:xfrm>
            <a:off x="1897710" y="-67454"/>
            <a:ext cx="53485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19.1 –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Однорівнева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схема індексації</a:t>
            </a:r>
            <a:endParaRPr kumimoji="0" 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09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22449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0" y="260648"/>
            <a:ext cx="8820472" cy="6336704"/>
            <a:chOff x="1395" y="7920"/>
            <a:chExt cx="9292" cy="6810"/>
          </a:xfrm>
        </p:grpSpPr>
        <p:grpSp>
          <p:nvGrpSpPr>
            <p:cNvPr id="1031" name="Group 7"/>
            <p:cNvGrpSpPr>
              <a:grpSpLocks/>
            </p:cNvGrpSpPr>
            <p:nvPr/>
          </p:nvGrpSpPr>
          <p:grpSpPr bwMode="auto">
            <a:xfrm>
              <a:off x="1395" y="7920"/>
              <a:ext cx="9292" cy="6810"/>
              <a:chOff x="1395" y="7920"/>
              <a:chExt cx="9292" cy="6810"/>
            </a:xfrm>
          </p:grpSpPr>
          <p:grpSp>
            <p:nvGrpSpPr>
              <p:cNvPr id="1032" name="Group 8"/>
              <p:cNvGrpSpPr>
                <a:grpSpLocks/>
              </p:cNvGrpSpPr>
              <p:nvPr/>
            </p:nvGrpSpPr>
            <p:grpSpPr bwMode="auto">
              <a:xfrm>
                <a:off x="1395" y="7920"/>
                <a:ext cx="9292" cy="6810"/>
                <a:chOff x="1395" y="7920"/>
                <a:chExt cx="9292" cy="6810"/>
              </a:xfrm>
            </p:grpSpPr>
            <p:grpSp>
              <p:nvGrpSpPr>
                <p:cNvPr id="1033" name="Group 9"/>
                <p:cNvGrpSpPr>
                  <a:grpSpLocks/>
                </p:cNvGrpSpPr>
                <p:nvPr/>
              </p:nvGrpSpPr>
              <p:grpSpPr bwMode="auto">
                <a:xfrm>
                  <a:off x="1395" y="9765"/>
                  <a:ext cx="2355" cy="3135"/>
                  <a:chOff x="1395" y="9435"/>
                  <a:chExt cx="2355" cy="3135"/>
                </a:xfrm>
              </p:grpSpPr>
              <p:sp>
                <p:nvSpPr>
                  <p:cNvPr id="103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395" y="9435"/>
                    <a:ext cx="2355" cy="313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cxnSp>
                <p:nvCxnSpPr>
                  <p:cNvPr id="1035" name="AutoShape 1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395" y="12135"/>
                    <a:ext cx="235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36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395" y="9855"/>
                    <a:ext cx="235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37" name="AutoShape 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395" y="10260"/>
                    <a:ext cx="235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038" name="Group 14"/>
                <p:cNvGrpSpPr>
                  <a:grpSpLocks/>
                </p:cNvGrpSpPr>
                <p:nvPr/>
              </p:nvGrpSpPr>
              <p:grpSpPr bwMode="auto">
                <a:xfrm>
                  <a:off x="4832" y="7920"/>
                  <a:ext cx="5855" cy="6810"/>
                  <a:chOff x="4832" y="7920"/>
                  <a:chExt cx="5855" cy="6810"/>
                </a:xfrm>
              </p:grpSpPr>
              <p:grpSp>
                <p:nvGrpSpPr>
                  <p:cNvPr id="1039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4832" y="7920"/>
                    <a:ext cx="2462" cy="6630"/>
                    <a:chOff x="4832" y="7920"/>
                    <a:chExt cx="2462" cy="6630"/>
                  </a:xfrm>
                </p:grpSpPr>
                <p:grpSp>
                  <p:nvGrpSpPr>
                    <p:cNvPr id="1040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32" y="7920"/>
                      <a:ext cx="2462" cy="1650"/>
                      <a:chOff x="4832" y="7920"/>
                      <a:chExt cx="2462" cy="1650"/>
                    </a:xfrm>
                  </p:grpSpPr>
                  <p:sp>
                    <p:nvSpPr>
                      <p:cNvPr id="1041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32" y="7920"/>
                        <a:ext cx="2462" cy="16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endParaRP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…</a:t>
                        </a:r>
                        <a:endPara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1042" name="AutoShape 1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4832" y="8355"/>
                        <a:ext cx="2462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043" name="AutoShape 1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4832" y="9135"/>
                        <a:ext cx="2462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  <p:grpSp>
                  <p:nvGrpSpPr>
                    <p:cNvPr id="1044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32" y="12900"/>
                      <a:ext cx="2462" cy="1650"/>
                      <a:chOff x="4832" y="7920"/>
                      <a:chExt cx="2462" cy="1650"/>
                    </a:xfrm>
                  </p:grpSpPr>
                  <p:sp>
                    <p:nvSpPr>
                      <p:cNvPr id="1045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32" y="7920"/>
                        <a:ext cx="2462" cy="16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…</a:t>
                        </a:r>
                        <a:endPara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endParaRP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1046" name="AutoShape 2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4832" y="8355"/>
                        <a:ext cx="2462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047" name="AutoShape 2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4832" y="9135"/>
                        <a:ext cx="2462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  <p:grpSp>
                  <p:nvGrpSpPr>
                    <p:cNvPr id="1048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32" y="10395"/>
                      <a:ext cx="2462" cy="1650"/>
                      <a:chOff x="4832" y="7920"/>
                      <a:chExt cx="2462" cy="1650"/>
                    </a:xfrm>
                  </p:grpSpPr>
                  <p:sp>
                    <p:nvSpPr>
                      <p:cNvPr id="1049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32" y="7920"/>
                        <a:ext cx="2462" cy="16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…</a:t>
                        </a:r>
                        <a:endPara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endParaRP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endParaRP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1050" name="AutoShape 2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4832" y="8355"/>
                        <a:ext cx="2462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051" name="AutoShape 2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4832" y="9135"/>
                        <a:ext cx="2462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</p:grpSp>
              <p:grpSp>
                <p:nvGrpSpPr>
                  <p:cNvPr id="105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8802" y="8145"/>
                    <a:ext cx="1878" cy="1590"/>
                    <a:chOff x="8802" y="8145"/>
                    <a:chExt cx="1878" cy="1590"/>
                  </a:xfrm>
                </p:grpSpPr>
                <p:sp>
                  <p:nvSpPr>
                    <p:cNvPr id="1053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02" y="8145"/>
                      <a:ext cx="1848" cy="4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Запис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54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32" y="9300"/>
                      <a:ext cx="1848" cy="4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Запис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055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8809" y="10635"/>
                    <a:ext cx="1878" cy="1590"/>
                    <a:chOff x="8802" y="8145"/>
                    <a:chExt cx="1878" cy="1590"/>
                  </a:xfrm>
                </p:grpSpPr>
                <p:sp>
                  <p:nvSpPr>
                    <p:cNvPr id="1056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02" y="8145"/>
                      <a:ext cx="1848" cy="4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Запис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57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32" y="9300"/>
                      <a:ext cx="1848" cy="4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Запис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058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8802" y="13140"/>
                    <a:ext cx="1878" cy="1590"/>
                    <a:chOff x="8802" y="8145"/>
                    <a:chExt cx="1878" cy="1590"/>
                  </a:xfrm>
                </p:grpSpPr>
                <p:sp>
                  <p:nvSpPr>
                    <p:cNvPr id="1059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02" y="8145"/>
                      <a:ext cx="1848" cy="4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Запис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60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32" y="9300"/>
                      <a:ext cx="1848" cy="43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Запис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061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7294" y="8145"/>
                    <a:ext cx="1538" cy="1155"/>
                    <a:chOff x="7294" y="8145"/>
                    <a:chExt cx="1538" cy="1155"/>
                  </a:xfrm>
                </p:grpSpPr>
                <p:cxnSp>
                  <p:nvCxnSpPr>
                    <p:cNvPr id="1062" name="AutoShape 3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294" y="8145"/>
                      <a:ext cx="1508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63" name="AutoShape 3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311" y="9300"/>
                      <a:ext cx="1521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  <p:grpSp>
                <p:nvGrpSpPr>
                  <p:cNvPr id="1064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7301" y="10635"/>
                    <a:ext cx="1538" cy="1155"/>
                    <a:chOff x="7294" y="8145"/>
                    <a:chExt cx="1538" cy="1155"/>
                  </a:xfrm>
                </p:grpSpPr>
                <p:cxnSp>
                  <p:nvCxnSpPr>
                    <p:cNvPr id="1065" name="AutoShape 4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294" y="8145"/>
                      <a:ext cx="1508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66" name="AutoShape 4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311" y="9300"/>
                      <a:ext cx="1521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  <p:grpSp>
                <p:nvGrpSpPr>
                  <p:cNvPr id="1067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7294" y="13140"/>
                    <a:ext cx="1538" cy="1155"/>
                    <a:chOff x="7294" y="8145"/>
                    <a:chExt cx="1538" cy="1155"/>
                  </a:xfrm>
                </p:grpSpPr>
                <p:cxnSp>
                  <p:nvCxnSpPr>
                    <p:cNvPr id="1068" name="AutoShape 4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294" y="8145"/>
                      <a:ext cx="1508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69" name="AutoShape 4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311" y="9300"/>
                      <a:ext cx="1521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</p:grpSp>
            <p:cxnSp>
              <p:nvCxnSpPr>
                <p:cNvPr id="1070" name="AutoShape 46"/>
                <p:cNvCxnSpPr>
                  <a:cxnSpLocks noChangeShapeType="1"/>
                </p:cNvCxnSpPr>
                <p:nvPr/>
              </p:nvCxnSpPr>
              <p:spPr bwMode="auto">
                <a:xfrm>
                  <a:off x="3645" y="10425"/>
                  <a:ext cx="118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1071" name="AutoShape 47"/>
              <p:cNvCxnSpPr>
                <a:cxnSpLocks noChangeShapeType="1"/>
              </p:cNvCxnSpPr>
              <p:nvPr/>
            </p:nvCxnSpPr>
            <p:spPr bwMode="auto">
              <a:xfrm>
                <a:off x="3645" y="9975"/>
                <a:ext cx="30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72" name="AutoShape 48"/>
              <p:cNvCxnSpPr>
                <a:cxnSpLocks noChangeShapeType="1"/>
              </p:cNvCxnSpPr>
              <p:nvPr/>
            </p:nvCxnSpPr>
            <p:spPr bwMode="auto">
              <a:xfrm flipV="1">
                <a:off x="3945" y="7920"/>
                <a:ext cx="0" cy="20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73" name="AutoShape 49"/>
              <p:cNvCxnSpPr>
                <a:cxnSpLocks noChangeShapeType="1"/>
              </p:cNvCxnSpPr>
              <p:nvPr/>
            </p:nvCxnSpPr>
            <p:spPr bwMode="auto">
              <a:xfrm>
                <a:off x="3945" y="7920"/>
                <a:ext cx="88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074" name="AutoShape 50"/>
            <p:cNvCxnSpPr>
              <a:cxnSpLocks noChangeShapeType="1"/>
            </p:cNvCxnSpPr>
            <p:nvPr/>
          </p:nvCxnSpPr>
          <p:spPr bwMode="auto">
            <a:xfrm>
              <a:off x="3645" y="12660"/>
              <a:ext cx="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75" name="AutoShape 51"/>
            <p:cNvCxnSpPr>
              <a:cxnSpLocks noChangeShapeType="1"/>
            </p:cNvCxnSpPr>
            <p:nvPr/>
          </p:nvCxnSpPr>
          <p:spPr bwMode="auto">
            <a:xfrm>
              <a:off x="3945" y="12660"/>
              <a:ext cx="0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76" name="AutoShape 52"/>
            <p:cNvCxnSpPr>
              <a:cxnSpLocks noChangeShapeType="1"/>
            </p:cNvCxnSpPr>
            <p:nvPr/>
          </p:nvCxnSpPr>
          <p:spPr bwMode="auto">
            <a:xfrm>
              <a:off x="3945" y="12900"/>
              <a:ext cx="8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1547664" y="-9939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Блок ключем – 1 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1619672" y="2132856"/>
            <a:ext cx="3610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Блок ключем – 2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1527627" y="4417367"/>
            <a:ext cx="36507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Блок ключем –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327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79512" y="3203394"/>
            <a:ext cx="87849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0" dirty="0"/>
          </a:p>
        </p:txBody>
      </p:sp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174104" y="306338"/>
            <a:ext cx="8718376" cy="5642942"/>
            <a:chOff x="1995" y="5400"/>
            <a:chExt cx="8400" cy="3330"/>
          </a:xfrm>
        </p:grpSpPr>
        <p:grpSp>
          <p:nvGrpSpPr>
            <p:cNvPr id="16387" name="Group 3"/>
            <p:cNvGrpSpPr>
              <a:grpSpLocks/>
            </p:cNvGrpSpPr>
            <p:nvPr/>
          </p:nvGrpSpPr>
          <p:grpSpPr bwMode="auto">
            <a:xfrm>
              <a:off x="1995" y="5400"/>
              <a:ext cx="8400" cy="2910"/>
              <a:chOff x="1995" y="5400"/>
              <a:chExt cx="8400" cy="2910"/>
            </a:xfrm>
          </p:grpSpPr>
          <p:grpSp>
            <p:nvGrpSpPr>
              <p:cNvPr id="16388" name="Group 4"/>
              <p:cNvGrpSpPr>
                <a:grpSpLocks/>
              </p:cNvGrpSpPr>
              <p:nvPr/>
            </p:nvGrpSpPr>
            <p:grpSpPr bwMode="auto">
              <a:xfrm>
                <a:off x="1995" y="5400"/>
                <a:ext cx="8400" cy="2910"/>
                <a:chOff x="1995" y="5400"/>
                <a:chExt cx="8400" cy="2910"/>
              </a:xfrm>
            </p:grpSpPr>
            <p:grpSp>
              <p:nvGrpSpPr>
                <p:cNvPr id="16389" name="Group 5"/>
                <p:cNvGrpSpPr>
                  <a:grpSpLocks/>
                </p:cNvGrpSpPr>
                <p:nvPr/>
              </p:nvGrpSpPr>
              <p:grpSpPr bwMode="auto">
                <a:xfrm>
                  <a:off x="1995" y="5400"/>
                  <a:ext cx="8400" cy="2910"/>
                  <a:chOff x="1995" y="5400"/>
                  <a:chExt cx="8400" cy="2910"/>
                </a:xfrm>
              </p:grpSpPr>
              <p:cxnSp>
                <p:nvCxnSpPr>
                  <p:cNvPr id="16390" name="AutoShape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740" y="6030"/>
                    <a:ext cx="268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grpSp>
                <p:nvGrpSpPr>
                  <p:cNvPr id="16391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1995" y="5400"/>
                    <a:ext cx="8400" cy="2910"/>
                    <a:chOff x="1995" y="5400"/>
                    <a:chExt cx="8400" cy="2910"/>
                  </a:xfrm>
                </p:grpSpPr>
                <p:sp>
                  <p:nvSpPr>
                    <p:cNvPr id="16392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5" y="5610"/>
                      <a:ext cx="2325" cy="9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Автоматичний індекс (первинний)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393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25" y="5400"/>
                      <a:ext cx="2730" cy="12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Таблиця БД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394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5" y="7410"/>
                      <a:ext cx="2325" cy="9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Індекс користувача (вторинний)</a:t>
                      </a: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395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0" y="7410"/>
                      <a:ext cx="2325" cy="9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Індекс користувача (вторинний)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396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70" y="7410"/>
                      <a:ext cx="2325" cy="9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Індекс користувача (вторинний)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cxnSp>
              <p:nvCxnSpPr>
                <p:cNvPr id="16397" name="AutoShape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495" y="6510"/>
                  <a:ext cx="2250" cy="90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6398" name="AutoShape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320" y="6510"/>
                  <a:ext cx="4830" cy="90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16399" name="AutoShape 15"/>
              <p:cNvCxnSpPr>
                <a:cxnSpLocks noChangeShapeType="1"/>
              </p:cNvCxnSpPr>
              <p:nvPr/>
            </p:nvCxnSpPr>
            <p:spPr bwMode="auto">
              <a:xfrm flipV="1">
                <a:off x="3105" y="6510"/>
                <a:ext cx="0" cy="9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6400" name="AutoShape 16"/>
            <p:cNvSpPr>
              <a:spLocks noChangeArrowheads="1"/>
            </p:cNvSpPr>
            <p:nvPr/>
          </p:nvSpPr>
          <p:spPr bwMode="auto">
            <a:xfrm>
              <a:off x="1995" y="6030"/>
              <a:ext cx="420" cy="120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3600"/>
            </a:p>
          </p:txBody>
        </p:sp>
        <p:sp>
          <p:nvSpPr>
            <p:cNvPr id="16401" name="AutoShape 17"/>
            <p:cNvSpPr>
              <a:spLocks noChangeArrowheads="1"/>
            </p:cNvSpPr>
            <p:nvPr/>
          </p:nvSpPr>
          <p:spPr bwMode="auto">
            <a:xfrm rot="16200000">
              <a:off x="2925" y="8460"/>
              <a:ext cx="420" cy="120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3600"/>
            </a:p>
          </p:txBody>
        </p:sp>
        <p:sp>
          <p:nvSpPr>
            <p:cNvPr id="16402" name="AutoShape 18"/>
            <p:cNvSpPr>
              <a:spLocks noChangeArrowheads="1"/>
            </p:cNvSpPr>
            <p:nvPr/>
          </p:nvSpPr>
          <p:spPr bwMode="auto">
            <a:xfrm rot="16200000">
              <a:off x="5475" y="8460"/>
              <a:ext cx="420" cy="120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3600"/>
            </a:p>
          </p:txBody>
        </p:sp>
        <p:sp>
          <p:nvSpPr>
            <p:cNvPr id="16403" name="AutoShape 19"/>
            <p:cNvSpPr>
              <a:spLocks noChangeArrowheads="1"/>
            </p:cNvSpPr>
            <p:nvPr/>
          </p:nvSpPr>
          <p:spPr bwMode="auto">
            <a:xfrm rot="16200000">
              <a:off x="9000" y="8460"/>
              <a:ext cx="420" cy="120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3600"/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1187624" y="6165304"/>
            <a:ext cx="439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 smtClean="0"/>
              <a:t>1 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779912" y="6165304"/>
            <a:ext cx="439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</a:t>
            </a:r>
            <a:r>
              <a:rPr lang="uk-UA" sz="2400" dirty="0" smtClean="0"/>
              <a:t> </a:t>
            </a:r>
            <a:endParaRPr lang="ru-RU"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452320" y="6093296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</a:t>
            </a:r>
            <a:r>
              <a:rPr lang="uk-UA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37707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3529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Контрольні запитання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Для чого існує індексація? Що таке індекс?</a:t>
            </a:r>
            <a:endParaRPr lang="ru-RU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Від яких чинників залежить рішення проблеми організації фізичного доступу до інформації?</a:t>
            </a:r>
            <a:endParaRPr lang="ru-RU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Напишіть етапи алгоритму пошуку потрібного запису (з вказаним ключем), якщо в індексному файлі зберігаються </a:t>
            </a:r>
            <a:r>
              <a:rPr lang="uk-UA" sz="2400" dirty="0" err="1" smtClean="0"/>
              <a:t>хеш-коди</a:t>
            </a:r>
            <a:r>
              <a:rPr lang="uk-UA" sz="2400" dirty="0" smtClean="0"/>
              <a:t> ключових полів індексованої таблиці.</a:t>
            </a:r>
            <a:endParaRPr lang="ru-RU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Намалюйте </a:t>
            </a:r>
            <a:r>
              <a:rPr lang="uk-UA" sz="2400" dirty="0" err="1" smtClean="0"/>
              <a:t>однорівневу</a:t>
            </a:r>
            <a:r>
              <a:rPr lang="uk-UA" sz="2400" dirty="0" smtClean="0"/>
              <a:t> схему індексації.</a:t>
            </a:r>
            <a:endParaRPr lang="ru-RU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Намалюйте дворівневу схему індексації.</a:t>
            </a:r>
            <a:endParaRPr lang="ru-RU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Що таке первинні і вторинні індекси?</a:t>
            </a:r>
            <a:endParaRPr lang="ru-RU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Дайте визначення терміну В-дерево.</a:t>
            </a:r>
            <a:endParaRPr lang="ru-RU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Що треба зробити, щоб досягти ефективного використання зовнішньої пам’яті з мінімізацією розподілів і об’єднань?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84017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0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itchFamily="18" charset="0"/>
                <a:cs typeface="Times New Roman" pitchFamily="18" charset="0"/>
              </a:rPr>
              <a:t>Рекомендована література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/>
              <a:t>1. </a:t>
            </a:r>
            <a:r>
              <a:rPr lang="uk-UA" dirty="0" err="1" smtClean="0"/>
              <a:t>Бородаєв</a:t>
            </a:r>
            <a:r>
              <a:rPr lang="uk-UA" dirty="0" smtClean="0"/>
              <a:t> </a:t>
            </a:r>
            <a:r>
              <a:rPr lang="uk-UA" dirty="0" smtClean="0"/>
              <a:t>В.А., Кущів В.Н. Банки і бази даних: Навчальний посібник. Л.: </a:t>
            </a:r>
            <a:r>
              <a:rPr lang="uk-UA" dirty="0" err="1" smtClean="0"/>
              <a:t>ВІКІ</a:t>
            </a:r>
            <a:r>
              <a:rPr lang="uk-UA" dirty="0" smtClean="0"/>
              <a:t>, 1989.</a:t>
            </a:r>
            <a:endParaRPr lang="ru-RU" dirty="0" smtClean="0"/>
          </a:p>
          <a:p>
            <a:r>
              <a:rPr lang="uk-UA" dirty="0" smtClean="0"/>
              <a:t>2. Основи сучасних комп’ютерних технологій: Навчальний посібник / Під редакцією проф. </a:t>
            </a:r>
            <a:r>
              <a:rPr lang="uk-UA" dirty="0" err="1" smtClean="0"/>
              <a:t>Хомоненко</a:t>
            </a:r>
            <a:r>
              <a:rPr lang="uk-UA" dirty="0" smtClean="0"/>
              <a:t> А.Д. Автори: </a:t>
            </a:r>
            <a:r>
              <a:rPr lang="uk-UA" dirty="0" err="1" smtClean="0"/>
              <a:t>Артамонов</a:t>
            </a:r>
            <a:r>
              <a:rPr lang="uk-UA" dirty="0" smtClean="0"/>
              <a:t> Б.Н., </a:t>
            </a:r>
            <a:r>
              <a:rPr lang="uk-UA" dirty="0" err="1" smtClean="0"/>
              <a:t>Брякалов</a:t>
            </a:r>
            <a:r>
              <a:rPr lang="uk-UA" dirty="0" smtClean="0"/>
              <a:t> Р.А., Гофман В.Е. та інші. </a:t>
            </a:r>
            <a:r>
              <a:rPr lang="uk-UA" dirty="0" err="1" smtClean="0"/>
              <a:t>СПб</a:t>
            </a:r>
            <a:r>
              <a:rPr lang="uk-UA" dirty="0" smtClean="0"/>
              <a:t>: КОРОНА </a:t>
            </a:r>
            <a:r>
              <a:rPr lang="uk-UA" dirty="0" err="1" smtClean="0"/>
              <a:t>прінт</a:t>
            </a:r>
            <a:r>
              <a:rPr lang="uk-UA" dirty="0" smtClean="0"/>
              <a:t>, 1998.</a:t>
            </a:r>
            <a:endParaRPr lang="ru-RU" dirty="0" smtClean="0"/>
          </a:p>
          <a:p>
            <a:r>
              <a:rPr lang="uk-UA" dirty="0" smtClean="0"/>
              <a:t>3. Системи управління базами даних і знань: </a:t>
            </a:r>
            <a:r>
              <a:rPr lang="uk-UA" dirty="0" err="1" smtClean="0"/>
              <a:t>Довід.вид</a:t>
            </a:r>
            <a:r>
              <a:rPr lang="uk-UA" dirty="0" smtClean="0"/>
              <a:t>. / </a:t>
            </a:r>
            <a:r>
              <a:rPr lang="uk-UA" dirty="0" err="1" smtClean="0"/>
              <a:t>Наумов</a:t>
            </a:r>
            <a:r>
              <a:rPr lang="uk-UA" dirty="0" smtClean="0"/>
              <a:t> А. М., </a:t>
            </a:r>
            <a:r>
              <a:rPr lang="uk-UA" dirty="0" err="1" smtClean="0"/>
              <a:t>Вендров</a:t>
            </a:r>
            <a:r>
              <a:rPr lang="uk-UA" dirty="0" smtClean="0"/>
              <a:t> А. М., Іванов В. К. та </a:t>
            </a:r>
            <a:r>
              <a:rPr lang="uk-UA" dirty="0" err="1" smtClean="0"/>
              <a:t>ін</a:t>
            </a:r>
            <a:r>
              <a:rPr lang="uk-UA" dirty="0" smtClean="0"/>
              <a:t>; Під. ред. Наумова А. Н. - М .: Фінанси і статистика, 1991.</a:t>
            </a:r>
            <a:endParaRPr lang="ru-RU" dirty="0" smtClean="0"/>
          </a:p>
          <a:p>
            <a:r>
              <a:rPr lang="uk-UA" dirty="0" smtClean="0"/>
              <a:t>4. </a:t>
            </a:r>
            <a:r>
              <a:rPr lang="uk-UA" dirty="0" err="1" smtClean="0"/>
              <a:t>Дейт</a:t>
            </a:r>
            <a:r>
              <a:rPr lang="uk-UA" dirty="0" smtClean="0"/>
              <a:t> К.Дж. Введення в системи баз даних.; Пер. з англ. 6-те вид. К.: Діалектика, 1998. – 784 с.</a:t>
            </a:r>
            <a:endParaRPr lang="ru-RU" dirty="0" smtClean="0"/>
          </a:p>
          <a:p>
            <a:r>
              <a:rPr lang="uk-UA" dirty="0" smtClean="0"/>
              <a:t>5. </a:t>
            </a:r>
            <a:r>
              <a:rPr lang="uk-UA" dirty="0" err="1" smtClean="0"/>
              <a:t>Зомуяїн</a:t>
            </a:r>
            <a:r>
              <a:rPr lang="uk-UA" dirty="0" smtClean="0"/>
              <a:t> А.В. Системи програмування баз даних і знань. </a:t>
            </a:r>
            <a:r>
              <a:rPr lang="uk-UA" dirty="0" err="1" smtClean="0"/>
              <a:t>Новосибірск</a:t>
            </a:r>
            <a:r>
              <a:rPr lang="uk-UA" dirty="0" smtClean="0"/>
              <a:t>.; Наука. </a:t>
            </a:r>
            <a:r>
              <a:rPr lang="uk-UA" dirty="0" err="1" smtClean="0"/>
              <a:t>Сиб</a:t>
            </a:r>
            <a:r>
              <a:rPr lang="uk-UA" dirty="0" smtClean="0"/>
              <a:t>. </a:t>
            </a:r>
            <a:r>
              <a:rPr lang="uk-UA" dirty="0" err="1" smtClean="0"/>
              <a:t>від-ння</a:t>
            </a:r>
            <a:r>
              <a:rPr lang="uk-UA" dirty="0" smtClean="0"/>
              <a:t>, 1990.</a:t>
            </a:r>
            <a:endParaRPr lang="ru-RU" dirty="0" smtClean="0"/>
          </a:p>
          <a:p>
            <a:r>
              <a:rPr lang="uk-UA" dirty="0" smtClean="0"/>
              <a:t>6. Мартін Дж. Організація баз даних в обчислювальних системах. - М.: Світ, 1980, 260с. </a:t>
            </a:r>
            <a:endParaRPr lang="ru-RU" dirty="0" smtClean="0"/>
          </a:p>
          <a:p>
            <a:r>
              <a:rPr lang="uk-UA" dirty="0" smtClean="0"/>
              <a:t>7. Романов Б.А., Кушніренко А.С. </a:t>
            </a:r>
            <a:r>
              <a:rPr lang="uk-UA" dirty="0" err="1" smtClean="0"/>
              <a:t>dBase</a:t>
            </a:r>
            <a:r>
              <a:rPr lang="uk-UA" dirty="0" smtClean="0"/>
              <a:t> IV: Призначення, функції, застосування. – М.: Радіо і зв’язок, 1991. – 384 с.</a:t>
            </a:r>
            <a:endParaRPr lang="ru-RU" dirty="0" smtClean="0"/>
          </a:p>
          <a:p>
            <a:r>
              <a:rPr lang="uk-UA" dirty="0" smtClean="0"/>
              <a:t>8. </a:t>
            </a:r>
            <a:r>
              <a:rPr lang="uk-UA" dirty="0" err="1" smtClean="0"/>
              <a:t>Ульман</a:t>
            </a:r>
            <a:r>
              <a:rPr lang="uk-UA" dirty="0" smtClean="0"/>
              <a:t> Дж. Основи систем баз даних. – М.: Фінанси і статистика, 1983.</a:t>
            </a:r>
            <a:endParaRPr lang="ru-RU" dirty="0" smtClean="0"/>
          </a:p>
          <a:p>
            <a:r>
              <a:rPr lang="uk-UA" dirty="0" smtClean="0"/>
              <a:t>9. </a:t>
            </a:r>
            <a:r>
              <a:rPr lang="uk-UA" dirty="0" err="1" smtClean="0"/>
              <a:t>Хомоненко</a:t>
            </a:r>
            <a:r>
              <a:rPr lang="uk-UA" dirty="0" smtClean="0"/>
              <a:t> А.Д., </a:t>
            </a:r>
            <a:r>
              <a:rPr lang="uk-UA" dirty="0" err="1" smtClean="0"/>
              <a:t>Цыганков</a:t>
            </a:r>
            <a:r>
              <a:rPr lang="uk-UA" dirty="0" smtClean="0"/>
              <a:t> В.М., Мальцев М.Г. </a:t>
            </a:r>
            <a:r>
              <a:rPr lang="uk-UA" dirty="0" err="1" smtClean="0"/>
              <a:t>Базы</a:t>
            </a:r>
            <a:r>
              <a:rPr lang="uk-UA" dirty="0" smtClean="0"/>
              <a:t> </a:t>
            </a:r>
            <a:r>
              <a:rPr lang="uk-UA" dirty="0" err="1" smtClean="0"/>
              <a:t>данных</a:t>
            </a:r>
            <a:r>
              <a:rPr lang="uk-UA" dirty="0" smtClean="0"/>
              <a:t>: </a:t>
            </a:r>
            <a:r>
              <a:rPr lang="uk-UA" dirty="0" err="1" smtClean="0"/>
              <a:t>Учебник</a:t>
            </a:r>
            <a:r>
              <a:rPr lang="uk-UA" dirty="0" smtClean="0"/>
              <a:t> для </a:t>
            </a:r>
            <a:r>
              <a:rPr lang="uk-UA" dirty="0" err="1" smtClean="0"/>
              <a:t>высших</a:t>
            </a:r>
            <a:r>
              <a:rPr lang="uk-UA" dirty="0" smtClean="0"/>
              <a:t> </a:t>
            </a:r>
            <a:r>
              <a:rPr lang="uk-UA" dirty="0" err="1" smtClean="0"/>
              <a:t>учебных</a:t>
            </a:r>
            <a:r>
              <a:rPr lang="uk-UA" dirty="0" smtClean="0"/>
              <a:t> заведений / </a:t>
            </a:r>
            <a:r>
              <a:rPr lang="uk-UA" dirty="0" err="1" smtClean="0"/>
              <a:t>Под</a:t>
            </a:r>
            <a:r>
              <a:rPr lang="uk-UA" dirty="0" smtClean="0"/>
              <a:t> ред. проф. А.Д. </a:t>
            </a:r>
            <a:r>
              <a:rPr lang="uk-UA" dirty="0" err="1" smtClean="0"/>
              <a:t>Хомоненко</a:t>
            </a:r>
            <a:r>
              <a:rPr lang="uk-UA" dirty="0" smtClean="0"/>
              <a:t>. - </a:t>
            </a:r>
            <a:r>
              <a:rPr lang="uk-UA" dirty="0" err="1" smtClean="0"/>
              <a:t>Издание</a:t>
            </a:r>
            <a:r>
              <a:rPr lang="uk-UA" dirty="0" smtClean="0"/>
              <a:t> </a:t>
            </a:r>
            <a:r>
              <a:rPr lang="uk-UA" dirty="0" err="1" smtClean="0"/>
              <a:t>второе</a:t>
            </a:r>
            <a:r>
              <a:rPr lang="uk-UA" dirty="0" smtClean="0"/>
              <a:t>, </a:t>
            </a:r>
            <a:r>
              <a:rPr lang="uk-UA" dirty="0" err="1" smtClean="0"/>
              <a:t>дополненное</a:t>
            </a:r>
            <a:r>
              <a:rPr lang="uk-UA" dirty="0" smtClean="0"/>
              <a:t> и </a:t>
            </a:r>
            <a:r>
              <a:rPr lang="uk-UA" dirty="0" err="1" smtClean="0"/>
              <a:t>переработанное</a:t>
            </a:r>
            <a:r>
              <a:rPr lang="uk-UA" dirty="0" smtClean="0"/>
              <a:t> - </a:t>
            </a:r>
            <a:r>
              <a:rPr lang="uk-UA" dirty="0" err="1" smtClean="0"/>
              <a:t>СПб</a:t>
            </a:r>
            <a:r>
              <a:rPr lang="uk-UA" dirty="0" smtClean="0"/>
              <a:t>.: КОРОНА </a:t>
            </a:r>
            <a:r>
              <a:rPr lang="uk-UA" dirty="0" err="1" smtClean="0"/>
              <a:t>принт</a:t>
            </a:r>
            <a:r>
              <a:rPr lang="uk-UA" dirty="0" smtClean="0"/>
              <a:t>, 2002. - 672с.</a:t>
            </a:r>
            <a:endParaRPr lang="ru-RU" dirty="0" smtClean="0"/>
          </a:p>
          <a:p>
            <a:r>
              <a:rPr lang="uk-UA" dirty="0" smtClean="0"/>
              <a:t>10. </a:t>
            </a:r>
            <a:r>
              <a:rPr lang="uk-UA" dirty="0" err="1" smtClean="0"/>
              <a:t>Гайдаржи</a:t>
            </a:r>
            <a:r>
              <a:rPr lang="uk-UA" dirty="0" smtClean="0"/>
              <a:t> В.І. </a:t>
            </a:r>
            <a:r>
              <a:rPr lang="uk-UA" dirty="0" err="1" smtClean="0"/>
              <a:t>Дацюк</a:t>
            </a:r>
            <a:r>
              <a:rPr lang="uk-UA" dirty="0" smtClean="0"/>
              <a:t> О.А. Основи проектування та використання баз даних: Навчальний посібник. Друге видання виправ. і </a:t>
            </a:r>
            <a:r>
              <a:rPr lang="uk-UA" dirty="0" err="1" smtClean="0"/>
              <a:t>доповн</a:t>
            </a:r>
            <a:r>
              <a:rPr lang="uk-UA" dirty="0" smtClean="0"/>
              <a:t>. - К.: ІВЦ "Видавництво Політехніка", ТОВ "Фірма Періодика" 2004. - 256 с.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1694</TotalTime>
  <Words>540</Words>
  <Application>Microsoft Office PowerPoint</Application>
  <PresentationFormat>Экран (4:3)</PresentationFormat>
  <Paragraphs>99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Воздушный 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Michal</cp:lastModifiedBy>
  <cp:revision>37</cp:revision>
  <dcterms:created xsi:type="dcterms:W3CDTF">2013-11-19T17:31:37Z</dcterms:created>
  <dcterms:modified xsi:type="dcterms:W3CDTF">2014-03-31T18:36:00Z</dcterms:modified>
</cp:coreProperties>
</file>