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69" r:id="rId5"/>
    <p:sldId id="268" r:id="rId6"/>
    <p:sldId id="270" r:id="rId7"/>
    <p:sldId id="272" r:id="rId8"/>
    <p:sldId id="271" r:id="rId9"/>
    <p:sldId id="273" r:id="rId10"/>
    <p:sldId id="274" r:id="rId11"/>
    <p:sldId id="275" r:id="rId12"/>
    <p:sldId id="267"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8" d="100"/>
          <a:sy n="38" d="100"/>
        </p:scale>
        <p:origin x="-342"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19EBE3E5-F79C-405A-8100-8F11A1519FBA}" type="slidenum">
              <a:rPr lang="ru-RU" smtClean="0"/>
              <a:pPr/>
              <a:t>‹#›</a:t>
            </a:fld>
            <a:endParaRPr lang="ru-RU"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19EBE3E5-F79C-405A-8100-8F11A1519FBA}" type="slidenum">
              <a:rPr lang="ru-RU" smtClean="0"/>
              <a:pPr/>
              <a:t>‹#›</a:t>
            </a:fld>
            <a:endParaRPr lang="ru-RU"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19EBE3E5-F79C-405A-8100-8F11A1519FBA}" type="slidenum">
              <a:rPr lang="ru-RU" smtClean="0"/>
              <a:pPr/>
              <a:t>‹#›</a:t>
            </a:fld>
            <a:endParaRPr lang="ru-RU"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19EBE3E5-F79C-405A-8100-8F11A1519FBA}" type="slidenum">
              <a:rPr lang="ru-RU" smtClean="0"/>
              <a:pPr/>
              <a:t>‹#›</a:t>
            </a:fld>
            <a:endParaRPr lang="ru-RU" dirty="0"/>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19EBE3E5-F79C-405A-8100-8F11A1519FBA}" type="slidenum">
              <a:rPr lang="ru-RU" smtClean="0"/>
              <a:pPr/>
              <a:t>‹#›</a:t>
            </a:fld>
            <a:endParaRPr lang="ru-RU"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19EBE3E5-F79C-405A-8100-8F11A1519FBA}" type="slidenum">
              <a:rPr lang="ru-RU" smtClean="0"/>
              <a:pPr/>
              <a:t>‹#›</a:t>
            </a:fld>
            <a:endParaRPr lang="ru-RU" dirty="0"/>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19EBE3E5-F79C-405A-8100-8F11A1519FBA}" type="slidenum">
              <a:rPr lang="ru-RU" smtClean="0"/>
              <a:pPr/>
              <a:t>‹#›</a:t>
            </a:fld>
            <a:endParaRPr lang="ru-RU" dirty="0"/>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19EBE3E5-F79C-405A-8100-8F11A1519FBA}" type="slidenum">
              <a:rPr lang="ru-RU" smtClean="0"/>
              <a:pPr/>
              <a:t>‹#›</a:t>
            </a:fld>
            <a:endParaRPr lang="ru-RU"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19EBE3E5-F79C-405A-8100-8F11A1519FBA}" type="slidenum">
              <a:rPr lang="ru-RU" smtClean="0"/>
              <a:pPr/>
              <a:t>‹#›</a:t>
            </a:fld>
            <a:endParaRPr lang="ru-RU"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19EBE3E5-F79C-405A-8100-8F11A1519FBA}" type="slidenum">
              <a:rPr lang="ru-RU" smtClean="0"/>
              <a:pPr/>
              <a:t>‹#›</a:t>
            </a:fld>
            <a:endParaRPr lang="ru-RU"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19EBE3E5-F79C-405A-8100-8F11A1519FBA}" type="slidenum">
              <a:rPr lang="ru-RU" smtClean="0"/>
              <a:pPr/>
              <a:t>‹#›</a:t>
            </a:fld>
            <a:endParaRPr lang="ru-RU" dirty="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8DC6E2D0-25BE-47F4-A7D1-D4A746D16B48}" type="datetimeFigureOut">
              <a:rPr lang="ru-RU" smtClean="0"/>
              <a:pPr/>
              <a:t>12.12.2013</a:t>
            </a:fld>
            <a:endParaRPr lang="ru-RU"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19EBE3E5-F79C-405A-8100-8F11A1519FBA}" type="slidenum">
              <a:rPr lang="ru-RU" smtClean="0"/>
              <a:pPr/>
              <a:t>‹#›</a:t>
            </a:fld>
            <a:endParaRPr lang="ru-RU"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683568" y="1196752"/>
            <a:ext cx="7920880" cy="3046988"/>
          </a:xfrm>
          <a:prstGeom prst="rect">
            <a:avLst/>
          </a:prstGeom>
          <a:noFill/>
        </p:spPr>
        <p:txBody>
          <a:bodyPr wrap="square" lIns="91440" tIns="45720" rIns="91440" bIns="45720">
            <a:spAutoFit/>
          </a:bodyPr>
          <a:lstStyle/>
          <a:p>
            <a:pPr algn="ctr"/>
            <a:r>
              <a:rPr lang="uk-UA" sz="9600" b="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Організація</a:t>
            </a:r>
            <a:endParaRPr lang="uk-UA" sz="9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ru-RU" sz="9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баз </a:t>
            </a:r>
            <a:r>
              <a:rPr lang="uk-UA" sz="9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даних</a:t>
            </a:r>
            <a:endParaRPr lang="uk-UA" sz="9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xmlns="" val="4238006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ile5_html_4e2598c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560" y="476672"/>
            <a:ext cx="7900787" cy="4824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Прямоугольник 1"/>
          <p:cNvSpPr/>
          <p:nvPr/>
        </p:nvSpPr>
        <p:spPr>
          <a:xfrm>
            <a:off x="611559" y="5661248"/>
            <a:ext cx="7900787" cy="400110"/>
          </a:xfrm>
          <a:prstGeom prst="rect">
            <a:avLst/>
          </a:prstGeom>
        </p:spPr>
        <p:txBody>
          <a:bodyPr wrap="square">
            <a:spAutoFit/>
          </a:bodyPr>
          <a:lstStyle/>
          <a:p>
            <a:pPr algn="ctr"/>
            <a:r>
              <a:rPr lang="uk-UA" sz="2000" b="1" dirty="0">
                <a:latin typeface="Times New Roman" pitchFamily="18" charset="0"/>
                <a:cs typeface="Times New Roman" pitchFamily="18" charset="0"/>
              </a:rPr>
              <a:t> </a:t>
            </a:r>
            <a:r>
              <a:rPr lang="uk-UA" sz="2000" dirty="0" smtClean="0">
                <a:latin typeface="Times New Roman" pitchFamily="18" charset="0"/>
                <a:cs typeface="Times New Roman" pitchFamily="18" charset="0"/>
              </a:rPr>
              <a:t>Рисунок </a:t>
            </a:r>
            <a:r>
              <a:rPr lang="uk-UA" sz="2000" dirty="0">
                <a:latin typeface="Times New Roman" pitchFamily="18" charset="0"/>
                <a:cs typeface="Times New Roman" pitchFamily="18" charset="0"/>
              </a:rPr>
              <a:t>2.3 – Спіральна модель життєвого циклу ІС</a:t>
            </a:r>
            <a:endParaRPr lang="ru-RU"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554460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332656"/>
            <a:ext cx="8352928" cy="5632311"/>
          </a:xfrm>
          <a:prstGeom prst="rect">
            <a:avLst/>
          </a:prstGeom>
        </p:spPr>
        <p:txBody>
          <a:bodyPr wrap="square">
            <a:spAutoFit/>
          </a:bodyPr>
          <a:lstStyle/>
          <a:p>
            <a:pPr algn="ctr"/>
            <a:r>
              <a:rPr lang="uk-UA" sz="2400" b="1" dirty="0">
                <a:latin typeface="Times New Roman" pitchFamily="18" charset="0"/>
                <a:cs typeface="Times New Roman" pitchFamily="18" charset="0"/>
              </a:rPr>
              <a:t>Контрольні запитання</a:t>
            </a:r>
            <a:r>
              <a:rPr lang="uk-UA" sz="2400" b="1" dirty="0" smtClean="0">
                <a:latin typeface="Times New Roman" pitchFamily="18" charset="0"/>
                <a:cs typeface="Times New Roman" pitchFamily="18" charset="0"/>
              </a:rPr>
              <a:t>:</a:t>
            </a:r>
          </a:p>
          <a:p>
            <a:pPr algn="ctr"/>
            <a:endParaRPr lang="ru-RU" sz="2400" dirty="0">
              <a:latin typeface="Times New Roman" pitchFamily="18" charset="0"/>
              <a:cs typeface="Times New Roman" pitchFamily="18" charset="0"/>
            </a:endParaRPr>
          </a:p>
          <a:p>
            <a:pPr marL="457200" indent="-457200">
              <a:buFont typeface="+mj-lt"/>
              <a:buAutoNum type="arabicPeriod"/>
            </a:pPr>
            <a:r>
              <a:rPr lang="uk-UA" sz="2400" dirty="0" smtClean="0">
                <a:latin typeface="Times New Roman" pitchFamily="18" charset="0"/>
                <a:cs typeface="Times New Roman" pitchFamily="18" charset="0"/>
              </a:rPr>
              <a:t>Які </a:t>
            </a:r>
            <a:r>
              <a:rPr lang="uk-UA" sz="2400" dirty="0">
                <a:latin typeface="Times New Roman" pitchFamily="18" charset="0"/>
                <a:cs typeface="Times New Roman" pitchFamily="18" charset="0"/>
              </a:rPr>
              <a:t>основні рівні подання даних в ІС?</a:t>
            </a:r>
            <a:endParaRPr lang="ru-RU" sz="2400" dirty="0">
              <a:latin typeface="Times New Roman" pitchFamily="18" charset="0"/>
              <a:cs typeface="Times New Roman" pitchFamily="18" charset="0"/>
            </a:endParaRPr>
          </a:p>
          <a:p>
            <a:pPr marL="457200" indent="-457200">
              <a:buFont typeface="+mj-lt"/>
              <a:buAutoNum type="arabicPeriod"/>
            </a:pPr>
            <a:r>
              <a:rPr lang="uk-UA" sz="2400" dirty="0" smtClean="0">
                <a:latin typeface="Times New Roman" pitchFamily="18" charset="0"/>
                <a:cs typeface="Times New Roman" pitchFamily="18" charset="0"/>
              </a:rPr>
              <a:t>Сформулюйте </a:t>
            </a:r>
            <a:r>
              <a:rPr lang="uk-UA" sz="2400" dirty="0">
                <a:latin typeface="Times New Roman" pitchFamily="18" charset="0"/>
                <a:cs typeface="Times New Roman" pitchFamily="18" charset="0"/>
              </a:rPr>
              <a:t>визначення зовнішнього рівня.</a:t>
            </a:r>
            <a:endParaRPr lang="ru-RU" sz="2400" dirty="0">
              <a:latin typeface="Times New Roman" pitchFamily="18" charset="0"/>
              <a:cs typeface="Times New Roman" pitchFamily="18" charset="0"/>
            </a:endParaRPr>
          </a:p>
          <a:p>
            <a:pPr marL="457200" indent="-457200">
              <a:buFont typeface="+mj-lt"/>
              <a:buAutoNum type="arabicPeriod"/>
            </a:pPr>
            <a:r>
              <a:rPr lang="uk-UA" sz="2400" dirty="0" smtClean="0">
                <a:latin typeface="Times New Roman" pitchFamily="18" charset="0"/>
                <a:cs typeface="Times New Roman" pitchFamily="18" charset="0"/>
              </a:rPr>
              <a:t>Сформулюйте </a:t>
            </a:r>
            <a:r>
              <a:rPr lang="uk-UA" sz="2400" dirty="0">
                <a:latin typeface="Times New Roman" pitchFamily="18" charset="0"/>
                <a:cs typeface="Times New Roman" pitchFamily="18" charset="0"/>
              </a:rPr>
              <a:t>визначення </a:t>
            </a:r>
            <a:r>
              <a:rPr lang="uk-UA" sz="2400" dirty="0" err="1">
                <a:latin typeface="Times New Roman" pitchFamily="18" charset="0"/>
                <a:cs typeface="Times New Roman" pitchFamily="18" charset="0"/>
              </a:rPr>
              <a:t>інфологічного</a:t>
            </a:r>
            <a:r>
              <a:rPr lang="uk-UA" sz="2400" dirty="0">
                <a:latin typeface="Times New Roman" pitchFamily="18" charset="0"/>
                <a:cs typeface="Times New Roman" pitchFamily="18" charset="0"/>
              </a:rPr>
              <a:t> рівня.</a:t>
            </a:r>
            <a:endParaRPr lang="ru-RU" sz="2400" dirty="0">
              <a:latin typeface="Times New Roman" pitchFamily="18" charset="0"/>
              <a:cs typeface="Times New Roman" pitchFamily="18" charset="0"/>
            </a:endParaRPr>
          </a:p>
          <a:p>
            <a:pPr marL="457200" indent="-457200">
              <a:buFont typeface="+mj-lt"/>
              <a:buAutoNum type="arabicPeriod"/>
            </a:pPr>
            <a:r>
              <a:rPr lang="uk-UA" sz="2400" dirty="0" smtClean="0">
                <a:latin typeface="Times New Roman" pitchFamily="18" charset="0"/>
                <a:cs typeface="Times New Roman" pitchFamily="18" charset="0"/>
              </a:rPr>
              <a:t>Сформулюйте </a:t>
            </a:r>
            <a:r>
              <a:rPr lang="uk-UA" sz="2400" dirty="0">
                <a:latin typeface="Times New Roman" pitchFamily="18" charset="0"/>
                <a:cs typeface="Times New Roman" pitchFamily="18" charset="0"/>
              </a:rPr>
              <a:t>визначення концептуального рівня.</a:t>
            </a:r>
            <a:endParaRPr lang="ru-RU" sz="2400" dirty="0">
              <a:latin typeface="Times New Roman" pitchFamily="18" charset="0"/>
              <a:cs typeface="Times New Roman" pitchFamily="18" charset="0"/>
            </a:endParaRPr>
          </a:p>
          <a:p>
            <a:pPr marL="457200" indent="-457200">
              <a:buFont typeface="+mj-lt"/>
              <a:buAutoNum type="arabicPeriod"/>
            </a:pPr>
            <a:r>
              <a:rPr lang="uk-UA" sz="2400" dirty="0" smtClean="0">
                <a:latin typeface="Times New Roman" pitchFamily="18" charset="0"/>
                <a:cs typeface="Times New Roman" pitchFamily="18" charset="0"/>
              </a:rPr>
              <a:t>За </a:t>
            </a:r>
            <a:r>
              <a:rPr lang="uk-UA" sz="2400" dirty="0">
                <a:latin typeface="Times New Roman" pitchFamily="18" charset="0"/>
                <a:cs typeface="Times New Roman" pitchFamily="18" charset="0"/>
              </a:rPr>
              <a:t>що відповідає внутрішній рівень представлення даних?</a:t>
            </a:r>
            <a:endParaRPr lang="ru-RU" sz="2400" dirty="0">
              <a:latin typeface="Times New Roman" pitchFamily="18" charset="0"/>
              <a:cs typeface="Times New Roman" pitchFamily="18" charset="0"/>
            </a:endParaRPr>
          </a:p>
          <a:p>
            <a:pPr marL="457200" indent="-457200">
              <a:buFont typeface="+mj-lt"/>
              <a:buAutoNum type="arabicPeriod"/>
            </a:pPr>
            <a:r>
              <a:rPr lang="uk-UA" sz="2400" dirty="0" smtClean="0">
                <a:latin typeface="Times New Roman" pitchFamily="18" charset="0"/>
                <a:cs typeface="Times New Roman" pitchFamily="18" charset="0"/>
              </a:rPr>
              <a:t>Які </a:t>
            </a:r>
            <a:r>
              <a:rPr lang="uk-UA" sz="2400" dirty="0">
                <a:latin typeface="Times New Roman" pitchFamily="18" charset="0"/>
                <a:cs typeface="Times New Roman" pitchFamily="18" charset="0"/>
              </a:rPr>
              <a:t>основні обов’язкові етапи містить життєвий цикл ІС?</a:t>
            </a:r>
            <a:endParaRPr lang="ru-RU" sz="2400" dirty="0">
              <a:latin typeface="Times New Roman" pitchFamily="18" charset="0"/>
              <a:cs typeface="Times New Roman" pitchFamily="18" charset="0"/>
            </a:endParaRPr>
          </a:p>
          <a:p>
            <a:pPr marL="457200" indent="-457200">
              <a:buFont typeface="+mj-lt"/>
              <a:buAutoNum type="arabicPeriod"/>
            </a:pPr>
            <a:r>
              <a:rPr lang="uk-UA" sz="2400" dirty="0" smtClean="0">
                <a:latin typeface="Times New Roman" pitchFamily="18" charset="0"/>
                <a:cs typeface="Times New Roman" pitchFamily="18" charset="0"/>
              </a:rPr>
              <a:t>Охарактеризуйте </a:t>
            </a:r>
            <a:r>
              <a:rPr lang="uk-UA" sz="2400" dirty="0">
                <a:latin typeface="Times New Roman" pitchFamily="18" charset="0"/>
                <a:cs typeface="Times New Roman" pitchFamily="18" charset="0"/>
              </a:rPr>
              <a:t>етап проектування та основні задачі, які вирішуються на цьому етапі.</a:t>
            </a:r>
            <a:endParaRPr lang="ru-RU" sz="2400" dirty="0">
              <a:latin typeface="Times New Roman" pitchFamily="18" charset="0"/>
              <a:cs typeface="Times New Roman" pitchFamily="18" charset="0"/>
            </a:endParaRPr>
          </a:p>
          <a:p>
            <a:pPr marL="457200" indent="-457200">
              <a:buFont typeface="+mj-lt"/>
              <a:buAutoNum type="arabicPeriod"/>
            </a:pPr>
            <a:r>
              <a:rPr lang="uk-UA" sz="2400" dirty="0" smtClean="0">
                <a:latin typeface="Times New Roman" pitchFamily="18" charset="0"/>
                <a:cs typeface="Times New Roman" pitchFamily="18" charset="0"/>
              </a:rPr>
              <a:t>Охарактеризуйте </a:t>
            </a:r>
            <a:r>
              <a:rPr lang="uk-UA" sz="2400" dirty="0">
                <a:latin typeface="Times New Roman" pitchFamily="18" charset="0"/>
                <a:cs typeface="Times New Roman" pitchFamily="18" charset="0"/>
              </a:rPr>
              <a:t>етап реалізації ІС та питання, які вирішуються на цьому етапі.</a:t>
            </a:r>
            <a:endParaRPr lang="ru-RU" sz="2400" dirty="0">
              <a:latin typeface="Times New Roman" pitchFamily="18" charset="0"/>
              <a:cs typeface="Times New Roman" pitchFamily="18" charset="0"/>
            </a:endParaRPr>
          </a:p>
          <a:p>
            <a:pPr marL="457200" indent="-457200">
              <a:buFont typeface="+mj-lt"/>
              <a:buAutoNum type="arabicPeriod"/>
            </a:pPr>
            <a:r>
              <a:rPr lang="uk-UA" sz="2400" dirty="0" smtClean="0">
                <a:latin typeface="Times New Roman" pitchFamily="18" charset="0"/>
                <a:cs typeface="Times New Roman" pitchFamily="18" charset="0"/>
              </a:rPr>
              <a:t>Назвіть </a:t>
            </a:r>
            <a:r>
              <a:rPr lang="uk-UA" sz="2400" dirty="0">
                <a:latin typeface="Times New Roman" pitchFamily="18" charset="0"/>
                <a:cs typeface="Times New Roman" pitchFamily="18" charset="0"/>
              </a:rPr>
              <a:t>основні моделі життєвого циклу ІС.</a:t>
            </a:r>
            <a:endParaRPr lang="ru-RU" sz="2400" dirty="0">
              <a:latin typeface="Times New Roman" pitchFamily="18" charset="0"/>
              <a:cs typeface="Times New Roman" pitchFamily="18" charset="0"/>
            </a:endParaRPr>
          </a:p>
          <a:p>
            <a:pPr marL="457200" indent="-457200">
              <a:buFont typeface="+mj-lt"/>
              <a:buAutoNum type="arabicPeriod"/>
            </a:pPr>
            <a:r>
              <a:rPr lang="uk-UA" sz="2400" dirty="0" smtClean="0">
                <a:latin typeface="Times New Roman" pitchFamily="18" charset="0"/>
                <a:cs typeface="Times New Roman" pitchFamily="18" charset="0"/>
              </a:rPr>
              <a:t>В </a:t>
            </a:r>
            <a:r>
              <a:rPr lang="uk-UA" sz="2400" dirty="0">
                <a:latin typeface="Times New Roman" pitchFamily="18" charset="0"/>
                <a:cs typeface="Times New Roman" pitchFamily="18" charset="0"/>
              </a:rPr>
              <a:t>чому полягає сутність каскадної моделі?</a:t>
            </a:r>
            <a:endParaRPr lang="ru-RU" sz="2400" dirty="0">
              <a:latin typeface="Times New Roman" pitchFamily="18" charset="0"/>
              <a:cs typeface="Times New Roman" pitchFamily="18" charset="0"/>
            </a:endParaRPr>
          </a:p>
          <a:p>
            <a:pPr marL="457200" indent="-457200">
              <a:buFont typeface="+mj-lt"/>
              <a:buAutoNum type="arabicPeriod"/>
            </a:pPr>
            <a:r>
              <a:rPr lang="uk-UA" sz="2400" dirty="0" smtClean="0">
                <a:latin typeface="Times New Roman" pitchFamily="18" charset="0"/>
                <a:cs typeface="Times New Roman" pitchFamily="18" charset="0"/>
              </a:rPr>
              <a:t>В </a:t>
            </a:r>
            <a:r>
              <a:rPr lang="uk-UA" sz="2400" dirty="0">
                <a:latin typeface="Times New Roman" pitchFamily="18" charset="0"/>
                <a:cs typeface="Times New Roman" pitchFamily="18" charset="0"/>
              </a:rPr>
              <a:t>чому полягає сутність </a:t>
            </a:r>
            <a:r>
              <a:rPr lang="ru-RU" sz="2400" dirty="0" err="1">
                <a:latin typeface="Times New Roman" pitchFamily="18" charset="0"/>
                <a:cs typeface="Times New Roman" pitchFamily="18" charset="0"/>
              </a:rPr>
              <a:t>спіральної</a:t>
            </a:r>
            <a:r>
              <a:rPr lang="uk-UA" sz="2400" dirty="0">
                <a:latin typeface="Times New Roman" pitchFamily="18" charset="0"/>
                <a:cs typeface="Times New Roman" pitchFamily="18" charset="0"/>
              </a:rPr>
              <a:t> моделі?</a:t>
            </a:r>
            <a:endParaRPr lang="ru-RU"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068440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0116" y="332656"/>
            <a:ext cx="8928992" cy="6186309"/>
          </a:xfrm>
          <a:prstGeom prst="rect">
            <a:avLst/>
          </a:prstGeom>
        </p:spPr>
        <p:txBody>
          <a:bodyPr wrap="square">
            <a:spAutoFit/>
          </a:bodyPr>
          <a:lstStyle/>
          <a:p>
            <a:pPr algn="ctr"/>
            <a:r>
              <a:rPr lang="uk-UA" b="1" dirty="0">
                <a:latin typeface="Times New Roman" pitchFamily="18" charset="0"/>
                <a:cs typeface="Times New Roman" pitchFamily="18" charset="0"/>
              </a:rPr>
              <a:t>Рекомендована література</a:t>
            </a:r>
            <a:r>
              <a:rPr lang="uk-UA" b="1"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pPr algn="just"/>
            <a:endParaRPr lang="ru-RU" dirty="0">
              <a:latin typeface="Times New Roman" pitchFamily="18" charset="0"/>
              <a:cs typeface="Times New Roman" pitchFamily="18" charset="0"/>
            </a:endParaRPr>
          </a:p>
          <a:p>
            <a:pPr marL="342900" indent="-342900" algn="just">
              <a:buFont typeface="+mj-lt"/>
              <a:buAutoNum type="arabicPeriod"/>
            </a:pPr>
            <a:r>
              <a:rPr lang="uk-UA" dirty="0" err="1" smtClean="0">
                <a:latin typeface="Times New Roman" pitchFamily="18" charset="0"/>
                <a:cs typeface="Times New Roman" pitchFamily="18" charset="0"/>
              </a:rPr>
              <a:t>Бородаєв</a:t>
            </a:r>
            <a:r>
              <a:rPr lang="uk-UA" dirty="0" smtClean="0">
                <a:latin typeface="Times New Roman" pitchFamily="18" charset="0"/>
                <a:cs typeface="Times New Roman" pitchFamily="18" charset="0"/>
              </a:rPr>
              <a:t> </a:t>
            </a:r>
            <a:r>
              <a:rPr lang="uk-UA" dirty="0">
                <a:latin typeface="Times New Roman" pitchFamily="18" charset="0"/>
                <a:cs typeface="Times New Roman" pitchFamily="18" charset="0"/>
              </a:rPr>
              <a:t>В.А., Кущів В.Н. Банки і бази даних: Навчальний посібник. Л.: ВІКІ, 1989.</a:t>
            </a:r>
            <a:endParaRPr lang="ru-RU" dirty="0">
              <a:latin typeface="Times New Roman" pitchFamily="18" charset="0"/>
              <a:cs typeface="Times New Roman" pitchFamily="18" charset="0"/>
            </a:endParaRPr>
          </a:p>
          <a:p>
            <a:pPr marL="342900" indent="-342900" algn="just">
              <a:buFont typeface="+mj-lt"/>
              <a:buAutoNum type="arabicPeriod"/>
            </a:pPr>
            <a:r>
              <a:rPr lang="uk-UA" dirty="0" smtClean="0">
                <a:latin typeface="Times New Roman" pitchFamily="18" charset="0"/>
                <a:cs typeface="Times New Roman" pitchFamily="18" charset="0"/>
              </a:rPr>
              <a:t>Основи </a:t>
            </a:r>
            <a:r>
              <a:rPr lang="uk-UA" dirty="0">
                <a:latin typeface="Times New Roman" pitchFamily="18" charset="0"/>
                <a:cs typeface="Times New Roman" pitchFamily="18" charset="0"/>
              </a:rPr>
              <a:t>сучасних комп’ютерних технологій: Навчальний посібник / Під редакцією проф. </a:t>
            </a:r>
            <a:r>
              <a:rPr lang="uk-UA" dirty="0" err="1">
                <a:latin typeface="Times New Roman" pitchFamily="18" charset="0"/>
                <a:cs typeface="Times New Roman" pitchFamily="18" charset="0"/>
              </a:rPr>
              <a:t>Хомоненко</a:t>
            </a:r>
            <a:r>
              <a:rPr lang="uk-UA" dirty="0">
                <a:latin typeface="Times New Roman" pitchFamily="18" charset="0"/>
                <a:cs typeface="Times New Roman" pitchFamily="18" charset="0"/>
              </a:rPr>
              <a:t> А.Д. Автори: </a:t>
            </a:r>
            <a:r>
              <a:rPr lang="uk-UA" dirty="0" err="1">
                <a:latin typeface="Times New Roman" pitchFamily="18" charset="0"/>
                <a:cs typeface="Times New Roman" pitchFamily="18" charset="0"/>
              </a:rPr>
              <a:t>Артамонов</a:t>
            </a:r>
            <a:r>
              <a:rPr lang="uk-UA" dirty="0">
                <a:latin typeface="Times New Roman" pitchFamily="18" charset="0"/>
                <a:cs typeface="Times New Roman" pitchFamily="18" charset="0"/>
              </a:rPr>
              <a:t> Б.Н., </a:t>
            </a:r>
            <a:r>
              <a:rPr lang="uk-UA" dirty="0" err="1">
                <a:latin typeface="Times New Roman" pitchFamily="18" charset="0"/>
                <a:cs typeface="Times New Roman" pitchFamily="18" charset="0"/>
              </a:rPr>
              <a:t>Брякалов</a:t>
            </a:r>
            <a:r>
              <a:rPr lang="uk-UA" dirty="0">
                <a:latin typeface="Times New Roman" pitchFamily="18" charset="0"/>
                <a:cs typeface="Times New Roman" pitchFamily="18" charset="0"/>
              </a:rPr>
              <a:t> Р.А., Гофман В.Е. та інші. </a:t>
            </a:r>
            <a:r>
              <a:rPr lang="uk-UA" dirty="0" err="1">
                <a:latin typeface="Times New Roman" pitchFamily="18" charset="0"/>
                <a:cs typeface="Times New Roman" pitchFamily="18" charset="0"/>
              </a:rPr>
              <a:t>СПб</a:t>
            </a:r>
            <a:r>
              <a:rPr lang="uk-UA" dirty="0">
                <a:latin typeface="Times New Roman" pitchFamily="18" charset="0"/>
                <a:cs typeface="Times New Roman" pitchFamily="18" charset="0"/>
              </a:rPr>
              <a:t>: КОРОНА </a:t>
            </a:r>
            <a:r>
              <a:rPr lang="uk-UA" dirty="0" err="1">
                <a:latin typeface="Times New Roman" pitchFamily="18" charset="0"/>
                <a:cs typeface="Times New Roman" pitchFamily="18" charset="0"/>
              </a:rPr>
              <a:t>прінт</a:t>
            </a:r>
            <a:r>
              <a:rPr lang="uk-UA" dirty="0">
                <a:latin typeface="Times New Roman" pitchFamily="18" charset="0"/>
                <a:cs typeface="Times New Roman" pitchFamily="18" charset="0"/>
              </a:rPr>
              <a:t>, 1998.</a:t>
            </a:r>
            <a:endParaRPr lang="ru-RU" dirty="0">
              <a:latin typeface="Times New Roman" pitchFamily="18" charset="0"/>
              <a:cs typeface="Times New Roman" pitchFamily="18" charset="0"/>
            </a:endParaRPr>
          </a:p>
          <a:p>
            <a:pPr marL="342900" indent="-342900" algn="just">
              <a:buFont typeface="+mj-lt"/>
              <a:buAutoNum type="arabicPeriod"/>
            </a:pPr>
            <a:r>
              <a:rPr lang="uk-UA" dirty="0" smtClean="0">
                <a:latin typeface="Times New Roman" pitchFamily="18" charset="0"/>
                <a:cs typeface="Times New Roman" pitchFamily="18" charset="0"/>
              </a:rPr>
              <a:t>Системи </a:t>
            </a:r>
            <a:r>
              <a:rPr lang="uk-UA" dirty="0">
                <a:latin typeface="Times New Roman" pitchFamily="18" charset="0"/>
                <a:cs typeface="Times New Roman" pitchFamily="18" charset="0"/>
              </a:rPr>
              <a:t>управління базами даних і знань: </a:t>
            </a:r>
            <a:r>
              <a:rPr lang="uk-UA" dirty="0" err="1">
                <a:latin typeface="Times New Roman" pitchFamily="18" charset="0"/>
                <a:cs typeface="Times New Roman" pitchFamily="18" charset="0"/>
              </a:rPr>
              <a:t>Довід.вид</a:t>
            </a:r>
            <a:r>
              <a:rPr lang="uk-UA" dirty="0">
                <a:latin typeface="Times New Roman" pitchFamily="18" charset="0"/>
                <a:cs typeface="Times New Roman" pitchFamily="18" charset="0"/>
              </a:rPr>
              <a:t>. / </a:t>
            </a:r>
            <a:r>
              <a:rPr lang="uk-UA" dirty="0" err="1">
                <a:latin typeface="Times New Roman" pitchFamily="18" charset="0"/>
                <a:cs typeface="Times New Roman" pitchFamily="18" charset="0"/>
              </a:rPr>
              <a:t>Наумов</a:t>
            </a:r>
            <a:r>
              <a:rPr lang="uk-UA" dirty="0">
                <a:latin typeface="Times New Roman" pitchFamily="18" charset="0"/>
                <a:cs typeface="Times New Roman" pitchFamily="18" charset="0"/>
              </a:rPr>
              <a:t> А. М., </a:t>
            </a:r>
            <a:r>
              <a:rPr lang="uk-UA" dirty="0" err="1">
                <a:latin typeface="Times New Roman" pitchFamily="18" charset="0"/>
                <a:cs typeface="Times New Roman" pitchFamily="18" charset="0"/>
              </a:rPr>
              <a:t>Вендров</a:t>
            </a:r>
            <a:r>
              <a:rPr lang="uk-UA" dirty="0">
                <a:latin typeface="Times New Roman" pitchFamily="18" charset="0"/>
                <a:cs typeface="Times New Roman" pitchFamily="18" charset="0"/>
              </a:rPr>
              <a:t> А. М., Іванов В. К. та </a:t>
            </a:r>
            <a:r>
              <a:rPr lang="uk-UA" dirty="0" err="1">
                <a:latin typeface="Times New Roman" pitchFamily="18" charset="0"/>
                <a:cs typeface="Times New Roman" pitchFamily="18" charset="0"/>
              </a:rPr>
              <a:t>ін</a:t>
            </a:r>
            <a:r>
              <a:rPr lang="uk-UA" dirty="0">
                <a:latin typeface="Times New Roman" pitchFamily="18" charset="0"/>
                <a:cs typeface="Times New Roman" pitchFamily="18" charset="0"/>
              </a:rPr>
              <a:t>; Під. ред. Наумова А. Н. - М .: Фінанси і статистика, 1991.</a:t>
            </a:r>
            <a:endParaRPr lang="ru-RU" dirty="0">
              <a:latin typeface="Times New Roman" pitchFamily="18" charset="0"/>
              <a:cs typeface="Times New Roman" pitchFamily="18" charset="0"/>
            </a:endParaRPr>
          </a:p>
          <a:p>
            <a:pPr marL="342900" indent="-342900" algn="just">
              <a:buFont typeface="+mj-lt"/>
              <a:buAutoNum type="arabicPeriod"/>
            </a:pPr>
            <a:r>
              <a:rPr lang="uk-UA" dirty="0" err="1" smtClean="0">
                <a:latin typeface="Times New Roman" pitchFamily="18" charset="0"/>
                <a:cs typeface="Times New Roman" pitchFamily="18" charset="0"/>
              </a:rPr>
              <a:t>Дейт</a:t>
            </a:r>
            <a:r>
              <a:rPr lang="uk-UA" dirty="0" smtClean="0">
                <a:latin typeface="Times New Roman" pitchFamily="18" charset="0"/>
                <a:cs typeface="Times New Roman" pitchFamily="18" charset="0"/>
              </a:rPr>
              <a:t> </a:t>
            </a:r>
            <a:r>
              <a:rPr lang="uk-UA" dirty="0">
                <a:latin typeface="Times New Roman" pitchFamily="18" charset="0"/>
                <a:cs typeface="Times New Roman" pitchFamily="18" charset="0"/>
              </a:rPr>
              <a:t>К.Дж. Введення в системи баз даних.; Пер. з англ. 6-те вид. К.: Діалектика, 1998. – 784 с.</a:t>
            </a:r>
            <a:endParaRPr lang="ru-RU" dirty="0">
              <a:latin typeface="Times New Roman" pitchFamily="18" charset="0"/>
              <a:cs typeface="Times New Roman" pitchFamily="18" charset="0"/>
            </a:endParaRPr>
          </a:p>
          <a:p>
            <a:pPr marL="342900" indent="-342900" algn="just">
              <a:buFont typeface="+mj-lt"/>
              <a:buAutoNum type="arabicPeriod"/>
            </a:pPr>
            <a:r>
              <a:rPr lang="uk-UA" dirty="0" err="1" smtClean="0">
                <a:latin typeface="Times New Roman" pitchFamily="18" charset="0"/>
                <a:cs typeface="Times New Roman" pitchFamily="18" charset="0"/>
              </a:rPr>
              <a:t>Зомуяїн</a:t>
            </a:r>
            <a:r>
              <a:rPr lang="uk-UA" dirty="0" smtClean="0">
                <a:latin typeface="Times New Roman" pitchFamily="18" charset="0"/>
                <a:cs typeface="Times New Roman" pitchFamily="18" charset="0"/>
              </a:rPr>
              <a:t> </a:t>
            </a:r>
            <a:r>
              <a:rPr lang="uk-UA" dirty="0">
                <a:latin typeface="Times New Roman" pitchFamily="18" charset="0"/>
                <a:cs typeface="Times New Roman" pitchFamily="18" charset="0"/>
              </a:rPr>
              <a:t>А.В. Системи програмування баз даних і знань. </a:t>
            </a:r>
            <a:r>
              <a:rPr lang="uk-UA" dirty="0" err="1">
                <a:latin typeface="Times New Roman" pitchFamily="18" charset="0"/>
                <a:cs typeface="Times New Roman" pitchFamily="18" charset="0"/>
              </a:rPr>
              <a:t>Новосибірск</a:t>
            </a:r>
            <a:r>
              <a:rPr lang="uk-UA" dirty="0">
                <a:latin typeface="Times New Roman" pitchFamily="18" charset="0"/>
                <a:cs typeface="Times New Roman" pitchFamily="18" charset="0"/>
              </a:rPr>
              <a:t>.; Наука. </a:t>
            </a:r>
            <a:r>
              <a:rPr lang="uk-UA" dirty="0" err="1">
                <a:latin typeface="Times New Roman" pitchFamily="18" charset="0"/>
                <a:cs typeface="Times New Roman" pitchFamily="18" charset="0"/>
              </a:rPr>
              <a:t>Сиб</a:t>
            </a:r>
            <a:r>
              <a:rPr lang="uk-UA" dirty="0">
                <a:latin typeface="Times New Roman" pitchFamily="18" charset="0"/>
                <a:cs typeface="Times New Roman" pitchFamily="18" charset="0"/>
              </a:rPr>
              <a:t>. </a:t>
            </a:r>
            <a:r>
              <a:rPr lang="uk-UA" dirty="0" err="1">
                <a:latin typeface="Times New Roman" pitchFamily="18" charset="0"/>
                <a:cs typeface="Times New Roman" pitchFamily="18" charset="0"/>
              </a:rPr>
              <a:t>від-ння</a:t>
            </a:r>
            <a:r>
              <a:rPr lang="uk-UA" dirty="0">
                <a:latin typeface="Times New Roman" pitchFamily="18" charset="0"/>
                <a:cs typeface="Times New Roman" pitchFamily="18" charset="0"/>
              </a:rPr>
              <a:t>, 1990.</a:t>
            </a:r>
            <a:endParaRPr lang="ru-RU" dirty="0">
              <a:latin typeface="Times New Roman" pitchFamily="18" charset="0"/>
              <a:cs typeface="Times New Roman" pitchFamily="18" charset="0"/>
            </a:endParaRPr>
          </a:p>
          <a:p>
            <a:pPr marL="342900" indent="-342900" algn="just">
              <a:buFont typeface="+mj-lt"/>
              <a:buAutoNum type="arabicPeriod"/>
            </a:pPr>
            <a:r>
              <a:rPr lang="uk-UA" dirty="0" smtClean="0">
                <a:latin typeface="Times New Roman" pitchFamily="18" charset="0"/>
                <a:cs typeface="Times New Roman" pitchFamily="18" charset="0"/>
              </a:rPr>
              <a:t>Мартін </a:t>
            </a:r>
            <a:r>
              <a:rPr lang="uk-UA" dirty="0">
                <a:latin typeface="Times New Roman" pitchFamily="18" charset="0"/>
                <a:cs typeface="Times New Roman" pitchFamily="18" charset="0"/>
              </a:rPr>
              <a:t>Дж. Організація баз даних в обчислювальних системах. - М.: Світ, 1980, 260с. </a:t>
            </a:r>
            <a:endParaRPr lang="ru-RU" dirty="0">
              <a:latin typeface="Times New Roman" pitchFamily="18" charset="0"/>
              <a:cs typeface="Times New Roman" pitchFamily="18" charset="0"/>
            </a:endParaRPr>
          </a:p>
          <a:p>
            <a:pPr marL="342900" indent="-342900" algn="just">
              <a:buFont typeface="+mj-lt"/>
              <a:buAutoNum type="arabicPeriod"/>
            </a:pPr>
            <a:r>
              <a:rPr lang="uk-UA" dirty="0" smtClean="0">
                <a:latin typeface="Times New Roman" pitchFamily="18" charset="0"/>
                <a:cs typeface="Times New Roman" pitchFamily="18" charset="0"/>
              </a:rPr>
              <a:t>Романов </a:t>
            </a:r>
            <a:r>
              <a:rPr lang="uk-UA" dirty="0">
                <a:latin typeface="Times New Roman" pitchFamily="18" charset="0"/>
                <a:cs typeface="Times New Roman" pitchFamily="18" charset="0"/>
              </a:rPr>
              <a:t>Б.А., Кушніренко А.С. </a:t>
            </a:r>
            <a:r>
              <a:rPr lang="en-US" dirty="0">
                <a:latin typeface="Times New Roman" pitchFamily="18" charset="0"/>
                <a:cs typeface="Times New Roman" pitchFamily="18" charset="0"/>
              </a:rPr>
              <a:t>dBase IV</a:t>
            </a:r>
            <a:r>
              <a:rPr lang="uk-UA" dirty="0">
                <a:latin typeface="Times New Roman" pitchFamily="18" charset="0"/>
                <a:cs typeface="Times New Roman" pitchFamily="18" charset="0"/>
              </a:rPr>
              <a:t>: Призначення, функції, застосування. – М.: Радіо і зв’язок, 1991. – 384 с.</a:t>
            </a:r>
            <a:endParaRPr lang="ru-RU" dirty="0">
              <a:latin typeface="Times New Roman" pitchFamily="18" charset="0"/>
              <a:cs typeface="Times New Roman" pitchFamily="18" charset="0"/>
            </a:endParaRPr>
          </a:p>
          <a:p>
            <a:pPr marL="342900" indent="-342900" algn="just">
              <a:buFont typeface="+mj-lt"/>
              <a:buAutoNum type="arabicPeriod"/>
            </a:pPr>
            <a:r>
              <a:rPr lang="uk-UA" dirty="0" err="1" smtClean="0">
                <a:latin typeface="Times New Roman" pitchFamily="18" charset="0"/>
                <a:cs typeface="Times New Roman" pitchFamily="18" charset="0"/>
              </a:rPr>
              <a:t>Ульман</a:t>
            </a:r>
            <a:r>
              <a:rPr lang="uk-UA" dirty="0" smtClean="0">
                <a:latin typeface="Times New Roman" pitchFamily="18" charset="0"/>
                <a:cs typeface="Times New Roman" pitchFamily="18" charset="0"/>
              </a:rPr>
              <a:t> </a:t>
            </a:r>
            <a:r>
              <a:rPr lang="uk-UA" dirty="0">
                <a:latin typeface="Times New Roman" pitchFamily="18" charset="0"/>
                <a:cs typeface="Times New Roman" pitchFamily="18" charset="0"/>
              </a:rPr>
              <a:t>Дж. Основи систем баз даних. – М.: Фінанси і статистика, 1983.</a:t>
            </a:r>
            <a:endParaRPr lang="ru-RU" dirty="0">
              <a:latin typeface="Times New Roman" pitchFamily="18" charset="0"/>
              <a:cs typeface="Times New Roman" pitchFamily="18" charset="0"/>
            </a:endParaRPr>
          </a:p>
          <a:p>
            <a:pPr marL="342900" indent="-342900" algn="just">
              <a:buFont typeface="+mj-lt"/>
              <a:buAutoNum type="arabicPeriod"/>
            </a:pPr>
            <a:r>
              <a:rPr lang="uk-UA" dirty="0" err="1" smtClean="0">
                <a:latin typeface="Times New Roman" pitchFamily="18" charset="0"/>
                <a:cs typeface="Times New Roman" pitchFamily="18" charset="0"/>
              </a:rPr>
              <a:t>Хомоненко</a:t>
            </a:r>
            <a:r>
              <a:rPr lang="uk-UA" dirty="0" smtClean="0">
                <a:latin typeface="Times New Roman" pitchFamily="18" charset="0"/>
                <a:cs typeface="Times New Roman" pitchFamily="18" charset="0"/>
              </a:rPr>
              <a:t> </a:t>
            </a:r>
            <a:r>
              <a:rPr lang="uk-UA" dirty="0">
                <a:latin typeface="Times New Roman" pitchFamily="18" charset="0"/>
                <a:cs typeface="Times New Roman" pitchFamily="18" charset="0"/>
              </a:rPr>
              <a:t>А.Д., </a:t>
            </a:r>
            <a:r>
              <a:rPr lang="uk-UA" dirty="0" err="1">
                <a:latin typeface="Times New Roman" pitchFamily="18" charset="0"/>
                <a:cs typeface="Times New Roman" pitchFamily="18" charset="0"/>
              </a:rPr>
              <a:t>Цыганков</a:t>
            </a:r>
            <a:r>
              <a:rPr lang="uk-UA" dirty="0">
                <a:latin typeface="Times New Roman" pitchFamily="18" charset="0"/>
                <a:cs typeface="Times New Roman" pitchFamily="18" charset="0"/>
              </a:rPr>
              <a:t> В.М., Мальцев М.Г. </a:t>
            </a:r>
            <a:r>
              <a:rPr lang="uk-UA" dirty="0" err="1">
                <a:latin typeface="Times New Roman" pitchFamily="18" charset="0"/>
                <a:cs typeface="Times New Roman" pitchFamily="18" charset="0"/>
              </a:rPr>
              <a:t>Базы</a:t>
            </a:r>
            <a:r>
              <a:rPr lang="uk-UA" dirty="0">
                <a:latin typeface="Times New Roman" pitchFamily="18" charset="0"/>
                <a:cs typeface="Times New Roman" pitchFamily="18" charset="0"/>
              </a:rPr>
              <a:t> </a:t>
            </a:r>
            <a:r>
              <a:rPr lang="uk-UA" dirty="0" err="1">
                <a:latin typeface="Times New Roman" pitchFamily="18" charset="0"/>
                <a:cs typeface="Times New Roman" pitchFamily="18" charset="0"/>
              </a:rPr>
              <a:t>данных</a:t>
            </a:r>
            <a:r>
              <a:rPr lang="uk-UA" dirty="0">
                <a:latin typeface="Times New Roman" pitchFamily="18" charset="0"/>
                <a:cs typeface="Times New Roman" pitchFamily="18" charset="0"/>
              </a:rPr>
              <a:t>: </a:t>
            </a:r>
            <a:r>
              <a:rPr lang="uk-UA" dirty="0" err="1">
                <a:latin typeface="Times New Roman" pitchFamily="18" charset="0"/>
                <a:cs typeface="Times New Roman" pitchFamily="18" charset="0"/>
              </a:rPr>
              <a:t>Учебник</a:t>
            </a:r>
            <a:r>
              <a:rPr lang="uk-UA" dirty="0">
                <a:latin typeface="Times New Roman" pitchFamily="18" charset="0"/>
                <a:cs typeface="Times New Roman" pitchFamily="18" charset="0"/>
              </a:rPr>
              <a:t> для </a:t>
            </a:r>
            <a:r>
              <a:rPr lang="uk-UA" dirty="0" err="1">
                <a:latin typeface="Times New Roman" pitchFamily="18" charset="0"/>
                <a:cs typeface="Times New Roman" pitchFamily="18" charset="0"/>
              </a:rPr>
              <a:t>высших</a:t>
            </a:r>
            <a:r>
              <a:rPr lang="uk-UA" dirty="0">
                <a:latin typeface="Times New Roman" pitchFamily="18" charset="0"/>
                <a:cs typeface="Times New Roman" pitchFamily="18" charset="0"/>
              </a:rPr>
              <a:t> </a:t>
            </a:r>
            <a:r>
              <a:rPr lang="uk-UA" dirty="0" err="1">
                <a:latin typeface="Times New Roman" pitchFamily="18" charset="0"/>
                <a:cs typeface="Times New Roman" pitchFamily="18" charset="0"/>
              </a:rPr>
              <a:t>учебных</a:t>
            </a:r>
            <a:r>
              <a:rPr lang="uk-UA" dirty="0">
                <a:latin typeface="Times New Roman" pitchFamily="18" charset="0"/>
                <a:cs typeface="Times New Roman" pitchFamily="18" charset="0"/>
              </a:rPr>
              <a:t> заведений / </a:t>
            </a:r>
            <a:r>
              <a:rPr lang="uk-UA" dirty="0" err="1">
                <a:latin typeface="Times New Roman" pitchFamily="18" charset="0"/>
                <a:cs typeface="Times New Roman" pitchFamily="18" charset="0"/>
              </a:rPr>
              <a:t>Под</a:t>
            </a:r>
            <a:r>
              <a:rPr lang="uk-UA" dirty="0">
                <a:latin typeface="Times New Roman" pitchFamily="18" charset="0"/>
                <a:cs typeface="Times New Roman" pitchFamily="18" charset="0"/>
              </a:rPr>
              <a:t> ред. проф. А.Д. </a:t>
            </a:r>
            <a:r>
              <a:rPr lang="uk-UA" dirty="0" err="1">
                <a:latin typeface="Times New Roman" pitchFamily="18" charset="0"/>
                <a:cs typeface="Times New Roman" pitchFamily="18" charset="0"/>
              </a:rPr>
              <a:t>Хомоненко</a:t>
            </a:r>
            <a:r>
              <a:rPr lang="uk-UA" dirty="0">
                <a:latin typeface="Times New Roman" pitchFamily="18" charset="0"/>
                <a:cs typeface="Times New Roman" pitchFamily="18" charset="0"/>
              </a:rPr>
              <a:t>. - </a:t>
            </a:r>
            <a:r>
              <a:rPr lang="uk-UA" dirty="0" err="1">
                <a:latin typeface="Times New Roman" pitchFamily="18" charset="0"/>
                <a:cs typeface="Times New Roman" pitchFamily="18" charset="0"/>
              </a:rPr>
              <a:t>Издание</a:t>
            </a:r>
            <a:r>
              <a:rPr lang="uk-UA" dirty="0">
                <a:latin typeface="Times New Roman" pitchFamily="18" charset="0"/>
                <a:cs typeface="Times New Roman" pitchFamily="18" charset="0"/>
              </a:rPr>
              <a:t> </a:t>
            </a:r>
            <a:r>
              <a:rPr lang="uk-UA" dirty="0" err="1">
                <a:latin typeface="Times New Roman" pitchFamily="18" charset="0"/>
                <a:cs typeface="Times New Roman" pitchFamily="18" charset="0"/>
              </a:rPr>
              <a:t>второе</a:t>
            </a:r>
            <a:r>
              <a:rPr lang="uk-UA" dirty="0">
                <a:latin typeface="Times New Roman" pitchFamily="18" charset="0"/>
                <a:cs typeface="Times New Roman" pitchFamily="18" charset="0"/>
              </a:rPr>
              <a:t>, </a:t>
            </a:r>
            <a:r>
              <a:rPr lang="uk-UA" dirty="0" err="1">
                <a:latin typeface="Times New Roman" pitchFamily="18" charset="0"/>
                <a:cs typeface="Times New Roman" pitchFamily="18" charset="0"/>
              </a:rPr>
              <a:t>дополненное</a:t>
            </a:r>
            <a:r>
              <a:rPr lang="uk-UA" dirty="0">
                <a:latin typeface="Times New Roman" pitchFamily="18" charset="0"/>
                <a:cs typeface="Times New Roman" pitchFamily="18" charset="0"/>
              </a:rPr>
              <a:t> и </a:t>
            </a:r>
            <a:r>
              <a:rPr lang="uk-UA" dirty="0" err="1">
                <a:latin typeface="Times New Roman" pitchFamily="18" charset="0"/>
                <a:cs typeface="Times New Roman" pitchFamily="18" charset="0"/>
              </a:rPr>
              <a:t>переработанное</a:t>
            </a:r>
            <a:r>
              <a:rPr lang="uk-UA" dirty="0">
                <a:latin typeface="Times New Roman" pitchFamily="18" charset="0"/>
                <a:cs typeface="Times New Roman" pitchFamily="18" charset="0"/>
              </a:rPr>
              <a:t> - </a:t>
            </a:r>
            <a:r>
              <a:rPr lang="uk-UA" dirty="0" err="1">
                <a:latin typeface="Times New Roman" pitchFamily="18" charset="0"/>
                <a:cs typeface="Times New Roman" pitchFamily="18" charset="0"/>
              </a:rPr>
              <a:t>СПб</a:t>
            </a:r>
            <a:r>
              <a:rPr lang="uk-UA" dirty="0">
                <a:latin typeface="Times New Roman" pitchFamily="18" charset="0"/>
                <a:cs typeface="Times New Roman" pitchFamily="18" charset="0"/>
              </a:rPr>
              <a:t>.: КОРОНА </a:t>
            </a:r>
            <a:r>
              <a:rPr lang="uk-UA" dirty="0" err="1">
                <a:latin typeface="Times New Roman" pitchFamily="18" charset="0"/>
                <a:cs typeface="Times New Roman" pitchFamily="18" charset="0"/>
              </a:rPr>
              <a:t>принт</a:t>
            </a:r>
            <a:r>
              <a:rPr lang="uk-UA" dirty="0">
                <a:latin typeface="Times New Roman" pitchFamily="18" charset="0"/>
                <a:cs typeface="Times New Roman" pitchFamily="18" charset="0"/>
              </a:rPr>
              <a:t>, 2002. - 672с.</a:t>
            </a:r>
            <a:endParaRPr lang="ru-RU" dirty="0">
              <a:latin typeface="Times New Roman" pitchFamily="18" charset="0"/>
              <a:cs typeface="Times New Roman" pitchFamily="18" charset="0"/>
            </a:endParaRPr>
          </a:p>
          <a:p>
            <a:pPr marL="342900" indent="-342900" algn="just">
              <a:buFont typeface="+mj-lt"/>
              <a:buAutoNum type="arabicPeriod"/>
            </a:pPr>
            <a:r>
              <a:rPr lang="uk-UA" dirty="0" err="1" smtClean="0">
                <a:latin typeface="Times New Roman" pitchFamily="18" charset="0"/>
                <a:cs typeface="Times New Roman" pitchFamily="18" charset="0"/>
              </a:rPr>
              <a:t>Гайдаржи</a:t>
            </a:r>
            <a:r>
              <a:rPr lang="uk-UA" dirty="0" smtClean="0">
                <a:latin typeface="Times New Roman" pitchFamily="18" charset="0"/>
                <a:cs typeface="Times New Roman" pitchFamily="18" charset="0"/>
              </a:rPr>
              <a:t> </a:t>
            </a:r>
            <a:r>
              <a:rPr lang="uk-UA" dirty="0">
                <a:latin typeface="Times New Roman" pitchFamily="18" charset="0"/>
                <a:cs typeface="Times New Roman" pitchFamily="18" charset="0"/>
              </a:rPr>
              <a:t>В.І. </a:t>
            </a:r>
            <a:r>
              <a:rPr lang="uk-UA" dirty="0" err="1">
                <a:latin typeface="Times New Roman" pitchFamily="18" charset="0"/>
                <a:cs typeface="Times New Roman" pitchFamily="18" charset="0"/>
              </a:rPr>
              <a:t>Дацюк</a:t>
            </a:r>
            <a:r>
              <a:rPr lang="uk-UA" dirty="0">
                <a:latin typeface="Times New Roman" pitchFamily="18" charset="0"/>
                <a:cs typeface="Times New Roman" pitchFamily="18" charset="0"/>
              </a:rPr>
              <a:t> О.А. Основи проектування та використання баз даних: Навчальний посібник. Друге видання виправ. і </a:t>
            </a:r>
            <a:r>
              <a:rPr lang="uk-UA" dirty="0" err="1">
                <a:latin typeface="Times New Roman" pitchFamily="18" charset="0"/>
                <a:cs typeface="Times New Roman" pitchFamily="18" charset="0"/>
              </a:rPr>
              <a:t>доповн</a:t>
            </a:r>
            <a:r>
              <a:rPr lang="uk-UA" dirty="0">
                <a:latin typeface="Times New Roman" pitchFamily="18" charset="0"/>
                <a:cs typeface="Times New Roman" pitchFamily="18" charset="0"/>
              </a:rPr>
              <a:t>. - К.: ІВЦ "Видавництво Політехніка", ТОВ "Фірма Періодика" 2004. - 256 с.</a:t>
            </a:r>
            <a:endParaRPr lang="ru-RU" dirty="0">
              <a:latin typeface="Times New Roman" pitchFamily="18" charset="0"/>
              <a:cs typeface="Times New Roman" pitchFamily="18" charset="0"/>
            </a:endParaRPr>
          </a:p>
        </p:txBody>
      </p:sp>
    </p:spTree>
    <p:extLst>
      <p:ext uri="{BB962C8B-B14F-4D97-AF65-F5344CB8AC3E}">
        <p14:creationId xmlns:p14="http://schemas.microsoft.com/office/powerpoint/2010/main" xmlns="" val="1252169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121069" y="1412776"/>
            <a:ext cx="4929555" cy="1200329"/>
          </a:xfrm>
          <a:prstGeom prst="rect">
            <a:avLst/>
          </a:prstGeom>
          <a:noFill/>
        </p:spPr>
        <p:txBody>
          <a:bodyPr wrap="none" lIns="91440" tIns="45720" rIns="91440" bIns="45720">
            <a:spAutoFit/>
          </a:bodyPr>
          <a:lstStyle/>
          <a:p>
            <a:pPr algn="ctr"/>
            <a:r>
              <a:rPr lang="uk-UA" sz="7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Лекція №2</a:t>
            </a:r>
          </a:p>
        </p:txBody>
      </p:sp>
      <p:sp>
        <p:nvSpPr>
          <p:cNvPr id="5" name="Прямоугольник 4"/>
          <p:cNvSpPr/>
          <p:nvPr/>
        </p:nvSpPr>
        <p:spPr>
          <a:xfrm>
            <a:off x="651702" y="2967335"/>
            <a:ext cx="8024754" cy="1754326"/>
          </a:xfrm>
          <a:prstGeom prst="rect">
            <a:avLst/>
          </a:prstGeom>
          <a:noFill/>
        </p:spPr>
        <p:txBody>
          <a:bodyPr wrap="square" lIns="91440" tIns="45720" rIns="91440" bIns="45720">
            <a:spAutoFit/>
          </a:bodyPr>
          <a:lstStyle/>
          <a:p>
            <a:pPr algn="ctr"/>
            <a:r>
              <a:rPr lang="uk-UA"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Архітектура інформаційних систем</a:t>
            </a:r>
            <a:endParaRPr lang="ru-RU"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xmlns="" val="1517688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3568" y="157093"/>
            <a:ext cx="7812360" cy="6555641"/>
          </a:xfrm>
          <a:prstGeom prst="rect">
            <a:avLst/>
          </a:prstGeom>
        </p:spPr>
        <p:txBody>
          <a:bodyPr wrap="square">
            <a:spAutoFit/>
          </a:bodyPr>
          <a:lstStyle/>
          <a:p>
            <a:pPr algn="ctr"/>
            <a:r>
              <a:rPr lang="uk-UA" sz="2000" b="1" dirty="0">
                <a:latin typeface="Times New Roman" pitchFamily="18" charset="0"/>
                <a:cs typeface="Times New Roman" pitchFamily="18" charset="0"/>
              </a:rPr>
              <a:t>Під час аналізу та проектування ІС розглядаються наступні рівні абстракції</a:t>
            </a:r>
            <a:r>
              <a:rPr lang="uk-UA" sz="2000" b="1" dirty="0" smtClean="0">
                <a:latin typeface="Times New Roman" pitchFamily="18" charset="0"/>
                <a:cs typeface="Times New Roman" pitchFamily="18" charset="0"/>
              </a:rPr>
              <a:t>:</a:t>
            </a:r>
            <a:endParaRPr lang="en-US" sz="2000" b="1" dirty="0" smtClean="0">
              <a:latin typeface="Times New Roman" pitchFamily="18" charset="0"/>
              <a:cs typeface="Times New Roman" pitchFamily="18" charset="0"/>
            </a:endParaRPr>
          </a:p>
          <a:p>
            <a:pPr algn="just"/>
            <a:endParaRPr lang="ru-RU" sz="2000" b="1" dirty="0">
              <a:latin typeface="Times New Roman" pitchFamily="18" charset="0"/>
              <a:cs typeface="Times New Roman" pitchFamily="18" charset="0"/>
            </a:endParaRPr>
          </a:p>
          <a:p>
            <a:pPr algn="just"/>
            <a:r>
              <a:rPr lang="uk-UA" sz="2000" dirty="0" smtClean="0">
                <a:latin typeface="Times New Roman" pitchFamily="18" charset="0"/>
                <a:cs typeface="Times New Roman" pitchFamily="18" charset="0"/>
              </a:rPr>
              <a:t>1. Локальне </a:t>
            </a:r>
            <a:r>
              <a:rPr lang="uk-UA" sz="2000" dirty="0">
                <a:latin typeface="Times New Roman" pitchFamily="18" charset="0"/>
                <a:cs typeface="Times New Roman" pitchFamily="18" charset="0"/>
              </a:rPr>
              <a:t>подання даних – уявлення кінцевих користувачів про предметну область</a:t>
            </a:r>
            <a:r>
              <a:rPr lang="uk-UA"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gn="just"/>
            <a:endParaRPr lang="ru-RU" sz="2000" dirty="0">
              <a:latin typeface="Times New Roman" pitchFamily="18" charset="0"/>
              <a:cs typeface="Times New Roman" pitchFamily="18" charset="0"/>
            </a:endParaRPr>
          </a:p>
          <a:p>
            <a:pPr algn="just"/>
            <a:r>
              <a:rPr lang="ru-RU" sz="2000" dirty="0" smtClean="0">
                <a:latin typeface="Times New Roman" pitchFamily="18" charset="0"/>
                <a:cs typeface="Times New Roman" pitchFamily="18" charset="0"/>
              </a:rPr>
              <a:t>2</a:t>
            </a:r>
            <a:r>
              <a:rPr lang="ru-RU" sz="2000" dirty="0">
                <a:latin typeface="Times New Roman" pitchFamily="18" charset="0"/>
                <a:cs typeface="Times New Roman" pitchFamily="18" charset="0"/>
              </a:rPr>
              <a:t>. </a:t>
            </a:r>
            <a:r>
              <a:rPr lang="uk-UA" sz="2000" dirty="0" smtClean="0">
                <a:latin typeface="Times New Roman" pitchFamily="18" charset="0"/>
                <a:cs typeface="Times New Roman" pitchFamily="18" charset="0"/>
              </a:rPr>
              <a:t>Концептуальне</a:t>
            </a:r>
            <a:r>
              <a:rPr lang="ru-RU" sz="2000" dirty="0" smtClean="0">
                <a:latin typeface="Times New Roman" pitchFamily="18" charset="0"/>
                <a:cs typeface="Times New Roman" pitchFamily="18" charset="0"/>
              </a:rPr>
              <a:t> </a:t>
            </a:r>
            <a:r>
              <a:rPr lang="uk-UA" sz="2000" dirty="0">
                <a:latin typeface="Times New Roman" pitchFamily="18" charset="0"/>
                <a:cs typeface="Times New Roman" pitchFamily="18" charset="0"/>
              </a:rPr>
              <a:t>подання даних – представляє собою інформаційні потреби системи та відображає особливості предметної області. Концептуальне представлення про ПО існує поза зв’язком із засобами реалізації ІС. Це рівень адміністратора БД та прикладних програмістів.</a:t>
            </a:r>
            <a:endParaRPr lang="ru-RU"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uk-UA" sz="2000" dirty="0" smtClean="0">
                <a:latin typeface="Times New Roman" pitchFamily="18" charset="0"/>
                <a:cs typeface="Times New Roman" pitchFamily="18" charset="0"/>
              </a:rPr>
              <a:t>3</a:t>
            </a:r>
            <a:r>
              <a:rPr lang="uk-UA" sz="2000" dirty="0">
                <a:latin typeface="Times New Roman" pitchFamily="18" charset="0"/>
                <a:cs typeface="Times New Roman" pitchFamily="18" charset="0"/>
              </a:rPr>
              <a:t>. Формалізоване подання даних працює за підтримки СУБД, на якій буде виконуватися дана система і представляє собою логічну організацію даних з погляду адміністратора БД, але на відміну від концептуального рівня здійснюється контроль і прив’язка конкретної СУБД.</a:t>
            </a:r>
            <a:endParaRPr lang="ru-RU"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uk-UA" sz="2000" dirty="0" smtClean="0">
                <a:latin typeface="Times New Roman" pitchFamily="18" charset="0"/>
                <a:cs typeface="Times New Roman" pitchFamily="18" charset="0"/>
              </a:rPr>
              <a:t>4</a:t>
            </a:r>
            <a:r>
              <a:rPr lang="uk-UA" sz="2000" dirty="0">
                <a:latin typeface="Times New Roman" pitchFamily="18" charset="0"/>
                <a:cs typeface="Times New Roman" pitchFamily="18" charset="0"/>
              </a:rPr>
              <a:t>. Внутрішнє подання даних займається фізичним зберіганням даних, це рівень системних програмістів та адміністраторів БД. Цей рівень найбільше впливає на ефективність роботи ІС. </a:t>
            </a:r>
            <a:endParaRPr lang="ru-RU"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289473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3" name="Group 1"/>
          <p:cNvGrpSpPr>
            <a:grpSpLocks/>
          </p:cNvGrpSpPr>
          <p:nvPr/>
        </p:nvGrpSpPr>
        <p:grpSpPr bwMode="auto">
          <a:xfrm>
            <a:off x="982250" y="284575"/>
            <a:ext cx="7067460" cy="5557715"/>
            <a:chOff x="1185" y="915"/>
            <a:chExt cx="8400" cy="6390"/>
          </a:xfrm>
        </p:grpSpPr>
        <p:grpSp>
          <p:nvGrpSpPr>
            <p:cNvPr id="4" name="Group 4"/>
            <p:cNvGrpSpPr>
              <a:grpSpLocks/>
            </p:cNvGrpSpPr>
            <p:nvPr/>
          </p:nvGrpSpPr>
          <p:grpSpPr bwMode="auto">
            <a:xfrm>
              <a:off x="2625" y="915"/>
              <a:ext cx="6960" cy="6390"/>
              <a:chOff x="2400" y="1005"/>
              <a:chExt cx="7125" cy="6675"/>
            </a:xfrm>
          </p:grpSpPr>
          <p:sp>
            <p:nvSpPr>
              <p:cNvPr id="7" name="AutoShape 18"/>
              <p:cNvSpPr>
                <a:spLocks noChangeArrowheads="1"/>
              </p:cNvSpPr>
              <p:nvPr/>
            </p:nvSpPr>
            <p:spPr bwMode="auto">
              <a:xfrm>
                <a:off x="2400" y="1005"/>
                <a:ext cx="2595" cy="141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uk-UA"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Вимоги </a:t>
                </a: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uk-UA"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користувачів</a:t>
                </a:r>
                <a:endParaRPr kumimoji="0" lang="uk-UA"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 name="AutoShape 17"/>
              <p:cNvSpPr>
                <a:spLocks noChangeArrowheads="1"/>
              </p:cNvSpPr>
              <p:nvPr/>
            </p:nvSpPr>
            <p:spPr bwMode="auto">
              <a:xfrm>
                <a:off x="6930" y="1005"/>
                <a:ext cx="2595" cy="141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uk-UA"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Вимоги прикладних програмістів</a:t>
                </a:r>
                <a:endParaRPr kumimoji="0" lang="uk-UA"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grpSp>
            <p:nvGrpSpPr>
              <p:cNvPr id="9" name="Group 9"/>
              <p:cNvGrpSpPr>
                <a:grpSpLocks/>
              </p:cNvGrpSpPr>
              <p:nvPr/>
            </p:nvGrpSpPr>
            <p:grpSpPr bwMode="auto">
              <a:xfrm>
                <a:off x="4223" y="3330"/>
                <a:ext cx="3382" cy="4350"/>
                <a:chOff x="4223" y="3270"/>
                <a:chExt cx="3382" cy="4350"/>
              </a:xfrm>
            </p:grpSpPr>
            <p:sp>
              <p:nvSpPr>
                <p:cNvPr id="14" name="AutoShape 16"/>
                <p:cNvSpPr>
                  <a:spLocks noChangeArrowheads="1"/>
                </p:cNvSpPr>
                <p:nvPr/>
              </p:nvSpPr>
              <p:spPr bwMode="auto">
                <a:xfrm>
                  <a:off x="4223" y="3270"/>
                  <a:ext cx="3345" cy="7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uk-UA"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Зовнішній рівень</a:t>
                  </a:r>
                  <a:endParaRPr kumimoji="0" lang="uk-UA"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5" name="AutoShape 15"/>
                <p:cNvSpPr>
                  <a:spLocks noChangeArrowheads="1"/>
                </p:cNvSpPr>
                <p:nvPr/>
              </p:nvSpPr>
              <p:spPr bwMode="auto">
                <a:xfrm>
                  <a:off x="4260" y="4470"/>
                  <a:ext cx="3345" cy="7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uk-UA"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Інфологічний</a:t>
                  </a:r>
                  <a:r>
                    <a:rPr kumimoji="0" lang="uk-UA"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рівень</a:t>
                  </a:r>
                  <a:endParaRPr kumimoji="0" lang="uk-UA"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6" name="AutoShape 14"/>
                <p:cNvSpPr>
                  <a:spLocks noChangeArrowheads="1"/>
                </p:cNvSpPr>
                <p:nvPr/>
              </p:nvSpPr>
              <p:spPr bwMode="auto">
                <a:xfrm>
                  <a:off x="4245" y="5670"/>
                  <a:ext cx="3345" cy="7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uk-UA"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Концептуальний рівень</a:t>
                  </a:r>
                  <a:endParaRPr kumimoji="0" lang="uk-UA"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7" name="AutoShape 13"/>
                <p:cNvSpPr>
                  <a:spLocks noChangeArrowheads="1"/>
                </p:cNvSpPr>
                <p:nvPr/>
              </p:nvSpPr>
              <p:spPr bwMode="auto">
                <a:xfrm>
                  <a:off x="4245" y="6870"/>
                  <a:ext cx="3345" cy="7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uk-UA"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Внутрішній рівень</a:t>
                  </a:r>
                  <a:endParaRPr kumimoji="0" lang="uk-UA"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8" name="AutoShape 12"/>
                <p:cNvSpPr>
                  <a:spLocks noChangeShapeType="1"/>
                </p:cNvSpPr>
                <p:nvPr/>
              </p:nvSpPr>
              <p:spPr bwMode="auto">
                <a:xfrm>
                  <a:off x="5940" y="4020"/>
                  <a:ext cx="0" cy="450"/>
                </a:xfrm>
                <a:prstGeom prst="straightConnector1">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AutoShape 11"/>
                <p:cNvSpPr>
                  <a:spLocks noChangeShapeType="1"/>
                </p:cNvSpPr>
                <p:nvPr/>
              </p:nvSpPr>
              <p:spPr bwMode="auto">
                <a:xfrm>
                  <a:off x="5940" y="6420"/>
                  <a:ext cx="0" cy="450"/>
                </a:xfrm>
                <a:prstGeom prst="straightConnector1">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AutoShape 10"/>
                <p:cNvSpPr>
                  <a:spLocks noChangeShapeType="1"/>
                </p:cNvSpPr>
                <p:nvPr/>
              </p:nvSpPr>
              <p:spPr bwMode="auto">
                <a:xfrm>
                  <a:off x="5940" y="5220"/>
                  <a:ext cx="0" cy="450"/>
                </a:xfrm>
                <a:prstGeom prst="straightConnector1">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10" name="AutoShape 8"/>
              <p:cNvSpPr>
                <a:spLocks noChangeShapeType="1"/>
              </p:cNvSpPr>
              <p:nvPr/>
            </p:nvSpPr>
            <p:spPr bwMode="auto">
              <a:xfrm>
                <a:off x="3720" y="2847"/>
                <a:ext cx="4530" cy="1"/>
              </a:xfrm>
              <a:prstGeom prst="straightConnector1">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1" name="AutoShape 7"/>
              <p:cNvSpPr>
                <a:spLocks noChangeShapeType="1"/>
              </p:cNvSpPr>
              <p:nvPr/>
            </p:nvSpPr>
            <p:spPr bwMode="auto">
              <a:xfrm>
                <a:off x="3720" y="2415"/>
                <a:ext cx="0" cy="450"/>
              </a:xfrm>
              <a:prstGeom prst="straightConnector1">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AutoShape 6"/>
              <p:cNvSpPr>
                <a:spLocks noChangeShapeType="1"/>
              </p:cNvSpPr>
              <p:nvPr/>
            </p:nvSpPr>
            <p:spPr bwMode="auto">
              <a:xfrm>
                <a:off x="8250" y="2415"/>
                <a:ext cx="0" cy="450"/>
              </a:xfrm>
              <a:prstGeom prst="straightConnector1">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3" name="AutoShape 5"/>
              <p:cNvSpPr>
                <a:spLocks noChangeShapeType="1"/>
              </p:cNvSpPr>
              <p:nvPr/>
            </p:nvSpPr>
            <p:spPr bwMode="auto">
              <a:xfrm>
                <a:off x="5940" y="2865"/>
                <a:ext cx="0" cy="450"/>
              </a:xfrm>
              <a:prstGeom prst="straightConnector1">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5" name="AutoShape 3"/>
            <p:cNvSpPr>
              <a:spLocks noChangeArrowheads="1"/>
            </p:cNvSpPr>
            <p:nvPr/>
          </p:nvSpPr>
          <p:spPr bwMode="auto">
            <a:xfrm>
              <a:off x="1185" y="5181"/>
              <a:ext cx="2130" cy="129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Вимоги</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та особливості конкретної СУБД</a:t>
              </a:r>
              <a:endParaRPr kumimoji="0" lang="uk-UA"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 name="AutoShape 2"/>
            <p:cNvSpPr>
              <a:spLocks noChangeShapeType="1"/>
            </p:cNvSpPr>
            <p:nvPr/>
          </p:nvSpPr>
          <p:spPr bwMode="auto">
            <a:xfrm>
              <a:off x="3315" y="5775"/>
              <a:ext cx="1112" cy="0"/>
            </a:xfrm>
            <a:prstGeom prst="straightConnector1">
              <a:avLst/>
            </a:prstGeom>
            <a:noFill/>
            <a:ln w="19050">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21" name="Rectangle 2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Прямоугольник 21"/>
          <p:cNvSpPr/>
          <p:nvPr/>
        </p:nvSpPr>
        <p:spPr>
          <a:xfrm>
            <a:off x="539552" y="6060853"/>
            <a:ext cx="8280920" cy="400110"/>
          </a:xfrm>
          <a:prstGeom prst="rect">
            <a:avLst/>
          </a:prstGeom>
        </p:spPr>
        <p:txBody>
          <a:bodyPr wrap="square">
            <a:spAutoFit/>
          </a:bodyPr>
          <a:lstStyle/>
          <a:p>
            <a:pPr algn="ctr"/>
            <a:r>
              <a:rPr lang="uk-UA" sz="2000" dirty="0">
                <a:latin typeface="Times New Roman" pitchFamily="18" charset="0"/>
                <a:cs typeface="Times New Roman" pitchFamily="18" charset="0"/>
              </a:rPr>
              <a:t>Рисунок 2.1 – Схема взаємозв’язку </a:t>
            </a:r>
            <a:r>
              <a:rPr lang="uk-UA" sz="2000" dirty="0" smtClean="0">
                <a:latin typeface="Times New Roman" pitchFamily="18" charset="0"/>
                <a:cs typeface="Times New Roman" pitchFamily="18" charset="0"/>
              </a:rPr>
              <a:t>рівнів подання </a:t>
            </a:r>
            <a:r>
              <a:rPr lang="uk-UA" sz="2000" dirty="0">
                <a:latin typeface="Times New Roman" pitchFamily="18" charset="0"/>
                <a:cs typeface="Times New Roman" pitchFamily="18" charset="0"/>
              </a:rPr>
              <a:t>даних в БД</a:t>
            </a:r>
            <a:endParaRPr lang="ru-RU"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857125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95144" y="764704"/>
            <a:ext cx="7848872" cy="4893647"/>
          </a:xfrm>
          <a:prstGeom prst="rect">
            <a:avLst/>
          </a:prstGeom>
        </p:spPr>
        <p:txBody>
          <a:bodyPr wrap="square">
            <a:spAutoFit/>
          </a:bodyPr>
          <a:lstStyle/>
          <a:p>
            <a:pPr algn="just"/>
            <a:r>
              <a:rPr lang="uk-UA" sz="2400" b="1" dirty="0">
                <a:latin typeface="Times New Roman" pitchFamily="18" charset="0"/>
                <a:cs typeface="Times New Roman" pitchFamily="18" charset="0"/>
              </a:rPr>
              <a:t>Зовнішній рівень </a:t>
            </a:r>
            <a:r>
              <a:rPr lang="uk-UA" sz="2400" dirty="0">
                <a:latin typeface="Times New Roman" pitchFamily="18" charset="0"/>
                <a:cs typeface="Times New Roman" pitchFamily="18" charset="0"/>
              </a:rPr>
              <a:t>– погляд на предметну область кінцевих користувачів та прикладних програмістів. На цьому рівні формується конкретний опис даних та їх взаємозв’язків</a:t>
            </a:r>
            <a:r>
              <a:rPr lang="uk-UA"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endParaRPr lang="ru-RU" sz="2400" dirty="0">
              <a:latin typeface="Times New Roman" pitchFamily="18" charset="0"/>
              <a:cs typeface="Times New Roman" pitchFamily="18" charset="0"/>
            </a:endParaRPr>
          </a:p>
          <a:p>
            <a:pPr algn="just"/>
            <a:r>
              <a:rPr lang="uk-UA" sz="2400" b="1" dirty="0">
                <a:latin typeface="Times New Roman" pitchFamily="18" charset="0"/>
                <a:cs typeface="Times New Roman" pitchFamily="18" charset="0"/>
              </a:rPr>
              <a:t> </a:t>
            </a:r>
            <a:r>
              <a:rPr lang="uk-UA" sz="2400" b="1" dirty="0" err="1">
                <a:latin typeface="Times New Roman" pitchFamily="18" charset="0"/>
                <a:cs typeface="Times New Roman" pitchFamily="18" charset="0"/>
              </a:rPr>
              <a:t>Інфологічний</a:t>
            </a:r>
            <a:r>
              <a:rPr lang="uk-UA" sz="2400" b="1" dirty="0">
                <a:latin typeface="Times New Roman" pitchFamily="18" charset="0"/>
                <a:cs typeface="Times New Roman" pitchFamily="18" charset="0"/>
              </a:rPr>
              <a:t> рівень </a:t>
            </a:r>
            <a:r>
              <a:rPr lang="uk-UA" sz="2400" dirty="0">
                <a:latin typeface="Times New Roman" pitchFamily="18" charset="0"/>
                <a:cs typeface="Times New Roman" pitchFamily="18" charset="0"/>
              </a:rPr>
              <a:t>– відповідає погляду адміністратора на предметну область. На цьому рівні спостерігається вся множина інформаційних об’єктів і зв’язки між ними. Сутність </a:t>
            </a:r>
            <a:r>
              <a:rPr lang="uk-UA" sz="2400" dirty="0" err="1">
                <a:latin typeface="Times New Roman" pitchFamily="18" charset="0"/>
                <a:cs typeface="Times New Roman" pitchFamily="18" charset="0"/>
              </a:rPr>
              <a:t>інфологічного</a:t>
            </a:r>
            <a:r>
              <a:rPr lang="uk-UA" sz="2400" dirty="0">
                <a:latin typeface="Times New Roman" pitchFamily="18" charset="0"/>
                <a:cs typeface="Times New Roman" pitchFamily="18" charset="0"/>
              </a:rPr>
              <a:t> моделювання полягає у виділенні інформаційних об’єктів, які підлягають зберіганню в БД, а також у визначенні атрибутів об’єктів і зв’язків між ними</a:t>
            </a:r>
            <a:r>
              <a:rPr lang="uk-UA"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88665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96877" y="764704"/>
            <a:ext cx="8064896" cy="4524315"/>
          </a:xfrm>
          <a:prstGeom prst="rect">
            <a:avLst/>
          </a:prstGeom>
        </p:spPr>
        <p:txBody>
          <a:bodyPr wrap="square">
            <a:spAutoFit/>
          </a:bodyPr>
          <a:lstStyle/>
          <a:p>
            <a:pPr algn="just"/>
            <a:r>
              <a:rPr lang="uk-UA" sz="2400" b="1" dirty="0">
                <a:latin typeface="Times New Roman" pitchFamily="18" charset="0"/>
                <a:cs typeface="Times New Roman" pitchFamily="18" charset="0"/>
              </a:rPr>
              <a:t>Концептуальний (</a:t>
            </a:r>
            <a:r>
              <a:rPr lang="uk-UA" sz="2400" b="1" dirty="0" err="1">
                <a:latin typeface="Times New Roman" pitchFamily="18" charset="0"/>
                <a:cs typeface="Times New Roman" pitchFamily="18" charset="0"/>
              </a:rPr>
              <a:t>датологічний</a:t>
            </a:r>
            <a:r>
              <a:rPr lang="uk-UA" sz="2400" b="1" dirty="0">
                <a:latin typeface="Times New Roman" pitchFamily="18" charset="0"/>
                <a:cs typeface="Times New Roman" pitchFamily="18" charset="0"/>
              </a:rPr>
              <a:t>) рівень </a:t>
            </a:r>
            <a:r>
              <a:rPr lang="uk-UA" sz="2400" dirty="0">
                <a:latin typeface="Times New Roman" pitchFamily="18" charset="0"/>
                <a:cs typeface="Times New Roman" pitchFamily="18" charset="0"/>
              </a:rPr>
              <a:t>відповідає уявленню про логічну організацію даних і формується з урахуванням специфіки конкретної СУБД. Цей рівень дуже схожий з </a:t>
            </a:r>
            <a:r>
              <a:rPr lang="uk-UA" sz="2400" dirty="0" err="1">
                <a:latin typeface="Times New Roman" pitchFamily="18" charset="0"/>
                <a:cs typeface="Times New Roman" pitchFamily="18" charset="0"/>
              </a:rPr>
              <a:t>інфологічним</a:t>
            </a:r>
            <a:r>
              <a:rPr lang="uk-UA" sz="2400" dirty="0">
                <a:latin typeface="Times New Roman" pitchFamily="18" charset="0"/>
                <a:cs typeface="Times New Roman" pitchFamily="18" charset="0"/>
              </a:rPr>
              <a:t>, але має суттєву відмінність, яка полягає у прив’язці до засобів реалізації в конкретній СУБД. Опис даних на цьому рівні здійснюється мовою опису даних конкретної СУБД.</a:t>
            </a:r>
            <a:endParaRPr lang="ru-RU" sz="2400" dirty="0">
              <a:latin typeface="Times New Roman" pitchFamily="18" charset="0"/>
              <a:cs typeface="Times New Roman" pitchFamily="18" charset="0"/>
            </a:endParaRPr>
          </a:p>
          <a:p>
            <a:pPr algn="just"/>
            <a:endParaRPr lang="en-US" sz="2400" b="1" dirty="0" smtClean="0">
              <a:latin typeface="Times New Roman" pitchFamily="18" charset="0"/>
              <a:cs typeface="Times New Roman" pitchFamily="18" charset="0"/>
            </a:endParaRPr>
          </a:p>
          <a:p>
            <a:pPr algn="just"/>
            <a:r>
              <a:rPr lang="uk-UA" sz="2400" b="1" dirty="0" smtClean="0">
                <a:latin typeface="Times New Roman" pitchFamily="18" charset="0"/>
                <a:cs typeface="Times New Roman" pitchFamily="18" charset="0"/>
              </a:rPr>
              <a:t>Внутрішній </a:t>
            </a:r>
            <a:r>
              <a:rPr lang="uk-UA" sz="2400" b="1" dirty="0">
                <a:latin typeface="Times New Roman" pitchFamily="18" charset="0"/>
                <a:cs typeface="Times New Roman" pitchFamily="18" charset="0"/>
              </a:rPr>
              <a:t>рівень </a:t>
            </a:r>
            <a:r>
              <a:rPr lang="uk-UA" sz="2400" dirty="0">
                <a:latin typeface="Times New Roman" pitchFamily="18" charset="0"/>
                <a:cs typeface="Times New Roman" pitchFamily="18" charset="0"/>
              </a:rPr>
              <a:t>відповідає представленню і збереженню даних в пам’яті ПЕОМ. Параметри внутрішнього рівня представлення баз даних впливають на ефективність роботи інформаційної системи.</a:t>
            </a:r>
            <a:endParaRPr lang="ru-RU"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07715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1772816"/>
            <a:ext cx="8568952" cy="2308324"/>
          </a:xfrm>
          <a:prstGeom prst="rect">
            <a:avLst/>
          </a:prstGeom>
        </p:spPr>
        <p:txBody>
          <a:bodyPr wrap="square">
            <a:spAutoFit/>
          </a:bodyPr>
          <a:lstStyle/>
          <a:p>
            <a:pPr algn="just"/>
            <a:r>
              <a:rPr lang="uk-UA" sz="2400" b="1" dirty="0">
                <a:latin typeface="Times New Roman" pitchFamily="18" charset="0"/>
                <a:cs typeface="Times New Roman" pitchFamily="18" charset="0"/>
              </a:rPr>
              <a:t>Каскадна модель </a:t>
            </a:r>
            <a:r>
              <a:rPr lang="uk-UA" sz="2400" dirty="0">
                <a:latin typeface="Times New Roman" pitchFamily="18" charset="0"/>
                <a:cs typeface="Times New Roman" pitchFamily="18" charset="0"/>
              </a:rPr>
              <a:t>характеризується суворою впорядкованістю стадій, з яких складаються етапи створення та впровадження. Така впорядкованість потребує досить ретельного виконання робіт, передбачених на кожній стадії, для того, щоб не виникало необхідності переглядати раніше прийняті рішення. На рисунку 2.2 зображено каскадну модель життєвого циклу ІС.</a:t>
            </a:r>
            <a:endParaRPr lang="ru-RU" sz="2400" dirty="0">
              <a:latin typeface="Times New Roman" pitchFamily="18" charset="0"/>
              <a:cs typeface="Times New Roman" pitchFamily="18" charset="0"/>
            </a:endParaRPr>
          </a:p>
        </p:txBody>
      </p:sp>
      <p:sp>
        <p:nvSpPr>
          <p:cNvPr id="3" name="Прямоугольник 2"/>
          <p:cNvSpPr/>
          <p:nvPr/>
        </p:nvSpPr>
        <p:spPr>
          <a:xfrm>
            <a:off x="323528" y="404664"/>
            <a:ext cx="8568952" cy="523220"/>
          </a:xfrm>
          <a:prstGeom prst="rect">
            <a:avLst/>
          </a:prstGeom>
        </p:spPr>
        <p:txBody>
          <a:bodyPr wrap="square">
            <a:spAutoFit/>
          </a:bodyPr>
          <a:lstStyle/>
          <a:p>
            <a:pPr algn="ctr"/>
            <a:r>
              <a:rPr lang="uk-UA" sz="2800" b="1" dirty="0" smtClean="0">
                <a:latin typeface="Times New Roman" pitchFamily="18" charset="0"/>
                <a:cs typeface="Times New Roman" pitchFamily="18" charset="0"/>
              </a:rPr>
              <a:t>Моделі життєвого циклу</a:t>
            </a:r>
            <a:endParaRPr lang="ru-RU"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416990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3073" name="Picture 1" descr="522732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89396" y="457200"/>
            <a:ext cx="7365207" cy="500165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tab pos="1600200" algn="l"/>
              </a:tabLst>
            </a:pPr>
            <a:r>
              <a:rPr kumimoji="0" lang="uk-UA"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269875" algn="l" defTabSz="914400" rtl="0" eaLnBrk="0" fontAlgn="base" latinLnBrk="0" hangingPunct="0">
              <a:lnSpc>
                <a:spcPct val="100000"/>
              </a:lnSpc>
              <a:spcBef>
                <a:spcPct val="0"/>
              </a:spcBef>
              <a:spcAft>
                <a:spcPct val="0"/>
              </a:spcAft>
              <a:buClrTx/>
              <a:buSzTx/>
              <a:buFontTx/>
              <a:buNone/>
              <a:tabLst>
                <a:tab pos="1600200" algn="l"/>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Прямоугольник 4"/>
          <p:cNvSpPr/>
          <p:nvPr/>
        </p:nvSpPr>
        <p:spPr>
          <a:xfrm>
            <a:off x="1" y="5907801"/>
            <a:ext cx="9143999" cy="400110"/>
          </a:xfrm>
          <a:prstGeom prst="rect">
            <a:avLst/>
          </a:prstGeom>
        </p:spPr>
        <p:txBody>
          <a:bodyPr wrap="square">
            <a:spAutoFit/>
          </a:bodyPr>
          <a:lstStyle/>
          <a:p>
            <a:pPr algn="ctr"/>
            <a:r>
              <a:rPr lang="uk-UA" sz="2000" dirty="0">
                <a:latin typeface="Times New Roman" pitchFamily="18" charset="0"/>
                <a:cs typeface="Times New Roman" pitchFamily="18" charset="0"/>
              </a:rPr>
              <a:t>Рисунок 2.2 – Каскадна модель життєвого циклу ІС</a:t>
            </a:r>
            <a:endParaRPr lang="ru-RU"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55110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1556792"/>
            <a:ext cx="8352928" cy="3046988"/>
          </a:xfrm>
          <a:prstGeom prst="rect">
            <a:avLst/>
          </a:prstGeom>
        </p:spPr>
        <p:txBody>
          <a:bodyPr wrap="square">
            <a:spAutoFit/>
          </a:bodyPr>
          <a:lstStyle/>
          <a:p>
            <a:pPr algn="just"/>
            <a:r>
              <a:rPr lang="uk-UA" sz="2400" b="1" dirty="0">
                <a:latin typeface="Times New Roman" pitchFamily="18" charset="0"/>
                <a:cs typeface="Times New Roman" pitchFamily="18" charset="0"/>
              </a:rPr>
              <a:t>Спіральна модель </a:t>
            </a:r>
            <a:r>
              <a:rPr lang="uk-UA" sz="2400" dirty="0">
                <a:latin typeface="Times New Roman" pitchFamily="18" charset="0"/>
                <a:cs typeface="Times New Roman" pitchFamily="18" charset="0"/>
              </a:rPr>
              <a:t>передбачає багаторазове проходження стадій розробки доти, доки отриманий продукт не буде повністю задовольняти замовника. Ця модель відображає ітераційний характер процесу проектування. На кожній ітерації створюється діючий прототип , який оцінюється, і на підставі цієї оцінки приймають рішення щодо подальшого удосконалення. На рисунку 2.3 зображено спіральну модель життєвого циклу ІС.</a:t>
            </a:r>
            <a:endParaRPr lang="ru-RU"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1980069"/>
      </p:ext>
    </p:extLst>
  </p:cSld>
  <p:clrMapOvr>
    <a:masterClrMapping/>
  </p:clrMapOvr>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162</TotalTime>
  <Words>830</Words>
  <Application>Microsoft Office PowerPoint</Application>
  <PresentationFormat>Экран (4:3)</PresentationFormat>
  <Paragraphs>59</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Воздушный поток</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vector>
  </TitlesOfParts>
  <Company>SPecialiST RePack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Michal</cp:lastModifiedBy>
  <cp:revision>12</cp:revision>
  <dcterms:created xsi:type="dcterms:W3CDTF">2013-11-19T17:31:37Z</dcterms:created>
  <dcterms:modified xsi:type="dcterms:W3CDTF">2013-12-12T07:34:38Z</dcterms:modified>
</cp:coreProperties>
</file>