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84" r:id="rId4"/>
    <p:sldId id="299" r:id="rId5"/>
    <p:sldId id="285" r:id="rId6"/>
    <p:sldId id="286" r:id="rId7"/>
    <p:sldId id="300" r:id="rId8"/>
    <p:sldId id="301" r:id="rId9"/>
    <p:sldId id="302" r:id="rId10"/>
    <p:sldId id="294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31.03.2014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Скільки існує сім типів зв'язків в порядку зростання значущості?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Які існують зв’язки значущості?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Напишіть про діаграму станів.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Напишіть про діаграму проходження.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Напишіть про діаграму активності.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Напишіть про діаграму співпраці.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Напишіть про діаграму компонентів.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Намалюйте приклад діаграми проходження.</a:t>
            </a:r>
            <a:endParaRPr lang="ru-RU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Намалюйте приклад діаграми прецедентів використання.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84017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0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/>
              <a:t>1. </a:t>
            </a:r>
            <a:r>
              <a:rPr lang="uk-UA" dirty="0" err="1" smtClean="0"/>
              <a:t>Бородаєв</a:t>
            </a:r>
            <a:r>
              <a:rPr lang="uk-UA" dirty="0" smtClean="0"/>
              <a:t> </a:t>
            </a:r>
            <a:r>
              <a:rPr lang="uk-UA" dirty="0" smtClean="0"/>
              <a:t>В.А., Кущів В.Н. Банки і бази даних: Навчальний посібник. Л.: </a:t>
            </a:r>
            <a:r>
              <a:rPr lang="uk-UA" dirty="0" err="1" smtClean="0"/>
              <a:t>ВІКІ</a:t>
            </a:r>
            <a:r>
              <a:rPr lang="uk-UA" dirty="0" smtClean="0"/>
              <a:t>, 1989.</a:t>
            </a:r>
            <a:endParaRPr lang="ru-RU" dirty="0" smtClean="0"/>
          </a:p>
          <a:p>
            <a:r>
              <a:rPr lang="uk-UA" dirty="0" smtClean="0"/>
              <a:t>2. Основи сучасних комп’ютерних технологій: Навчальний посібник / Під редакцією проф. </a:t>
            </a:r>
            <a:r>
              <a:rPr lang="uk-UA" dirty="0" err="1" smtClean="0"/>
              <a:t>Хомоненко</a:t>
            </a:r>
            <a:r>
              <a:rPr lang="uk-UA" dirty="0" smtClean="0"/>
              <a:t> А.Д. Автори: </a:t>
            </a:r>
            <a:r>
              <a:rPr lang="uk-UA" dirty="0" err="1" smtClean="0"/>
              <a:t>Артамонов</a:t>
            </a:r>
            <a:r>
              <a:rPr lang="uk-UA" dirty="0" smtClean="0"/>
              <a:t> Б.Н., </a:t>
            </a:r>
            <a:r>
              <a:rPr lang="uk-UA" dirty="0" err="1" smtClean="0"/>
              <a:t>Брякалов</a:t>
            </a:r>
            <a:r>
              <a:rPr lang="uk-UA" dirty="0" smtClean="0"/>
              <a:t> Р.А., Гофман В.Е. та інші. </a:t>
            </a:r>
            <a:r>
              <a:rPr lang="uk-UA" dirty="0" err="1" smtClean="0"/>
              <a:t>СПб</a:t>
            </a:r>
            <a:r>
              <a:rPr lang="uk-UA" dirty="0" smtClean="0"/>
              <a:t>: КОРОНА </a:t>
            </a:r>
            <a:r>
              <a:rPr lang="uk-UA" dirty="0" err="1" smtClean="0"/>
              <a:t>прінт</a:t>
            </a:r>
            <a:r>
              <a:rPr lang="uk-UA" dirty="0" smtClean="0"/>
              <a:t>, 1998.</a:t>
            </a:r>
            <a:endParaRPr lang="ru-RU" dirty="0" smtClean="0"/>
          </a:p>
          <a:p>
            <a:r>
              <a:rPr lang="uk-UA" dirty="0" smtClean="0"/>
              <a:t>3. Системи управління базами даних і знань: </a:t>
            </a:r>
            <a:r>
              <a:rPr lang="uk-UA" dirty="0" err="1" smtClean="0"/>
              <a:t>Довід.вид</a:t>
            </a:r>
            <a:r>
              <a:rPr lang="uk-UA" dirty="0" smtClean="0"/>
              <a:t>. / </a:t>
            </a:r>
            <a:r>
              <a:rPr lang="uk-UA" dirty="0" err="1" smtClean="0"/>
              <a:t>Наумов</a:t>
            </a:r>
            <a:r>
              <a:rPr lang="uk-UA" dirty="0" smtClean="0"/>
              <a:t> А. М., </a:t>
            </a:r>
            <a:r>
              <a:rPr lang="uk-UA" dirty="0" err="1" smtClean="0"/>
              <a:t>Вендров</a:t>
            </a:r>
            <a:r>
              <a:rPr lang="uk-UA" dirty="0" smtClean="0"/>
              <a:t> А. М., Іванов В. К. та </a:t>
            </a:r>
            <a:r>
              <a:rPr lang="uk-UA" dirty="0" err="1" smtClean="0"/>
              <a:t>ін</a:t>
            </a:r>
            <a:r>
              <a:rPr lang="uk-UA" dirty="0" smtClean="0"/>
              <a:t>; Під. ред. Наумова А. Н. - М .: Фінанси і статистика, 1991.</a:t>
            </a:r>
            <a:endParaRPr lang="ru-RU" dirty="0" smtClean="0"/>
          </a:p>
          <a:p>
            <a:r>
              <a:rPr lang="uk-UA" dirty="0" smtClean="0"/>
              <a:t>4. </a:t>
            </a:r>
            <a:r>
              <a:rPr lang="uk-UA" dirty="0" err="1" smtClean="0"/>
              <a:t>Дейт</a:t>
            </a:r>
            <a:r>
              <a:rPr lang="uk-UA" dirty="0" smtClean="0"/>
              <a:t> К.Дж. Введення в системи баз даних.; Пер. з англ. 6-те вид. К.: Діалектика, 1998. – 784 с.</a:t>
            </a:r>
            <a:endParaRPr lang="ru-RU" dirty="0" smtClean="0"/>
          </a:p>
          <a:p>
            <a:r>
              <a:rPr lang="uk-UA" dirty="0" smtClean="0"/>
              <a:t>5. </a:t>
            </a:r>
            <a:r>
              <a:rPr lang="uk-UA" dirty="0" err="1" smtClean="0"/>
              <a:t>Зомуяїн</a:t>
            </a:r>
            <a:r>
              <a:rPr lang="uk-UA" dirty="0" smtClean="0"/>
              <a:t> А.В. Системи програмування баз даних і знань. </a:t>
            </a:r>
            <a:r>
              <a:rPr lang="uk-UA" dirty="0" err="1" smtClean="0"/>
              <a:t>Новосибірск</a:t>
            </a:r>
            <a:r>
              <a:rPr lang="uk-UA" dirty="0" smtClean="0"/>
              <a:t>.; Наука. </a:t>
            </a:r>
            <a:r>
              <a:rPr lang="uk-UA" dirty="0" err="1" smtClean="0"/>
              <a:t>Сиб</a:t>
            </a:r>
            <a:r>
              <a:rPr lang="uk-UA" dirty="0" smtClean="0"/>
              <a:t>. </a:t>
            </a:r>
            <a:r>
              <a:rPr lang="uk-UA" dirty="0" err="1" smtClean="0"/>
              <a:t>від-ння</a:t>
            </a:r>
            <a:r>
              <a:rPr lang="uk-UA" dirty="0" smtClean="0"/>
              <a:t>, 1990.</a:t>
            </a:r>
            <a:endParaRPr lang="ru-RU" dirty="0" smtClean="0"/>
          </a:p>
          <a:p>
            <a:r>
              <a:rPr lang="uk-UA" dirty="0" smtClean="0"/>
              <a:t>6. Мартін Дж. Організація баз даних в обчислювальних системах. - М.: Світ, 1980, 260с. </a:t>
            </a:r>
            <a:endParaRPr lang="ru-RU" dirty="0" smtClean="0"/>
          </a:p>
          <a:p>
            <a:r>
              <a:rPr lang="uk-UA" dirty="0" smtClean="0"/>
              <a:t>7. Романов Б.А., Кушніренко А.С. </a:t>
            </a:r>
            <a:r>
              <a:rPr lang="uk-UA" dirty="0" err="1" smtClean="0"/>
              <a:t>dBase</a:t>
            </a:r>
            <a:r>
              <a:rPr lang="uk-UA" dirty="0" smtClean="0"/>
              <a:t> IV: Призначення, функції, застосування. – М.: Радіо і зв’язок, 1991. – 384 с.</a:t>
            </a:r>
            <a:endParaRPr lang="ru-RU" dirty="0" smtClean="0"/>
          </a:p>
          <a:p>
            <a:r>
              <a:rPr lang="uk-UA" dirty="0" smtClean="0"/>
              <a:t>8. </a:t>
            </a:r>
            <a:r>
              <a:rPr lang="uk-UA" dirty="0" err="1" smtClean="0"/>
              <a:t>Ульман</a:t>
            </a:r>
            <a:r>
              <a:rPr lang="uk-UA" dirty="0" smtClean="0"/>
              <a:t> Дж. Основи систем баз даних. – М.: Фінанси і статистика, 1983.</a:t>
            </a:r>
            <a:endParaRPr lang="ru-RU" dirty="0" smtClean="0"/>
          </a:p>
          <a:p>
            <a:r>
              <a:rPr lang="uk-UA" dirty="0" smtClean="0"/>
              <a:t>9. </a:t>
            </a:r>
            <a:r>
              <a:rPr lang="uk-UA" dirty="0" err="1" smtClean="0"/>
              <a:t>Хомоненко</a:t>
            </a:r>
            <a:r>
              <a:rPr lang="uk-UA" dirty="0" smtClean="0"/>
              <a:t> А.Д., </a:t>
            </a:r>
            <a:r>
              <a:rPr lang="uk-UA" dirty="0" err="1" smtClean="0"/>
              <a:t>Цыганков</a:t>
            </a:r>
            <a:r>
              <a:rPr lang="uk-UA" dirty="0" smtClean="0"/>
              <a:t> В.М., Мальцев М.Г. </a:t>
            </a:r>
            <a:r>
              <a:rPr lang="uk-UA" dirty="0" err="1" smtClean="0"/>
              <a:t>Базы</a:t>
            </a:r>
            <a:r>
              <a:rPr lang="uk-UA" dirty="0" smtClean="0"/>
              <a:t> </a:t>
            </a:r>
            <a:r>
              <a:rPr lang="uk-UA" dirty="0" err="1" smtClean="0"/>
              <a:t>данных</a:t>
            </a:r>
            <a:r>
              <a:rPr lang="uk-UA" dirty="0" smtClean="0"/>
              <a:t>: </a:t>
            </a:r>
            <a:r>
              <a:rPr lang="uk-UA" dirty="0" err="1" smtClean="0"/>
              <a:t>Учебник</a:t>
            </a:r>
            <a:r>
              <a:rPr lang="uk-UA" dirty="0" smtClean="0"/>
              <a:t> для </a:t>
            </a:r>
            <a:r>
              <a:rPr lang="uk-UA" dirty="0" err="1" smtClean="0"/>
              <a:t>высших</a:t>
            </a:r>
            <a:r>
              <a:rPr lang="uk-UA" dirty="0" smtClean="0"/>
              <a:t> </a:t>
            </a:r>
            <a:r>
              <a:rPr lang="uk-UA" dirty="0" err="1" smtClean="0"/>
              <a:t>учебных</a:t>
            </a:r>
            <a:r>
              <a:rPr lang="uk-UA" dirty="0" smtClean="0"/>
              <a:t> заведений / </a:t>
            </a:r>
            <a:r>
              <a:rPr lang="uk-UA" dirty="0" err="1" smtClean="0"/>
              <a:t>Под</a:t>
            </a:r>
            <a:r>
              <a:rPr lang="uk-UA" dirty="0" smtClean="0"/>
              <a:t> ред. проф. А.Д. </a:t>
            </a:r>
            <a:r>
              <a:rPr lang="uk-UA" dirty="0" err="1" smtClean="0"/>
              <a:t>Хомоненко</a:t>
            </a:r>
            <a:r>
              <a:rPr lang="uk-UA" dirty="0" smtClean="0"/>
              <a:t>. - </a:t>
            </a:r>
            <a:r>
              <a:rPr lang="uk-UA" dirty="0" err="1" smtClean="0"/>
              <a:t>Издание</a:t>
            </a:r>
            <a:r>
              <a:rPr lang="uk-UA" dirty="0" smtClean="0"/>
              <a:t> </a:t>
            </a:r>
            <a:r>
              <a:rPr lang="uk-UA" dirty="0" err="1" smtClean="0"/>
              <a:t>второе</a:t>
            </a:r>
            <a:r>
              <a:rPr lang="uk-UA" dirty="0" smtClean="0"/>
              <a:t>, </a:t>
            </a:r>
            <a:r>
              <a:rPr lang="uk-UA" dirty="0" err="1" smtClean="0"/>
              <a:t>дополненное</a:t>
            </a:r>
            <a:r>
              <a:rPr lang="uk-UA" dirty="0" smtClean="0"/>
              <a:t> и </a:t>
            </a:r>
            <a:r>
              <a:rPr lang="uk-UA" dirty="0" err="1" smtClean="0"/>
              <a:t>переработанное</a:t>
            </a:r>
            <a:r>
              <a:rPr lang="uk-UA" dirty="0" smtClean="0"/>
              <a:t> - </a:t>
            </a:r>
            <a:r>
              <a:rPr lang="uk-UA" dirty="0" err="1" smtClean="0"/>
              <a:t>СПб</a:t>
            </a:r>
            <a:r>
              <a:rPr lang="uk-UA" dirty="0" smtClean="0"/>
              <a:t>.: КОРОНА </a:t>
            </a:r>
            <a:r>
              <a:rPr lang="uk-UA" dirty="0" err="1" smtClean="0"/>
              <a:t>принт</a:t>
            </a:r>
            <a:r>
              <a:rPr lang="uk-UA" dirty="0" smtClean="0"/>
              <a:t>, 2002. - 672с.</a:t>
            </a:r>
            <a:endParaRPr lang="ru-RU" dirty="0" smtClean="0"/>
          </a:p>
          <a:p>
            <a:r>
              <a:rPr lang="uk-UA" dirty="0" smtClean="0"/>
              <a:t>10. </a:t>
            </a:r>
            <a:r>
              <a:rPr lang="uk-UA" dirty="0" err="1" smtClean="0"/>
              <a:t>Гайдаржи</a:t>
            </a:r>
            <a:r>
              <a:rPr lang="uk-UA" dirty="0" smtClean="0"/>
              <a:t> В.І. </a:t>
            </a:r>
            <a:r>
              <a:rPr lang="uk-UA" dirty="0" err="1" smtClean="0"/>
              <a:t>Дацюк</a:t>
            </a:r>
            <a:r>
              <a:rPr lang="uk-UA" dirty="0" smtClean="0"/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 smtClean="0"/>
              <a:t>доповн</a:t>
            </a:r>
            <a:r>
              <a:rPr lang="uk-UA" dirty="0" smtClean="0"/>
              <a:t>. - К.: ІВЦ "Видавництво Політехніка", ТОВ "Фірма Періодика" 2004. - 256 с.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</a:t>
            </a:r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№</a:t>
            </a:r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780928"/>
            <a:ext cx="80247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Методологія функціонального моделювання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Методологія функціонального моделювання SADT служить для побудови функціональної моделі об'єкту якої-небудь наочної області. Остання відображає функціональну структуру об'єкту - виконувані ним дії і зв'язки між ними.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0830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3" name="Rectangle 135"/>
          <p:cNvSpPr>
            <a:spLocks noChangeArrowheads="1"/>
          </p:cNvSpPr>
          <p:nvPr/>
        </p:nvSpPr>
        <p:spPr bwMode="auto">
          <a:xfrm>
            <a:off x="1897710" y="-67454"/>
            <a:ext cx="5348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19.1 –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Однорівнева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схема індексації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544" name="Group 136"/>
          <p:cNvGrpSpPr>
            <a:grpSpLocks/>
          </p:cNvGrpSpPr>
          <p:nvPr/>
        </p:nvGrpSpPr>
        <p:grpSpPr bwMode="auto">
          <a:xfrm>
            <a:off x="1547664" y="1844824"/>
            <a:ext cx="5113163" cy="3744813"/>
            <a:chOff x="4124" y="5310"/>
            <a:chExt cx="4322" cy="2490"/>
          </a:xfrm>
        </p:grpSpPr>
        <p:sp>
          <p:nvSpPr>
            <p:cNvPr id="17545" name="Rectangle 137"/>
            <p:cNvSpPr>
              <a:spLocks noChangeArrowheads="1"/>
            </p:cNvSpPr>
            <p:nvPr/>
          </p:nvSpPr>
          <p:spPr bwMode="auto">
            <a:xfrm>
              <a:off x="5010" y="6180"/>
              <a:ext cx="2550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Функція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546" name="AutoShape 138"/>
            <p:cNvCxnSpPr>
              <a:cxnSpLocks noChangeShapeType="1"/>
            </p:cNvCxnSpPr>
            <p:nvPr/>
          </p:nvCxnSpPr>
          <p:spPr bwMode="auto">
            <a:xfrm>
              <a:off x="5760" y="5310"/>
              <a:ext cx="0" cy="8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47" name="AutoShape 139"/>
            <p:cNvCxnSpPr>
              <a:cxnSpLocks noChangeShapeType="1"/>
            </p:cNvCxnSpPr>
            <p:nvPr/>
          </p:nvCxnSpPr>
          <p:spPr bwMode="auto">
            <a:xfrm>
              <a:off x="6810" y="5310"/>
              <a:ext cx="0" cy="8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48" name="AutoShape 140"/>
            <p:cNvCxnSpPr>
              <a:cxnSpLocks noChangeShapeType="1"/>
            </p:cNvCxnSpPr>
            <p:nvPr/>
          </p:nvCxnSpPr>
          <p:spPr bwMode="auto">
            <a:xfrm flipV="1">
              <a:off x="5761" y="6930"/>
              <a:ext cx="0" cy="8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49" name="AutoShape 141"/>
            <p:cNvCxnSpPr>
              <a:cxnSpLocks noChangeShapeType="1"/>
            </p:cNvCxnSpPr>
            <p:nvPr/>
          </p:nvCxnSpPr>
          <p:spPr bwMode="auto">
            <a:xfrm flipV="1">
              <a:off x="6811" y="6930"/>
              <a:ext cx="0" cy="8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50" name="AutoShape 142"/>
            <p:cNvCxnSpPr>
              <a:cxnSpLocks noChangeShapeType="1"/>
            </p:cNvCxnSpPr>
            <p:nvPr/>
          </p:nvCxnSpPr>
          <p:spPr bwMode="auto">
            <a:xfrm>
              <a:off x="4124" y="6555"/>
              <a:ext cx="88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551" name="AutoShape 143"/>
            <p:cNvCxnSpPr>
              <a:cxnSpLocks noChangeShapeType="1"/>
            </p:cNvCxnSpPr>
            <p:nvPr/>
          </p:nvCxnSpPr>
          <p:spPr bwMode="auto">
            <a:xfrm>
              <a:off x="7560" y="6555"/>
              <a:ext cx="88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46" name="Прямоугольник 145"/>
          <p:cNvSpPr/>
          <p:nvPr/>
        </p:nvSpPr>
        <p:spPr>
          <a:xfrm>
            <a:off x="179512" y="3429000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Входи </a:t>
            </a:r>
            <a:endParaRPr lang="ru-RU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3203848" y="1196752"/>
            <a:ext cx="2048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Управління</a:t>
            </a:r>
            <a:endParaRPr lang="ru-RU" sz="28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6804248" y="3429000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Виходи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3275856" y="5733256"/>
            <a:ext cx="1930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Механізми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0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22449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79" name="Group 55"/>
          <p:cNvGrpSpPr>
            <a:grpSpLocks/>
          </p:cNvGrpSpPr>
          <p:nvPr/>
        </p:nvGrpSpPr>
        <p:grpSpPr bwMode="auto">
          <a:xfrm>
            <a:off x="251520" y="792088"/>
            <a:ext cx="8640960" cy="4941168"/>
            <a:chOff x="1995" y="10365"/>
            <a:chExt cx="9300" cy="3495"/>
          </a:xfrm>
        </p:grpSpPr>
        <p:grpSp>
          <p:nvGrpSpPr>
            <p:cNvPr id="1080" name="Group 56"/>
            <p:cNvGrpSpPr>
              <a:grpSpLocks/>
            </p:cNvGrpSpPr>
            <p:nvPr/>
          </p:nvGrpSpPr>
          <p:grpSpPr bwMode="auto">
            <a:xfrm>
              <a:off x="1995" y="10365"/>
              <a:ext cx="2129" cy="1740"/>
              <a:chOff x="1995" y="10365"/>
              <a:chExt cx="2129" cy="1740"/>
            </a:xfrm>
          </p:grpSpPr>
          <p:grpSp>
            <p:nvGrpSpPr>
              <p:cNvPr id="1081" name="Group 57"/>
              <p:cNvGrpSpPr>
                <a:grpSpLocks/>
              </p:cNvGrpSpPr>
              <p:nvPr/>
            </p:nvGrpSpPr>
            <p:grpSpPr bwMode="auto">
              <a:xfrm>
                <a:off x="1995" y="10365"/>
                <a:ext cx="2129" cy="1740"/>
                <a:chOff x="1995" y="10365"/>
                <a:chExt cx="2129" cy="1740"/>
              </a:xfrm>
            </p:grpSpPr>
            <p:sp>
              <p:nvSpPr>
                <p:cNvPr id="1082" name="Rectangle 58"/>
                <p:cNvSpPr>
                  <a:spLocks noChangeArrowheads="1"/>
                </p:cNvSpPr>
                <p:nvPr/>
              </p:nvSpPr>
              <p:spPr bwMode="auto">
                <a:xfrm>
                  <a:off x="1995" y="10365"/>
                  <a:ext cx="2129" cy="17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А – 0 </a:t>
                  </a:r>
                  <a:endParaRPr kumimoji="0" lang="ru-RU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83" name="Rectangle 59"/>
                <p:cNvSpPr>
                  <a:spLocks noChangeArrowheads="1"/>
                </p:cNvSpPr>
                <p:nvPr/>
              </p:nvSpPr>
              <p:spPr bwMode="auto">
                <a:xfrm>
                  <a:off x="2355" y="10665"/>
                  <a:ext cx="1020" cy="9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ru-RU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084" name="AutoShape 60"/>
              <p:cNvCxnSpPr>
                <a:cxnSpLocks noChangeShapeType="1"/>
              </p:cNvCxnSpPr>
              <p:nvPr/>
            </p:nvCxnSpPr>
            <p:spPr bwMode="auto">
              <a:xfrm>
                <a:off x="3375" y="11130"/>
                <a:ext cx="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5" name="AutoShape 61"/>
              <p:cNvCxnSpPr>
                <a:cxnSpLocks noChangeShapeType="1"/>
              </p:cNvCxnSpPr>
              <p:nvPr/>
            </p:nvCxnSpPr>
            <p:spPr bwMode="auto">
              <a:xfrm>
                <a:off x="2085" y="10950"/>
                <a:ext cx="27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6" name="AutoShape 62"/>
              <p:cNvCxnSpPr>
                <a:cxnSpLocks noChangeShapeType="1"/>
              </p:cNvCxnSpPr>
              <p:nvPr/>
            </p:nvCxnSpPr>
            <p:spPr bwMode="auto">
              <a:xfrm>
                <a:off x="2100" y="11310"/>
                <a:ext cx="27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7" name="AutoShape 63"/>
              <p:cNvCxnSpPr>
                <a:cxnSpLocks noChangeShapeType="1"/>
              </p:cNvCxnSpPr>
              <p:nvPr/>
            </p:nvCxnSpPr>
            <p:spPr bwMode="auto">
              <a:xfrm>
                <a:off x="2865" y="10485"/>
                <a:ext cx="1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88" name="Group 64"/>
            <p:cNvGrpSpPr>
              <a:grpSpLocks/>
            </p:cNvGrpSpPr>
            <p:nvPr/>
          </p:nvGrpSpPr>
          <p:grpSpPr bwMode="auto">
            <a:xfrm>
              <a:off x="5265" y="10365"/>
              <a:ext cx="6030" cy="3495"/>
              <a:chOff x="5265" y="10365"/>
              <a:chExt cx="6030" cy="3495"/>
            </a:xfrm>
          </p:grpSpPr>
          <p:sp>
            <p:nvSpPr>
              <p:cNvPr id="1089" name="Rectangle 65"/>
              <p:cNvSpPr>
                <a:spLocks noChangeArrowheads="1"/>
              </p:cNvSpPr>
              <p:nvPr/>
            </p:nvSpPr>
            <p:spPr bwMode="auto">
              <a:xfrm>
                <a:off x="5265" y="10365"/>
                <a:ext cx="6030" cy="3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               1 1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АО</a:t>
                </a: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90" name="AutoShape 66"/>
              <p:cNvCxnSpPr>
                <a:cxnSpLocks noChangeShapeType="1"/>
              </p:cNvCxnSpPr>
              <p:nvPr/>
            </p:nvCxnSpPr>
            <p:spPr bwMode="auto">
              <a:xfrm>
                <a:off x="6465" y="10485"/>
                <a:ext cx="0" cy="1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1" name="AutoShape 67"/>
              <p:cNvCxnSpPr>
                <a:cxnSpLocks noChangeShapeType="1"/>
              </p:cNvCxnSpPr>
              <p:nvPr/>
            </p:nvCxnSpPr>
            <p:spPr bwMode="auto">
              <a:xfrm>
                <a:off x="5505" y="11115"/>
                <a:ext cx="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2" name="AutoShape 68"/>
              <p:cNvCxnSpPr>
                <a:cxnSpLocks noChangeShapeType="1"/>
              </p:cNvCxnSpPr>
              <p:nvPr/>
            </p:nvCxnSpPr>
            <p:spPr bwMode="auto">
              <a:xfrm>
                <a:off x="7320" y="11910"/>
                <a:ext cx="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3" name="AutoShape 69"/>
              <p:cNvCxnSpPr>
                <a:cxnSpLocks noChangeShapeType="1"/>
              </p:cNvCxnSpPr>
              <p:nvPr/>
            </p:nvCxnSpPr>
            <p:spPr bwMode="auto">
              <a:xfrm>
                <a:off x="10605" y="12750"/>
                <a:ext cx="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4" name="AutoShape 70"/>
              <p:cNvCxnSpPr>
                <a:cxnSpLocks noChangeShapeType="1"/>
              </p:cNvCxnSpPr>
              <p:nvPr/>
            </p:nvCxnSpPr>
            <p:spPr bwMode="auto">
              <a:xfrm>
                <a:off x="9150" y="11910"/>
                <a:ext cx="0" cy="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95" name="AutoShape 71"/>
              <p:cNvCxnSpPr>
                <a:cxnSpLocks noChangeShapeType="1"/>
              </p:cNvCxnSpPr>
              <p:nvPr/>
            </p:nvCxnSpPr>
            <p:spPr bwMode="auto">
              <a:xfrm>
                <a:off x="6990" y="11115"/>
                <a:ext cx="31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96" name="AutoShape 72"/>
              <p:cNvCxnSpPr>
                <a:cxnSpLocks noChangeShapeType="1"/>
              </p:cNvCxnSpPr>
              <p:nvPr/>
            </p:nvCxnSpPr>
            <p:spPr bwMode="auto">
              <a:xfrm>
                <a:off x="10110" y="11130"/>
                <a:ext cx="0" cy="11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7" name="AutoShape 73"/>
              <p:cNvCxnSpPr>
                <a:cxnSpLocks noChangeShapeType="1"/>
              </p:cNvCxnSpPr>
              <p:nvPr/>
            </p:nvCxnSpPr>
            <p:spPr bwMode="auto">
              <a:xfrm>
                <a:off x="8280" y="111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8" name="AutoShape 74"/>
              <p:cNvCxnSpPr>
                <a:cxnSpLocks noChangeShapeType="1"/>
              </p:cNvCxnSpPr>
              <p:nvPr/>
            </p:nvCxnSpPr>
            <p:spPr bwMode="auto">
              <a:xfrm>
                <a:off x="8790" y="11910"/>
                <a:ext cx="3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99" name="AutoShape 75"/>
              <p:cNvCxnSpPr>
                <a:cxnSpLocks noChangeShapeType="1"/>
              </p:cNvCxnSpPr>
              <p:nvPr/>
            </p:nvCxnSpPr>
            <p:spPr bwMode="auto">
              <a:xfrm>
                <a:off x="9150" y="12750"/>
                <a:ext cx="4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00" name="Rectangle 76"/>
              <p:cNvSpPr>
                <a:spLocks noChangeArrowheads="1"/>
              </p:cNvSpPr>
              <p:nvPr/>
            </p:nvSpPr>
            <p:spPr bwMode="auto">
              <a:xfrm>
                <a:off x="9585" y="12270"/>
                <a:ext cx="1020" cy="9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1" name="Rectangle 77"/>
              <p:cNvSpPr>
                <a:spLocks noChangeArrowheads="1"/>
              </p:cNvSpPr>
              <p:nvPr/>
            </p:nvSpPr>
            <p:spPr bwMode="auto">
              <a:xfrm>
                <a:off x="7770" y="11430"/>
                <a:ext cx="1020" cy="9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2" name="Rectangle 78"/>
              <p:cNvSpPr>
                <a:spLocks noChangeArrowheads="1"/>
              </p:cNvSpPr>
              <p:nvPr/>
            </p:nvSpPr>
            <p:spPr bwMode="auto">
              <a:xfrm>
                <a:off x="5970" y="10665"/>
                <a:ext cx="1020" cy="9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ru-RU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ru-RU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58327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79512" y="3203394"/>
            <a:ext cx="87849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187624" y="6165304"/>
            <a:ext cx="277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/>
              <a:t> 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452320" y="6093296"/>
            <a:ext cx="277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/>
              <a:t> </a:t>
            </a:r>
            <a:endParaRPr lang="ru-RU" sz="2400" dirty="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1012963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випадкові зв'язки, що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означають, що зв'язок між функціями малий або відсутній;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логічні зв'язки, що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означають, що дані і функції відносяться до одного класу або набору елементів, але функціональних відношень між ними немає;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тимчасові зв'язки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представляють функції, зв'язані в часі, коли дані використовуються одночасно або функції включаються паралельно, а не послідовно;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процедурні зв'язки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означають, що функції групуються разом, оскільки виконуються протягом однієї і тієї ж частини циклу або процесу;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комунікаційні зв'язки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означають, що функції групуються разом, оскільки використовують одні і ті ж вхідні дані або породжують одні і ті ж вихідні дані;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послідовні зв'язки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служать для позначення причинно-наслідкової залежності - вихідні дані однієї функції є вхідними даними іншої функції;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функціональні зв'язки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позначають випадок, коли всі елементи функції впливають на виконання тільки однієї функції.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2725813" y="128826"/>
            <a:ext cx="33583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92100" algn="l"/>
              </a:tabLst>
            </a:pPr>
            <a:r>
              <a:rPr kumimoji="0" lang="uk-UA" sz="4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Типи </a:t>
            </a:r>
            <a:r>
              <a:rPr kumimoji="0" lang="uk-UA" sz="4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звязків</a:t>
            </a:r>
            <a:r>
              <a:rPr kumimoji="0" lang="uk-UA" sz="4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uk-UA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428193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8450" algn="l"/>
              </a:tabLst>
            </a:pP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Типи діаграм UML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Створюваний за допомогою UML проект інформаційної системи може включати наступні </a:t>
            </a:r>
            <a:r>
              <a:rPr kumimoji="0" lang="uk-UA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 видів діаграм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diagrams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• прецедентів використання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case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класів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станів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statechart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активності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асtivity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проходження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sequence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співпраці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collaboration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компонентів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component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8450" algn="l"/>
              </a:tabLst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розміщення (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deployment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0"/>
            <a:ext cx="9144000" cy="6857999"/>
            <a:chOff x="1875" y="435"/>
            <a:chExt cx="8580" cy="8025"/>
          </a:xfrm>
        </p:grpSpPr>
        <p:cxnSp>
          <p:nvCxnSpPr>
            <p:cNvPr id="35843" name="AutoShape 3"/>
            <p:cNvCxnSpPr>
              <a:cxnSpLocks noChangeShapeType="1"/>
            </p:cNvCxnSpPr>
            <p:nvPr/>
          </p:nvCxnSpPr>
          <p:spPr bwMode="auto">
            <a:xfrm flipH="1">
              <a:off x="4755" y="1050"/>
              <a:ext cx="2130" cy="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844" name="AutoShape 4"/>
            <p:cNvCxnSpPr>
              <a:cxnSpLocks noChangeShapeType="1"/>
            </p:cNvCxnSpPr>
            <p:nvPr/>
          </p:nvCxnSpPr>
          <p:spPr bwMode="auto">
            <a:xfrm flipH="1">
              <a:off x="3180" y="1215"/>
              <a:ext cx="3705" cy="19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845" name="AutoShape 5"/>
            <p:cNvCxnSpPr>
              <a:cxnSpLocks noChangeShapeType="1"/>
            </p:cNvCxnSpPr>
            <p:nvPr/>
          </p:nvCxnSpPr>
          <p:spPr bwMode="auto">
            <a:xfrm>
              <a:off x="8400" y="1215"/>
              <a:ext cx="1320" cy="18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846" name="AutoShape 6"/>
            <p:cNvCxnSpPr>
              <a:cxnSpLocks noChangeShapeType="1"/>
            </p:cNvCxnSpPr>
            <p:nvPr/>
          </p:nvCxnSpPr>
          <p:spPr bwMode="auto">
            <a:xfrm>
              <a:off x="3315" y="3495"/>
              <a:ext cx="57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35847" name="Group 7"/>
            <p:cNvGrpSpPr>
              <a:grpSpLocks/>
            </p:cNvGrpSpPr>
            <p:nvPr/>
          </p:nvGrpSpPr>
          <p:grpSpPr bwMode="auto">
            <a:xfrm>
              <a:off x="1875" y="435"/>
              <a:ext cx="8580" cy="7839"/>
              <a:chOff x="1875" y="435"/>
              <a:chExt cx="8580" cy="7839"/>
            </a:xfrm>
          </p:grpSpPr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5265" y="3960"/>
                <a:ext cx="219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Прецедент виробництва</a:t>
                </a: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5849" name="Group 9"/>
              <p:cNvGrpSpPr>
                <a:grpSpLocks/>
              </p:cNvGrpSpPr>
              <p:nvPr/>
            </p:nvGrpSpPr>
            <p:grpSpPr bwMode="auto">
              <a:xfrm>
                <a:off x="7290" y="435"/>
                <a:ext cx="840" cy="1455"/>
                <a:chOff x="6600" y="690"/>
                <a:chExt cx="840" cy="1455"/>
              </a:xfrm>
            </p:grpSpPr>
            <p:sp>
              <p:nvSpPr>
                <p:cNvPr id="35850" name="Oval 10"/>
                <p:cNvSpPr>
                  <a:spLocks noChangeArrowheads="1"/>
                </p:cNvSpPr>
                <p:nvPr/>
              </p:nvSpPr>
              <p:spPr bwMode="auto">
                <a:xfrm>
                  <a:off x="6675" y="690"/>
                  <a:ext cx="750" cy="37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800"/>
                </a:p>
              </p:txBody>
            </p:sp>
            <p:cxnSp>
              <p:nvCxnSpPr>
                <p:cNvPr id="35851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7050" y="1065"/>
                  <a:ext cx="0" cy="6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852" name="AutoShape 12"/>
                <p:cNvCxnSpPr>
                  <a:cxnSpLocks noChangeShapeType="1"/>
                </p:cNvCxnSpPr>
                <p:nvPr/>
              </p:nvCxnSpPr>
              <p:spPr bwMode="auto">
                <a:xfrm flipH="1">
                  <a:off x="6600" y="1755"/>
                  <a:ext cx="450" cy="3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85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7050" y="1755"/>
                  <a:ext cx="390" cy="3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854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6675" y="1305"/>
                  <a:ext cx="75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5855" name="Group 15"/>
              <p:cNvGrpSpPr>
                <a:grpSpLocks/>
              </p:cNvGrpSpPr>
              <p:nvPr/>
            </p:nvGrpSpPr>
            <p:grpSpPr bwMode="auto">
              <a:xfrm>
                <a:off x="6045" y="6819"/>
                <a:ext cx="840" cy="1455"/>
                <a:chOff x="6600" y="690"/>
                <a:chExt cx="840" cy="1455"/>
              </a:xfrm>
            </p:grpSpPr>
            <p:sp>
              <p:nvSpPr>
                <p:cNvPr id="35856" name="Oval 16"/>
                <p:cNvSpPr>
                  <a:spLocks noChangeArrowheads="1"/>
                </p:cNvSpPr>
                <p:nvPr/>
              </p:nvSpPr>
              <p:spPr bwMode="auto">
                <a:xfrm>
                  <a:off x="6675" y="690"/>
                  <a:ext cx="750" cy="37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800"/>
                </a:p>
              </p:txBody>
            </p:sp>
            <p:cxnSp>
              <p:nvCxnSpPr>
                <p:cNvPr id="35857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7050" y="1065"/>
                  <a:ext cx="0" cy="6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858" name="AutoShape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6600" y="1755"/>
                  <a:ext cx="450" cy="3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859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050" y="1755"/>
                  <a:ext cx="390" cy="3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860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6675" y="1305"/>
                  <a:ext cx="75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35861" name="Rectangle 21"/>
              <p:cNvSpPr>
                <a:spLocks noChangeArrowheads="1"/>
              </p:cNvSpPr>
              <p:nvPr/>
            </p:nvSpPr>
            <p:spPr bwMode="auto">
              <a:xfrm>
                <a:off x="2475" y="930"/>
                <a:ext cx="1995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Актор</a:t>
                </a: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1875" y="3150"/>
                <a:ext cx="130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800"/>
              </a:p>
            </p:txBody>
          </p:sp>
          <p:sp>
            <p:nvSpPr>
              <p:cNvPr id="35863" name="Oval 23"/>
              <p:cNvSpPr>
                <a:spLocks noChangeArrowheads="1"/>
              </p:cNvSpPr>
              <p:nvPr/>
            </p:nvSpPr>
            <p:spPr bwMode="auto">
              <a:xfrm>
                <a:off x="2985" y="5391"/>
                <a:ext cx="130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800"/>
              </a:p>
            </p:txBody>
          </p:sp>
          <p:sp>
            <p:nvSpPr>
              <p:cNvPr id="35864" name="Oval 24"/>
              <p:cNvSpPr>
                <a:spLocks noChangeArrowheads="1"/>
              </p:cNvSpPr>
              <p:nvPr/>
            </p:nvSpPr>
            <p:spPr bwMode="auto">
              <a:xfrm>
                <a:off x="8325" y="5376"/>
                <a:ext cx="130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800"/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9150" y="3165"/>
                <a:ext cx="130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800"/>
              </a:p>
            </p:txBody>
          </p:sp>
        </p:grpSp>
        <p:cxnSp>
          <p:nvCxnSpPr>
            <p:cNvPr id="35866" name="AutoShape 26"/>
            <p:cNvCxnSpPr>
              <a:cxnSpLocks noChangeShapeType="1"/>
            </p:cNvCxnSpPr>
            <p:nvPr/>
          </p:nvCxnSpPr>
          <p:spPr bwMode="auto">
            <a:xfrm flipH="1">
              <a:off x="4290" y="5715"/>
              <a:ext cx="40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867" name="AutoShape 27"/>
            <p:cNvCxnSpPr>
              <a:cxnSpLocks noChangeShapeType="1"/>
            </p:cNvCxnSpPr>
            <p:nvPr/>
          </p:nvCxnSpPr>
          <p:spPr bwMode="auto">
            <a:xfrm flipH="1">
              <a:off x="9075" y="4215"/>
              <a:ext cx="720" cy="1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868" name="AutoShape 28"/>
            <p:cNvCxnSpPr>
              <a:cxnSpLocks noChangeShapeType="1"/>
            </p:cNvCxnSpPr>
            <p:nvPr/>
          </p:nvCxnSpPr>
          <p:spPr bwMode="auto">
            <a:xfrm flipV="1">
              <a:off x="2340" y="4455"/>
              <a:ext cx="0" cy="40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869" name="AutoShape 29"/>
            <p:cNvCxnSpPr>
              <a:cxnSpLocks noChangeShapeType="1"/>
            </p:cNvCxnSpPr>
            <p:nvPr/>
          </p:nvCxnSpPr>
          <p:spPr bwMode="auto">
            <a:xfrm>
              <a:off x="2340" y="8460"/>
              <a:ext cx="34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870" name="AutoShape 30"/>
            <p:cNvCxnSpPr>
              <a:cxnSpLocks noChangeShapeType="1"/>
            </p:cNvCxnSpPr>
            <p:nvPr/>
          </p:nvCxnSpPr>
          <p:spPr bwMode="auto">
            <a:xfrm>
              <a:off x="3315" y="3750"/>
              <a:ext cx="1950" cy="4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871" name="AutoShape 31"/>
            <p:cNvCxnSpPr>
              <a:cxnSpLocks noChangeShapeType="1"/>
            </p:cNvCxnSpPr>
            <p:nvPr/>
          </p:nvCxnSpPr>
          <p:spPr bwMode="auto">
            <a:xfrm flipV="1">
              <a:off x="7470" y="3750"/>
              <a:ext cx="1680" cy="4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872" name="AutoShape 32"/>
            <p:cNvCxnSpPr>
              <a:cxnSpLocks noChangeShapeType="1"/>
            </p:cNvCxnSpPr>
            <p:nvPr/>
          </p:nvCxnSpPr>
          <p:spPr bwMode="auto">
            <a:xfrm>
              <a:off x="2985" y="4455"/>
              <a:ext cx="510" cy="9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873" name="AutoShape 33"/>
            <p:cNvCxnSpPr>
              <a:cxnSpLocks noChangeShapeType="1"/>
            </p:cNvCxnSpPr>
            <p:nvPr/>
          </p:nvCxnSpPr>
          <p:spPr bwMode="auto">
            <a:xfrm>
              <a:off x="7470" y="4455"/>
              <a:ext cx="1335" cy="9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874" name="AutoShape 34"/>
            <p:cNvCxnSpPr>
              <a:cxnSpLocks noChangeShapeType="1"/>
            </p:cNvCxnSpPr>
            <p:nvPr/>
          </p:nvCxnSpPr>
          <p:spPr bwMode="auto">
            <a:xfrm flipV="1">
              <a:off x="3825" y="4455"/>
              <a:ext cx="1440" cy="9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875" name="AutoShape 35"/>
            <p:cNvCxnSpPr>
              <a:cxnSpLocks noChangeShapeType="1"/>
            </p:cNvCxnSpPr>
            <p:nvPr/>
          </p:nvCxnSpPr>
          <p:spPr bwMode="auto">
            <a:xfrm flipH="1">
              <a:off x="7005" y="5865"/>
              <a:ext cx="1380" cy="14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876" name="AutoShape 36"/>
            <p:cNvCxnSpPr>
              <a:cxnSpLocks noChangeShapeType="1"/>
            </p:cNvCxnSpPr>
            <p:nvPr/>
          </p:nvCxnSpPr>
          <p:spPr bwMode="auto">
            <a:xfrm>
              <a:off x="4260" y="5835"/>
              <a:ext cx="1710" cy="1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7" name="Прямоугольник 36"/>
          <p:cNvSpPr/>
          <p:nvPr/>
        </p:nvSpPr>
        <p:spPr>
          <a:xfrm>
            <a:off x="7601590" y="2852936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Пошук книги</a:t>
            </a:r>
            <a:endParaRPr lang="ru-RU" dirty="0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6732240" y="4869160"/>
            <a:ext cx="15382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Облік книг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4788024" y="1268760"/>
            <a:ext cx="29523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Користувач</a:t>
            </a:r>
          </a:p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(з логічної точки зору)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71600" y="486916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Створення звіту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2780928"/>
            <a:ext cx="2023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Адміністрування </a:t>
            </a:r>
          </a:p>
          <a:p>
            <a:r>
              <a:rPr lang="uk-UA" dirty="0" smtClean="0"/>
              <a:t>користувачів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4067944" y="508518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Адміністратор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971600" y="2348880"/>
            <a:ext cx="7776864" cy="3897933"/>
            <a:chOff x="3045" y="2490"/>
            <a:chExt cx="6540" cy="3870"/>
          </a:xfrm>
        </p:grpSpPr>
        <p:grpSp>
          <p:nvGrpSpPr>
            <p:cNvPr id="36867" name="Group 3"/>
            <p:cNvGrpSpPr>
              <a:grpSpLocks/>
            </p:cNvGrpSpPr>
            <p:nvPr/>
          </p:nvGrpSpPr>
          <p:grpSpPr bwMode="auto">
            <a:xfrm>
              <a:off x="7305" y="2490"/>
              <a:ext cx="240" cy="3795"/>
              <a:chOff x="7305" y="2490"/>
              <a:chExt cx="240" cy="3795"/>
            </a:xfrm>
          </p:grpSpPr>
          <p:cxnSp>
            <p:nvCxnSpPr>
              <p:cNvPr id="36868" name="AutoShape 4"/>
              <p:cNvCxnSpPr>
                <a:cxnSpLocks noChangeShapeType="1"/>
              </p:cNvCxnSpPr>
              <p:nvPr/>
            </p:nvCxnSpPr>
            <p:spPr bwMode="auto">
              <a:xfrm>
                <a:off x="7425" y="2490"/>
                <a:ext cx="0" cy="37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36869" name="Rectangle 5"/>
              <p:cNvSpPr>
                <a:spLocks noChangeArrowheads="1"/>
              </p:cNvSpPr>
              <p:nvPr/>
            </p:nvSpPr>
            <p:spPr bwMode="auto">
              <a:xfrm>
                <a:off x="7305" y="2955"/>
                <a:ext cx="240" cy="4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870" name="Rectangle 6"/>
              <p:cNvSpPr>
                <a:spLocks noChangeArrowheads="1"/>
              </p:cNvSpPr>
              <p:nvPr/>
            </p:nvSpPr>
            <p:spPr bwMode="auto">
              <a:xfrm>
                <a:off x="7305" y="3645"/>
                <a:ext cx="240" cy="4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9345" y="2490"/>
              <a:ext cx="240" cy="3795"/>
              <a:chOff x="9345" y="2490"/>
              <a:chExt cx="240" cy="3795"/>
            </a:xfrm>
          </p:grpSpPr>
          <p:cxnSp>
            <p:nvCxnSpPr>
              <p:cNvPr id="36872" name="AutoShape 8"/>
              <p:cNvCxnSpPr>
                <a:cxnSpLocks noChangeShapeType="1"/>
              </p:cNvCxnSpPr>
              <p:nvPr/>
            </p:nvCxnSpPr>
            <p:spPr bwMode="auto">
              <a:xfrm>
                <a:off x="9465" y="2490"/>
                <a:ext cx="0" cy="37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9345" y="5145"/>
                <a:ext cx="240" cy="4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>
              <a:off x="3045" y="2565"/>
              <a:ext cx="240" cy="3795"/>
              <a:chOff x="3045" y="2565"/>
              <a:chExt cx="240" cy="3795"/>
            </a:xfrm>
          </p:grpSpPr>
          <p:cxnSp>
            <p:nvCxnSpPr>
              <p:cNvPr id="36875" name="AutoShape 11"/>
              <p:cNvCxnSpPr>
                <a:cxnSpLocks noChangeShapeType="1"/>
              </p:cNvCxnSpPr>
              <p:nvPr/>
            </p:nvCxnSpPr>
            <p:spPr bwMode="auto">
              <a:xfrm>
                <a:off x="3165" y="2565"/>
                <a:ext cx="0" cy="37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3045" y="2955"/>
                <a:ext cx="240" cy="1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/>
            </p:nvSpPr>
            <p:spPr bwMode="auto">
              <a:xfrm>
                <a:off x="3045" y="5145"/>
                <a:ext cx="240" cy="8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cxnSp>
          <p:nvCxnSpPr>
            <p:cNvPr id="36878" name="AutoShape 14"/>
            <p:cNvCxnSpPr>
              <a:cxnSpLocks noChangeShapeType="1"/>
            </p:cNvCxnSpPr>
            <p:nvPr/>
          </p:nvCxnSpPr>
          <p:spPr bwMode="auto">
            <a:xfrm>
              <a:off x="3345" y="2955"/>
              <a:ext cx="39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879" name="AutoShape 15"/>
            <p:cNvCxnSpPr>
              <a:cxnSpLocks noChangeShapeType="1"/>
            </p:cNvCxnSpPr>
            <p:nvPr/>
          </p:nvCxnSpPr>
          <p:spPr bwMode="auto">
            <a:xfrm>
              <a:off x="3345" y="3645"/>
              <a:ext cx="39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880" name="AutoShape 16"/>
            <p:cNvCxnSpPr>
              <a:cxnSpLocks noChangeShapeType="1"/>
            </p:cNvCxnSpPr>
            <p:nvPr/>
          </p:nvCxnSpPr>
          <p:spPr bwMode="auto">
            <a:xfrm>
              <a:off x="3345" y="5145"/>
              <a:ext cx="60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1835150" y="333375"/>
            <a:ext cx="5617170" cy="1439441"/>
            <a:chOff x="2715" y="780"/>
            <a:chExt cx="7635" cy="1455"/>
          </a:xfrm>
        </p:grpSpPr>
        <p:grpSp>
          <p:nvGrpSpPr>
            <p:cNvPr id="36882" name="Group 18"/>
            <p:cNvGrpSpPr>
              <a:grpSpLocks/>
            </p:cNvGrpSpPr>
            <p:nvPr/>
          </p:nvGrpSpPr>
          <p:grpSpPr bwMode="auto">
            <a:xfrm>
              <a:off x="2715" y="780"/>
              <a:ext cx="840" cy="1455"/>
              <a:chOff x="6600" y="690"/>
              <a:chExt cx="840" cy="1455"/>
            </a:xfrm>
          </p:grpSpPr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6675" y="690"/>
                <a:ext cx="750" cy="37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4000"/>
              </a:p>
            </p:txBody>
          </p:sp>
          <p:cxnSp>
            <p:nvCxnSpPr>
              <p:cNvPr id="36884" name="AutoShape 20"/>
              <p:cNvCxnSpPr>
                <a:cxnSpLocks noChangeShapeType="1"/>
              </p:cNvCxnSpPr>
              <p:nvPr/>
            </p:nvCxnSpPr>
            <p:spPr bwMode="auto">
              <a:xfrm>
                <a:off x="7050" y="1065"/>
                <a:ext cx="0" cy="6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6885" name="AutoShape 21"/>
              <p:cNvCxnSpPr>
                <a:cxnSpLocks noChangeShapeType="1"/>
              </p:cNvCxnSpPr>
              <p:nvPr/>
            </p:nvCxnSpPr>
            <p:spPr bwMode="auto">
              <a:xfrm flipH="1">
                <a:off x="6600" y="1755"/>
                <a:ext cx="450" cy="3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6886" name="AutoShape 22"/>
              <p:cNvCxnSpPr>
                <a:cxnSpLocks noChangeShapeType="1"/>
              </p:cNvCxnSpPr>
              <p:nvPr/>
            </p:nvCxnSpPr>
            <p:spPr bwMode="auto">
              <a:xfrm>
                <a:off x="7050" y="1755"/>
                <a:ext cx="390" cy="3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6887" name="AutoShape 23"/>
              <p:cNvCxnSpPr>
                <a:cxnSpLocks noChangeShapeType="1"/>
              </p:cNvCxnSpPr>
              <p:nvPr/>
            </p:nvCxnSpPr>
            <p:spPr bwMode="auto">
              <a:xfrm>
                <a:off x="6675" y="1305"/>
                <a:ext cx="7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36888" name="Group 24"/>
            <p:cNvGrpSpPr>
              <a:grpSpLocks/>
            </p:cNvGrpSpPr>
            <p:nvPr/>
          </p:nvGrpSpPr>
          <p:grpSpPr bwMode="auto">
            <a:xfrm>
              <a:off x="6495" y="1155"/>
              <a:ext cx="3855" cy="660"/>
              <a:chOff x="6345" y="900"/>
              <a:chExt cx="3855" cy="660"/>
            </a:xfrm>
          </p:grpSpPr>
          <p:sp>
            <p:nvSpPr>
              <p:cNvPr id="36889" name="Rectangle 25"/>
              <p:cNvSpPr>
                <a:spLocks noChangeArrowheads="1"/>
              </p:cNvSpPr>
              <p:nvPr/>
            </p:nvSpPr>
            <p:spPr bwMode="auto">
              <a:xfrm>
                <a:off x="6345" y="900"/>
                <a:ext cx="1845" cy="6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0" u="sng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Книга</a:t>
                </a:r>
                <a:endParaRPr kumimoji="0" lang="ru-RU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890" name="Rectangle 26"/>
              <p:cNvSpPr>
                <a:spLocks noChangeArrowheads="1"/>
              </p:cNvSpPr>
              <p:nvPr/>
            </p:nvSpPr>
            <p:spPr bwMode="auto">
              <a:xfrm>
                <a:off x="8355" y="900"/>
                <a:ext cx="1845" cy="6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0" u="sng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Журнал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7" name="Прямоугольник 26"/>
          <p:cNvSpPr/>
          <p:nvPr/>
        </p:nvSpPr>
        <p:spPr>
          <a:xfrm>
            <a:off x="1259632" y="184482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Адміністратор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131840" y="2420888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Додати книгу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072235" y="3212976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Видалити книгу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699792" y="4571836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Зареєструвати книгу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1702</TotalTime>
  <Words>666</Words>
  <Application>Microsoft Office PowerPoint</Application>
  <PresentationFormat>Экран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38</cp:revision>
  <dcterms:created xsi:type="dcterms:W3CDTF">2013-11-19T17:31:37Z</dcterms:created>
  <dcterms:modified xsi:type="dcterms:W3CDTF">2014-03-31T18:43:56Z</dcterms:modified>
</cp:coreProperties>
</file>