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66" r:id="rId23"/>
    <p:sldId id="267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18" autoAdjust="0"/>
    <p:restoredTop sz="94660"/>
  </p:normalViewPr>
  <p:slideViewPr>
    <p:cSldViewPr>
      <p:cViewPr varScale="1">
        <p:scale>
          <a:sx n="38" d="100"/>
          <a:sy n="38" d="100"/>
        </p:scale>
        <p:origin x="-37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pPr/>
              <a:t>12.12.2013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pPr/>
              <a:t>12.12.2013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pPr/>
              <a:t>12.12.2013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pPr/>
              <a:t>12.12.2013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pPr/>
              <a:t>12.12.2013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pPr/>
              <a:t>12.12.2013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pPr/>
              <a:t>12.12.2013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pPr/>
              <a:t>12.12.2013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pPr/>
              <a:t>12.12.2013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pPr/>
              <a:t>12.12.2013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pPr/>
              <a:t>12.12.2013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DC6E2D0-25BE-47F4-A7D1-D4A746D16B48}" type="datetimeFigureOut">
              <a:rPr lang="ru-RU" smtClean="0"/>
              <a:pPr/>
              <a:t>12.12.2013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9EBE3E5-F79C-405A-8100-8F11A1519FB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683568" y="1196752"/>
            <a:ext cx="7920880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Організація</a:t>
            </a:r>
            <a:endParaRPr lang="uk-UA" sz="9600" b="1" cap="none" spc="0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algn="ctr"/>
            <a:r>
              <a:rPr lang="ru-RU" sz="9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баз </a:t>
            </a:r>
            <a:r>
              <a:rPr lang="uk-UA" sz="9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даних</a:t>
            </a:r>
            <a:endParaRPr lang="uk-UA" sz="9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3800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404664"/>
            <a:ext cx="8568952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u="sng" dirty="0" smtClean="0">
                <a:latin typeface="Times New Roman" pitchFamily="18" charset="0"/>
                <a:cs typeface="Times New Roman" pitchFamily="18" charset="0"/>
              </a:rPr>
              <a:t>Оператор </a:t>
            </a: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ru-RU" sz="24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дозволяє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проводити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вибірку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обчислення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над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даними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з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однієї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або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декількох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таблиць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 Результатом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виконання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оператора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є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таблиця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яка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може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мати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або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не 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мати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DISTINCT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рядків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що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повторюються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 За 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замовчуванням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у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результуючу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таблицю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включаються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всі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рядки, у тому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числі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ті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що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повторюються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 У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відборі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даних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беруть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участь записи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однієї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або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декількох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таблиць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перерахованих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в списку операнда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 Список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даних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може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містити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імена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стовпців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що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беруть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участь в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запиті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а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також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вирази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над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стовпцями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 В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найпростішому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випадку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у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виразах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можна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записувати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імена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стовпців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знаки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арифметичних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операцій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(+, - , *, /)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константи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круглі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дужки. </a:t>
            </a: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При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використанні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в списках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даних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імен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стовпців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декількох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таблиць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для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вказівки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приналежності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стовпця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деякій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таблиці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застосовують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конструкцію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вигляду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: &lt;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ім'я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таблиці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&gt;. &lt;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ім'я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стовпця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&gt;.</a:t>
            </a:r>
          </a:p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3704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620688"/>
            <a:ext cx="770485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u="sng" dirty="0" smtClean="0">
                <a:latin typeface="Times New Roman" pitchFamily="18" charset="0"/>
                <a:cs typeface="Times New Roman" pitchFamily="18" charset="0"/>
              </a:rPr>
              <a:t>Операнд </a:t>
            </a: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ru-RU" sz="24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задає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умови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яким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повинні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задовольняти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записи в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результуючій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таблиці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Вираз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&lt;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умова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вибірки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є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логічним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Його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елементами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можуть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бути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імена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стовпців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операції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порівняння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арифметичні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операції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логічні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зв'язки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(І, АБО, НІ), дужки,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спеціальні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функції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LIKE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NULL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т.д.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400" b="1" u="sng" dirty="0" smtClean="0">
                <a:latin typeface="Times New Roman" pitchFamily="18" charset="0"/>
                <a:cs typeface="Times New Roman" pitchFamily="18" charset="0"/>
              </a:rPr>
              <a:t>Операнд </a:t>
            </a: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GROUP</a:t>
            </a:r>
            <a:r>
              <a:rPr lang="ru-RU" sz="24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дозволяє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виділяти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результуючій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таблиці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безлічі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записів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групи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400" i="1" dirty="0" err="1" smtClean="0">
                <a:latin typeface="Times New Roman" pitchFamily="18" charset="0"/>
                <a:cs typeface="Times New Roman" pitchFamily="18" charset="0"/>
              </a:rPr>
              <a:t>Групою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є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записи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із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співпадаючими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значеннями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стовпцях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що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перераховані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за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ключовими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словами GROUP.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Виділення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груп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потрібне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для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використання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логічних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виразах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операндів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WHERE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HAVING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а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також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для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виконання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операцій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обчислень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) над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групами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7624" y="14847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332656"/>
            <a:ext cx="82809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u="sng" dirty="0" smtClean="0">
                <a:latin typeface="Times New Roman" pitchFamily="18" charset="0"/>
                <a:cs typeface="Times New Roman" pitchFamily="18" charset="0"/>
              </a:rPr>
              <a:t>Операнд </a:t>
            </a: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HAVING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діє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спільно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з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операндом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GROUP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використовується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для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додаткової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селекції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записів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під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час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визначення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груп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 Правила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запису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&lt;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умови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пошуку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аналогічні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правилам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формування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&lt;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умови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вибірки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&gt; операнда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400" b="1" u="sng" dirty="0" smtClean="0">
                <a:latin typeface="Times New Roman" pitchFamily="18" charset="0"/>
                <a:cs typeface="Times New Roman" pitchFamily="18" charset="0"/>
              </a:rPr>
              <a:t>Операнд </a:t>
            </a: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ORDER</a:t>
            </a:r>
            <a:r>
              <a:rPr lang="ru-RU" sz="24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задає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порядок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сортування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результуючої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множини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Звичайно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кожна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&lt;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специфікація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аналогічна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відповідній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конструкції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оператора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CREATE INDEX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є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парою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вигляду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: &lt;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ім’я стовпця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&gt; [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ASC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|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DESC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].</a:t>
            </a:r>
          </a:p>
          <a:p>
            <a:r>
              <a:rPr lang="ru-RU" sz="2400" u="sng" dirty="0" err="1" smtClean="0">
                <a:latin typeface="Times New Roman" pitchFamily="18" charset="0"/>
                <a:cs typeface="Times New Roman" pitchFamily="18" charset="0"/>
              </a:rPr>
              <a:t>Зауваження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Оператор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може мати і інші складніші синтаксичні конструкції, які ми детально розглядати не будемо, а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ле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пояснимо їх значення.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76672"/>
            <a:ext cx="792088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Однією з таких конструкцій, наприклад, є так звані </a:t>
            </a:r>
            <a:r>
              <a:rPr lang="uk-UA" sz="2400" b="1" i="1" dirty="0" err="1" smtClean="0">
                <a:latin typeface="Times New Roman" pitchFamily="18" charset="0"/>
                <a:cs typeface="Times New Roman" pitchFamily="18" charset="0"/>
              </a:rPr>
              <a:t>підзапити</a:t>
            </a:r>
            <a:r>
              <a:rPr lang="uk-UA" sz="24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Вони дозволяють формулювати вкладені запити, коли результати одного оператора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використовуються в логічному виразі умови вибірки 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операнда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іншого оператора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Іншим прикладом складнішої форми оператора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є оператор, в якому відібрані записи надалі передбачається модифікувати (конструкція</a:t>
            </a:r>
            <a:r>
              <a:rPr lang="uk-UA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FOR UPDATE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). СУБД після виконання такого оператора зазвичай блокує (захищає) відібрані записи від модифікації їх іншими користувачами.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Ще один випадок специфічного використання оператора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— виконання об'єднань результуючих таблиць, при виконанні декількох операторів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операнд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UNION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836712"/>
            <a:ext cx="777686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u="sng" dirty="0" smtClean="0">
                <a:latin typeface="Times New Roman" pitchFamily="18" charset="0"/>
                <a:cs typeface="Times New Roman" pitchFamily="18" charset="0"/>
              </a:rPr>
              <a:t>9. Оператор </a:t>
            </a:r>
            <a:r>
              <a:rPr lang="ru-RU" sz="2400" b="1" u="sng" dirty="0" err="1" smtClean="0">
                <a:latin typeface="Times New Roman" pitchFamily="18" charset="0"/>
                <a:cs typeface="Times New Roman" pitchFamily="18" charset="0"/>
              </a:rPr>
              <a:t>зміни</a:t>
            </a:r>
            <a:r>
              <a:rPr lang="ru-RU" sz="24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u="sng" dirty="0" err="1" smtClean="0">
                <a:latin typeface="Times New Roman" pitchFamily="18" charset="0"/>
                <a:cs typeface="Times New Roman" pitchFamily="18" charset="0"/>
              </a:rPr>
              <a:t>записів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має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формат 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вигляду: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UPDATE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&lt;ім'я таблиці&gt; SET &lt;ім’я 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стопця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&gt; = {&lt;вираз&gt;,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NULL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} [,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&lt;ім’я стовпця&gt; = {&lt;вираз&gt;,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NULL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} …] [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&lt;умова&gt;]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Виконання оператора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UPDATE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полягає в зміні значень у визначених 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операндом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стовпцях таблиці, для тих записів, які задовольняють умові,  що задана 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операндом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. Нові значення полів в записах можуть бути порожніми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NULL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), або обчислюватися відповідно до арифметичного виразу. Правила запису арифметичних і логічних виразів аналогічні відповідним правилам оператора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548680"/>
            <a:ext cx="8064896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u="sng" dirty="0" smtClean="0">
                <a:latin typeface="Times New Roman" pitchFamily="18" charset="0"/>
                <a:cs typeface="Times New Roman" pitchFamily="18" charset="0"/>
              </a:rPr>
              <a:t>10. Оператор вставки нових записів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має формат двох видів: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1) INSERT INTO &lt;ім’я таблиці&gt; [(&lt;список стовпців&gt;)] VALUES (&lt;список значень&gt;)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2) INSERT INTO &lt;ім’я таблиці&gt; [(&lt;список стовпців&gt;)] &lt;речення SELECT&gt;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першому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форматі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оператор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INSERT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призначений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для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введення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нових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записів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із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заданими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значеннями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стовпцях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 Порядок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переліку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імен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стовпців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повинен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відповідати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порядку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значень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перерахованих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в списку операнда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VALUES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Якщо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&lt;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список стовпців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&gt; опущений, то в &lt;списку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значень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повинні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бути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перераховані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значення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в порядку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стовпців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структури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таблиці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 другому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форматі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оператор INSERT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призначений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для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введення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задану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таблицю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нових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рядків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відібраних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з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іншої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таблиці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за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допомогою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пропозиції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1560" y="548680"/>
            <a:ext cx="79208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u="sng" dirty="0" smtClean="0">
                <a:latin typeface="Times New Roman" pitchFamily="18" charset="0"/>
                <a:cs typeface="Times New Roman" pitchFamily="18" charset="0"/>
              </a:rPr>
              <a:t>11. Оператор </a:t>
            </a:r>
            <a:r>
              <a:rPr lang="ru-RU" sz="2400" b="1" u="sng" dirty="0" err="1" smtClean="0">
                <a:latin typeface="Times New Roman" pitchFamily="18" charset="0"/>
                <a:cs typeface="Times New Roman" pitchFamily="18" charset="0"/>
              </a:rPr>
              <a:t>видалення</a:t>
            </a:r>
            <a:r>
              <a:rPr lang="ru-RU" sz="24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u="sng" dirty="0" err="1" smtClean="0">
                <a:latin typeface="Times New Roman" pitchFamily="18" charset="0"/>
                <a:cs typeface="Times New Roman" pitchFamily="18" charset="0"/>
              </a:rPr>
              <a:t>записів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має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формат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вигляду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DELETE FROM &lt;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ім’я таблиці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&gt; [WHERE &lt;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умова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&gt;]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Результатом виконання оператора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DELETE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є видалення з вказаної таблиці рядків, які задовольняють умові,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що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визначена 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операндом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. Якщо необов'язковий 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операнд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опущений, тобто умова відбору записів, що видаляються, відсутня, видаленню підлягають всі записи таблиці.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39552" y="856357"/>
            <a:ext cx="813690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b="1" u="sng" dirty="0" smtClean="0">
                <a:latin typeface="Times New Roman" pitchFamily="18" charset="0"/>
                <a:cs typeface="Times New Roman" pitchFamily="18" charset="0"/>
              </a:rPr>
              <a:t>Приклад створення таблиці.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Хай вимагається створити таблицю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goods 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опису товарів, що має поля: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type 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– вид товару,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comp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– ідентифікатор компанії-виробника,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name 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– назва товару і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price 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– ціна товару. Оператор визначення таблиці може мати наступний вигляд: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CREATE TABLE goods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type SQL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CHAR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(8)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NOT NULL comp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id SQL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CHAR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(10)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NOT NULL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name SQL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VARCHAR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(20),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price SQL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DECIMAL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(8,2)).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400" b="1" u="sng" dirty="0" smtClean="0">
                <a:latin typeface="Times New Roman" pitchFamily="18" charset="0"/>
                <a:cs typeface="Times New Roman" pitchFamily="18" charset="0"/>
              </a:rPr>
              <a:t>Приклад </a:t>
            </a:r>
            <a:r>
              <a:rPr lang="ru-RU" sz="2400" b="1" u="sng" dirty="0" err="1" smtClean="0">
                <a:latin typeface="Times New Roman" pitchFamily="18" charset="0"/>
                <a:cs typeface="Times New Roman" pitchFamily="18" charset="0"/>
              </a:rPr>
              <a:t>додавання</a:t>
            </a:r>
            <a:r>
              <a:rPr lang="ru-RU" sz="2400" b="1" u="sng" dirty="0" smtClean="0">
                <a:latin typeface="Times New Roman" pitchFamily="18" charset="0"/>
                <a:cs typeface="Times New Roman" pitchFamily="18" charset="0"/>
              </a:rPr>
              <a:t> поля </a:t>
            </a:r>
            <a:r>
              <a:rPr lang="ru-RU" sz="2400" b="1" u="sng" dirty="0" err="1" smtClean="0">
                <a:latin typeface="Times New Roman" pitchFamily="18" charset="0"/>
                <a:cs typeface="Times New Roman" pitchFamily="18" charset="0"/>
              </a:rPr>
              <a:t>таблиці</a:t>
            </a:r>
            <a:r>
              <a:rPr lang="ru-RU" sz="2400" b="1" u="sng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Нехай в створеній раніше таблиці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goods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необхідно додати поле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, що відводиться для 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збер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еження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величини запасу товару. Для цього слід записати оператор вигляду: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ALTER TABLE goods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ADD number SQL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INTEGER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32656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 smtClean="0">
                <a:latin typeface="Times New Roman" pitchFamily="18" charset="0"/>
                <a:cs typeface="Times New Roman" pitchFamily="18" charset="0"/>
              </a:rPr>
              <a:t>Приклади використання операторів SQL</a:t>
            </a:r>
            <a:endParaRPr lang="ru-RU" sz="32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17693"/>
            <a:ext cx="820891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u="sng" dirty="0" smtClean="0">
                <a:latin typeface="Times New Roman" pitchFamily="18" charset="0"/>
                <a:cs typeface="Times New Roman" pitchFamily="18" charset="0"/>
              </a:rPr>
              <a:t>Приклад створення індексу.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Хай для таблиці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emp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, що має поля: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(ім'я),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sal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(зарплата),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mrg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(керівник) і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dept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(відділ), потрібно створити індекс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main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indx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для сортування імен в алфавітному порядку і убуванню розмірів зарплати. Оператор створення індексу може мати вигляд: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CREATE INDEX main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indx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ON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emp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sal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DESC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400" b="1" u="sng" dirty="0" smtClean="0">
                <a:latin typeface="Times New Roman" pitchFamily="18" charset="0"/>
                <a:cs typeface="Times New Roman" pitchFamily="18" charset="0"/>
              </a:rPr>
              <a:t>Приклад вибору записів.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Для таблиці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emp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, що має поля: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(ім'я),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sal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(зарплата),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mgr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(керівник) і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DEPT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(відділ), вимагається вивести імена співробітників і розмір їх зарплати, збільшений на 100 одиниць. Оператор вибору можна записати таким чином: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SELECT name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sal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+100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emp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400" b="1" u="sng" dirty="0" smtClean="0">
                <a:latin typeface="Times New Roman" pitchFamily="18" charset="0"/>
                <a:cs typeface="Times New Roman" pitchFamily="18" charset="0"/>
              </a:rPr>
              <a:t>Приклад вибору з умовою.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Вивести назви таких відділів таблиці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emp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, в яких в даний момент відсутні керівники. Оператор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для цього запиту можна записати так: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SELECT dept FROM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emp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WHERE mgr is NULL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467544" y="428180"/>
            <a:ext cx="8280920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9875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81175" algn="l"/>
              </a:tabLst>
            </a:pPr>
            <a:r>
              <a:rPr kumimoji="0" lang="uk-UA" sz="24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Приклад створення уявлення.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81175" algn="l"/>
              </a:tabLst>
            </a:pP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Хай є таблиця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companies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опису виробників товарів з полями: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comp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_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id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(ідентифікатор компанії),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comp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_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name 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(назва організації),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comp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_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adress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(адреса) і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phone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(телефон), а також таблиця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goods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вироблюваних товарів з полями: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type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(вид товару),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comp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_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id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(ідентифікатор компанії),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name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(назва товару) і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price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(ціна товару). Таблиці зв'язані між собою по полю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comp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_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id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 Вимагається створити представлення з короткою інформацією про товари і їх виробників: вид товару, назва виробника і ціна товару. Оператор визначення уявлення може мати наступний вигляд: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81175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CREATE VIEW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81175" algn="l"/>
              </a:tabLst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Repr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AS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81175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SELECT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81175" algn="l"/>
              </a:tabLst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goods.type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companies.comp_name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goods.price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FROM goods, companies WHERE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goods.comp_id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=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companies.comp_id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  <a:endParaRPr kumimoji="0" lang="uk-UA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051720" y="1412776"/>
            <a:ext cx="492955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72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Лекція №</a:t>
            </a:r>
            <a:r>
              <a:rPr lang="en-US" sz="7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7</a:t>
            </a:r>
            <a:endParaRPr lang="uk-UA" sz="7200" b="1" cap="none" spc="0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2967335"/>
            <a:ext cx="8208912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Основні оператори мови </a:t>
            </a:r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SQL</a:t>
            </a:r>
            <a:endParaRPr lang="ru-RU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1768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539552" y="797510"/>
            <a:ext cx="8136904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9875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81175" algn="l"/>
              </a:tabLst>
            </a:pPr>
            <a:r>
              <a:rPr kumimoji="0" lang="ru-RU" sz="24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Приклад </a:t>
            </a:r>
            <a:r>
              <a:rPr kumimoji="0" lang="uk-UA" sz="24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вибору з групуванням.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81175" algn="l"/>
              </a:tabLst>
            </a:pP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Хай вимагається знайти мінімальну і максимальну зарплати для кожного з відділів (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в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таблиці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emp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). Оператор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SELECT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для цього запиту має вигляд: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81175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SELECT dept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MIN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sal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), MAX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sal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 FROM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emp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GROUP dept.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81175" algn="l"/>
              </a:tabLst>
            </a:pPr>
            <a:r>
              <a:rPr kumimoji="0" lang="ru-RU" sz="24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Приклад </a:t>
            </a:r>
            <a:r>
              <a:rPr kumimoji="0" lang="ru-RU" sz="2400" b="1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зміни</a:t>
            </a:r>
            <a:r>
              <a:rPr kumimoji="0" lang="ru-RU" sz="24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ru-RU" sz="2400" b="1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записів</a:t>
            </a:r>
            <a:r>
              <a:rPr kumimoji="0" lang="ru-RU" sz="24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  <a:r>
              <a:rPr kumimoji="0" lang="uk-UA" sz="24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81175" algn="l"/>
              </a:tabLst>
            </a:pP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Хай необхідно збільшити на 500 одиниць зарплату тим службовцям, які отримують не більше 6000 (по таблиці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emp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). Запит, сформований за допомогою оператора SELECT, може виглядати так: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81175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UPDATE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emp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81175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SET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sal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= 6500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81175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WHERE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sal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&lt;= 6000.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179512" y="428179"/>
            <a:ext cx="8712968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9875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81175" algn="l"/>
              </a:tabLst>
            </a:pPr>
            <a:r>
              <a:rPr kumimoji="0" lang="uk-UA" sz="24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Приклад введення записів.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81175" algn="l"/>
              </a:tabLst>
            </a:pP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Ввести в таблицю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emp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запис про нового співробітника. Для цього можна записати такий оператор: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81175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INSERT INTO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emp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81175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VALUES (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«</a:t>
            </a:r>
            <a:r>
              <a:rPr kumimoji="0" lang="uk-UA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Ivanov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»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7500, 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«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Lee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», «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cosmetics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»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81175" algn="l"/>
              </a:tabLst>
            </a:pPr>
            <a:r>
              <a:rPr kumimoji="0" lang="en-US" sz="2400" b="1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Приклад</a:t>
            </a:r>
            <a:r>
              <a:rPr kumimoji="0" lang="en-US" sz="24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1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видалення</a:t>
            </a:r>
            <a:r>
              <a:rPr kumimoji="0" lang="en-US" sz="24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1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записів</a:t>
            </a:r>
            <a:r>
              <a:rPr kumimoji="0" lang="en-US" sz="24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81175" algn="l"/>
              </a:tabLst>
            </a:pP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У зв'язку з ліквідацією відділу іграшок (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toy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), вимагається видалити з таблиці всіх співробітників цього відділу. Оператор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DELETE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для цієї задачі виглядатиме так: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81175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DELETE FROM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emp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81175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WHERE dept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– «</a:t>
            </a:r>
            <a:r>
              <a:rPr kumimoji="0" lang="uk-UA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toy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».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81175" algn="l"/>
              </a:tabLst>
            </a:pP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На закінчення </a:t>
            </a:r>
            <a:r>
              <a:rPr kumimoji="0" lang="uk-UA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відзначемо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що, за словами </a:t>
            </a:r>
            <a:r>
              <a:rPr kumimoji="0" lang="uk-UA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Дейта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мова SQL є гібридом реляційної алгебри і реляційного числення. В ній присутні елементи алгебри (оператор об’єднання UNION) і числення (квантор існування EXISTS). Крім того, мова SQL володіє реляційною повнотою. </a:t>
            </a:r>
            <a:endParaRPr kumimoji="0" lang="uk-UA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5536" y="764704"/>
            <a:ext cx="842493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400" b="1" dirty="0">
                <a:latin typeface="Times New Roman" pitchFamily="18" charset="0"/>
                <a:cs typeface="Times New Roman" pitchFamily="18" charset="0"/>
              </a:rPr>
              <a:t>Контрольні запитання</a:t>
            </a:r>
            <a:r>
              <a:rPr lang="uk-UA" sz="24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1. На які підмови можна розділити оператори мови SQL?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2. Назвіть декілька основних операторів мови SQL та їх призначення.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3. Для чого використовується конструкція NOT NULL?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4. Назвіть основні типи даних, що підтримуються в інтерфейсі ODBC.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5. Які три оператори мови SQL, які дозволяють змінити структуру таблиці?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6. Що дозволяє зробити додаткова опція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UNIQUE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при створенні нового індексу?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7. Для чого використовується оператор ORDER?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8. Перечисліть групові операції, які можна використовувати в логічних і арифметичних виразах.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2619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0116" y="332656"/>
            <a:ext cx="892899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b="1" dirty="0">
                <a:latin typeface="Times New Roman" pitchFamily="18" charset="0"/>
                <a:cs typeface="Times New Roman" pitchFamily="18" charset="0"/>
              </a:rPr>
              <a:t>Рекомендована література</a:t>
            </a:r>
            <a:r>
              <a:rPr lang="uk-UA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Бородаєв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В.А., Кущів В.Н. Банки і бази даних: Навчальний посібник. Л.: </a:t>
            </a: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ВІКІ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, 1989.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2. Основи сучасних комп’ютерних технологій: Навчальний посібник / Під редакцією проф. </a:t>
            </a: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Хомоненко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А.Д. Автори: </a:t>
            </a: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Артамонов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Б.Н., </a:t>
            </a: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Брякалов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Р.А., Гофман В.Е. та інші. </a:t>
            </a: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СПб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: КОРОНА </a:t>
            </a: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прінт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, 1998.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3. Системи управління базами даних і знань: </a:t>
            </a: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Довід.вид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. / </a:t>
            </a: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Наумов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А. М., </a:t>
            </a: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Вендров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А. М., Іванов В. К. та </a:t>
            </a: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ін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; Під. ред. Наумова А. Н. - М .: Фінанси і статистика, 1991.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Дейт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К.Дж. Введення в системи баз даних.; Пер. з англ. 6-те вид. К.: Діалектика, 1998. – 784 с.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Зомуяїн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А.В. Системи програмування баз даних і знань. </a:t>
            </a: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Новосибірск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.; Наука. </a:t>
            </a: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Сиб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від-ння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, 1990.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6. Мартін Дж. Організація баз даних в обчислювальних системах. - М.: Світ, 1980, 260с. 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7. Романов Б.А., Кушніренко А.С.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dBase IV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: Призначення, функції, застосування. – М.: Радіо і зв’язок, 1991. – 384 с.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8. </a:t>
            </a: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Ульман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Дж. Основи систем баз даних. – М.: Фінанси і статистика, 1983.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9. </a:t>
            </a: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Хомоненко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А.Д., </a:t>
            </a: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Цыганков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В.М., Мальцев М.Г. </a:t>
            </a: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Базы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данных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Учебник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для </a:t>
            </a: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высших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учебных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заведений / </a:t>
            </a: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Под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ред. проф. А.Д. </a:t>
            </a: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Хомоненко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. - </a:t>
            </a: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Издание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второе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дополненное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переработанное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СПб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.: КОРОНА </a:t>
            </a: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принт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, 2002. - 672с.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10. </a:t>
            </a: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Гайдаржи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В.І. </a:t>
            </a: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Дацюк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О.А. Основи проектування та використання баз даних: Навчальний посібник. Друге видання виправ. і </a:t>
            </a: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доповн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. - К.: ІВЦ "Видавництво Політехніка", ТОВ "Фірма Періодика" 2004. - 256 с.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5216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92535" y="404664"/>
            <a:ext cx="781236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Оператори мови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можна умовно розділити на дві підмови: мова </a:t>
            </a:r>
            <a:r>
              <a:rPr lang="uk-UA" sz="2400" i="1" u="sng" dirty="0" smtClean="0">
                <a:latin typeface="Times New Roman" pitchFamily="18" charset="0"/>
                <a:cs typeface="Times New Roman" pitchFamily="18" charset="0"/>
              </a:rPr>
              <a:t>визначення даних (</a:t>
            </a:r>
            <a:r>
              <a:rPr lang="en-US" sz="2400" i="1" u="sng" dirty="0" smtClean="0">
                <a:latin typeface="Times New Roman" pitchFamily="18" charset="0"/>
                <a:cs typeface="Times New Roman" pitchFamily="18" charset="0"/>
              </a:rPr>
              <a:t>Data Definition Language</a:t>
            </a:r>
            <a:r>
              <a:rPr lang="uk-UA" sz="2400" i="1" u="sng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400" i="1" u="sng" dirty="0" smtClean="0">
                <a:latin typeface="Times New Roman" pitchFamily="18" charset="0"/>
                <a:cs typeface="Times New Roman" pitchFamily="18" charset="0"/>
              </a:rPr>
              <a:t>DDL</a:t>
            </a:r>
            <a:r>
              <a:rPr lang="uk-UA" sz="2400" i="1" u="sng" dirty="0" smtClean="0">
                <a:latin typeface="Times New Roman" pitchFamily="18" charset="0"/>
                <a:cs typeface="Times New Roman" pitchFamily="18" charset="0"/>
              </a:rPr>
              <a:t>) і мова маніпулювання даними (</a:t>
            </a:r>
            <a:r>
              <a:rPr lang="en-US" sz="2400" i="1" u="sng" dirty="0" smtClean="0">
                <a:latin typeface="Times New Roman" pitchFamily="18" charset="0"/>
                <a:cs typeface="Times New Roman" pitchFamily="18" charset="0"/>
              </a:rPr>
              <a:t>Data Manipulation Language</a:t>
            </a:r>
            <a:r>
              <a:rPr lang="uk-UA" sz="2400" i="1" u="sng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400" i="1" u="sng" dirty="0" smtClean="0">
                <a:latin typeface="Times New Roman" pitchFamily="18" charset="0"/>
                <a:cs typeface="Times New Roman" pitchFamily="18" charset="0"/>
              </a:rPr>
              <a:t>DML</a:t>
            </a:r>
            <a:r>
              <a:rPr lang="uk-UA" sz="2400" i="1" u="sng" dirty="0" smtClean="0">
                <a:latin typeface="Times New Roman" pitchFamily="18" charset="0"/>
                <a:cs typeface="Times New Roman" pitchFamily="18" charset="0"/>
              </a:rPr>
              <a:t>).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Основні оператори мови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представлені в таблиці 7.1.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Розглянемо формат і основні можливості найважливіших операторів, за винятком специфічних операторів, відзначених в таблиці символом «*». Неістотні 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операнди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і елементи синтаксису (наприклад, прийняте в багатьох системах програмування правило ставити «;» в кінці оператора) опускатимемо.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8947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611561" y="476666"/>
          <a:ext cx="7992887" cy="5760650"/>
        </p:xfrm>
        <a:graphic>
          <a:graphicData uri="http://schemas.openxmlformats.org/drawingml/2006/table">
            <a:tbl>
              <a:tblPr/>
              <a:tblGrid>
                <a:gridCol w="2547951"/>
                <a:gridCol w="2722468"/>
                <a:gridCol w="2722468"/>
              </a:tblGrid>
              <a:tr h="4114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b="1">
                          <a:latin typeface="Times New Roman"/>
                          <a:ea typeface="Calibri"/>
                          <a:cs typeface="Times New Roman"/>
                        </a:rPr>
                        <a:t>Вигляд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888" marR="638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Calibri"/>
                          <a:cs typeface="Times New Roman"/>
                        </a:rPr>
                        <a:t>Назва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888" marR="638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b="1">
                          <a:latin typeface="Times New Roman"/>
                          <a:ea typeface="Calibri"/>
                          <a:cs typeface="Times New Roman"/>
                        </a:rPr>
                        <a:t>Призначення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888" marR="638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75">
                <a:tc rowSpan="9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Calibri"/>
                          <a:cs typeface="Times New Roman"/>
                        </a:rPr>
                        <a:t>DDL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888" marR="638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CREATE TABLE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888" marR="638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latin typeface="Times New Roman"/>
                          <a:ea typeface="Calibri"/>
                          <a:cs typeface="Times New Roman"/>
                        </a:rPr>
                        <a:t>Створення таблиці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888" marR="638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DROP TABLE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888" marR="638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latin typeface="Times New Roman"/>
                          <a:ea typeface="Calibri"/>
                          <a:cs typeface="Times New Roman"/>
                        </a:rPr>
                        <a:t>Видалення таблиці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888" marR="638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ALTER TABLE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888" marR="638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latin typeface="Times New Roman"/>
                          <a:ea typeface="Calibri"/>
                          <a:cs typeface="Times New Roman"/>
                        </a:rPr>
                        <a:t>Зміна структури таблиці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888" marR="638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CREATE INDEX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888" marR="638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latin typeface="Times New Roman"/>
                          <a:ea typeface="Calibri"/>
                          <a:cs typeface="Times New Roman"/>
                        </a:rPr>
                        <a:t>Створення індексу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888" marR="638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Calibri"/>
                          <a:cs typeface="Times New Roman"/>
                        </a:rPr>
                        <a:t>DROP INDEX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888" marR="638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latin typeface="Times New Roman"/>
                          <a:ea typeface="Calibri"/>
                          <a:cs typeface="Times New Roman"/>
                        </a:rPr>
                        <a:t>Видалення індексу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888" marR="638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CREATE VIEW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888" marR="638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latin typeface="Times New Roman"/>
                          <a:ea typeface="Calibri"/>
                          <a:cs typeface="Times New Roman"/>
                        </a:rPr>
                        <a:t>Створення представлення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888" marR="638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Calibri"/>
                          <a:cs typeface="Times New Roman"/>
                        </a:rPr>
                        <a:t>DROP VIEW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888" marR="638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latin typeface="Times New Roman"/>
                          <a:ea typeface="Calibri"/>
                          <a:cs typeface="Times New Roman"/>
                        </a:rPr>
                        <a:t>Видалення представлення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888" marR="638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GRAND*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888" marR="638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latin typeface="Times New Roman"/>
                          <a:ea typeface="Calibri"/>
                          <a:cs typeface="Times New Roman"/>
                        </a:rPr>
                        <a:t>Призначення привілеїв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888" marR="638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REVOKE*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888" marR="638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latin typeface="Times New Roman"/>
                          <a:ea typeface="Calibri"/>
                          <a:cs typeface="Times New Roman"/>
                        </a:rPr>
                        <a:t>Видалення привілеїв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888" marR="638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75">
                <a:tc row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Calibri"/>
                          <a:cs typeface="Times New Roman"/>
                        </a:rPr>
                        <a:t>DML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888" marR="638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SELECT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888" marR="638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latin typeface="Times New Roman"/>
                          <a:ea typeface="Calibri"/>
                          <a:cs typeface="Times New Roman"/>
                        </a:rPr>
                        <a:t>Вибірка записів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888" marR="638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UPDATE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888" marR="638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latin typeface="Times New Roman"/>
                          <a:ea typeface="Calibri"/>
                          <a:cs typeface="Times New Roman"/>
                        </a:rPr>
                        <a:t>Зміна записів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888" marR="638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INSERT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888" marR="638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latin typeface="Times New Roman"/>
                          <a:ea typeface="Calibri"/>
                          <a:cs typeface="Times New Roman"/>
                        </a:rPr>
                        <a:t>Вставка нових записів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888" marR="638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DELETE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888" marR="638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latin typeface="Times New Roman"/>
                          <a:ea typeface="Calibri"/>
                          <a:cs typeface="Times New Roman"/>
                        </a:rPr>
                        <a:t>Видалення записів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888" marR="638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98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2483768" y="6237312"/>
            <a:ext cx="407630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81175" algn="l"/>
              </a:tabLst>
            </a:pP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Таблиця 7.1 – Оператори мови SQL</a:t>
            </a:r>
            <a:endParaRPr kumimoji="0" lang="uk-UA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1194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65364" y="332656"/>
            <a:ext cx="781236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err="1" smtClean="0">
                <a:latin typeface="Times New Roman" pitchFamily="18" charset="0"/>
                <a:cs typeface="Times New Roman" pitchFamily="18" charset="0"/>
              </a:rPr>
              <a:t>Оператори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 smtClean="0">
                <a:latin typeface="Times New Roman" pitchFamily="18" charset="0"/>
                <a:cs typeface="Times New Roman" pitchFamily="18" charset="0"/>
              </a:rPr>
              <a:t>мови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SQL</a:t>
            </a:r>
          </a:p>
          <a:p>
            <a:pPr algn="ctr"/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b="1" u="sng" dirty="0" smtClean="0">
                <a:latin typeface="Times New Roman" pitchFamily="18" charset="0"/>
                <a:cs typeface="Times New Roman" pitchFamily="18" charset="0"/>
              </a:rPr>
              <a:t>1. Оператор </a:t>
            </a:r>
            <a:r>
              <a:rPr lang="ru-RU" sz="2000" b="1" u="sng" dirty="0" err="1" smtClean="0">
                <a:latin typeface="Times New Roman" pitchFamily="18" charset="0"/>
                <a:cs typeface="Times New Roman" pitchFamily="18" charset="0"/>
              </a:rPr>
              <a:t>створення</a:t>
            </a:r>
            <a:r>
              <a:rPr lang="ru-RU" sz="20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u="sng" dirty="0" err="1" smtClean="0">
                <a:latin typeface="Times New Roman" pitchFamily="18" charset="0"/>
                <a:cs typeface="Times New Roman" pitchFamily="18" charset="0"/>
              </a:rPr>
              <a:t>таблиці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має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формат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вигляду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CREATE TABLE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&lt;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ім’я таблиці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(&lt;ім’я стовпця&gt; &lt;тип даних&gt; [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NOT NULL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] (, &lt;ім’я стовпця&gt; &lt;тип даних&gt; [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NOT NULL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]], …)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Обов'язковими </a:t>
            </a:r>
            <a:r>
              <a:rPr lang="uk-UA" sz="2000" dirty="0" err="1" smtClean="0">
                <a:latin typeface="Times New Roman" pitchFamily="18" charset="0"/>
                <a:cs typeface="Times New Roman" pitchFamily="18" charset="0"/>
              </a:rPr>
              <a:t>операндами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 оператора є ім'я створюваної таблиці і ім'я хоча б одного стовпця (поля) з вказівкою типу даних, збережених в цьому стовпці.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При створенні таблиці для окремих полів можуть вказуватися деякі додаткові правила контролю для значень, що вводяться. Конструкція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NOT NULL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 (не порожнє) служить саме в таких цілях і для стовпця таблиці означає, що в цьому стовпці повинне бути визначено значення.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9622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55576" y="332656"/>
            <a:ext cx="777686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400" b="1" dirty="0" smtClean="0">
                <a:latin typeface="Times New Roman" pitchFamily="18" charset="0"/>
                <a:cs typeface="Times New Roman" pitchFamily="18" charset="0"/>
              </a:rPr>
              <a:t>Характеристика</a:t>
            </a:r>
            <a:r>
              <a:rPr lang="uk-UA" sz="2400" b="1" dirty="0" smtClean="0"/>
              <a:t> мов QBE сучасних СУБД</a:t>
            </a:r>
          </a:p>
          <a:p>
            <a:pPr algn="ctr"/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400" b="1" u="sng" dirty="0" smtClean="0">
                <a:latin typeface="Times New Roman" pitchFamily="18" charset="0"/>
                <a:cs typeface="Times New Roman" pitchFamily="18" charset="0"/>
              </a:rPr>
              <a:t>2. Оператор зміни структури таблиці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має формат вигляду: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ALTER TABLE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&lt;ім’я таблиці&gt;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((ADD, MODIFY, DROP) &lt;ім’я стовпця&gt; [&lt;тип даних&gt;] [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NOT NULL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]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[,(ADD, MODIFY, DROP) &lt;ім’я стовпця&gt; [&lt;тип даних&gt;] [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NOT NULL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]]…)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Зміна структури таблиці може полягати в додаванні (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ADD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), зміні (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MODIFY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) або видаленні (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DROP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) одного або декількох стовпців таблиці. Правила запису оператора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ALTER TABLE 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такі ж, як і оператора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CREATE TABLE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. При видаленні стовпця вказувати &lt;тип даних&gt; не потрібно.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6697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323528" y="661338"/>
            <a:ext cx="8352928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9875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81175" algn="l"/>
              </a:tabLst>
            </a:pPr>
            <a:r>
              <a:rPr kumimoji="0" lang="ru-RU" sz="24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3. Оператор </a:t>
            </a:r>
            <a:r>
              <a:rPr kumimoji="0" lang="ru-RU" sz="2400" b="1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видалення</a:t>
            </a:r>
            <a:r>
              <a:rPr kumimoji="0" lang="ru-RU" sz="24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ru-RU" sz="2400" b="1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таблиці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має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формат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вигляду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: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81175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DROP TABLE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&lt;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ім’я таблиці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&gt;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81175" algn="l"/>
              </a:tabLst>
            </a:pP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Оператор дозволяє видалити наявну таблицю. Наприклад, для видалення таблиці з ім'ям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Items 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достатньо записати оператор вигляду: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DROP TABLE Items</a:t>
            </a:r>
            <a:r>
              <a:rPr kumimoji="0" lang="uk-UA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  <a:endParaRPr kumimoji="0" lang="uk-UA" sz="24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467544" y="3068960"/>
            <a:ext cx="8208912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9875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81175" algn="l"/>
              </a:tabLst>
            </a:pPr>
            <a:r>
              <a:rPr kumimoji="0" lang="ru-RU" sz="24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4. Оператор </a:t>
            </a:r>
            <a:r>
              <a:rPr kumimoji="0" lang="uk-UA" sz="24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с</a:t>
            </a:r>
            <a:r>
              <a:rPr kumimoji="0" lang="ru-RU" sz="2400" b="1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творення</a:t>
            </a:r>
            <a:r>
              <a:rPr kumimoji="0" lang="ru-RU" sz="24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ru-RU" sz="2400" b="1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індексу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має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формат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вигляду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: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81175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CREATE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[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UNIQUE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]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INDEX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&lt;ім’я індексу&gt;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ON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&lt;ім’я таблиці&gt; (&lt;ім’я стовпця&gt; [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ASC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|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DESC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] [, &lt;ім’я стовпця&gt; [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ASC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|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DESC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] …)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indent="269875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1781175" algn="l"/>
              </a:tabLst>
            </a:pP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Оператор дозволяє створити індекс для одного або декількох стовпців заданої таблиці з метою прискорення виконання запитальних і пошукових операцій з таблицею. </a:t>
            </a:r>
            <a:endParaRPr lang="uk-UA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81175" algn="l"/>
              </a:tabLst>
            </a:pPr>
            <a:endParaRPr kumimoji="0" lang="uk-UA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6108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5536" y="476672"/>
            <a:ext cx="828092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ru-RU" sz="2400" b="1" u="sng" dirty="0" smtClean="0">
                <a:latin typeface="Times New Roman" pitchFamily="18" charset="0"/>
                <a:cs typeface="Times New Roman" pitchFamily="18" charset="0"/>
              </a:rPr>
              <a:t>Оператор </a:t>
            </a:r>
            <a:r>
              <a:rPr lang="ru-RU" sz="2400" b="1" u="sng" dirty="0" err="1" smtClean="0">
                <a:latin typeface="Times New Roman" pitchFamily="18" charset="0"/>
                <a:cs typeface="Times New Roman" pitchFamily="18" charset="0"/>
              </a:rPr>
              <a:t>видалення</a:t>
            </a:r>
            <a:r>
              <a:rPr lang="ru-RU" sz="24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u="sng" dirty="0" err="1" smtClean="0">
                <a:latin typeface="Times New Roman" pitchFamily="18" charset="0"/>
                <a:cs typeface="Times New Roman" pitchFamily="18" charset="0"/>
              </a:rPr>
              <a:t>індексу</a:t>
            </a:r>
            <a:r>
              <a:rPr lang="ru-RU" sz="24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має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формат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вигляду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DROP INDEX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&lt;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ім’я індексу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Цей оператор дозволяє видаляти створений раніше індекс з відповідним ім'ям. Так, наприклад, для знищення індексу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main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indx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до таблиці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emp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достатньо записати оператор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DROP INDEX main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indx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u="sng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6. </a:t>
            </a:r>
            <a:r>
              <a:rPr lang="ru-RU" sz="2400" b="1" u="sng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Опера</a:t>
            </a:r>
            <a:r>
              <a:rPr lang="uk-UA" sz="2400" b="1" u="sng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тор створення представлення </a:t>
            </a:r>
            <a:r>
              <a:rPr lang="uk-UA" sz="24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має формат вигляду: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CREATE VIEW</a:t>
            </a:r>
            <a:r>
              <a:rPr lang="uk-UA" sz="24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&lt;ім’я представлення&gt;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4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[(&lt;ім’я стовпця&gt;[, &lt;ім’я стовпця&gt;]…)] AS &lt;оператор SELECT&gt;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400" dirty="0" err="1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Даний</a:t>
            </a:r>
            <a:r>
              <a:rPr lang="ru-RU" sz="24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оператор </a:t>
            </a:r>
            <a:r>
              <a:rPr lang="ru-RU" sz="2400" dirty="0" err="1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дозволяє</a:t>
            </a:r>
            <a:r>
              <a:rPr lang="ru-RU" sz="24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створити</a:t>
            </a:r>
            <a:r>
              <a:rPr lang="ru-RU" sz="24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представлення</a:t>
            </a:r>
            <a:r>
              <a:rPr lang="ru-RU" sz="24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 </a:t>
            </a:r>
            <a:r>
              <a:rPr lang="ru-RU" sz="2400" dirty="0" err="1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Якщо</a:t>
            </a:r>
            <a:r>
              <a:rPr lang="ru-RU" sz="24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імена</a:t>
            </a:r>
            <a:r>
              <a:rPr lang="ru-RU" sz="24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стовпців</a:t>
            </a:r>
            <a:r>
              <a:rPr lang="ru-RU" sz="24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в </a:t>
            </a:r>
            <a:r>
              <a:rPr lang="ru-RU" sz="2400" dirty="0" err="1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уявленні</a:t>
            </a:r>
            <a:r>
              <a:rPr lang="ru-RU" sz="24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не </a:t>
            </a:r>
            <a:r>
              <a:rPr lang="ru-RU" sz="2400" dirty="0" err="1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вказуються</a:t>
            </a:r>
            <a:r>
              <a:rPr lang="ru-RU" sz="24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то </a:t>
            </a:r>
            <a:r>
              <a:rPr lang="ru-RU" sz="2400" dirty="0" err="1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використовуватимуться</a:t>
            </a:r>
            <a:r>
              <a:rPr lang="ru-RU" sz="24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імена</a:t>
            </a:r>
            <a:r>
              <a:rPr lang="ru-RU" sz="24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стовпців</a:t>
            </a:r>
            <a:r>
              <a:rPr lang="ru-RU" sz="24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із</a:t>
            </a:r>
            <a:r>
              <a:rPr lang="ru-RU" sz="24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запиту</a:t>
            </a:r>
            <a:r>
              <a:rPr lang="ru-RU" sz="24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ru-RU" sz="2400" dirty="0" err="1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що</a:t>
            </a:r>
            <a:r>
              <a:rPr lang="ru-RU" sz="24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описаний </a:t>
            </a:r>
            <a:r>
              <a:rPr lang="ru-RU" sz="2400" dirty="0" err="1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відповідним</a:t>
            </a:r>
            <a:r>
              <a:rPr lang="ru-RU" sz="24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оператором </a:t>
            </a:r>
            <a:r>
              <a:rPr lang="en-US" sz="24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SELECT</a:t>
            </a:r>
            <a:r>
              <a:rPr lang="ru-RU" sz="24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8105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5536" y="404664"/>
            <a:ext cx="828092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u="sng" dirty="0" smtClean="0">
                <a:latin typeface="Times New Roman" pitchFamily="18" charset="0"/>
                <a:cs typeface="Times New Roman" pitchFamily="18" charset="0"/>
              </a:rPr>
              <a:t>7. Оператор </a:t>
            </a:r>
            <a:r>
              <a:rPr lang="ru-RU" sz="2400" b="1" u="sng" dirty="0" err="1" smtClean="0">
                <a:latin typeface="Times New Roman" pitchFamily="18" charset="0"/>
                <a:cs typeface="Times New Roman" pitchFamily="18" charset="0"/>
              </a:rPr>
              <a:t>видалення</a:t>
            </a:r>
            <a:r>
              <a:rPr lang="ru-RU" sz="24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400" b="1" u="sng" dirty="0" smtClean="0">
                <a:latin typeface="Times New Roman" pitchFamily="18" charset="0"/>
                <a:cs typeface="Times New Roman" pitchFamily="18" charset="0"/>
              </a:rPr>
              <a:t>представлення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має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формат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вигляду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DROP VIEW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&lt;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ім’я представлення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Оператор дозволяє видалити створене раніше представлення. При видаленні представлення, таблиці, що беруть участь в запиті, видаленню не підлягають. Видалення представлення проводиться оператором вигляду: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DROP VIEW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Repr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	</a:t>
            </a:r>
          </a:p>
          <a:p>
            <a:r>
              <a:rPr lang="uk-UA" sz="2400" b="1" u="sng" dirty="0" smtClean="0">
                <a:latin typeface="Times New Roman" pitchFamily="18" charset="0"/>
                <a:cs typeface="Times New Roman" pitchFamily="18" charset="0"/>
              </a:rPr>
              <a:t>8. Оператор вибірки записів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має формат вигляду: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[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|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DISTINCT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] &lt;список даних&gt; FROM &lt;список таблиць&gt;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&lt;умова вибірки&gt;] [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GROUP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&lt;ім’я стовпця&gt; [, &lt;ім’я стовпця&gt;] …] [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HAVING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&lt;умова пошуку&gt;] [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ORDER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&lt;специфікація&gt; [, &lt;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специфікація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&gt;] …]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Це найважливіший оператор зі всіх операторів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Функціональні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можливості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його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величезні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Розглянемо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основні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з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них.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4369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98</TotalTime>
  <Words>2406</Words>
  <Application>Microsoft Office PowerPoint</Application>
  <PresentationFormat>Экран (4:3)</PresentationFormat>
  <Paragraphs>154</Paragraphs>
  <Slides>23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4" baseType="lpstr">
      <vt:lpstr>Воздушный поток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Michal</cp:lastModifiedBy>
  <cp:revision>12</cp:revision>
  <dcterms:created xsi:type="dcterms:W3CDTF">2013-11-19T17:31:37Z</dcterms:created>
  <dcterms:modified xsi:type="dcterms:W3CDTF">2013-12-12T07:35:12Z</dcterms:modified>
</cp:coreProperties>
</file>