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57" r:id="rId3"/>
    <p:sldId id="284" r:id="rId4"/>
    <p:sldId id="299" r:id="rId5"/>
    <p:sldId id="285" r:id="rId6"/>
    <p:sldId id="286" r:id="rId7"/>
    <p:sldId id="287" r:id="rId8"/>
    <p:sldId id="288" r:id="rId9"/>
    <p:sldId id="289" r:id="rId10"/>
    <p:sldId id="295" r:id="rId11"/>
    <p:sldId id="296" r:id="rId12"/>
    <p:sldId id="297" r:id="rId13"/>
    <p:sldId id="298" r:id="rId14"/>
    <p:sldId id="290" r:id="rId15"/>
    <p:sldId id="291" r:id="rId16"/>
    <p:sldId id="292" r:id="rId17"/>
    <p:sldId id="293" r:id="rId18"/>
    <p:sldId id="294" r:id="rId19"/>
    <p:sldId id="26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pPr/>
              <a:t>12.12.2013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91DF0-EA43-44A1-A1D3-244366D7579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737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7" y="225874"/>
            <a:ext cx="83529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З'єднання таблиці зі своєю 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копією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всі кафедри факультету інформатики. Мова SQL: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КАФЕДРА. Назва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ФАКУЛЬТЕТ. КАФЕДРА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ФАКУЛЬТЕТ.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F = КАФЕДРА.#F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ФАКУЛЬТЕТ. Назва = "інформатики"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Реляційна алгебра: ((ФАКУЛЬТЕТ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[#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КАФЕДРА)[ ФАКУЛЬТЕТ. Назва -   "інформатики"])[КАФЕДРА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Назва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всіх викладачів кафедри АСУ та їхні телефонні номери. Мова SQL: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Прізвище,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Тел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 КАФЕДРА. ВИКЛАДАЧ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ERE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КАФЕДРА. 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ВИКЛАДАЧ.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КАФЕДРА. Назва = "АСУ"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Реляційна алгебра: ((КАФЕДРА[#D =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]ВИКЛАДАЧ)[КАФЕДРА. Назва = "АСУ"])[ВИКЛАДАЧ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Прізвище.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л]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42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32656"/>
            <a:ext cx="84249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Вивести список усіх викладачів факультету інформатики разом з їхніми телефонними номерами.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Мова SQL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Прізвище,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Тел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  ФАКУЛЬТЕТ, КАФЕДРА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ВИКЛАДАЧ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ERE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ФАКУЛЬТЕТ.#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КАФЕДРА.#F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КАФЕДРА.#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ВИКЛАДАЧ.#D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      ФАКУЛЬТЕТ. Назва = "інформатики"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Реляційна алгебра: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(((ФАКУЛЬТЕТ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ФЕДР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)[#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ВИКЛАДАЧ)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ФАКУЛЬТЕТ. Назва = "інформатики"])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ВИКЛАДАЧ. Прізвище,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Тел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номери груп першого курсу кафедри АСУ.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Мова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Номер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ГРУПА, КАФЕДРА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ГРУПА.#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КАФЕДРА.#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Назва = "АСУ"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Курс = 1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Реляційна алгебра: ((ГРУПА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= 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]КАФЕДРА)(Назва "АСУ" &amp; Курс=1 ])[Номер]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53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9244" y="260648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Визначити номери груп першого курсу кафедри АСУ та прізвища їхніх кураторів.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  Мова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 Номер. Прізвище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     ГРУПА. КАФЕДРА. ВИКЛАДАЧ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  ГРУПА.№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= КАФЕДРА.#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ГРУПА.#КУРАТОР = ВИКЛАДАЧ.#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Назва = "АСУ"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Курс =1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Реляційна алгебра: (((ГРУПА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[#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]КАФЄДРА)(#КУРАТОР=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Т]ВИКЛАДАЧ)[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Назва=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"АСУ"&amp;Курс =1)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[Номер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Прізвище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863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0766" y="260648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лекції, на яких кількість студентів у групі перевищує кількість місць в аудиторії Вивести номери аудиторій та груп, назви дисциплін, що читаються, а також дні й тижні проведення лекцій.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Мова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АУДИТОРІЯ. Номер. ГРУПА. Номер. ПРЕДМЕТ. Назва. Тиждень. День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 ЛЕКЦІЯ, ГРУПА, ПРЕДМЕТ. АУДИТОРІЯ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ЛЕКЦІЯ.#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ГРУПА.#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ЛЕКЦІЯ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ПРЕДМЕТ.#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ЛЕКЦІЯ.#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АУДИТОРІЯ.#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ГРУПА.Кількість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АУДИТОРІЯ.Місткість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Реляційна алгебра: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(((ЛЕКЦІЯ[#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]ГРУПА)[#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]ПРЕДМЕТ)[#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]АУДИТОРІЯ)[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ГРУПА.Кільюсть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&gt;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АУДИТОРІЯ.Місткість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])[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АУДИТОРІЯ.Номер.ГРУПА.Номер.ПРЕДМЕТ.Назва.иждень.День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95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Використання агрегатних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функцій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COUNT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— повертає кількість рядків у таблиці;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— повертає суму всіх значень у стовпці;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AVG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— повертає середнє арифметичне всіх значень у стовпці;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•   МАХ — повертає найбільше значення у стовпці;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— повертає найменше значення у стовпці.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74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777" y="116632"/>
            <a:ext cx="849694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кількість кафедр на факультеті інформатики.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(*)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   ФАКУЛЬТЕТ. КАФЕДРА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ФАКУЛЬТЕТ.#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КАФЕДРА.#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             ФАКУЛЬТЕТ. Назва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"Інформатики"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Результат цього запиту може виглядати так: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(*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кількість предметів,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шо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читаються.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   COUNT(*)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Number_Of_Subjects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FROM  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ПРЕДМЕТ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Тепер результат виглядає так: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Subjects</a:t>
            </a: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місткість усіх аудиторій у корпусі 5.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SUM(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Місткість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)Total_Number_Of_Seats_ln_Building_5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АУДИТОРІЯ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Корпус =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565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5846"/>
            <a:ext cx="82809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кількість студентів факультету інформатики.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SUM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( ГРУПА. Кількість)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Number_Of_IT_Faculty_Students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ФАКУЛЬТЕТ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КАФЕДРА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ГРУПА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ФАКУЛЬТЕТ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.#F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КАФЕДРА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.#F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КАФЕДРА#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= ГРУПА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.#D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ФАКУЛЬТЕТ.Назва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інформатики“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Запит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Визначити найбільший фонд із фінансування серед кафедр факультету інформатики.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МАХ(КАФЕДРА.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онд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) МАХ_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ера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rtment_Fund_in_IT_Faculty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ФАКУЛЬТЕТ.КАФЕДРА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ФАКУЛЬТЕТ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.#F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= КАФЕДРА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.#F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ФАКУЛЬТЕТ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Назва '  "інформатики"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Можна задавати кілька агрегатних функцій, що використовуються у виразах.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620688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Невизначені значення в агрегатних 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функціях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У  стовпці-аргументі  агрегатної  функції перед  застосуванням  будь-якої функції,  окрім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COUNT(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 виключаються всі невизначені значення. Сформулювавши запит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(Корпус).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DlSTINCT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Корпус).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(*)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      ФАКУЛЬТЕТ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ви можете отримати, наприклад, таку відповідь: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COUNT(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Корпус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COUNT(DISTINCT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Корпус)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COUNT(*)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10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Що таке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?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Які можливості надає SQL?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Дайте визначення терміну умова.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Дайте визначення терміну оператор.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Які функції називають агрегатними?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Наведіть приклади операторів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порівння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Які основні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агрегативні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функції SQL ви знаєте?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На що вказує модифікатор DISTINCT?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17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1068" y="1124744"/>
            <a:ext cx="4929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9087" y="2780928"/>
            <a:ext cx="80247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Історія мови 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SQL </a:t>
            </a:r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та огляд її можливостей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uk-UA" sz="2800" u="sng" dirty="0">
                <a:latin typeface="Times New Roman" pitchFamily="18" charset="0"/>
                <a:cs typeface="Times New Roman" pitchFamily="18" charset="0"/>
              </a:rPr>
              <a:t>надає такі можливості</a:t>
            </a:r>
            <a:r>
              <a:rPr lang="uk-UA" sz="280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• створювати й видаляти таблиці бази даних, а також змінювати заголовки таблиць;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• вставляти, змінювати й видаляти рядки в таблицях;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• виконувати пошук даних у багатьох таблицях та впорядковувати результати цього пошуку: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• описувати процедури підтримки цілісності;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• визначати та змінювати інформацію про захист даних.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0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4249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200" b="1" dirty="0">
                <a:latin typeface="Times New Roman" pitchFamily="18" charset="0"/>
                <a:cs typeface="Times New Roman" pitchFamily="18" charset="0"/>
              </a:rPr>
              <a:t>Умова</a:t>
            </a:r>
            <a:r>
              <a:rPr lang="uk-UA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— це вираз, що повертає логічне значення —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чи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Умовні вирази обов'язково використовуються у фразі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а також можуть застосовуватися в інших фразах, наприклад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. Прикладом умовного виразу є конструкція Посада = &lt;професор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&gt;.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Оператори</a:t>
            </a:r>
            <a:r>
              <a:rPr lang="uk-UA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— це конструкції, що використовуються у виразах для означення певних дій над даними. Є кілька типів операторів: арифметичні, логічні, </a:t>
            </a:r>
            <a:r>
              <a:rPr lang="uk-UA" sz="2200" dirty="0" err="1">
                <a:latin typeface="Times New Roman" pitchFamily="18" charset="0"/>
                <a:cs typeface="Times New Roman" pitchFamily="18" charset="0"/>
              </a:rPr>
              <a:t>теоретико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- множинні. оператори порівняння, оператори над рядками. У конкретних системах списки цих операторів можуть відрізнятися, зокрема бути ширшими, ніж наведений далі список.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•  Арифметичні оператори: +,-,*,/.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•  Оператор зчеплення рядків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||.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uk-UA" sz="2200" dirty="0" err="1">
                <a:latin typeface="Times New Roman" pitchFamily="18" charset="0"/>
                <a:cs typeface="Times New Roman" pitchFamily="18" charset="0"/>
              </a:rPr>
              <a:t>Теоретико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- множинні оператори: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INTERSECT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(або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MINUS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),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• Логічні оператори: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AND, OR, NOT.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•  Оператори порівняний: &gt;, &lt;, =,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&lt;&gt;,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&gt;=,&lt;=.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ОБД\res\8,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7469858" cy="6041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8327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ОБД\res\8,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339"/>
            <a:ext cx="7738839" cy="62955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07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ОБД\res\8,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6332364" cy="64348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00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ОБД\res\8,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258" y="1092804"/>
            <a:ext cx="8512011" cy="4248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2973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ОБД\res\8,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120" y="692696"/>
            <a:ext cx="4318986" cy="28107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esktop\ОБД\res\8,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8786" y="3356992"/>
            <a:ext cx="7003561" cy="32482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14553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Вибирання з кількох таблиць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412134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1674</TotalTime>
  <Words>1291</Words>
  <Application>Microsoft Office PowerPoint</Application>
  <PresentationFormat>Экран (4:3)</PresentationFormat>
  <Paragraphs>142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34</cp:revision>
  <dcterms:created xsi:type="dcterms:W3CDTF">2013-11-19T17:31:37Z</dcterms:created>
  <dcterms:modified xsi:type="dcterms:W3CDTF">2013-12-12T07:35:41Z</dcterms:modified>
</cp:coreProperties>
</file>