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1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66" r:id="rId36"/>
    <p:sldId id="267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94660"/>
  </p:normalViewPr>
  <p:slideViewPr>
    <p:cSldViewPr>
      <p:cViewPr varScale="1">
        <p:scale>
          <a:sx n="38" d="100"/>
          <a:sy n="38" d="100"/>
        </p:scale>
        <p:origin x="-3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1196752"/>
            <a:ext cx="792088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Організація</a:t>
            </a:r>
            <a:endParaRPr lang="uk-UA" sz="9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ru-RU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баз 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даних</a:t>
            </a:r>
            <a:endParaRPr lang="uk-UA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0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04664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err="1" smtClean="0">
                <a:latin typeface="Times New Roman" pitchFamily="18" charset="0"/>
                <a:cs typeface="Times New Roman" pitchFamily="18" charset="0"/>
              </a:rPr>
              <a:t>Підзапити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400" i="1" u="sng" dirty="0" err="1" smtClean="0">
                <a:latin typeface="Times New Roman" pitchFamily="18" charset="0"/>
                <a:cs typeface="Times New Roman" pitchFamily="18" charset="0"/>
              </a:rPr>
              <a:t>Підзапит</a:t>
            </a: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— це запит, результат виконання якого є аргументом іншого запиту.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Підзапнти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називають ще </a:t>
            </a: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вкладеними запитами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Для того щоб вкласти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підзапит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у запит, потрібно зазначити його у фразі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чи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HAVING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у правому аргументі одного з таких предикатів: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=,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&lt;&gt;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&lt;, &lt;=, &gt;, &gt;=. Існують прості (незалежні) н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корельовані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(залежні) вкладені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підзапити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Інколи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корельовані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підзапити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називають також інвертованими, підкреслюючи тим самим зворотний напрямок їхнього обчислення.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i="1" u="sng" dirty="0" smtClean="0">
                <a:latin typeface="Times New Roman" pitchFamily="18" charset="0"/>
                <a:cs typeface="Times New Roman" pitchFamily="18" charset="0"/>
              </a:rPr>
              <a:t>   Простий (незалежний) </a:t>
            </a:r>
            <a:r>
              <a:rPr lang="uk-UA" sz="2400" i="1" u="sng" dirty="0" err="1" smtClean="0">
                <a:latin typeface="Times New Roman" pitchFamily="18" charset="0"/>
                <a:cs typeface="Times New Roman" pitchFamily="18" charset="0"/>
              </a:rPr>
              <a:t>підзапит</a:t>
            </a: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— це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підзапит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обчислення якого здійснюється незалежно від обчислення зовнішнього запиту. Такі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підзапити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обробляються «знизу вверх»: першим обробляється вкладений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підзапит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а множина значень, отримана в результаті його виконання, використовується під час обробки зовнішнього запиту.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70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20688"/>
            <a:ext cx="7704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u="sng" dirty="0" err="1" smtClean="0">
                <a:latin typeface="Times New Roman" pitchFamily="18" charset="0"/>
                <a:cs typeface="Times New Roman" pitchFamily="18" charset="0"/>
              </a:rPr>
              <a:t>Корельований</a:t>
            </a:r>
            <a:r>
              <a:rPr lang="uk-UA" sz="2400" i="1" u="sng" dirty="0" smtClean="0">
                <a:latin typeface="Times New Roman" pitchFamily="18" charset="0"/>
                <a:cs typeface="Times New Roman" pitchFamily="18" charset="0"/>
              </a:rPr>
              <a:t> (залежний, пов'язаний) </a:t>
            </a:r>
            <a:r>
              <a:rPr lang="uk-UA" sz="2400" i="1" u="sng" dirty="0" err="1" smtClean="0">
                <a:latin typeface="Times New Roman" pitchFamily="18" charset="0"/>
                <a:cs typeface="Times New Roman" pitchFamily="18" charset="0"/>
              </a:rPr>
              <a:t>підзапит</a:t>
            </a: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— це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підзапит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обчислення якого залежить від процесу обчислення в зовнішньому запиті. Такі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підзапити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обробляються «зверху вниз»: спочатку вибирається поточний рядок із таблиці зовнішнього запиту Й за значеннями його полів виконується обчислення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підзапиту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(тобто під час перевірки умов обчислення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підзапиту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використовуються значення полів із зовнішнього запиту). 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Далі перевіряється умова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щодо входження поточного рядка зовнішнього запиту до результату.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82809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Повернення одного значення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У разі використання предикатів, що порівнюють два значення (=,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&lt;&gt;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,&lt;;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,&gt;,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&gt;=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підзапит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має повертати одне значення. У протилежному випадку видається повідомлення про помилку. Розглянемо приклади.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Визначиш кафедри вузу, що розташовані в тому ж корпусі, що й кафедра АСУ.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Назва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КАФЕДРА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Корпус =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Корпус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КАФЕДРА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Назва = "АСУ")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Внутрішній  запит  визначає  корпус   кафедри  АСУ;   він   використовується  в  предикаті порівняння (=) зовнішнього запиту.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підзапиті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можна застосовувати агрегатну функцію, що гарантує  повернення єдиного значення.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7920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Визначити факультети, фонд яких перевищує сумарний фонд усіх кафедр факультету інформатики.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Назва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ФАКУЛЬТЕТ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Фонд &gt; 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 SUM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КАФЕДРА.Фонд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ФАКУЛЬТЕТ. КАФЕДРА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ФАКУЛЬТЕТ.#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= КАФЕДРА.#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ФАКУЛЬТЕТ. Назва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= “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Інформатики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Як уже зазначалося,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підзапити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можуть вкладатися у фразу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836712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Визначній кафедри, де студентів навчається більше, ніж на кафедрі інженерії програмного забезпечення (ІПЗ).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КАФЕДРА. Назва.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ГРУПА.Кількість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КАФЕДРА. ГРУПА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КАФЕДРА.#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= ГРУПА.#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GROUP BY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КАФЕДРА. Назва 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(ГРУПА. </a:t>
            </a:r>
            <a:r>
              <a:rPr lang="uk-UA" sz="2400" cap="small" dirty="0" smtClean="0">
                <a:latin typeface="Times New Roman" pitchFamily="18" charset="0"/>
                <a:cs typeface="Times New Roman" pitchFamily="18" charset="0"/>
              </a:rPr>
              <a:t>Кількість)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  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(ГРУПА. Кількість)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	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     КАФЕДРА, ГРУПА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   КАФЕДРА.#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= ГРУПА.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КАФЕДРА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Назва =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”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ІПЗ")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48680"/>
            <a:ext cx="806489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Повернення багатьох значень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Якщо використовується предикат, що перевіряє належить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) чи ні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 IN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окреме значення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множині, то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підзапит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може повертати множину значень. Розглянемо приклад.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Визначити, хто з викладачів факультету інформатики працює також на інших факультетах.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ВИКЛАДАЧ. ПРІЗВИЩЕ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ФАКУЛЬТЕТ, КАФЕДРА, ВИКЛАДАЧ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  ФАКУЛЬТЕТ.#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= КАФЕДРА.#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                КАФЕДРА.#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= ВИКЛАДАЧ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  ФАКУЛЬТЕТ. Назва = “ інформатики ”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  ВИКЛАДАЧ.ПРІЗВИЩЕ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(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ВИКЛАДАЧ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ПРІЗВИЩЕ]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    ФАКУЛЬТЕТ, КАФЕДРА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ВИКЛАДАЧ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	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 ФАКУЛЬТЕТ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= КАФЕДРА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КАФЕДРА.#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= ВИКЛАДАЧК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ФАКУЛЬТЕТ. Назва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"інформатики")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44497"/>
            <a:ext cx="792088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b="1" dirty="0" err="1" smtClean="0">
                <a:latin typeface="Times New Roman" pitchFamily="18" charset="0"/>
                <a:cs typeface="Times New Roman" pitchFamily="18" charset="0"/>
              </a:rPr>
              <a:t>Корельованість</a:t>
            </a:r>
            <a:r>
              <a:rPr lang="uk-UA" sz="2200" b="1" dirty="0" smtClean="0">
                <a:latin typeface="Times New Roman" pitchFamily="18" charset="0"/>
                <a:cs typeface="Times New Roman" pitchFamily="18" charset="0"/>
              </a:rPr>
              <a:t> (зв'язаність) </a:t>
            </a:r>
            <a:r>
              <a:rPr lang="uk-UA" sz="2200" b="1" dirty="0" err="1" smtClean="0">
                <a:latin typeface="Times New Roman" pitchFamily="18" charset="0"/>
                <a:cs typeface="Times New Roman" pitchFamily="18" charset="0"/>
              </a:rPr>
              <a:t>підзапиту</a:t>
            </a:r>
            <a:r>
              <a:rPr lang="uk-UA" sz="2200" b="1" dirty="0" smtClean="0">
                <a:latin typeface="Times New Roman" pitchFamily="18" charset="0"/>
                <a:cs typeface="Times New Roman" pitchFamily="18" charset="0"/>
              </a:rPr>
              <a:t> із запитом</a:t>
            </a:r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У деяких випадках спосіб обчислення </a:t>
            </a:r>
            <a:r>
              <a:rPr lang="uk-UA" sz="2200" dirty="0" err="1" smtClean="0">
                <a:latin typeface="Times New Roman" pitchFamily="18" charset="0"/>
                <a:cs typeface="Times New Roman" pitchFamily="18" charset="0"/>
              </a:rPr>
              <a:t>підзапиту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 залежить від значення поточного рядка зовнішнього запиту. Так, у </a:t>
            </a:r>
            <a:r>
              <a:rPr lang="uk-UA" sz="2200" dirty="0" err="1" smtClean="0">
                <a:latin typeface="Times New Roman" pitchFamily="18" charset="0"/>
                <a:cs typeface="Times New Roman" pitchFamily="18" charset="0"/>
              </a:rPr>
              <a:t>підзапиті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 запиту 4.27 у фразі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згадується лише реляційне відношення КАФЕДРА, однак у фразі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ми посилаємося на відношення ФАКУЛЬТЕТ. Це означає, що відбувається звернення до зовнішнього запиту. За наявності подібного звернення обчислення здійснюється в такий спосіб:</a:t>
            </a:r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•  фіксується поточний рядок зовнішнього реляційного відношення;</a:t>
            </a:r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•  для обчислення умови фрази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виконується обчислення </a:t>
            </a:r>
            <a:r>
              <a:rPr lang="uk-UA" sz="2200" dirty="0" err="1" smtClean="0">
                <a:latin typeface="Times New Roman" pitchFamily="18" charset="0"/>
                <a:cs typeface="Times New Roman" pitchFamily="18" charset="0"/>
              </a:rPr>
              <a:t>підзапиту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, при цьому</a:t>
            </a:r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використовуються значення з поточного рядка зовнішнього запиту.</a:t>
            </a:r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Обробка  </a:t>
            </a:r>
            <a:r>
              <a:rPr lang="uk-UA" sz="2200" dirty="0" err="1" smtClean="0">
                <a:latin typeface="Times New Roman" pitchFamily="18" charset="0"/>
                <a:cs typeface="Times New Roman" pitchFamily="18" charset="0"/>
              </a:rPr>
              <a:t>корельованого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200" dirty="0" err="1" smtClean="0">
                <a:latin typeface="Times New Roman" pitchFamily="18" charset="0"/>
                <a:cs typeface="Times New Roman" pitchFamily="18" charset="0"/>
              </a:rPr>
              <a:t>підзапиту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  має  повторюватися  для  кожного з рядків  таблиці, обчисленої у фразі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зовнішнього </a:t>
            </a:r>
            <a:r>
              <a:rPr lang="uk-UA" sz="2200" dirty="0" err="1" smtClean="0">
                <a:latin typeface="Times New Roman" pitchFamily="18" charset="0"/>
                <a:cs typeface="Times New Roman" pitchFamily="18" charset="0"/>
              </a:rPr>
              <a:t>підзапиту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, а не виконуватися лише раз, як у незв'язаному </a:t>
            </a:r>
            <a:r>
              <a:rPr lang="uk-UA" sz="2200" dirty="0" err="1" smtClean="0">
                <a:latin typeface="Times New Roman" pitchFamily="18" charset="0"/>
                <a:cs typeface="Times New Roman" pitchFamily="18" charset="0"/>
              </a:rPr>
              <a:t>підзапиті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. Розглянемо кілька прикладів </a:t>
            </a:r>
            <a:r>
              <a:rPr lang="uk-UA" sz="2200" dirty="0" err="1" smtClean="0">
                <a:latin typeface="Times New Roman" pitchFamily="18" charset="0"/>
                <a:cs typeface="Times New Roman" pitchFamily="18" charset="0"/>
              </a:rPr>
              <a:t>корельованих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200" dirty="0" err="1" smtClean="0">
                <a:latin typeface="Times New Roman" pitchFamily="18" charset="0"/>
                <a:cs typeface="Times New Roman" pitchFamily="18" charset="0"/>
              </a:rPr>
              <a:t>підзапитів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620688"/>
            <a:ext cx="81369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Визначити факультети, фонд кожного з яких менший, ніж сума фондів всіх йот кафедр.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Назва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FROM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ФАКУЛЬТЕТ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WHERE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Фонд &lt;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SUM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(Фонд)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КАФЕДРА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КАФЕДРА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.#F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= ФАКУЛЬТЕТ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.#F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Визначити викладачів, які не є кураторами груп.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Прізвище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ВИКЛАДАЧ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NOT EXISTS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*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ГРУПА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     ВИКЛАДАЧ.#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= ГРУПА.#КУРАТОР)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7693"/>
            <a:ext cx="820891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Використання предикатів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EXISTS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Предикати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ALL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Ключові слова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розміщують після символів однієї з операцій порівняння =,&lt;&gt;,&gt;,&lt;,&lt;=,&gt;=, щоб перевірити, чи є предикат істинним принаймні для одного (для всіх) значень множини, заданої в дужках після слова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), стосовно елементу, записаного зліва від символів порівняння. Розглянемо приклад.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Визначити кафедри, фонди яких більші, ніж хоча б у однієї з кафедр факультету інформатики.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Назва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КАФЕДРА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Фонд&gt;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КАФЕДРА. Фонд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ФАКУЛЬТЕТ. КАФЕДРА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ФАКУЛЬТЕТ.#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= КАФЕДРА. 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ФАКУЛЬТЕТ. Назва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 “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Інформатики")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Якби у формулюванні запиту замість слів «хоча б у однієї з» були вжиті слова «у всіх», то під час реалізації запиту мовою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замість слова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слід було б записати слово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467544" y="612853"/>
            <a:ext cx="828092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uk-UA" sz="2400" b="1" dirty="0" smtClean="0"/>
              <a:t>Предикат </a:t>
            </a:r>
            <a:r>
              <a:rPr lang="en-US" sz="2400" b="1" dirty="0" smtClean="0"/>
              <a:t>EXISTS</a:t>
            </a:r>
            <a:endParaRPr lang="ru-RU" sz="2400" b="1" dirty="0" smtClean="0"/>
          </a:p>
          <a:p>
            <a:r>
              <a:rPr lang="en-US" sz="2400" dirty="0" smtClean="0"/>
              <a:t>EXISTS </a:t>
            </a:r>
            <a:r>
              <a:rPr lang="uk-UA" sz="2400" dirty="0" smtClean="0"/>
              <a:t>є одно аргументним предикатом, що повертає значення </a:t>
            </a:r>
            <a:r>
              <a:rPr lang="en-US" sz="2400" dirty="0" smtClean="0"/>
              <a:t>TRUE</a:t>
            </a:r>
            <a:r>
              <a:rPr lang="ru-RU" sz="2400" dirty="0" smtClean="0"/>
              <a:t>, </a:t>
            </a:r>
            <a:r>
              <a:rPr lang="uk-UA" sz="2400" dirty="0" smtClean="0"/>
              <a:t>коли </a:t>
            </a:r>
            <a:r>
              <a:rPr lang="uk-UA" sz="2400" dirty="0" err="1" smtClean="0"/>
              <a:t>підзапит</a:t>
            </a:r>
            <a:r>
              <a:rPr lang="uk-UA" sz="2400" dirty="0" smtClean="0"/>
              <a:t>, до якого він застосовується, містить хоча б один рядок.</a:t>
            </a:r>
            <a:endParaRPr lang="ru-RU" sz="2400" b="1" dirty="0" smtClean="0"/>
          </a:p>
          <a:p>
            <a:r>
              <a:rPr lang="uk-UA" sz="2400" b="1" dirty="0" smtClean="0"/>
              <a:t>Запит </a:t>
            </a:r>
            <a:endParaRPr lang="ru-RU" sz="2400" b="1" dirty="0" smtClean="0"/>
          </a:p>
          <a:p>
            <a:r>
              <a:rPr lang="uk-UA" sz="2400" dirty="0" smtClean="0"/>
              <a:t>Визначити викладачів, які чигають хоча б один курс лекцій.</a:t>
            </a:r>
            <a:endParaRPr lang="ru-RU" sz="2400" b="1" dirty="0" smtClean="0"/>
          </a:p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uk-UA" sz="2400" dirty="0" smtClean="0"/>
              <a:t>Прізвище</a:t>
            </a:r>
            <a:endParaRPr lang="ru-RU" sz="2400" b="1" dirty="0" smtClean="0"/>
          </a:p>
          <a:p>
            <a:r>
              <a:rPr lang="en-US" sz="2400" b="1" dirty="0" smtClean="0"/>
              <a:t>FROM </a:t>
            </a:r>
            <a:r>
              <a:rPr lang="en-US" sz="2400" dirty="0" smtClean="0"/>
              <a:t>   </a:t>
            </a:r>
            <a:r>
              <a:rPr lang="uk-UA" sz="2400" dirty="0" smtClean="0"/>
              <a:t>ВИКЛАДАЧ</a:t>
            </a:r>
            <a:endParaRPr lang="ru-RU" sz="2400" b="1" dirty="0" smtClean="0"/>
          </a:p>
          <a:p>
            <a:r>
              <a:rPr lang="en-US" sz="2400" b="1" dirty="0" smtClean="0"/>
              <a:t>WHERE </a:t>
            </a:r>
            <a:r>
              <a:rPr lang="en-US" sz="2400" dirty="0" smtClean="0"/>
              <a:t> </a:t>
            </a:r>
            <a:r>
              <a:rPr lang="en-US" sz="2400" b="1" dirty="0" smtClean="0"/>
              <a:t> EXISTS </a:t>
            </a:r>
            <a:r>
              <a:rPr lang="en-US" sz="2400" dirty="0" smtClean="0"/>
              <a:t>(SELECT </a:t>
            </a:r>
            <a:r>
              <a:rPr lang="uk-UA" sz="2400" dirty="0" smtClean="0"/>
              <a:t>'</a:t>
            </a:r>
            <a:endParaRPr lang="ru-RU" sz="2400" b="1" dirty="0" smtClean="0"/>
          </a:p>
          <a:p>
            <a:r>
              <a:rPr lang="uk-UA" sz="2400" b="1" dirty="0" smtClean="0"/>
              <a:t>  </a:t>
            </a:r>
            <a:r>
              <a:rPr lang="en-US" sz="2400" b="1" dirty="0" smtClean="0"/>
              <a:t>FROM </a:t>
            </a:r>
            <a:r>
              <a:rPr lang="uk-UA" sz="2400" dirty="0" smtClean="0"/>
              <a:t>  ЛЕКЦІЯ</a:t>
            </a:r>
            <a:endParaRPr lang="ru-RU" sz="2400" b="1" dirty="0" smtClean="0"/>
          </a:p>
          <a:p>
            <a:r>
              <a:rPr lang="uk-UA" sz="2400" b="1" dirty="0" smtClean="0"/>
              <a:t>  </a:t>
            </a:r>
            <a:r>
              <a:rPr lang="en-US" sz="2400" b="1" dirty="0" smtClean="0"/>
              <a:t>WHERE </a:t>
            </a:r>
            <a:r>
              <a:rPr lang="uk-UA" sz="2400" dirty="0" smtClean="0"/>
              <a:t>ЛЕКЦІЯ.#</a:t>
            </a:r>
            <a:r>
              <a:rPr lang="en-US" sz="2400" dirty="0" smtClean="0"/>
              <a:t>T</a:t>
            </a:r>
            <a:r>
              <a:rPr lang="uk-UA" sz="2400" dirty="0" smtClean="0"/>
              <a:t> = ВИКЛАДАЧ.#</a:t>
            </a:r>
            <a:r>
              <a:rPr lang="en-US" sz="2400" dirty="0" smtClean="0"/>
              <a:t>T</a:t>
            </a:r>
            <a:r>
              <a:rPr lang="uk-UA" sz="2400" dirty="0" smtClean="0"/>
              <a:t>)</a:t>
            </a:r>
            <a:endParaRPr lang="ru-RU" sz="2400" b="1" dirty="0" smtClean="0"/>
          </a:p>
          <a:p>
            <a:r>
              <a:rPr lang="uk-UA" sz="2400" dirty="0" smtClean="0"/>
              <a:t>   Якби нас цікавили викладачі, що не читають ЖОДНОЇ лекції, то замість слова </a:t>
            </a:r>
            <a:r>
              <a:rPr lang="en-US" sz="2400" dirty="0" smtClean="0"/>
              <a:t>EXISTS</a:t>
            </a:r>
            <a:r>
              <a:rPr lang="uk-UA" sz="2400" dirty="0" smtClean="0"/>
              <a:t> слід було б записати </a:t>
            </a:r>
            <a:r>
              <a:rPr lang="en-US" sz="2400" dirty="0" smtClean="0"/>
              <a:t>NOT EXISTS</a:t>
            </a:r>
            <a:r>
              <a:rPr lang="uk-UA" sz="2400" dirty="0" smtClean="0"/>
              <a:t>.</a:t>
            </a:r>
            <a:endParaRPr lang="ru-RU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51720" y="1412776"/>
            <a:ext cx="49295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Лекція №</a:t>
            </a:r>
            <a:r>
              <a:rPr 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9</a:t>
            </a:r>
            <a:endParaRPr lang="uk-UA" sz="7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967335"/>
            <a:ext cx="820891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МОВА 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SQL</a:t>
            </a:r>
          </a:p>
          <a:p>
            <a:pPr algn="ctr"/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Фраза </a:t>
            </a:r>
            <a:r>
              <a:rPr lang="sk-SK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Group By. </a:t>
            </a:r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Групування таблиці за рядками.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539552" y="982176"/>
            <a:ext cx="813690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Предикат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Предикат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перевіряє, чи належить елемент множині. Лівий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операнд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предиката має бути виразом, результат обчислення якого є окремим значенням (не множиною). Лівий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операнд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предиката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може бути константою чи іменем поля. Правий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операнд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має специфікувати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множину, він може бути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- запитом або константою-множиною, то зображується взятим у дужки списком своїх елементів, — ("Іванов"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"Петров", "Ігнатов"). Вираз х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("Іванов", "Петров", "Ігнатов") еквівалентний виразу х = "Іванов"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х = "Петров"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x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= "Ігнатов". Якщо до предиката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застосувати заперечення, він матиме вигляд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IN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79512" y="428185"/>
            <a:ext cx="871296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Визначити факультети, що розташовані в корпусах 1,3,5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11.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Назва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ФАКУЛЬТЕТ 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Корпус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(1,3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5,11)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Визначній факультети, які розташовані в тих самих корпусах, що й факультети інформатики або економіки.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Назва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ФАКУЛЬТЕТ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Корпус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КОРПУС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ФАКУЛЬТЕТ 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НАЗВА = "інформатики"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НАЗВА = "економісти '')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Якщо потрібно визначити факультети, розташовані не в тих корпусах, що факультети інформатики й економісти, у даному запиті замість предиката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слід застосувати предикат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IN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44497"/>
            <a:ext cx="91440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Використання </a:t>
            </a:r>
            <a:r>
              <a:rPr kumimoji="0" lang="uk-UA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теоретико</a:t>
            </a:r>
            <a:r>
              <a:rPr kumimoji="0" lang="uk-UA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множинних операторів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У мові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SQL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означено три </a:t>
            </a:r>
            <a:r>
              <a:rPr kumimoji="0" lang="uk-UA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теоретико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множинні оператори —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UNION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INTFRSECT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EXCEPT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що дають змогу об'єднувати, перетинати й віднімати множини. Аргументами цих операторів є таблиці, що мають бути сумісними. Сумісність таблиць означає, що вони мають однакову кількість стовпців і типи даних відповідних пар стовпців є сумісними. Розглянемо кілька прикладів.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Запит 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Вивести прізвища викладачів, які мають лекції в понеділок і вівторок.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Прізвище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</a:t>
            </a:r>
            <a:r>
              <a:rPr kumimoji="0" lang="uk-UA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ВИКЛАДАЧ. ЛЕКЦІЯ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ВИКЛАДАЧ.#Т = ЛЕКЦІЯ.#Т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ЛЕКЦІЯ. День = "понеділок" 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INTERSECT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SELECT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Прізвище 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FROM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ВИКЛАДАЧ.ЛЕКЦІЯ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WHERE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ВИКЛАДАЧ.#Т = ЛЕКЦІЯ.#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ЛЕКЦІЯ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День = "вівторок"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Операцію перетину можна також зобразити за допомогою предиката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uk-UA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305068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SELECT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Прізвище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FROM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ВИКЛАДАЧ. ЛЕКЦІЯ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WHERE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ВИКЛАДАЧ.#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ЛЕКЦІЯ.#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ЛЕКЦІЯ. День = “ понеділок "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Прізвище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SELECT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Прізвище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ВИКЛАДАЧ. ЛЕКЦІЯ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WHERE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ВИКЛАДАЧ. #Т = ЛЕКЦІЯ.#Т А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ND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ЛЕКЦІЯ. День = "вівторок")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Запит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Визначити коди викладачів, що читають лекції з курсу «Бази даних», але не читають лекцій з курсу «Програмування».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t.#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ВИКЛАДАЧ 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ЛЕКЦІЯ 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ПРЕД MET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.#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1.#T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1.#S =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#S </a:t>
            </a: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Назва = "Бази даних"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EXCEPT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 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.#T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ВИКЛАДАЧ t. ЛЕКЦІЯ 1. ПРЕДМЕТ s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t.#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1.#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1.#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s.#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 </a:t>
            </a:r>
            <a:r>
              <a:rPr lang="uk-UA" sz="2000" dirty="0" smtClean="0"/>
              <a:t>s</a:t>
            </a:r>
            <a:r>
              <a:rPr lang="ru-RU" sz="2000" dirty="0" smtClean="0"/>
              <a:t>.</a:t>
            </a:r>
            <a:r>
              <a:rPr lang="uk-UA" sz="2000" dirty="0" smtClean="0"/>
              <a:t>Назва </a:t>
            </a:r>
            <a:r>
              <a:rPr lang="ru-RU" sz="2000" dirty="0" smtClean="0"/>
              <a:t>=</a:t>
            </a:r>
            <a:r>
              <a:rPr lang="uk-UA" sz="2000" dirty="0" smtClean="0"/>
              <a:t> "Програмування"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683568" y="184665"/>
            <a:ext cx="846043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Запити, в яких реалізується квантор загальності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Стандартна SQL не містить предикатів, що перевіряють чи є одна множина підмножиною іншої. За допомогою цих предикатів можна було б легко записувати запити, еквівалентні тим запитам реляційного числення, в яких використовується квантор V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 SQL для реалізації таких запитів застосовуються інші засоби.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Запит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Визначити викладачів, що читають лекції в усіх групах.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Цей запит можна сформулювати так: «Визначити викладачів, для яких не існує таких груп, де вони не чигають лекції». Перша частина запиту «Визначити викладачів, для яких не існує таких груп, де...» реалізується в такий спосіб: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t.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Прізвище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FROM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ВИКЛАДАЧ t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NOT EXISTS (SELECT *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FROM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ГРУПА g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...)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Тепер слід записати вираз, який містить умову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щ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одо групи. Для цього сформулюємо допоміжний запит: «Визначити групи, де не веде занять викладач з кодом X». Він подібний до вихідного запиту (за винятком того, що у даному запиті зазначається конкретний викладач):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  *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ГРУПА g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#G 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NOT IN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#G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ЛЕКЦІЯ 1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.#T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“X”</a:t>
            </a:r>
            <a:r>
              <a:rPr kumimoji="0" lang="uk-UA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428179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Об'єднаємо обидва запити, вклавши другий запит у перший у такий спосіб: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•  фраза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WHERE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другого запиту замінює фразу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WHERE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вкладеного </a:t>
            </a:r>
            <a:r>
              <a:rPr kumimoji="0" lang="uk-U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підзапиту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першого запиту;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• у фразі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WHERE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другого запиту замість коду конкретного викладача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використовується код викладача з першого запиту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.#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 </a:t>
            </a:r>
            <a:r>
              <a:rPr kumimoji="0" lang="uk-U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резуль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таті одержимо: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Прізвище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FROM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ВИКЛАДАЧ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NOT EXISTS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*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ГРУПА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#G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NOT  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#G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FROM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ЛЕКЦІЯ  1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WHERE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1.#T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t.#T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))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428179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Використання невизначених значень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Якщо під час введення даних не внести значення до поля таблиці, то СКБД розмістить там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значення, або </a:t>
            </a: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невизначене значення.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Аналогічне значення може бути введене до поля таблиці під час виконання операції заміни даних. Мова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SQL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надає можливість маніпулювати невизначеними значеннями. При цьому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значення не вважається рівним іншому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значенню, тобто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не дорівнює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TRUE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(дорівнює логічному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і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NOT NULL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також дорівнює логічному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Незважаючи на це, два невизначені значення розглядаються як дублікати, коли необхідно видалити дублікати, і оператор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SELECT DISTINCT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дасть у результаті не більше одного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-значення. Для запису умов з невизначеними значеннями 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SQL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введені предикати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 NOT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які можна використовувати з константою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Наприклад, якщо потрібно підрахувати середню величину фонду кафедри за умови, що фонд задано, запит буде таким: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243513"/>
            <a:ext cx="91440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Операція різниці може бути зображена також за допомогою предиката NOT IN.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t.#</a:t>
            </a:r>
            <a:r>
              <a:rPr kumimoji="0" lang="uk-U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ВИКЛАДАЧ t. ЛЕКЦІЯ 1. ПРЕДМЕТ S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t.#</a:t>
            </a:r>
            <a:r>
              <a:rPr kumimoji="0" lang="uk-U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1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.#T AND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.#S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.#S </a:t>
            </a: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s. Назва - "Бази даних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” </a:t>
            </a: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t.#</a:t>
            </a:r>
            <a:r>
              <a:rPr kumimoji="0" lang="uk-U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NOT IN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t.#</a:t>
            </a:r>
            <a:r>
              <a:rPr kumimoji="0" lang="uk-U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ВИКЛАДАЧ t.  ЛЕКЦІЯ 1, ПРЕДМЕТ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t.#</a:t>
            </a:r>
            <a:r>
              <a:rPr kumimoji="0" lang="uk-U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1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.#T </a:t>
            </a: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1.#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 =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s.#</a:t>
            </a:r>
            <a:r>
              <a:rPr kumimoji="0" lang="uk-U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s.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Назва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"Профанування")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Запит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Визначити назви всіх факультетів та кафедр.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Назва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ФАКУЛЬТЕТ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UMON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Назва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КАФЕДРА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AVG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Фонд)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FROM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КАФЕДРА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Фонд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 NOT NULL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Коли необхідно визначити кафедри, для яких не вказано величину фонду, потрібно записати: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Назва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КАФЕДРА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Фонд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 NULL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Засоби маніпулювання даними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Ми розглядали, в який спосіб дані вибираються з БД. Далі ми обговоримо, як дані можна вводити до БД, редагувати та видаляти. Мова йтиме про оператори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SQL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що дають змогу маніпулювати даними: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INSERT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UPDATE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і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DELETE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Додавання рядків до таблиці. Оператор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INSERT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Оператор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INSERT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дає змогу вводити дані до БД. Є два різновиди цього оператора: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•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INSERT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…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VALUES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•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INSERT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…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SELECT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166568"/>
            <a:ext cx="91440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Оператор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INSERT</a:t>
            </a:r>
            <a:r>
              <a:rPr kumimoji="0" lang="uk-UA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…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VALUES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Цей оператор дає можливість додати до таблиці один рядок і має такий формат: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INSERT INTO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ім'я таблиці&gt; (&lt;поле1&gt;[,&lt;поле2&gt;]…)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VALUES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(&lt;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значення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&gt; [,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значення 2&gt;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...)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Виконання цього оператора потребує дотримання певних правил: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•   типи даних, що вставляються, мають узгоджуватися з типами даних відповідних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стовпців;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•  розміри даних мають відповідати розмірам стовпців;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•  порядок даних у фразі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VALUES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має відповідати порядку стовпців у фразі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INSERT INTO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Наведемо кілька прикладів.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Запит 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Додати рядок до таблиці ФАКУЛЬТЕТ.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INSERT INTO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ФАКУЛЬТЕТ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(#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Назва. Декан. Корпус. Фонд)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VALUES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(15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"Інформатики".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“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Сидоров". 5,25000)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Список імен стовпців не є обов'язковим, якщо вставляються значення всіх стовпців. У цьому випадку порядок запису значень має збігатися з порядком стовпців у таблиці.</a:t>
            </a:r>
            <a:endParaRPr kumimoji="0" lang="uk-UA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2535" y="404664"/>
            <a:ext cx="78123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Фраза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GROUP BY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дає змогу поділити множину рядків, одержаних після застосування фрази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(тобто після фільтрації), на групи за ознакою рівності значень в одному чи кількох стовпцях. У цьому випадку агрегатні функції, що використовуються у фразі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діють не в усьому кінцевому реляційному відношенні, а лише в межах кожної групи. За наявності фрази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кожний вираз у списку фрази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повинен набувати єдиного значення для всієї групи, тобто він може бути: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•   константою: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•   агрегатною функцією;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•   таким самим виразом, що й у фразі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GROUP BY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•   виразом, що побудований з перелічених вище виразів.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94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612845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Запит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Додати рядок до таблиці КАФЕДРА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INSERT INTO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КАФЕДРА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VALUES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(03, 15, "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АСУ", "Петренко", "5", 5500)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Якщо значення стовпців не відомі, то слід використовувати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значення.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Запит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Додати рядок до таблиці ВИКЛАДАЧ.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INSERT INTO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ВИКЛАДАЧ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VALUES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(173, 13, " </a:t>
            </a:r>
            <a:r>
              <a:rPr kumimoji="0" lang="uk-U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Резніченко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",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"526-18-15")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Багато СКБД дають змогу означувати стовпці із властивістю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UNIQUE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межах таблиці значення такого стовпця мають бути унікальними. Якщо це обмеження порушується, під час додавання рядків можуть виникнути помилки. Зазначимо, що стовпці із властивістю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UNIQUE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не можуть містити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значень.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595179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Оператор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INSERT</a:t>
            </a: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...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SELECT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Цей оператор дає змогу додати до таблиці множину рядків (результат виконання запиту) і, таким чином, дозволяє копіювати інформацію з однієї чи кількох таблиць до іншої. Часто за допомогою оператора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INSERT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...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SELECT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дані копіюються до похідних таблиць, що створюються з метою підвищення продуктивності виконання тих чи інших операцій над базою даних. Оператор має такий формат: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INSERT INTO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ім'я таблиці&gt; (&lt;список полів&gt;)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SELECT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&lt;список полів&gt;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&lt;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ім'я таблиці&gt;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WERE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&lt;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умова пошуку&gt;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Вихідні результати стандартного оператора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SELECT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є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вхідними даними для оператора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INSERT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Наведемо приклад.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766733"/>
            <a:ext cx="9144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Запит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Додати до таблиці ТИМЧАСОВА, що мас стовпці Назва_факультету, Назва_кафедри, Прі-зпище_викладача, наявні в базі даних відомості про викладачів, а також про кафедри та факультети, де вони працюють.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INSERT INTO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ТИМЧАСОВА (Назва_факультету, Назва_кафедри, Прізвище_викладача)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ФАКУЛЬТЕТ. Назва. КАФЕДРА. Назва. ВИКЛАДАЧ. Прізвище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</a:t>
            </a: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ФАКУЛЬТЕТ. КАФЕДРА. ВИКЛАДАЧ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ФАКУЛЬТЕТ.#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КАФЕДРА. #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КАФЕДР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#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ВИКЛАДАЧ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#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Для оператора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INSERT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SELECT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мають виконуватися додаткові правила: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•  оператор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SELECT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не може вибирати рядок із таблиці, до якої здійснюється додавання;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•  кількість стовпців у фразі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INSERT INTO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має збігатися з кількістю стовпців у фразі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SELECT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• типи даних стовпців у фразі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INSERT INTO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мають збігатися з типами даних стовпців у фразі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262362" y="21967"/>
            <a:ext cx="8702126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Оновлення даних. Оператор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UPDATE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Оператор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UPDATE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надає  можливість  змінювати  значення  у  наявних   рядках.   Його синтаксис такий: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UPDATE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ім'я таблиці&gt;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поле 1&gt; = &lt;вираз 1&gt;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[, &lt;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поле2&gt;=&lt;вираз2&gt;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...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[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умова пошуку&gt;]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Оновлення за умовою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Усі рядки таблиці, які задовольняють задану у фразі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WHERE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умову, змінюються згідно з фразою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Запит 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Встановити фонд факультету інформатики рівним 250 300.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UPDATE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ФАКУЛЬТЕТ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Фонд = 250300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Назва = "інформатики"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Безумовне оновлення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Якщо фразу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WHERE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не задано, то оновлюються всі рядки.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Запит 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Встановити фонд усіх факультетів рівним 260 500.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UPDATE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ФАКУЛЬТЕТ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SET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Фонд = 26050</a:t>
            </a:r>
            <a:endParaRPr kumimoji="0" lang="uk-UA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0" y="387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Не константне оновлення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Стовпцю може присвоюватися не константа, а вираз, що обчислюється на поточному рядку.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Запит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Збільшити всім факультетам фонд фінансування на 10%.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UPDATE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ФАКУЛЬТЕТ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Фонд = </a:t>
            </a:r>
            <a:r>
              <a:rPr kumimoji="0" lang="uk-U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Фонд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 </a:t>
            </a:r>
            <a:r>
              <a:rPr kumimoji="0" lang="uk-U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Фонд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/10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Запит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Збільшити всім кафедрам факультету інформатики фонд фінансування на 5 %.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UPDATE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КАФЕДРА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Фонд = </a:t>
            </a:r>
            <a:r>
              <a:rPr kumimoji="0" lang="uk-U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Фонд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 </a:t>
            </a:r>
            <a:r>
              <a:rPr kumimoji="0" lang="uk-U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Фонд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/20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#F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(SELECT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#F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	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ФАКУЛЬТЕТ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ФАКУЛЬТЕТ Назва =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“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Інформатики")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764704"/>
            <a:ext cx="84249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Контрольні запитання: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За наявності фрази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GROUP BY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кожний вираз у списку фрази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повинен набувати єдиного значення для всієї групи. Напишіть яким значенням він може бути.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Напишіть про порядок обчислення запитів.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Що таке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підзапит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Що таке простий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підзапит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Що таке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корельований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підзапит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Які додаткові умови мають виконуватися додаткові правила для оператора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Яких правил потрібно дотримуватися при виконанні оператора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Що таке не константне оновлення?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61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116" y="332656"/>
            <a:ext cx="8928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Рекомендована література: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1.	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Ульман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Л.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Ларри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Ульман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; Пер. с англ.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Слинкина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А. А. – М.: ДМК Пресс;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.: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Питер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2004. – 352 с.: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ил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2.	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Кузнецов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Максим,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Симдянов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Игорь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примерах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—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.: «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БХВ-Петербург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», 2008. —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952.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3. В.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Васвани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использование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администрирование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Usage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Administration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— М.: «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Питер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», 2011. — 368 с.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4.	Роберт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Шелдон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Джоффрей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Мойе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5: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базовый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курс =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Beginning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— М.: «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Диалектика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», 2007. — 880 с.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400" dirty="0" smtClean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23528" y="194638"/>
            <a:ext cx="8820472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Визначити кількість студентів на кожній кафедрі факультету інформатики.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КАФЕДРА. Назва,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(ГРУПА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Кількість)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Number_Of_Stu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dents_l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_The_Depar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men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   ФАКУЛЬТЕТ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КАФЕДРА, ГРУПА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ФАКУЛЬТЕТ.#F = КАФЕДРА.#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D = ГРУПА 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ФАКУЛЬТЕТ. Назва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"Інформатики"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GROUP BY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КАФЕДРА. Назва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Визначити кількість викладачів на кожному факультеті.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ФАКУЛЬТЕТ. Назва, COUNT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(*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_T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eachers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The_Facul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y.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SUM (ГРУПА. Кількість)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Of_STudents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Departments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ФАКУЛЬТЕТ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КАФЕДРА, ВИКЛАДАЧ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ФАКУЛЬТЕТ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.#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F = КАФЕДРА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КАФЕДРА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= ВИКЛАДАЧ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GROUP BY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ФАКУЛЬТЕТ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Назва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9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5364" y="332656"/>
            <a:ext cx="78123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Для кожного викладача визначити кількість дисциплін, які він читає.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  ВИКЛАДАЧ. Прізвище, COUNT(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DlST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NCT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#S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r_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f_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Subjec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     ВИКЛАДАЧ. ЛЕКЦІЯ 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  ВИКЛАДАЧ. #Т = ЛЕКЦІЯ. #T 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ВИКЛАДАЧ. Прізвище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Отримати фонди факультетів з таблиці ФАКУЛЬТЕТ, а також обчислити їх як суми фондів кафедр.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ФАКУЛЬТЕТ. Назва, ФАКУЛЬТЕТ. Фонд,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(КАФЕДРА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Фонд)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Depa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rtm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ents_Funds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ФАКУЛЬТЕТ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КАФЕДРА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    ФАКУЛЬТЕТ.#F = КАФЕДРА.#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GROUP BY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ФАКУЛЬТЕТ. Назва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ФАКУЛЬТЕТ. Фонд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62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332656"/>
            <a:ext cx="777686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b="1" dirty="0" smtClean="0">
                <a:latin typeface="Times New Roman" pitchFamily="18" charset="0"/>
                <a:cs typeface="Times New Roman" pitchFamily="18" charset="0"/>
              </a:rPr>
              <a:t>Фраза HAVING. Умова вибирання для груп рядків</a:t>
            </a:r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Фраза HAVING має таке ж значення для груп, що й WHERE для рядка усієї таблиці: вона дає змогу задавати умови для груп рядків, сформованих фразою GROUP BY. Фраза HAVING може використовуватися лише за наявності фрази GROUP BY; вирази в HAVING повніші набувати єдиного значення для групи. В умовах, що формулюються у фразі HAVING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можна використовувати агрегатні функції, які діють у межах створюваних груп, а також стовпці, за якими виконується групування. Розглянемо приклади.</a:t>
            </a:r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200" b="1" dirty="0" smtClean="0">
                <a:latin typeface="Times New Roman" pitchFamily="18" charset="0"/>
                <a:cs typeface="Times New Roman" pitchFamily="18" charset="0"/>
              </a:rPr>
              <a:t>Запит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Визначити факультети, де власний фонд перевищує сумарний фонд усіх кафедр.</a:t>
            </a:r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200" b="1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ФАКУЛЬТЕТ. Назва</a:t>
            </a:r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200" b="1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ФАКУЛЬТЕТ. КАФЕДРА</a:t>
            </a:r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2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       ФАКУЛЬТЕТ.#F = КАФЕДРА. #F</a:t>
            </a:r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200" b="1" dirty="0" smtClean="0">
                <a:latin typeface="Times New Roman" pitchFamily="18" charset="0"/>
                <a:cs typeface="Times New Roman" pitchFamily="18" charset="0"/>
              </a:rPr>
              <a:t>GROUP BY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 ФАКУЛЬТЕТ. Назва, ФАКУЛЬТЕТ. Фонд</a:t>
            </a:r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200" b="1" dirty="0" smtClean="0"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      ФАКУЛЬТЕТ. Фонд </a:t>
            </a:r>
            <a:r>
              <a:rPr lang="uk-UA" sz="2200" i="1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SUM(КАФЕДРА. Фонд)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69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95536" y="-40169"/>
            <a:ext cx="8352928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Визначити факультети, в яких власний фонд перевищує сумарний фонд усіх кафедр на 2000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  ФАКУЛЬТЕТ. Назва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      ФАКУПЬТЕТ. КАФЕДРА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   ФАКУЛЬТЕТ. #F = КАФЕДРА.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GROUP BY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ФАКУЛЬТЕТ. Назва. ФАКУЛЬТЕТ. Фонд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HAVING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(ФАКУЛЬТЕТ. Фонд - SUM(КАФЕДРА. Фонд)) &gt; 2000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Фраза ORDER BY. Впорядкування рядків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У фразі ORDER BY перелічуються стовпці кінцевої таблиці, за значеннями яких слід відсортувати її рядки, а також встановити порядок цього сортування: за зростанням — ASC чи спаданням — DESC. Зауважимо, що впорядковувати таблиці можна за значеннями  лише тих стовпців, які  перелічені у  фразі  SELECT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За замовчуванням здійснюється впорядкування за зростанням.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Вивести прізвища викладачів у порядку спадання.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Прізвище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ВИКЛАДАЧ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ORDER BY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Прізвище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DESC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10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6672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Запит </a:t>
            </a:r>
            <a:endParaRPr lang="ru-RU" sz="2400" b="1" dirty="0" smtClean="0"/>
          </a:p>
          <a:p>
            <a:r>
              <a:rPr lang="uk-UA" sz="2400" dirty="0" smtClean="0"/>
              <a:t>Вивести в порядку зростання кількості викладачів на всіх кафедрах навчального закладу.</a:t>
            </a:r>
            <a:endParaRPr lang="ru-RU" sz="2400" b="1" dirty="0" smtClean="0"/>
          </a:p>
          <a:p>
            <a:r>
              <a:rPr lang="en-US" sz="2400" b="1" dirty="0" smtClean="0"/>
              <a:t>SELECT</a:t>
            </a:r>
            <a:r>
              <a:rPr lang="uk-UA" sz="2400" dirty="0" smtClean="0"/>
              <a:t>      КАФЕДРА. Назва. </a:t>
            </a:r>
            <a:r>
              <a:rPr lang="en-US" sz="2400" dirty="0" smtClean="0"/>
              <a:t>COUNT(*) </a:t>
            </a:r>
            <a:r>
              <a:rPr lang="en-US" sz="2400" dirty="0" err="1" smtClean="0"/>
              <a:t>Number_Of_Faculty_Teachers</a:t>
            </a:r>
            <a:endParaRPr lang="ru-RU" sz="2400" b="1" dirty="0" smtClean="0"/>
          </a:p>
          <a:p>
            <a:r>
              <a:rPr lang="en-US" sz="2400" b="1" dirty="0" smtClean="0"/>
              <a:t>FROM</a:t>
            </a:r>
            <a:r>
              <a:rPr lang="uk-UA" sz="2400" dirty="0" smtClean="0"/>
              <a:t>          КАФЕДРА</a:t>
            </a:r>
            <a:r>
              <a:rPr lang="ru-RU" sz="2400" dirty="0" smtClean="0"/>
              <a:t>.</a:t>
            </a:r>
            <a:r>
              <a:rPr lang="uk-UA" sz="2400" dirty="0" smtClean="0"/>
              <a:t> ВИКЛАДАЧ</a:t>
            </a:r>
            <a:endParaRPr lang="ru-RU" sz="2400" b="1" dirty="0" smtClean="0"/>
          </a:p>
          <a:p>
            <a:r>
              <a:rPr lang="en-US" sz="2400" b="1" dirty="0" smtClean="0"/>
              <a:t>WHERE</a:t>
            </a:r>
            <a:r>
              <a:rPr lang="uk-UA" sz="2400" dirty="0" smtClean="0"/>
              <a:t>       КАФЕДРА. #</a:t>
            </a:r>
            <a:r>
              <a:rPr lang="en-US" sz="2400" dirty="0" smtClean="0"/>
              <a:t>D</a:t>
            </a:r>
            <a:r>
              <a:rPr lang="uk-UA" sz="2400" dirty="0" smtClean="0"/>
              <a:t> = ВИКЛАДАЧ. #</a:t>
            </a:r>
            <a:r>
              <a:rPr lang="en-US" sz="2400" dirty="0" smtClean="0"/>
              <a:t>D </a:t>
            </a:r>
            <a:endParaRPr lang="ru-RU" sz="2400" b="1" dirty="0" smtClean="0"/>
          </a:p>
          <a:p>
            <a:r>
              <a:rPr lang="en-US" sz="2400" b="1" dirty="0" smtClean="0"/>
              <a:t>GROUP BY</a:t>
            </a:r>
            <a:r>
              <a:rPr lang="uk-UA" sz="2400" dirty="0" smtClean="0"/>
              <a:t>  КАФЕДРА. Назва</a:t>
            </a:r>
            <a:endParaRPr lang="ru-RU" sz="2400" b="1" dirty="0" smtClean="0"/>
          </a:p>
          <a:p>
            <a:r>
              <a:rPr lang="en-US" sz="2400" b="1" dirty="0" smtClean="0"/>
              <a:t>ORDER BY</a:t>
            </a:r>
            <a:r>
              <a:rPr lang="uk-UA" sz="2400" dirty="0" smtClean="0"/>
              <a:t>  </a:t>
            </a:r>
            <a:r>
              <a:rPr lang="en-US" sz="2400" dirty="0" err="1" smtClean="0"/>
              <a:t>Number_Of_Faculty_Teachers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xmlns="" val="8810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04664"/>
            <a:ext cx="82809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Порядок обчислення запитів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У запитах фрази вживають у певному порядку: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GROUP BY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ORDER BY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Обчислення запиту здійснюється дещо в інший спосіб: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• обчислюється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декартів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добуток рядків з таблиць, зазначених у фразі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• до отриманої єдиної таблиці застосовуються умови з фрази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-  які формулюються так, що їхня істинність перевіряється на рядку єдиної таблиці;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• отримані рядки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ґрупуються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відповідно до умови, записаної у фразі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GROUP BY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• до згрупованих рядків застосовуються умови, задані у фразі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- вибираються лише ті групи, що відповідають цим умовам;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• рядки (групи) впорядковуються відповідно до фрази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ORDER BY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•  виводяться зазначені у фразі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стовпці чи вирази.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36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116</TotalTime>
  <Words>3655</Words>
  <Application>Microsoft Office PowerPoint</Application>
  <PresentationFormat>Экран (4:3)</PresentationFormat>
  <Paragraphs>365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Воздушный 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Michal</cp:lastModifiedBy>
  <cp:revision>14</cp:revision>
  <dcterms:created xsi:type="dcterms:W3CDTF">2013-11-19T17:31:37Z</dcterms:created>
  <dcterms:modified xsi:type="dcterms:W3CDTF">2013-12-12T07:35:16Z</dcterms:modified>
</cp:coreProperties>
</file>