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9" r:id="rId4"/>
    <p:sldId id="263" r:id="rId5"/>
    <p:sldId id="265" r:id="rId6"/>
    <p:sldId id="264" r:id="rId7"/>
    <p:sldId id="260" r:id="rId8"/>
    <p:sldId id="266" r:id="rId9"/>
    <p:sldId id="267" r:id="rId10"/>
    <p:sldId id="268" r:id="rId11"/>
    <p:sldId id="270" r:id="rId12"/>
    <p:sldId id="271" r:id="rId13"/>
    <p:sldId id="272" r:id="rId14"/>
    <p:sldId id="274" r:id="rId15"/>
    <p:sldId id="275" r:id="rId16"/>
    <p:sldId id="276" r:id="rId17"/>
    <p:sldId id="277" r:id="rId18"/>
    <p:sldId id="279" r:id="rId19"/>
    <p:sldId id="281" r:id="rId20"/>
    <p:sldId id="280" r:id="rId21"/>
    <p:sldId id="282" r:id="rId22"/>
    <p:sldId id="283" r:id="rId23"/>
    <p:sldId id="284" r:id="rId24"/>
    <p:sldId id="286" r:id="rId25"/>
    <p:sldId id="287" r:id="rId26"/>
    <p:sldId id="288" r:id="rId27"/>
    <p:sldId id="290" r:id="rId28"/>
    <p:sldId id="291" r:id="rId29"/>
    <p:sldId id="293" r:id="rId30"/>
    <p:sldId id="292" r:id="rId31"/>
    <p:sldId id="295" r:id="rId32"/>
    <p:sldId id="294" r:id="rId33"/>
    <p:sldId id="296" r:id="rId34"/>
    <p:sldId id="297" r:id="rId35"/>
    <p:sldId id="299" r:id="rId36"/>
    <p:sldId id="298" r:id="rId37"/>
    <p:sldId id="300" r:id="rId38"/>
    <p:sldId id="340" r:id="rId39"/>
    <p:sldId id="343" r:id="rId40"/>
    <p:sldId id="341" r:id="rId41"/>
    <p:sldId id="344" r:id="rId42"/>
    <p:sldId id="345" r:id="rId43"/>
    <p:sldId id="346" r:id="rId44"/>
    <p:sldId id="347" r:id="rId45"/>
    <p:sldId id="342" r:id="rId46"/>
    <p:sldId id="303" r:id="rId47"/>
    <p:sldId id="304" r:id="rId48"/>
    <p:sldId id="305" r:id="rId49"/>
    <p:sldId id="302" r:id="rId50"/>
    <p:sldId id="306" r:id="rId51"/>
    <p:sldId id="307" r:id="rId52"/>
    <p:sldId id="308" r:id="rId53"/>
    <p:sldId id="309" r:id="rId54"/>
    <p:sldId id="310" r:id="rId55"/>
    <p:sldId id="311" r:id="rId56"/>
    <p:sldId id="312" r:id="rId57"/>
    <p:sldId id="313" r:id="rId58"/>
    <p:sldId id="315" r:id="rId59"/>
    <p:sldId id="314" r:id="rId60"/>
    <p:sldId id="316" r:id="rId61"/>
    <p:sldId id="317" r:id="rId62"/>
    <p:sldId id="318" r:id="rId63"/>
    <p:sldId id="319" r:id="rId64"/>
    <p:sldId id="320" r:id="rId65"/>
    <p:sldId id="329" r:id="rId66"/>
    <p:sldId id="328" r:id="rId67"/>
    <p:sldId id="330" r:id="rId68"/>
    <p:sldId id="331" r:id="rId69"/>
    <p:sldId id="332" r:id="rId70"/>
    <p:sldId id="335" r:id="rId71"/>
    <p:sldId id="334" r:id="rId72"/>
    <p:sldId id="333" r:id="rId73"/>
    <p:sldId id="339" r:id="rId74"/>
    <p:sldId id="336" r:id="rId75"/>
    <p:sldId id="338" r:id="rId76"/>
    <p:sldId id="337" r:id="rId77"/>
    <p:sldId id="348" r:id="rId78"/>
    <p:sldId id="349" r:id="rId79"/>
    <p:sldId id="350" r:id="rId80"/>
    <p:sldId id="351" r:id="rId81"/>
    <p:sldId id="352" r:id="rId82"/>
    <p:sldId id="262" r:id="rId83"/>
    <p:sldId id="258"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43" autoAdjust="0"/>
    <p:restoredTop sz="94660"/>
  </p:normalViewPr>
  <p:slideViewPr>
    <p:cSldViewPr snapToGrid="0">
      <p:cViewPr varScale="1">
        <p:scale>
          <a:sx n="107" d="100"/>
          <a:sy n="107"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1.769"/>
    </inkml:context>
    <inkml:brush xml:id="br0">
      <inkml:brushProperty name="width" value="0.2" units="cm"/>
      <inkml:brushProperty name="height" value="0.2" units="cm"/>
      <inkml:brushProperty name="color" value="#FFC000"/>
    </inkml:brush>
  </inkml:definitions>
  <inkml:trace contextRef="#ctx0" brushRef="#br0">1 24 24575,'6'0'0,"69"0"0,138-16 0,-181 12 0,0 2 0,1 1 0,-1 1 0,1 2 0,-1 1 0,35 9 0,-31-8-532,69-1-1,-100-3 233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4T06:54:00.3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1 102,'505'-20,"990"-62,1490 84,-2957-1,55 10,18 2,192 12,36 1,-295-26,33-1,126 15,56 12,-167-21,-62-5,-1 1,1 1,-1 1,25 6,-28-4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F902-006D-96A8-5680-F892E9E6E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906D36-2F51-F849-BA8C-E40F08DCD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000490-26C3-5CFE-FAA4-319AE77B7B51}"/>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DA888673-F377-541A-7500-138306828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9D2C-76BC-6E33-E442-1A69FFC3EB32}"/>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3783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9FA6-BF99-ACD5-01B4-B27791AFD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E4FF8-CACA-FC9D-234B-DB5D0755F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9B1C0-38E4-C1F0-699F-4A1FE343FC7E}"/>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D43F6DFA-23CD-9743-8AEC-B46D6043E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A59E9-BB6E-1B40-ED98-757EBFB68E31}"/>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0242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DE799-6E57-CE38-8973-005280824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F181F-AE4E-A55F-00FB-F89D7E814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9EA7-7F74-E68A-003C-6D2A43A1F22D}"/>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A8C3E389-9AA5-6643-C673-C1306FED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DDF96-10FC-8987-8547-FC196BCA9B1F}"/>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70583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E151-BC95-E62B-B696-57891780C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7562D-5E6C-9367-7F68-264EBDE36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6AFAB-3974-D860-385F-FE0E428EA990}"/>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0C7067F7-B44A-70E0-7013-310C87043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E50EE-41AB-D9D5-8B7E-FEB80D3381C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640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875-1893-22C7-4A59-171FE2CDD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8C28C-E9CD-3F1B-680A-B8D246FC7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225C7-426A-28CE-62B7-017D40DE8347}"/>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E9C443AE-B548-3928-CD5E-BA22D1640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DB40F-E717-DF56-4CD6-41EC82FCB189}"/>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1135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7397-7610-F659-CAA8-85CE33709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E49B-959D-BF7D-BF52-CFE02728C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17295-1F0D-F4AB-9650-BF6E6A8CD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8C1EB-01E7-FD96-E2CC-1717BEDB6607}"/>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6" name="Footer Placeholder 5">
            <a:extLst>
              <a:ext uri="{FF2B5EF4-FFF2-40B4-BE49-F238E27FC236}">
                <a16:creationId xmlns:a16="http://schemas.microsoft.com/office/drawing/2014/main" id="{148F1F7E-6CDE-FEA9-B349-3A8F402AA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756B2-F968-4268-5037-16EECC30106B}"/>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61080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B612-CB1A-9F80-80A2-65DC37E75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C8651-44FD-2697-F563-92CE48400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D79DD-6334-FA62-7E5E-FB98D31E9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20616-5C50-FE02-0F25-F858DD4E0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91BBD-4060-6B50-A8EE-36850B38C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5FF91-477D-9907-0413-316C26C3C577}"/>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8" name="Footer Placeholder 7">
            <a:extLst>
              <a:ext uri="{FF2B5EF4-FFF2-40B4-BE49-F238E27FC236}">
                <a16:creationId xmlns:a16="http://schemas.microsoft.com/office/drawing/2014/main" id="{E82C1553-5A4A-023E-BD7C-1AB880BED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B6413-E7F5-1480-9AF7-A8AC5EA6AF8C}"/>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17772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D8D8-BEC9-8E80-FDB6-A08B4BBE24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0F70E-C537-68E9-9112-F85E52E091A8}"/>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4" name="Footer Placeholder 3">
            <a:extLst>
              <a:ext uri="{FF2B5EF4-FFF2-40B4-BE49-F238E27FC236}">
                <a16:creationId xmlns:a16="http://schemas.microsoft.com/office/drawing/2014/main" id="{07A345B5-4552-439F-463E-5EDFE1FC42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E0806-CB70-1C94-2201-9406F42A324E}"/>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52629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5A11E-ED4A-EB5C-6B5A-DEEB83D7D73F}"/>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3" name="Footer Placeholder 2">
            <a:extLst>
              <a:ext uri="{FF2B5EF4-FFF2-40B4-BE49-F238E27FC236}">
                <a16:creationId xmlns:a16="http://schemas.microsoft.com/office/drawing/2014/main" id="{6F8F0030-D998-89A8-A9E6-0012F457B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A2D4A-89CE-0AAF-3E9D-C3A33B1E242A}"/>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08737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B666-4D4F-DE46-3F44-A9D01745A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0C6D0-4958-C106-DDDD-A82AD9ED7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A3605-DE9A-8D9C-61CF-1E034755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5E84A-2EB6-D6F7-D2A1-8891C5D25CE5}"/>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6" name="Footer Placeholder 5">
            <a:extLst>
              <a:ext uri="{FF2B5EF4-FFF2-40B4-BE49-F238E27FC236}">
                <a16:creationId xmlns:a16="http://schemas.microsoft.com/office/drawing/2014/main" id="{7485ADD9-A758-9AA0-D181-2CD73D409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55F5D-C0C4-9C94-ED51-CA17395422D3}"/>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6742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7F16-CC19-F99A-A680-A7AF70B0A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D32E0B-AF38-E0FA-FBF8-2D7B62A11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B8F17-D256-F774-53AC-0FAD875F4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B3E87-7C57-D097-2C14-F4D8F6E20FFF}"/>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6" name="Footer Placeholder 5">
            <a:extLst>
              <a:ext uri="{FF2B5EF4-FFF2-40B4-BE49-F238E27FC236}">
                <a16:creationId xmlns:a16="http://schemas.microsoft.com/office/drawing/2014/main" id="{6E608FBE-4791-372B-A989-A58AB7127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481E1-5683-1D4D-72DB-3C787686DED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95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9FE1B-BB4E-7C90-7728-4244D0813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61E9F-B9E7-FCBE-1B1D-8FC75AF44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71D5B-9785-CB46-873B-8DCA9B0710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E8CFF21A-691A-317C-5155-F9908510C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07440-56BD-2D7A-D362-C5B00B3C0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ED601-B0A0-48F9-B791-F4B834F337D3}" type="slidenum">
              <a:rPr lang="en-US" smtClean="0"/>
              <a:t>‹#›</a:t>
            </a:fld>
            <a:endParaRPr lang="en-US"/>
          </a:p>
        </p:txBody>
      </p:sp>
    </p:spTree>
    <p:extLst>
      <p:ext uri="{BB962C8B-B14F-4D97-AF65-F5344CB8AC3E}">
        <p14:creationId xmlns:p14="http://schemas.microsoft.com/office/powerpoint/2010/main" val="384397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ccsdigitalchina/generative_ai_east_asian_studies/blob/main/Information_generate/Generate_nationalities/2_prompt.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fccsdigitalchina/generative_ai_east_asian_studies/blob/main/Information_generate/Generate_nationalities/3_output_check.xlsx"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fccsdigitalchina/generative_ai_east_asian_studies/blob/main/Codes_generation/JavaScript/String_rearrangement/2_prompt_3.5.tx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fccsdigitalchina/generative_ai_east_asian_studies/blob/main/Bibliography_footnote/Calligraphy/2_prompt.tx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cbdb.fas.harvard.edu/cbdbapi/person.php?name=%E7%8E%8B%E5%AE%89%E7%9F%B3&amp;o=json"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fccsdigitalchina/generative_ai_east_asian_studies/blob/main/GIS/Viz_cbdb_biographical_addresses/2_prompt_1_call_api_find_nodes.tx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ccsdigitalchina/generative_ai_east_asian_studies/tree/main/Clean_OCR_output/French_nam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4.png"/></Relationships>
</file>

<file path=ppt/slides/_rels/slide8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fccsdigitalchina/generative_ai_east_asian_studies/blob/main/Clean_OCR_output/French_names/2_prompt.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ABA-9C02-B209-D8EF-5E6672827F90}"/>
              </a:ext>
            </a:extLst>
          </p:cNvPr>
          <p:cNvSpPr>
            <a:spLocks noGrp="1"/>
          </p:cNvSpPr>
          <p:nvPr>
            <p:ph type="ctrTitle"/>
          </p:nvPr>
        </p:nvSpPr>
        <p:spPr/>
        <p:txBody>
          <a:bodyPr/>
          <a:lstStyle/>
          <a:p>
            <a:r>
              <a:rPr lang="en-US" b="0" i="0" dirty="0">
                <a:solidFill>
                  <a:srgbClr val="202124"/>
                </a:solidFill>
                <a:effectLst/>
                <a:latin typeface="docs-Roboto"/>
              </a:rPr>
              <a:t>Generative AI for East Asian Studies: Use Cases</a:t>
            </a:r>
            <a:endParaRPr lang="en-US" dirty="0"/>
          </a:p>
        </p:txBody>
      </p:sp>
      <p:sp>
        <p:nvSpPr>
          <p:cNvPr id="3" name="Subtitle 2">
            <a:extLst>
              <a:ext uri="{FF2B5EF4-FFF2-40B4-BE49-F238E27FC236}">
                <a16:creationId xmlns:a16="http://schemas.microsoft.com/office/drawing/2014/main" id="{8339EDF8-A016-34C4-23CB-778A96FBDE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025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FB5C67-E9CD-63AE-4AF4-53CEADBD2314}"/>
              </a:ext>
            </a:extLst>
          </p:cNvPr>
          <p:cNvSpPr>
            <a:spLocks noGrp="1"/>
          </p:cNvSpPr>
          <p:nvPr>
            <p:ph type="title"/>
          </p:nvPr>
        </p:nvSpPr>
        <p:spPr/>
        <p:txBody>
          <a:bodyPr/>
          <a:lstStyle/>
          <a:p>
            <a:r>
              <a:rPr lang="en-US" dirty="0"/>
              <a:t>Create data from generative AI</a:t>
            </a:r>
          </a:p>
        </p:txBody>
      </p:sp>
      <p:pic>
        <p:nvPicPr>
          <p:cNvPr id="9" name="Content Placeholder 8">
            <a:extLst>
              <a:ext uri="{FF2B5EF4-FFF2-40B4-BE49-F238E27FC236}">
                <a16:creationId xmlns:a16="http://schemas.microsoft.com/office/drawing/2014/main" id="{B17C747F-229A-DA27-7AB6-D116771A311E}"/>
              </a:ext>
            </a:extLst>
          </p:cNvPr>
          <p:cNvPicPr>
            <a:picLocks noGrp="1" noChangeAspect="1"/>
          </p:cNvPicPr>
          <p:nvPr>
            <p:ph idx="1"/>
          </p:nvPr>
        </p:nvPicPr>
        <p:blipFill>
          <a:blip r:embed="rId2"/>
          <a:stretch>
            <a:fillRect/>
          </a:stretch>
        </p:blipFill>
        <p:spPr>
          <a:xfrm>
            <a:off x="1411942" y="1903103"/>
            <a:ext cx="9224682" cy="4594254"/>
          </a:xfrm>
        </p:spPr>
      </p:pic>
      <p:sp>
        <p:nvSpPr>
          <p:cNvPr id="11" name="TextBox 10">
            <a:extLst>
              <a:ext uri="{FF2B5EF4-FFF2-40B4-BE49-F238E27FC236}">
                <a16:creationId xmlns:a16="http://schemas.microsoft.com/office/drawing/2014/main" id="{D0033EF4-65CB-44D1-D42F-B9A758A0B827}"/>
              </a:ext>
            </a:extLst>
          </p:cNvPr>
          <p:cNvSpPr txBox="1"/>
          <p:nvPr/>
        </p:nvSpPr>
        <p:spPr>
          <a:xfrm>
            <a:off x="4280650" y="1256772"/>
            <a:ext cx="7364504" cy="646331"/>
          </a:xfrm>
          <a:prstGeom prst="rect">
            <a:avLst/>
          </a:prstGeom>
          <a:noFill/>
        </p:spPr>
        <p:txBody>
          <a:bodyPr wrap="square">
            <a:spAutoFit/>
          </a:bodyPr>
          <a:lstStyle/>
          <a:p>
            <a:pPr algn="r"/>
            <a:r>
              <a:rPr lang="en-US" dirty="0"/>
              <a:t>https://github.com/fccsdigitalchina/generative_ai_east_asian_studies/tree/main/Information_generate/Generate_nationalities</a:t>
            </a:r>
          </a:p>
        </p:txBody>
      </p:sp>
    </p:spTree>
    <p:extLst>
      <p:ext uri="{BB962C8B-B14F-4D97-AF65-F5344CB8AC3E}">
        <p14:creationId xmlns:p14="http://schemas.microsoft.com/office/powerpoint/2010/main" val="25557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9740-5212-5AD6-DF85-5F845361D2FD}"/>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F3CF3A54-E3B4-72B9-3D60-5A4671436F6A}"/>
              </a:ext>
            </a:extLst>
          </p:cNvPr>
          <p:cNvSpPr>
            <a:spLocks noGrp="1"/>
          </p:cNvSpPr>
          <p:nvPr>
            <p:ph idx="1"/>
          </p:nvPr>
        </p:nvSpPr>
        <p:spPr/>
        <p:txBody>
          <a:bodyPr/>
          <a:lstStyle/>
          <a:p>
            <a:r>
              <a:rPr lang="en-US" dirty="0"/>
              <a:t>I have a list of missionary names in French. They lived in 16c to 18c. please clean the data for me, and give birth year, death year, their Chinese names, nationalities and writings(multiple writings should be separated by ;)</a:t>
            </a:r>
          </a:p>
          <a:p>
            <a:endParaRPr lang="en-US" dirty="0"/>
          </a:p>
          <a:p>
            <a:r>
              <a:rPr lang="en-US" dirty="0"/>
              <a:t>Most the information can be found in this book: Pfister, L. . A. du </a:t>
            </a:r>
            <a:r>
              <a:rPr lang="en-US" dirty="0" err="1"/>
              <a:t>texte</a:t>
            </a:r>
            <a:r>
              <a:rPr lang="en-US" dirty="0"/>
              <a:t>. (1932). Notices </a:t>
            </a:r>
            <a:r>
              <a:rPr lang="en-US" dirty="0" err="1"/>
              <a:t>biographiques</a:t>
            </a:r>
            <a:r>
              <a:rPr lang="en-US" dirty="0"/>
              <a:t> et </a:t>
            </a:r>
            <a:r>
              <a:rPr lang="en-US" dirty="0" err="1"/>
              <a:t>bibliographiques</a:t>
            </a:r>
            <a:r>
              <a:rPr lang="en-US" dirty="0"/>
              <a:t> sur les </a:t>
            </a:r>
            <a:r>
              <a:rPr lang="en-US" dirty="0" err="1"/>
              <a:t>Jésuites</a:t>
            </a:r>
            <a:r>
              <a:rPr lang="en-US" dirty="0"/>
              <a:t> de l'ancienne Mission de Chine : 1552-1773. Tome II, </a:t>
            </a:r>
            <a:r>
              <a:rPr lang="en-US" dirty="0" err="1"/>
              <a:t>XVIIIe</a:t>
            </a:r>
            <a:r>
              <a:rPr lang="en-US" dirty="0"/>
              <a:t> siècle / par le P. Louis Pfister,... Chang-Hai.</a:t>
            </a:r>
          </a:p>
          <a:p>
            <a:endParaRPr lang="en-US" dirty="0"/>
          </a:p>
        </p:txBody>
      </p:sp>
    </p:spTree>
    <p:extLst>
      <p:ext uri="{BB962C8B-B14F-4D97-AF65-F5344CB8AC3E}">
        <p14:creationId xmlns:p14="http://schemas.microsoft.com/office/powerpoint/2010/main" val="429240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5E3B-9922-4F07-66DA-EB29B4F7F5B0}"/>
              </a:ext>
            </a:extLst>
          </p:cNvPr>
          <p:cNvSpPr>
            <a:spLocks noGrp="1"/>
          </p:cNvSpPr>
          <p:nvPr>
            <p:ph type="title"/>
          </p:nvPr>
        </p:nvSpPr>
        <p:spPr/>
        <p:txBody>
          <a:bodyPr/>
          <a:lstStyle/>
          <a:p>
            <a:r>
              <a:rPr lang="en-US" dirty="0"/>
              <a:t>Prompt: Output Schema and Define Batch Number</a:t>
            </a:r>
          </a:p>
        </p:txBody>
      </p:sp>
      <p:sp>
        <p:nvSpPr>
          <p:cNvPr id="3" name="Content Placeholder 2">
            <a:extLst>
              <a:ext uri="{FF2B5EF4-FFF2-40B4-BE49-F238E27FC236}">
                <a16:creationId xmlns:a16="http://schemas.microsoft.com/office/drawing/2014/main" id="{C566DC36-C2EC-399F-5AEC-A2C5DB97994B}"/>
              </a:ext>
            </a:extLst>
          </p:cNvPr>
          <p:cNvSpPr>
            <a:spLocks noGrp="1"/>
          </p:cNvSpPr>
          <p:nvPr>
            <p:ph idx="1"/>
          </p:nvPr>
        </p:nvSpPr>
        <p:spPr/>
        <p:txBody>
          <a:bodyPr>
            <a:normAutofit/>
          </a:bodyPr>
          <a:lstStyle/>
          <a:p>
            <a:r>
              <a:rPr lang="en-US" sz="4400" dirty="0"/>
              <a:t>Generate 10 records per batch in this format:</a:t>
            </a:r>
          </a:p>
          <a:p>
            <a:pPr marL="0" indent="0">
              <a:buNone/>
            </a:pPr>
            <a:r>
              <a:rPr lang="en-US" sz="2400" dirty="0"/>
              <a:t>|cleaned_name|cleaned_name_chn|birth_year|death_year|nationality|writings|</a:t>
            </a:r>
          </a:p>
          <a:p>
            <a:pPr marL="0" indent="0">
              <a:buNone/>
            </a:pPr>
            <a:r>
              <a:rPr lang="en-US" sz="2400" dirty="0"/>
              <a:t>| -- | -- | -- | -- | -- | -- |</a:t>
            </a:r>
          </a:p>
        </p:txBody>
      </p:sp>
    </p:spTree>
    <p:extLst>
      <p:ext uri="{BB962C8B-B14F-4D97-AF65-F5344CB8AC3E}">
        <p14:creationId xmlns:p14="http://schemas.microsoft.com/office/powerpoint/2010/main" val="3176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6AC5-85F2-4B9C-3CAB-5F20888646A1}"/>
              </a:ext>
            </a:extLst>
          </p:cNvPr>
          <p:cNvSpPr>
            <a:spLocks noGrp="1"/>
          </p:cNvSpPr>
          <p:nvPr>
            <p:ph type="title"/>
          </p:nvPr>
        </p:nvSpPr>
        <p:spPr/>
        <p:txBody>
          <a:bodyPr/>
          <a:lstStyle/>
          <a:p>
            <a:r>
              <a:rPr lang="en-US" dirty="0"/>
              <a:t>Prompt: Next Batch Trigger</a:t>
            </a:r>
          </a:p>
        </p:txBody>
      </p:sp>
      <p:sp>
        <p:nvSpPr>
          <p:cNvPr id="3" name="Content Placeholder 2">
            <a:extLst>
              <a:ext uri="{FF2B5EF4-FFF2-40B4-BE49-F238E27FC236}">
                <a16:creationId xmlns:a16="http://schemas.microsoft.com/office/drawing/2014/main" id="{DE0A1DA6-E6CA-F2BA-8592-DCAB7AA7BF7D}"/>
              </a:ext>
            </a:extLst>
          </p:cNvPr>
          <p:cNvSpPr>
            <a:spLocks noGrp="1"/>
          </p:cNvSpPr>
          <p:nvPr>
            <p:ph idx="1"/>
          </p:nvPr>
        </p:nvSpPr>
        <p:spPr/>
        <p:txBody>
          <a:bodyPr>
            <a:normAutofit/>
          </a:bodyPr>
          <a:lstStyle/>
          <a:p>
            <a:r>
              <a:rPr lang="en-US" sz="4800" b="0" i="0" dirty="0">
                <a:solidFill>
                  <a:srgbClr val="1F2328"/>
                </a:solidFill>
                <a:effectLst/>
                <a:latin typeface="ui-monospace"/>
              </a:rPr>
              <a:t>Pause after generating each batch and wait for my input "continue" to generate the next batch.</a:t>
            </a:r>
            <a:endParaRPr lang="en-US" sz="4800" dirty="0"/>
          </a:p>
        </p:txBody>
      </p:sp>
    </p:spTree>
    <p:extLst>
      <p:ext uri="{BB962C8B-B14F-4D97-AF65-F5344CB8AC3E}">
        <p14:creationId xmlns:p14="http://schemas.microsoft.com/office/powerpoint/2010/main" val="348672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D7C1A-053F-63B3-6EF2-0CE8AD782F85}"/>
              </a:ext>
            </a:extLst>
          </p:cNvPr>
          <p:cNvSpPr>
            <a:spLocks noGrp="1"/>
          </p:cNvSpPr>
          <p:nvPr>
            <p:ph idx="1"/>
          </p:nvPr>
        </p:nvSpPr>
        <p:spPr>
          <a:xfrm>
            <a:off x="838200" y="609600"/>
            <a:ext cx="10515600" cy="5567363"/>
          </a:xfrm>
        </p:spPr>
        <p:txBody>
          <a:bodyPr/>
          <a:lstStyle/>
          <a:p>
            <a:r>
              <a:rPr lang="en-US" sz="2400" dirty="0">
                <a:hlinkClick r:id="rId2"/>
              </a:rPr>
              <a:t>https://github.com/fccsdigitalchina/generative_ai_east_asian_studies/blob/main/Information_generate/Generate_nationalities/2_prompt.txt</a:t>
            </a:r>
            <a:endParaRPr lang="en-US" sz="2400" dirty="0"/>
          </a:p>
          <a:p>
            <a:endParaRPr lang="en-US" dirty="0"/>
          </a:p>
        </p:txBody>
      </p:sp>
      <p:pic>
        <p:nvPicPr>
          <p:cNvPr id="5" name="Picture 4">
            <a:extLst>
              <a:ext uri="{FF2B5EF4-FFF2-40B4-BE49-F238E27FC236}">
                <a16:creationId xmlns:a16="http://schemas.microsoft.com/office/drawing/2014/main" id="{6AB2C15C-A88E-FE65-D802-C3B96ED738B4}"/>
              </a:ext>
            </a:extLst>
          </p:cNvPr>
          <p:cNvPicPr>
            <a:picLocks noChangeAspect="1"/>
          </p:cNvPicPr>
          <p:nvPr/>
        </p:nvPicPr>
        <p:blipFill>
          <a:blip r:embed="rId3"/>
          <a:stretch>
            <a:fillRect/>
          </a:stretch>
        </p:blipFill>
        <p:spPr>
          <a:xfrm>
            <a:off x="2463053" y="1426560"/>
            <a:ext cx="7265893" cy="5332828"/>
          </a:xfrm>
          <a:prstGeom prst="rect">
            <a:avLst/>
          </a:prstGeom>
        </p:spPr>
      </p:pic>
    </p:spTree>
    <p:extLst>
      <p:ext uri="{BB962C8B-B14F-4D97-AF65-F5344CB8AC3E}">
        <p14:creationId xmlns:p14="http://schemas.microsoft.com/office/powerpoint/2010/main" val="368444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38B5-AF89-F54F-1B5D-7DFCFB7134E1}"/>
              </a:ext>
            </a:extLst>
          </p:cNvPr>
          <p:cNvSpPr>
            <a:spLocks noGrp="1"/>
          </p:cNvSpPr>
          <p:nvPr>
            <p:ph type="title"/>
          </p:nvPr>
        </p:nvSpPr>
        <p:spPr/>
        <p:txBody>
          <a:bodyPr/>
          <a:lstStyle/>
          <a:p>
            <a:r>
              <a:rPr lang="en-US" dirty="0"/>
              <a:t>Correct Rate of Nationality (</a:t>
            </a:r>
            <a:r>
              <a:rPr lang="en-US" dirty="0" err="1"/>
              <a:t>ChatGPT</a:t>
            </a:r>
            <a:r>
              <a:rPr lang="en-US" dirty="0"/>
              <a:t> 4.0)</a:t>
            </a:r>
          </a:p>
        </p:txBody>
      </p:sp>
      <p:sp>
        <p:nvSpPr>
          <p:cNvPr id="3" name="Content Placeholder 2">
            <a:extLst>
              <a:ext uri="{FF2B5EF4-FFF2-40B4-BE49-F238E27FC236}">
                <a16:creationId xmlns:a16="http://schemas.microsoft.com/office/drawing/2014/main" id="{1755B87D-A2A9-AEFA-681F-4D9E9899132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41BD903-52B3-C176-494C-F21FC2B1FC2C}"/>
              </a:ext>
            </a:extLst>
          </p:cNvPr>
          <p:cNvPicPr>
            <a:picLocks noChangeAspect="1"/>
          </p:cNvPicPr>
          <p:nvPr/>
        </p:nvPicPr>
        <p:blipFill>
          <a:blip r:embed="rId2"/>
          <a:stretch>
            <a:fillRect/>
          </a:stretch>
        </p:blipFill>
        <p:spPr>
          <a:xfrm>
            <a:off x="557212" y="1343025"/>
            <a:ext cx="11077575" cy="5514975"/>
          </a:xfrm>
          <a:prstGeom prst="rect">
            <a:avLst/>
          </a:prstGeom>
        </p:spPr>
      </p:pic>
    </p:spTree>
    <p:extLst>
      <p:ext uri="{BB962C8B-B14F-4D97-AF65-F5344CB8AC3E}">
        <p14:creationId xmlns:p14="http://schemas.microsoft.com/office/powerpoint/2010/main" val="173652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0E-AB9A-2EE4-48CD-B4B69C4785FC}"/>
              </a:ext>
            </a:extLst>
          </p:cNvPr>
          <p:cNvSpPr>
            <a:spLocks noGrp="1"/>
          </p:cNvSpPr>
          <p:nvPr>
            <p:ph type="title"/>
          </p:nvPr>
        </p:nvSpPr>
        <p:spPr/>
        <p:txBody>
          <a:bodyPr/>
          <a:lstStyle/>
          <a:p>
            <a:r>
              <a:rPr lang="en-US" dirty="0"/>
              <a:t>Observe the Data:</a:t>
            </a:r>
            <a:r>
              <a:rPr lang="zh-CN" altLang="en-US" dirty="0"/>
              <a:t> </a:t>
            </a:r>
            <a:r>
              <a:rPr lang="en-US" altLang="zh-CN" dirty="0"/>
              <a:t>False</a:t>
            </a:r>
            <a:endParaRPr lang="en-US" dirty="0"/>
          </a:p>
        </p:txBody>
      </p:sp>
      <p:sp>
        <p:nvSpPr>
          <p:cNvPr id="3" name="Content Placeholder 2">
            <a:extLst>
              <a:ext uri="{FF2B5EF4-FFF2-40B4-BE49-F238E27FC236}">
                <a16:creationId xmlns:a16="http://schemas.microsoft.com/office/drawing/2014/main" id="{63317DEB-DD76-3416-CF60-FC1C33BAE55A}"/>
              </a:ext>
            </a:extLst>
          </p:cNvPr>
          <p:cNvSpPr>
            <a:spLocks noGrp="1"/>
          </p:cNvSpPr>
          <p:nvPr>
            <p:ph idx="1"/>
          </p:nvPr>
        </p:nvSpPr>
        <p:spPr/>
        <p:txBody>
          <a:bodyPr/>
          <a:lstStyle/>
          <a:p>
            <a:r>
              <a:rPr lang="en-US" sz="1800" dirty="0">
                <a:hlinkClick r:id="rId2"/>
              </a:rPr>
              <a:t>https://github.com/fccsdigitalchina/generative_ai_east_asian_studies/blob/main/Information_generate/Generate_nationalities/3_output_check.xlsx</a:t>
            </a:r>
            <a:endParaRPr lang="en-US" sz="1800" dirty="0"/>
          </a:p>
          <a:p>
            <a:endParaRPr lang="en-US" dirty="0"/>
          </a:p>
        </p:txBody>
      </p:sp>
      <p:pic>
        <p:nvPicPr>
          <p:cNvPr id="6" name="Picture 5">
            <a:extLst>
              <a:ext uri="{FF2B5EF4-FFF2-40B4-BE49-F238E27FC236}">
                <a16:creationId xmlns:a16="http://schemas.microsoft.com/office/drawing/2014/main" id="{768200C0-2968-0B36-C9D3-1B6E1D373BF0}"/>
              </a:ext>
            </a:extLst>
          </p:cNvPr>
          <p:cNvPicPr>
            <a:picLocks noChangeAspect="1"/>
          </p:cNvPicPr>
          <p:nvPr/>
        </p:nvPicPr>
        <p:blipFill rotWithShape="1">
          <a:blip r:embed="rId3"/>
          <a:srcRect r="10507"/>
          <a:stretch/>
        </p:blipFill>
        <p:spPr>
          <a:xfrm>
            <a:off x="1488060" y="2386275"/>
            <a:ext cx="8247611" cy="4398488"/>
          </a:xfrm>
          <a:prstGeom prst="rect">
            <a:avLst/>
          </a:prstGeom>
        </p:spPr>
      </p:pic>
      <p:pic>
        <p:nvPicPr>
          <p:cNvPr id="8" name="Picture 7">
            <a:extLst>
              <a:ext uri="{FF2B5EF4-FFF2-40B4-BE49-F238E27FC236}">
                <a16:creationId xmlns:a16="http://schemas.microsoft.com/office/drawing/2014/main" id="{387078D3-5315-52D3-708D-861CEA1DB1E0}"/>
              </a:ext>
            </a:extLst>
          </p:cNvPr>
          <p:cNvPicPr>
            <a:picLocks noChangeAspect="1"/>
          </p:cNvPicPr>
          <p:nvPr/>
        </p:nvPicPr>
        <p:blipFill>
          <a:blip r:embed="rId4"/>
          <a:stretch>
            <a:fillRect/>
          </a:stretch>
        </p:blipFill>
        <p:spPr>
          <a:xfrm>
            <a:off x="2560962" y="1550465"/>
            <a:ext cx="3808415" cy="4443148"/>
          </a:xfrm>
          <a:prstGeom prst="rect">
            <a:avLst/>
          </a:prstGeom>
          <a:ln w="38100">
            <a:solidFill>
              <a:schemeClr val="tx1"/>
            </a:solidFill>
          </a:ln>
        </p:spPr>
      </p:pic>
      <p:cxnSp>
        <p:nvCxnSpPr>
          <p:cNvPr id="10" name="Straight Connector 9">
            <a:extLst>
              <a:ext uri="{FF2B5EF4-FFF2-40B4-BE49-F238E27FC236}">
                <a16:creationId xmlns:a16="http://schemas.microsoft.com/office/drawing/2014/main" id="{051CE8C9-4733-AE9C-2007-2446F6A6E7C8}"/>
              </a:ext>
            </a:extLst>
          </p:cNvPr>
          <p:cNvCxnSpPr>
            <a:cxnSpLocks/>
          </p:cNvCxnSpPr>
          <p:nvPr/>
        </p:nvCxnSpPr>
        <p:spPr>
          <a:xfrm>
            <a:off x="6369377" y="2796988"/>
            <a:ext cx="811352" cy="32273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237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ECA2-404F-BFDE-E28E-D1DB80722D26}"/>
              </a:ext>
            </a:extLst>
          </p:cNvPr>
          <p:cNvSpPr>
            <a:spLocks noGrp="1"/>
          </p:cNvSpPr>
          <p:nvPr>
            <p:ph type="title"/>
          </p:nvPr>
        </p:nvSpPr>
        <p:spPr/>
        <p:txBody>
          <a:bodyPr/>
          <a:lstStyle/>
          <a:p>
            <a:r>
              <a:rPr lang="en-US" dirty="0"/>
              <a:t>Observe the Data:</a:t>
            </a:r>
            <a:r>
              <a:rPr lang="zh-CN" altLang="en-US" dirty="0"/>
              <a:t> </a:t>
            </a:r>
            <a:r>
              <a:rPr lang="en-US" altLang="zh-CN" dirty="0"/>
              <a:t>True</a:t>
            </a:r>
            <a:endParaRPr lang="en-US" dirty="0"/>
          </a:p>
        </p:txBody>
      </p:sp>
      <p:sp>
        <p:nvSpPr>
          <p:cNvPr id="3" name="Content Placeholder 2">
            <a:extLst>
              <a:ext uri="{FF2B5EF4-FFF2-40B4-BE49-F238E27FC236}">
                <a16:creationId xmlns:a16="http://schemas.microsoft.com/office/drawing/2014/main" id="{4515B12C-DB2B-D008-8CF0-3B90EB54341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3F4B9B-988A-FF33-C5D4-1C9D0BD1E0A5}"/>
              </a:ext>
            </a:extLst>
          </p:cNvPr>
          <p:cNvPicPr>
            <a:picLocks noChangeAspect="1"/>
          </p:cNvPicPr>
          <p:nvPr/>
        </p:nvPicPr>
        <p:blipFill>
          <a:blip r:embed="rId2"/>
          <a:stretch>
            <a:fillRect/>
          </a:stretch>
        </p:blipFill>
        <p:spPr>
          <a:xfrm>
            <a:off x="1080527" y="1485900"/>
            <a:ext cx="9744075" cy="5372100"/>
          </a:xfrm>
          <a:prstGeom prst="rect">
            <a:avLst/>
          </a:prstGeom>
        </p:spPr>
      </p:pic>
      <p:pic>
        <p:nvPicPr>
          <p:cNvPr id="7" name="Picture 6">
            <a:extLst>
              <a:ext uri="{FF2B5EF4-FFF2-40B4-BE49-F238E27FC236}">
                <a16:creationId xmlns:a16="http://schemas.microsoft.com/office/drawing/2014/main" id="{144931BF-2968-435F-1CD6-E47EA7357665}"/>
              </a:ext>
            </a:extLst>
          </p:cNvPr>
          <p:cNvPicPr>
            <a:picLocks noChangeAspect="1"/>
          </p:cNvPicPr>
          <p:nvPr/>
        </p:nvPicPr>
        <p:blipFill>
          <a:blip r:embed="rId3"/>
          <a:stretch>
            <a:fillRect/>
          </a:stretch>
        </p:blipFill>
        <p:spPr>
          <a:xfrm>
            <a:off x="2780906" y="1759637"/>
            <a:ext cx="4165491" cy="3862548"/>
          </a:xfrm>
          <a:prstGeom prst="rect">
            <a:avLst/>
          </a:prstGeom>
          <a:ln w="38100">
            <a:solidFill>
              <a:schemeClr val="tx1"/>
            </a:solidFill>
          </a:ln>
        </p:spPr>
      </p:pic>
      <p:cxnSp>
        <p:nvCxnSpPr>
          <p:cNvPr id="8" name="Straight Connector 7">
            <a:extLst>
              <a:ext uri="{FF2B5EF4-FFF2-40B4-BE49-F238E27FC236}">
                <a16:creationId xmlns:a16="http://schemas.microsoft.com/office/drawing/2014/main" id="{04DB9D30-96FB-FBE4-5D3A-86891046F565}"/>
              </a:ext>
            </a:extLst>
          </p:cNvPr>
          <p:cNvCxnSpPr>
            <a:cxnSpLocks/>
          </p:cNvCxnSpPr>
          <p:nvPr/>
        </p:nvCxnSpPr>
        <p:spPr>
          <a:xfrm flipV="1">
            <a:off x="6946397" y="2277035"/>
            <a:ext cx="879791" cy="534428"/>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922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9EB-2D02-335B-8010-B7E8824A39AB}"/>
              </a:ext>
            </a:extLst>
          </p:cNvPr>
          <p:cNvSpPr>
            <a:spLocks noGrp="1"/>
          </p:cNvSpPr>
          <p:nvPr>
            <p:ph type="title"/>
          </p:nvPr>
        </p:nvSpPr>
        <p:spPr/>
        <p:txBody>
          <a:bodyPr/>
          <a:lstStyle/>
          <a:p>
            <a:r>
              <a:rPr lang="en-US" dirty="0"/>
              <a:t>Rearrange Data by Rules</a:t>
            </a:r>
          </a:p>
        </p:txBody>
      </p:sp>
      <p:sp>
        <p:nvSpPr>
          <p:cNvPr id="3" name="Content Placeholder 2">
            <a:extLst>
              <a:ext uri="{FF2B5EF4-FFF2-40B4-BE49-F238E27FC236}">
                <a16:creationId xmlns:a16="http://schemas.microsoft.com/office/drawing/2014/main" id="{B15BB971-5D53-6320-F623-30CEE1F6D012}"/>
              </a:ext>
            </a:extLst>
          </p:cNvPr>
          <p:cNvSpPr>
            <a:spLocks noGrp="1"/>
          </p:cNvSpPr>
          <p:nvPr>
            <p:ph idx="1"/>
          </p:nvPr>
        </p:nvSpPr>
        <p:spPr/>
        <p:txBody>
          <a:bodyPr/>
          <a:lstStyle/>
          <a:p>
            <a:pPr marL="0" indent="0">
              <a:buNone/>
            </a:pPr>
            <a:r>
              <a:rPr lang="zh-TW" altLang="en-US" sz="3600" dirty="0"/>
              <a:t>安堅濟竇東德西相沙靜望民望我睹觀不</a:t>
            </a:r>
            <a:endParaRPr lang="en-US" altLang="zh-TW" sz="3600" dirty="0"/>
          </a:p>
          <a:p>
            <a:pPr marL="0" indent="0">
              <a:buNone/>
            </a:pPr>
            <a:r>
              <a:rPr lang="zh-TW" altLang="en-US" sz="3600" dirty="0"/>
              <a:t>禮明範瑪安三方巴明居如華如迪瑪奇寧</a:t>
            </a:r>
            <a:endParaRPr lang="en-US" altLang="zh-TW" sz="3600" dirty="0"/>
          </a:p>
          <a:p>
            <a:pPr marL="0" indent="0">
              <a:buNone/>
            </a:pPr>
            <a:r>
              <a:rPr lang="zh-TW" altLang="en-US" sz="3600" dirty="0"/>
              <a:t>范羅巴利麥孟石鍾黃郭蘇龍羅龐李費黎</a:t>
            </a:r>
            <a:endParaRPr lang="en-US" altLang="zh-TW" sz="3600" dirty="0"/>
          </a:p>
          <a:p>
            <a:pPr marL="0" indent="0">
              <a:buNone/>
            </a:pPr>
            <a:endParaRPr lang="en-US" altLang="zh-TW" sz="3600" dirty="0"/>
          </a:p>
          <a:p>
            <a:pPr marL="0" indent="0">
              <a:buNone/>
            </a:pPr>
            <a:endParaRPr lang="en-US" altLang="zh-TW" sz="3600" dirty="0"/>
          </a:p>
          <a:p>
            <a:pPr marL="0" indent="0">
              <a:buNone/>
            </a:pPr>
            <a:r>
              <a:rPr lang="en-US" altLang="zh-TW" sz="3600" dirty="0"/>
              <a:t>From ABBYY</a:t>
            </a:r>
            <a:endParaRPr lang="zh-TW" altLang="en-US" sz="3600" dirty="0"/>
          </a:p>
          <a:p>
            <a:endParaRPr lang="en-US" dirty="0"/>
          </a:p>
        </p:txBody>
      </p:sp>
      <p:pic>
        <p:nvPicPr>
          <p:cNvPr id="5" name="Picture 4">
            <a:extLst>
              <a:ext uri="{FF2B5EF4-FFF2-40B4-BE49-F238E27FC236}">
                <a16:creationId xmlns:a16="http://schemas.microsoft.com/office/drawing/2014/main" id="{85CB62F5-3FBA-FC39-A55A-40DDD05B24BC}"/>
              </a:ext>
            </a:extLst>
          </p:cNvPr>
          <p:cNvPicPr>
            <a:picLocks noChangeAspect="1"/>
          </p:cNvPicPr>
          <p:nvPr/>
        </p:nvPicPr>
        <p:blipFill>
          <a:blip r:embed="rId2"/>
          <a:stretch>
            <a:fillRect/>
          </a:stretch>
        </p:blipFill>
        <p:spPr>
          <a:xfrm>
            <a:off x="9166319" y="365125"/>
            <a:ext cx="1565325" cy="6244287"/>
          </a:xfrm>
          <a:prstGeom prst="rect">
            <a:avLst/>
          </a:prstGeom>
        </p:spPr>
      </p:pic>
      <p:sp>
        <p:nvSpPr>
          <p:cNvPr id="7" name="TextBox 6">
            <a:extLst>
              <a:ext uri="{FF2B5EF4-FFF2-40B4-BE49-F238E27FC236}">
                <a16:creationId xmlns:a16="http://schemas.microsoft.com/office/drawing/2014/main" id="{93674A3C-897D-1FFD-18A4-FBF8098676BA}"/>
              </a:ext>
            </a:extLst>
          </p:cNvPr>
          <p:cNvSpPr txBox="1"/>
          <p:nvPr/>
        </p:nvSpPr>
        <p:spPr>
          <a:xfrm>
            <a:off x="1649506" y="5530632"/>
            <a:ext cx="7171764" cy="646331"/>
          </a:xfrm>
          <a:prstGeom prst="rect">
            <a:avLst/>
          </a:prstGeom>
          <a:noFill/>
        </p:spPr>
        <p:txBody>
          <a:bodyPr wrap="square">
            <a:spAutoFit/>
          </a:bodyPr>
          <a:lstStyle/>
          <a:p>
            <a:r>
              <a:rPr lang="en-US" dirty="0"/>
              <a:t>https://github.com/fccsdigitalchina/generative_ai_east_asian_studies/tree/main/Codes_generation/JavaScript/String_rearrangement</a:t>
            </a:r>
          </a:p>
        </p:txBody>
      </p:sp>
    </p:spTree>
    <p:extLst>
      <p:ext uri="{BB962C8B-B14F-4D97-AF65-F5344CB8AC3E}">
        <p14:creationId xmlns:p14="http://schemas.microsoft.com/office/powerpoint/2010/main" val="79958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DC70-2E7C-1469-620F-0099A866B547}"/>
              </a:ext>
            </a:extLst>
          </p:cNvPr>
          <p:cNvSpPr>
            <a:spLocks noGrp="1"/>
          </p:cNvSpPr>
          <p:nvPr>
            <p:ph type="title"/>
          </p:nvPr>
        </p:nvSpPr>
        <p:spPr/>
        <p:txBody>
          <a:bodyPr/>
          <a:lstStyle/>
          <a:p>
            <a:r>
              <a:rPr lang="en-US" dirty="0"/>
              <a:t>Solution: Generate some JS codes</a:t>
            </a:r>
          </a:p>
        </p:txBody>
      </p:sp>
      <p:sp>
        <p:nvSpPr>
          <p:cNvPr id="3" name="Content Placeholder 2">
            <a:extLst>
              <a:ext uri="{FF2B5EF4-FFF2-40B4-BE49-F238E27FC236}">
                <a16:creationId xmlns:a16="http://schemas.microsoft.com/office/drawing/2014/main" id="{D13C55F2-BD82-32A3-2FEE-D29FE2ED88DC}"/>
              </a:ext>
            </a:extLst>
          </p:cNvPr>
          <p:cNvSpPr>
            <a:spLocks noGrp="1"/>
          </p:cNvSpPr>
          <p:nvPr>
            <p:ph idx="1"/>
          </p:nvPr>
        </p:nvSpPr>
        <p:spPr/>
        <p:txBody>
          <a:bodyPr>
            <a:normAutofit/>
          </a:bodyPr>
          <a:lstStyle/>
          <a:p>
            <a:pPr marL="0" indent="0">
              <a:buNone/>
            </a:pPr>
            <a:r>
              <a:rPr lang="en-US" sz="6600" dirty="0"/>
              <a:t>JavaScript codes </a:t>
            </a:r>
          </a:p>
          <a:p>
            <a:pPr marL="0" indent="0">
              <a:buNone/>
            </a:pPr>
            <a:r>
              <a:rPr lang="en-US" sz="6600" dirty="0"/>
              <a:t>=&gt; Any Browser</a:t>
            </a:r>
          </a:p>
        </p:txBody>
      </p:sp>
    </p:spTree>
    <p:extLst>
      <p:ext uri="{BB962C8B-B14F-4D97-AF65-F5344CB8AC3E}">
        <p14:creationId xmlns:p14="http://schemas.microsoft.com/office/powerpoint/2010/main" val="29500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7D46-72C6-294E-65F3-B890DEA7E1B0}"/>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EE6078F-2A28-D0BE-AD23-48CA59BC8373}"/>
              </a:ext>
            </a:extLst>
          </p:cNvPr>
          <p:cNvSpPr>
            <a:spLocks noGrp="1"/>
          </p:cNvSpPr>
          <p:nvPr>
            <p:ph idx="1"/>
          </p:nvPr>
        </p:nvSpPr>
        <p:spPr/>
        <p:txBody>
          <a:bodyPr>
            <a:normAutofit lnSpcReduction="10000"/>
          </a:bodyPr>
          <a:lstStyle/>
          <a:p>
            <a:pPr>
              <a:lnSpc>
                <a:spcPct val="150000"/>
              </a:lnSpc>
            </a:pPr>
            <a:r>
              <a:rPr lang="en-US" sz="4400" dirty="0"/>
              <a:t>Create a new chat/Remove an old chat/Continue a previous chat</a:t>
            </a:r>
          </a:p>
          <a:p>
            <a:pPr>
              <a:lnSpc>
                <a:spcPct val="150000"/>
              </a:lnSpc>
            </a:pPr>
            <a:r>
              <a:rPr lang="en-US" sz="4400" dirty="0"/>
              <a:t>Continue</a:t>
            </a:r>
          </a:p>
          <a:p>
            <a:pPr>
              <a:lnSpc>
                <a:spcPct val="150000"/>
              </a:lnSpc>
            </a:pPr>
            <a:r>
              <a:rPr lang="en-US" sz="4400" dirty="0"/>
              <a:t>Copy</a:t>
            </a:r>
          </a:p>
          <a:p>
            <a:endParaRPr lang="en-US" dirty="0"/>
          </a:p>
        </p:txBody>
      </p:sp>
    </p:spTree>
    <p:extLst>
      <p:ext uri="{BB962C8B-B14F-4D97-AF65-F5344CB8AC3E}">
        <p14:creationId xmlns:p14="http://schemas.microsoft.com/office/powerpoint/2010/main" val="53767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CAFA-482F-A1B2-65B9-900E6037F0C1}"/>
              </a:ext>
            </a:extLst>
          </p:cNvPr>
          <p:cNvSpPr>
            <a:spLocks noGrp="1"/>
          </p:cNvSpPr>
          <p:nvPr>
            <p:ph type="title"/>
          </p:nvPr>
        </p:nvSpPr>
        <p:spPr/>
        <p:txBody>
          <a:bodyPr/>
          <a:lstStyle/>
          <a:p>
            <a:r>
              <a:rPr lang="en-US" dirty="0"/>
              <a:t>Prompt 3.5: Describe the Pattern</a:t>
            </a:r>
          </a:p>
        </p:txBody>
      </p:sp>
      <p:sp>
        <p:nvSpPr>
          <p:cNvPr id="3" name="Content Placeholder 2">
            <a:extLst>
              <a:ext uri="{FF2B5EF4-FFF2-40B4-BE49-F238E27FC236}">
                <a16:creationId xmlns:a16="http://schemas.microsoft.com/office/drawing/2014/main" id="{AD504DF6-605A-08D4-6DFF-5D557DCCDDEE}"/>
              </a:ext>
            </a:extLst>
          </p:cNvPr>
          <p:cNvSpPr>
            <a:spLocks noGrp="1"/>
          </p:cNvSpPr>
          <p:nvPr>
            <p:ph idx="1"/>
          </p:nvPr>
        </p:nvSpPr>
        <p:spPr/>
        <p:txBody>
          <a:bodyPr>
            <a:normAutofit fontScale="92500" lnSpcReduction="20000"/>
          </a:bodyPr>
          <a:lstStyle/>
          <a:p>
            <a:pPr marL="0" indent="0">
              <a:buNone/>
            </a:pPr>
            <a:r>
              <a:rPr lang="en-US" dirty="0"/>
              <a:t>I have a paragraphs. The length of this paragraph(p) can be divided by 3:</a:t>
            </a:r>
          </a:p>
          <a:p>
            <a:pPr marL="0" indent="0">
              <a:buNone/>
            </a:pPr>
            <a:r>
              <a:rPr lang="en-US" dirty="0"/>
              <a:t>a1a2a3...anb1b2b3...bnc1c2c3... </a:t>
            </a:r>
            <a:r>
              <a:rPr lang="en-US" dirty="0" err="1"/>
              <a:t>cn</a:t>
            </a:r>
            <a:endParaRPr lang="en-US" dirty="0"/>
          </a:p>
          <a:p>
            <a:pPr marL="0" indent="0">
              <a:buNone/>
            </a:pPr>
            <a:r>
              <a:rPr lang="en-US" dirty="0"/>
              <a:t>I want to create a new 3 characters list(d) by using the corresponding vertical position of each paragraph. The order of picking characters will be from c1b1a1 to </a:t>
            </a:r>
            <a:r>
              <a:rPr lang="en-US" dirty="0" err="1"/>
              <a:t>cnbnan</a:t>
            </a:r>
            <a:r>
              <a:rPr lang="en-US" dirty="0"/>
              <a:t>.(the position of c1 is (length of p)/3*2, b1 is (length of p)/3, a1 is 0 , your for loop step should be 1 instead of 3) The output should be(from left to right):</a:t>
            </a:r>
          </a:p>
          <a:p>
            <a:pPr marL="0" indent="0">
              <a:buNone/>
            </a:pPr>
            <a:r>
              <a:rPr lang="en-US" dirty="0"/>
              <a:t>c1b1a1</a:t>
            </a:r>
          </a:p>
          <a:p>
            <a:pPr marL="0" indent="0">
              <a:buNone/>
            </a:pPr>
            <a:r>
              <a:rPr lang="en-US" dirty="0"/>
              <a:t>c2b2a2</a:t>
            </a:r>
          </a:p>
          <a:p>
            <a:pPr marL="0" indent="0">
              <a:buNone/>
            </a:pPr>
            <a:r>
              <a:rPr lang="en-US" dirty="0"/>
              <a:t>c3b3a3</a:t>
            </a:r>
          </a:p>
          <a:p>
            <a:pPr marL="0" indent="0">
              <a:buNone/>
            </a:pPr>
            <a:r>
              <a:rPr lang="en-US" dirty="0"/>
              <a:t>...</a:t>
            </a:r>
          </a:p>
          <a:p>
            <a:pPr marL="0" indent="0">
              <a:buNone/>
            </a:pPr>
            <a:r>
              <a:rPr lang="en-US" dirty="0" err="1"/>
              <a:t>cnbnan</a:t>
            </a:r>
            <a:endParaRPr lang="en-US" dirty="0"/>
          </a:p>
        </p:txBody>
      </p:sp>
    </p:spTree>
    <p:extLst>
      <p:ext uri="{BB962C8B-B14F-4D97-AF65-F5344CB8AC3E}">
        <p14:creationId xmlns:p14="http://schemas.microsoft.com/office/powerpoint/2010/main" val="82264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658D-774F-E07A-BBC0-6A3FB00B2389}"/>
              </a:ext>
            </a:extLst>
          </p:cNvPr>
          <p:cNvSpPr>
            <a:spLocks noGrp="1"/>
          </p:cNvSpPr>
          <p:nvPr>
            <p:ph type="title"/>
          </p:nvPr>
        </p:nvSpPr>
        <p:spPr/>
        <p:txBody>
          <a:bodyPr/>
          <a:lstStyle/>
          <a:p>
            <a:r>
              <a:rPr lang="en-US" dirty="0"/>
              <a:t>Prompt 3.5: Describe your output schema</a:t>
            </a:r>
          </a:p>
        </p:txBody>
      </p:sp>
      <p:sp>
        <p:nvSpPr>
          <p:cNvPr id="3" name="Content Placeholder 2">
            <a:extLst>
              <a:ext uri="{FF2B5EF4-FFF2-40B4-BE49-F238E27FC236}">
                <a16:creationId xmlns:a16="http://schemas.microsoft.com/office/drawing/2014/main" id="{3D8E76A9-E674-5170-A882-88A5B8B5E904}"/>
              </a:ext>
            </a:extLst>
          </p:cNvPr>
          <p:cNvSpPr>
            <a:spLocks noGrp="1"/>
          </p:cNvSpPr>
          <p:nvPr>
            <p:ph idx="1"/>
          </p:nvPr>
        </p:nvSpPr>
        <p:spPr/>
        <p:txBody>
          <a:bodyPr>
            <a:normAutofit/>
          </a:bodyPr>
          <a:lstStyle/>
          <a:p>
            <a:pPr marL="0" indent="0">
              <a:buNone/>
            </a:pPr>
            <a:r>
              <a:rPr lang="en-US" sz="4000" dirty="0"/>
              <a:t>Each combination of d should be divided by a line breaker. Please provide a </a:t>
            </a:r>
            <a:r>
              <a:rPr lang="en-US" sz="4000" b="1" u="sng" dirty="0"/>
              <a:t>HTML file with inline CSS and JavaScript for a webpage</a:t>
            </a:r>
            <a:r>
              <a:rPr lang="en-US" sz="4000" dirty="0"/>
              <a:t> that meets the following suggestions:</a:t>
            </a:r>
          </a:p>
        </p:txBody>
      </p:sp>
    </p:spTree>
    <p:extLst>
      <p:ext uri="{BB962C8B-B14F-4D97-AF65-F5344CB8AC3E}">
        <p14:creationId xmlns:p14="http://schemas.microsoft.com/office/powerpoint/2010/main" val="30058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1. There is a input box on the page. Users will put a string like this in this input box "</a:t>
            </a:r>
            <a:r>
              <a:rPr lang="zh-TW" altLang="en-US" dirty="0"/>
              <a:t>安堅濟竇東德西相沙靜望民望我睹觀不禮明範瑪安三方巴明居如華如迪瑪奇寧范羅巴利麥孟石鍾黃郭蘇龍羅龐李費黎</a:t>
            </a:r>
            <a:r>
              <a:rPr lang="en-US" altLang="zh-TW" dirty="0"/>
              <a:t>". </a:t>
            </a:r>
            <a:r>
              <a:rPr lang="en-US" dirty="0"/>
              <a:t>I'm also not sure how many characters each paragraph will have, but the length of the whole text is divisible by three</a:t>
            </a:r>
          </a:p>
          <a:p>
            <a:pPr marL="0" indent="0">
              <a:buNone/>
            </a:pPr>
            <a:endParaRPr lang="en-US" dirty="0"/>
          </a:p>
        </p:txBody>
      </p:sp>
    </p:spTree>
    <p:extLst>
      <p:ext uri="{BB962C8B-B14F-4D97-AF65-F5344CB8AC3E}">
        <p14:creationId xmlns:p14="http://schemas.microsoft.com/office/powerpoint/2010/main" val="404520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2. There is a button under the input box. It will trigger your </a:t>
            </a:r>
            <a:r>
              <a:rPr lang="en-US" dirty="0" err="1"/>
              <a:t>js</a:t>
            </a:r>
            <a:r>
              <a:rPr lang="en-US" dirty="0"/>
              <a:t> to convert the input to the output</a:t>
            </a:r>
          </a:p>
          <a:p>
            <a:pPr marL="0" indent="0">
              <a:buNone/>
            </a:pPr>
            <a:endParaRPr lang="en-US" dirty="0"/>
          </a:p>
          <a:p>
            <a:pPr marL="0" indent="0">
              <a:buNone/>
            </a:pPr>
            <a:r>
              <a:rPr lang="en-US" dirty="0"/>
              <a:t>3. Wrap the output to a &lt;div&gt; under the button</a:t>
            </a:r>
          </a:p>
          <a:p>
            <a:pPr marL="0" indent="0">
              <a:buNone/>
            </a:pPr>
            <a:endParaRPr lang="en-US" dirty="0"/>
          </a:p>
        </p:txBody>
      </p:sp>
    </p:spTree>
    <p:extLst>
      <p:ext uri="{BB962C8B-B14F-4D97-AF65-F5344CB8AC3E}">
        <p14:creationId xmlns:p14="http://schemas.microsoft.com/office/powerpoint/2010/main" val="364555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Prettify Your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4. The style of this webpage should be cyber punk</a:t>
            </a:r>
          </a:p>
        </p:txBody>
      </p:sp>
    </p:spTree>
    <p:extLst>
      <p:ext uri="{BB962C8B-B14F-4D97-AF65-F5344CB8AC3E}">
        <p14:creationId xmlns:p14="http://schemas.microsoft.com/office/powerpoint/2010/main" val="247142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8FC2A-9467-78A3-B492-81BA39147C86}"/>
              </a:ext>
            </a:extLst>
          </p:cNvPr>
          <p:cNvSpPr>
            <a:spLocks noGrp="1"/>
          </p:cNvSpPr>
          <p:nvPr>
            <p:ph idx="1"/>
          </p:nvPr>
        </p:nvSpPr>
        <p:spPr>
          <a:xfrm>
            <a:off x="838200" y="645459"/>
            <a:ext cx="10515600" cy="5531504"/>
          </a:xfrm>
        </p:spPr>
        <p:txBody>
          <a:bodyPr>
            <a:normAutofit/>
          </a:bodyPr>
          <a:lstStyle/>
          <a:p>
            <a:pPr marL="0" indent="0">
              <a:buNone/>
            </a:pPr>
            <a:r>
              <a:rPr lang="en-US" sz="2000" dirty="0">
                <a:hlinkClick r:id="rId2"/>
              </a:rPr>
              <a:t>https://github.com/fccsdigitalchina/generative_ai_east_asian_studies/blob/main/Codes_generation/JavaScript/String_rearrangement/2_prompt_3.5.txt</a:t>
            </a:r>
            <a:endParaRPr lang="en-US" sz="2000" dirty="0"/>
          </a:p>
        </p:txBody>
      </p:sp>
      <p:pic>
        <p:nvPicPr>
          <p:cNvPr id="5" name="Picture 4">
            <a:extLst>
              <a:ext uri="{FF2B5EF4-FFF2-40B4-BE49-F238E27FC236}">
                <a16:creationId xmlns:a16="http://schemas.microsoft.com/office/drawing/2014/main" id="{920395F8-B80D-03D3-1F87-BB80015FA853}"/>
              </a:ext>
            </a:extLst>
          </p:cNvPr>
          <p:cNvPicPr>
            <a:picLocks noChangeAspect="1"/>
          </p:cNvPicPr>
          <p:nvPr/>
        </p:nvPicPr>
        <p:blipFill>
          <a:blip r:embed="rId3"/>
          <a:stretch>
            <a:fillRect/>
          </a:stretch>
        </p:blipFill>
        <p:spPr>
          <a:xfrm>
            <a:off x="1885950" y="1253755"/>
            <a:ext cx="8420100" cy="5514975"/>
          </a:xfrm>
          <a:prstGeom prst="rect">
            <a:avLst/>
          </a:prstGeom>
        </p:spPr>
      </p:pic>
    </p:spTree>
    <p:extLst>
      <p:ext uri="{BB962C8B-B14F-4D97-AF65-F5344CB8AC3E}">
        <p14:creationId xmlns:p14="http://schemas.microsoft.com/office/powerpoint/2010/main" val="26095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3A1A-9E22-8C59-6FFF-9A41A95163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FD6A81-9B7B-296B-105D-0F6D707F370C}"/>
              </a:ext>
            </a:extLst>
          </p:cNvPr>
          <p:cNvSpPr>
            <a:spLocks noGrp="1"/>
          </p:cNvSpPr>
          <p:nvPr>
            <p:ph idx="1"/>
          </p:nvPr>
        </p:nvSpPr>
        <p:spPr/>
        <p:txBody>
          <a:bodyPr/>
          <a:lstStyle/>
          <a:p>
            <a:r>
              <a:rPr lang="en-US" dirty="0"/>
              <a:t>Open your text editor(Ex. </a:t>
            </a:r>
            <a:r>
              <a:rPr lang="en-US" u="sng" dirty="0"/>
              <a:t>TextEdit</a:t>
            </a:r>
            <a:r>
              <a:rPr lang="en-US" dirty="0"/>
              <a:t> on Mac, </a:t>
            </a:r>
            <a:r>
              <a:rPr lang="en-US" altLang="zh-CN" u="sng" dirty="0"/>
              <a:t>Notepad</a:t>
            </a:r>
            <a:r>
              <a:rPr lang="en-US" altLang="zh-CN" dirty="0"/>
              <a:t> on Windows, VS Code, </a:t>
            </a:r>
            <a:r>
              <a:rPr lang="en-US" altLang="zh-CN" dirty="0" err="1"/>
              <a:t>EmEditor</a:t>
            </a:r>
            <a:r>
              <a:rPr lang="en-US" altLang="zh-CN" dirty="0"/>
              <a:t>, Notepad++…</a:t>
            </a:r>
            <a:r>
              <a:rPr lang="en-US" dirty="0"/>
              <a:t>)</a:t>
            </a:r>
          </a:p>
          <a:p>
            <a:endParaRPr lang="en-US" dirty="0"/>
          </a:p>
          <a:p>
            <a:r>
              <a:rPr lang="en-US" dirty="0"/>
              <a:t>Paste the codes that you generated to </a:t>
            </a:r>
            <a:r>
              <a:rPr lang="en-US" altLang="zh-CN" dirty="0"/>
              <a:t>your text</a:t>
            </a:r>
            <a:r>
              <a:rPr lang="en-US" dirty="0"/>
              <a:t> editor</a:t>
            </a:r>
          </a:p>
          <a:p>
            <a:endParaRPr lang="en-US" dirty="0"/>
          </a:p>
          <a:p>
            <a:r>
              <a:rPr lang="en-US" dirty="0"/>
              <a:t>Save it as “xxxx.</a:t>
            </a:r>
            <a:r>
              <a:rPr lang="en-US" b="1" u="sng" dirty="0"/>
              <a:t>html</a:t>
            </a:r>
            <a:r>
              <a:rPr lang="en-US" dirty="0"/>
              <a:t>”</a:t>
            </a:r>
          </a:p>
          <a:p>
            <a:endParaRPr lang="en-US" dirty="0"/>
          </a:p>
          <a:p>
            <a:r>
              <a:rPr lang="en-US" dirty="0"/>
              <a:t>Double click your page</a:t>
            </a:r>
          </a:p>
        </p:txBody>
      </p:sp>
    </p:spTree>
    <p:extLst>
      <p:ext uri="{BB962C8B-B14F-4D97-AF65-F5344CB8AC3E}">
        <p14:creationId xmlns:p14="http://schemas.microsoft.com/office/powerpoint/2010/main" val="84964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D5B0-BD86-B60E-B5F6-01140CEE3B99}"/>
              </a:ext>
            </a:extLst>
          </p:cNvPr>
          <p:cNvSpPr>
            <a:spLocks noGrp="1"/>
          </p:cNvSpPr>
          <p:nvPr>
            <p:ph type="title"/>
          </p:nvPr>
        </p:nvSpPr>
        <p:spPr/>
        <p:txBody>
          <a:bodyPr>
            <a:noAutofit/>
          </a:bodyPr>
          <a:lstStyle/>
          <a:p>
            <a:r>
              <a:rPr lang="en-US" sz="2400" dirty="0"/>
              <a:t>https://github.com/fccsdigitalchina/generative_ai_east_asian_studies/blob/main/Codes_generation/JavaScript/String_rearrangement/1_task.txt</a:t>
            </a:r>
          </a:p>
        </p:txBody>
      </p:sp>
      <p:sp>
        <p:nvSpPr>
          <p:cNvPr id="3" name="Content Placeholder 2">
            <a:extLst>
              <a:ext uri="{FF2B5EF4-FFF2-40B4-BE49-F238E27FC236}">
                <a16:creationId xmlns:a16="http://schemas.microsoft.com/office/drawing/2014/main" id="{E90FEC57-1E2D-722A-0788-EA96C71E084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E04070C-6D09-0127-5430-466B6D5DE5A3}"/>
              </a:ext>
            </a:extLst>
          </p:cNvPr>
          <p:cNvPicPr>
            <a:picLocks noChangeAspect="1"/>
          </p:cNvPicPr>
          <p:nvPr/>
        </p:nvPicPr>
        <p:blipFill>
          <a:blip r:embed="rId2"/>
          <a:stretch>
            <a:fillRect/>
          </a:stretch>
        </p:blipFill>
        <p:spPr>
          <a:xfrm>
            <a:off x="871537" y="1690688"/>
            <a:ext cx="10448925" cy="4686300"/>
          </a:xfrm>
          <a:prstGeom prst="rect">
            <a:avLst/>
          </a:prstGeom>
        </p:spPr>
      </p:pic>
    </p:spTree>
    <p:extLst>
      <p:ext uri="{BB962C8B-B14F-4D97-AF65-F5344CB8AC3E}">
        <p14:creationId xmlns:p14="http://schemas.microsoft.com/office/powerpoint/2010/main" val="363231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E4BC-4571-D1D7-5D1F-1433D70BCB85}"/>
              </a:ext>
            </a:extLst>
          </p:cNvPr>
          <p:cNvSpPr>
            <a:spLocks noGrp="1"/>
          </p:cNvSpPr>
          <p:nvPr>
            <p:ph type="title"/>
          </p:nvPr>
        </p:nvSpPr>
        <p:spPr/>
        <p:txBody>
          <a:bodyPr/>
          <a:lstStyle/>
          <a:p>
            <a:r>
              <a:rPr lang="en-US" dirty="0"/>
              <a:t>Prompt 4.0: Describe Your Requirement </a:t>
            </a:r>
          </a:p>
        </p:txBody>
      </p:sp>
      <p:sp>
        <p:nvSpPr>
          <p:cNvPr id="3" name="Content Placeholder 2">
            <a:extLst>
              <a:ext uri="{FF2B5EF4-FFF2-40B4-BE49-F238E27FC236}">
                <a16:creationId xmlns:a16="http://schemas.microsoft.com/office/drawing/2014/main" id="{76DB869F-7CB5-C5C8-2CB4-FFAFDC75AC45}"/>
              </a:ext>
            </a:extLst>
          </p:cNvPr>
          <p:cNvSpPr>
            <a:spLocks noGrp="1"/>
          </p:cNvSpPr>
          <p:nvPr>
            <p:ph idx="1"/>
          </p:nvPr>
        </p:nvSpPr>
        <p:spPr/>
        <p:txBody>
          <a:bodyPr>
            <a:normAutofit fontScale="85000" lnSpcReduction="20000"/>
          </a:bodyPr>
          <a:lstStyle/>
          <a:p>
            <a:pPr marL="0" indent="0">
              <a:buNone/>
            </a:pPr>
            <a:r>
              <a:rPr lang="en-US" dirty="0"/>
              <a:t>I have a paragraph. The length of this paragraph(p) can be divided by 3:</a:t>
            </a:r>
          </a:p>
          <a:p>
            <a:pPr marL="0" indent="0">
              <a:buNone/>
            </a:pPr>
            <a:r>
              <a:rPr lang="zh-TW" altLang="en-US" dirty="0"/>
              <a:t>安堅濟竇東德西相沙靜望民望我睹觀不禮明範瑪安三方巴明居如華如迪瑪奇寧范羅巴利麥孟石鍾黃郭蘇龍羅龐李費黎</a:t>
            </a:r>
          </a:p>
          <a:p>
            <a:pPr marL="0" indent="0">
              <a:buNone/>
            </a:pPr>
            <a:endParaRPr lang="zh-TW" altLang="en-US" dirty="0"/>
          </a:p>
          <a:p>
            <a:pPr marL="0" indent="0">
              <a:buNone/>
            </a:pPr>
            <a:r>
              <a:rPr lang="en-US" dirty="0"/>
              <a:t>I want to create a new 3 characters list(d) by using the corresponding vertical position of each paragraph. The output should be:</a:t>
            </a:r>
          </a:p>
          <a:p>
            <a:pPr marL="0" indent="0">
              <a:buNone/>
            </a:pPr>
            <a:r>
              <a:rPr lang="zh-TW" altLang="en-US" dirty="0"/>
              <a:t>范禮安</a:t>
            </a:r>
          </a:p>
          <a:p>
            <a:pPr marL="0" indent="0">
              <a:buNone/>
            </a:pPr>
            <a:r>
              <a:rPr lang="zh-TW" altLang="en-US" dirty="0"/>
              <a:t>羅明堅</a:t>
            </a:r>
          </a:p>
          <a:p>
            <a:pPr marL="0" indent="0">
              <a:buNone/>
            </a:pPr>
            <a:r>
              <a:rPr lang="zh-TW" altLang="en-US" dirty="0"/>
              <a:t>巴範濟</a:t>
            </a:r>
          </a:p>
          <a:p>
            <a:pPr marL="0" indent="0">
              <a:buNone/>
            </a:pPr>
            <a:r>
              <a:rPr lang="zh-TW" altLang="en-US" dirty="0"/>
              <a:t>利瑪竇</a:t>
            </a:r>
          </a:p>
          <a:p>
            <a:pPr marL="0" indent="0">
              <a:buNone/>
            </a:pPr>
            <a:r>
              <a:rPr lang="en-US" altLang="zh-TW" dirty="0"/>
              <a:t>...</a:t>
            </a:r>
          </a:p>
          <a:p>
            <a:pPr marL="0" indent="0">
              <a:buNone/>
            </a:pPr>
            <a:r>
              <a:rPr lang="zh-TW" altLang="en-US" dirty="0"/>
              <a:t>黎寧不</a:t>
            </a:r>
            <a:endParaRPr lang="en-US" dirty="0"/>
          </a:p>
        </p:txBody>
      </p:sp>
      <p:sp>
        <p:nvSpPr>
          <p:cNvPr id="5" name="TextBox 4">
            <a:extLst>
              <a:ext uri="{FF2B5EF4-FFF2-40B4-BE49-F238E27FC236}">
                <a16:creationId xmlns:a16="http://schemas.microsoft.com/office/drawing/2014/main" id="{EA452C22-D04F-94AA-BD88-E27E469578B5}"/>
              </a:ext>
            </a:extLst>
          </p:cNvPr>
          <p:cNvSpPr txBox="1"/>
          <p:nvPr/>
        </p:nvSpPr>
        <p:spPr>
          <a:xfrm>
            <a:off x="5257800" y="4867853"/>
            <a:ext cx="6096000" cy="923330"/>
          </a:xfrm>
          <a:prstGeom prst="rect">
            <a:avLst/>
          </a:prstGeom>
          <a:noFill/>
        </p:spPr>
        <p:txBody>
          <a:bodyPr wrap="square">
            <a:spAutoFit/>
          </a:bodyPr>
          <a:lstStyle/>
          <a:p>
            <a:r>
              <a:rPr lang="en-US" dirty="0"/>
              <a:t>https://github.com/fccsdigitalchina/generative_ai_east_asian_studies/blob/main/Codes_generation/JavaScript/String_rearrangement/2_prompt_4.0.txt</a:t>
            </a:r>
          </a:p>
        </p:txBody>
      </p:sp>
    </p:spTree>
    <p:extLst>
      <p:ext uri="{BB962C8B-B14F-4D97-AF65-F5344CB8AC3E}">
        <p14:creationId xmlns:p14="http://schemas.microsoft.com/office/powerpoint/2010/main" val="1471318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C6017-9E20-1D72-7DBE-F074F8E139FB}"/>
              </a:ext>
            </a:extLst>
          </p:cNvPr>
          <p:cNvSpPr>
            <a:spLocks noGrp="1"/>
          </p:cNvSpPr>
          <p:nvPr>
            <p:ph type="title"/>
          </p:nvPr>
        </p:nvSpPr>
        <p:spPr/>
        <p:txBody>
          <a:bodyPr/>
          <a:lstStyle/>
          <a:p>
            <a:r>
              <a:rPr lang="en-US" altLang="zh-CN" dirty="0"/>
              <a:t>Code (Standardize) Data</a:t>
            </a:r>
            <a:endParaRPr lang="en-US" dirty="0"/>
          </a:p>
        </p:txBody>
      </p:sp>
      <p:sp>
        <p:nvSpPr>
          <p:cNvPr id="5" name="Text Placeholder 4">
            <a:extLst>
              <a:ext uri="{FF2B5EF4-FFF2-40B4-BE49-F238E27FC236}">
                <a16:creationId xmlns:a16="http://schemas.microsoft.com/office/drawing/2014/main" id="{5ABEAD98-E19F-C067-5120-EA35BAB540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700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EF05D-B7E0-D7C3-C421-320BB2324647}"/>
              </a:ext>
            </a:extLst>
          </p:cNvPr>
          <p:cNvSpPr>
            <a:spLocks noGrp="1"/>
          </p:cNvSpPr>
          <p:nvPr>
            <p:ph idx="1"/>
          </p:nvPr>
        </p:nvSpPr>
        <p:spPr>
          <a:xfrm>
            <a:off x="932468" y="813521"/>
            <a:ext cx="10515600" cy="710759"/>
          </a:xfrm>
        </p:spPr>
        <p:txBody>
          <a:bodyPr/>
          <a:lstStyle/>
          <a:p>
            <a:pPr marL="0" indent="0">
              <a:buNone/>
            </a:pPr>
            <a:r>
              <a:rPr lang="en-US" dirty="0"/>
              <a:t>https://github.com/fccsdigitalchina/generative_ai_east_asian_studies</a:t>
            </a:r>
          </a:p>
        </p:txBody>
      </p:sp>
      <p:pic>
        <p:nvPicPr>
          <p:cNvPr id="5" name="Picture 4">
            <a:extLst>
              <a:ext uri="{FF2B5EF4-FFF2-40B4-BE49-F238E27FC236}">
                <a16:creationId xmlns:a16="http://schemas.microsoft.com/office/drawing/2014/main" id="{F89A8580-9473-8A4D-BF18-4933AC118AA5}"/>
              </a:ext>
            </a:extLst>
          </p:cNvPr>
          <p:cNvPicPr>
            <a:picLocks noChangeAspect="1"/>
          </p:cNvPicPr>
          <p:nvPr/>
        </p:nvPicPr>
        <p:blipFill rotWithShape="1">
          <a:blip r:embed="rId2"/>
          <a:srcRect r="11687" b="6696"/>
          <a:stretch/>
        </p:blipFill>
        <p:spPr>
          <a:xfrm>
            <a:off x="5172175" y="1285120"/>
            <a:ext cx="6737808" cy="4952048"/>
          </a:xfrm>
          <a:prstGeom prst="rect">
            <a:avLst/>
          </a:prstGeom>
        </p:spPr>
      </p:pic>
      <p:pic>
        <p:nvPicPr>
          <p:cNvPr id="7" name="Picture 6">
            <a:extLst>
              <a:ext uri="{FF2B5EF4-FFF2-40B4-BE49-F238E27FC236}">
                <a16:creationId xmlns:a16="http://schemas.microsoft.com/office/drawing/2014/main" id="{FA5BE16D-F6C8-7FF0-C0B6-6A991415E33C}"/>
              </a:ext>
            </a:extLst>
          </p:cNvPr>
          <p:cNvPicPr>
            <a:picLocks noChangeAspect="1"/>
          </p:cNvPicPr>
          <p:nvPr/>
        </p:nvPicPr>
        <p:blipFill>
          <a:blip r:embed="rId3"/>
          <a:stretch>
            <a:fillRect/>
          </a:stretch>
        </p:blipFill>
        <p:spPr>
          <a:xfrm>
            <a:off x="932468" y="1634193"/>
            <a:ext cx="3828061" cy="3853412"/>
          </a:xfrm>
          <a:prstGeom prst="rect">
            <a:avLst/>
          </a:prstGeom>
        </p:spPr>
      </p:pic>
    </p:spTree>
    <p:extLst>
      <p:ext uri="{BB962C8B-B14F-4D97-AF65-F5344CB8AC3E}">
        <p14:creationId xmlns:p14="http://schemas.microsoft.com/office/powerpoint/2010/main" val="2438304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CDC5-6AD0-FC46-623C-401E23825BCF}"/>
              </a:ext>
            </a:extLst>
          </p:cNvPr>
          <p:cNvSpPr>
            <a:spLocks noGrp="1"/>
          </p:cNvSpPr>
          <p:nvPr>
            <p:ph type="title"/>
          </p:nvPr>
        </p:nvSpPr>
        <p:spPr/>
        <p:txBody>
          <a:bodyPr/>
          <a:lstStyle/>
          <a:p>
            <a:r>
              <a:rPr lang="en-US" dirty="0"/>
              <a:t>Tag Social Associations (For 4.0)</a:t>
            </a:r>
          </a:p>
        </p:txBody>
      </p:sp>
      <p:sp>
        <p:nvSpPr>
          <p:cNvPr id="3" name="Content Placeholder 2">
            <a:extLst>
              <a:ext uri="{FF2B5EF4-FFF2-40B4-BE49-F238E27FC236}">
                <a16:creationId xmlns:a16="http://schemas.microsoft.com/office/drawing/2014/main" id="{B005BB23-8494-86E1-9BDF-D053D6A5E101}"/>
              </a:ext>
            </a:extLst>
          </p:cNvPr>
          <p:cNvSpPr>
            <a:spLocks noGrp="1"/>
          </p:cNvSpPr>
          <p:nvPr>
            <p:ph idx="1"/>
          </p:nvPr>
        </p:nvSpPr>
        <p:spPr/>
        <p:txBody>
          <a:bodyPr/>
          <a:lstStyle/>
          <a:p>
            <a:pPr marL="0" indent="0">
              <a:buNone/>
            </a:pPr>
            <a:r>
              <a:rPr lang="en-US" altLang="zh-CN" dirty="0"/>
              <a:t>【</a:t>
            </a:r>
            <a:r>
              <a:rPr lang="zh-CN" altLang="en-US" dirty="0"/>
              <a:t>徐几</a:t>
            </a:r>
            <a:r>
              <a:rPr lang="en-US" altLang="zh-CN" dirty="0"/>
              <a:t>】</a:t>
            </a:r>
            <a:r>
              <a:rPr lang="zh-CN" altLang="en-US" dirty="0"/>
              <a:t>，字字与，号进斋，崇安人。博通经史，尤精于易。景定间与</a:t>
            </a:r>
            <a:r>
              <a:rPr lang="en-US" altLang="zh-CN" dirty="0"/>
              <a:t>【</a:t>
            </a:r>
            <a:r>
              <a:rPr lang="zh-CN" altLang="en-US" dirty="0"/>
              <a:t>何基</a:t>
            </a:r>
            <a:r>
              <a:rPr lang="en-US" altLang="zh-CN" dirty="0"/>
              <a:t>】</a:t>
            </a:r>
            <a:r>
              <a:rPr lang="zh-CN" altLang="en-US" dirty="0"/>
              <a:t>同以布衣召补迪功郎，添差建宁府教授，兼建安书院山长，撰经义以训式多士。</a:t>
            </a:r>
          </a:p>
          <a:p>
            <a:endParaRPr lang="zh-CN" altLang="en-US" dirty="0"/>
          </a:p>
          <a:p>
            <a:pPr marL="0" indent="0">
              <a:buNone/>
            </a:pPr>
            <a:r>
              <a:rPr lang="en-US" altLang="zh-CN" dirty="0"/>
              <a:t>【</a:t>
            </a:r>
            <a:r>
              <a:rPr lang="zh-CN" altLang="en-US" dirty="0"/>
              <a:t>林灵素</a:t>
            </a:r>
            <a:r>
              <a:rPr lang="en-US" altLang="zh-CN" dirty="0"/>
              <a:t>】</a:t>
            </a:r>
            <a:r>
              <a:rPr lang="zh-CN" altLang="en-US" dirty="0"/>
              <a:t>，字通叟，永嘉人。七岁能诗，日记累万言。</a:t>
            </a:r>
            <a:r>
              <a:rPr lang="en-US" altLang="zh-CN" dirty="0"/>
              <a:t>【</a:t>
            </a:r>
            <a:r>
              <a:rPr lang="zh-CN" altLang="en-US" dirty="0"/>
              <a:t>苏轼</a:t>
            </a:r>
            <a:r>
              <a:rPr lang="en-US" altLang="zh-CN" dirty="0"/>
              <a:t>】</a:t>
            </a:r>
            <a:r>
              <a:rPr lang="zh-CN" altLang="en-US" dirty="0"/>
              <a:t>一见惊曰：「子颖异非常，青紫可立待。」灵素笑曰：「生封侯，死立庙，非予志也。」去为道士，善妖幻，以方术得幸徽宗，赐号玄妙先生，惑众僭妄，众皆怨之。在京四年，恣横不悛，斥还故里死。</a:t>
            </a:r>
            <a:endParaRPr lang="en-US" dirty="0"/>
          </a:p>
        </p:txBody>
      </p:sp>
      <p:sp>
        <p:nvSpPr>
          <p:cNvPr id="5" name="TextBox 4">
            <a:extLst>
              <a:ext uri="{FF2B5EF4-FFF2-40B4-BE49-F238E27FC236}">
                <a16:creationId xmlns:a16="http://schemas.microsoft.com/office/drawing/2014/main" id="{652F8E58-7578-4DD3-F41D-6F75E9F092A9}"/>
              </a:ext>
            </a:extLst>
          </p:cNvPr>
          <p:cNvSpPr txBox="1"/>
          <p:nvPr/>
        </p:nvSpPr>
        <p:spPr>
          <a:xfrm>
            <a:off x="5154706" y="5530632"/>
            <a:ext cx="6096000" cy="646331"/>
          </a:xfrm>
          <a:prstGeom prst="rect">
            <a:avLst/>
          </a:prstGeom>
          <a:noFill/>
        </p:spPr>
        <p:txBody>
          <a:bodyPr wrap="square">
            <a:spAutoFit/>
          </a:bodyPr>
          <a:lstStyle/>
          <a:p>
            <a:r>
              <a:rPr lang="en-US" dirty="0"/>
              <a:t>https://github.com/fccsdigitalchina/generative_ai_east_asian_studies/tree/main/Tag_data/Tag_social_assocations</a:t>
            </a:r>
          </a:p>
        </p:txBody>
      </p:sp>
    </p:spTree>
    <p:extLst>
      <p:ext uri="{BB962C8B-B14F-4D97-AF65-F5344CB8AC3E}">
        <p14:creationId xmlns:p14="http://schemas.microsoft.com/office/powerpoint/2010/main" val="3292174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34CE-FA63-8AE1-0039-42AABBBFC686}"/>
              </a:ext>
            </a:extLst>
          </p:cNvPr>
          <p:cNvSpPr>
            <a:spLocks noGrp="1"/>
          </p:cNvSpPr>
          <p:nvPr>
            <p:ph type="title"/>
          </p:nvPr>
        </p:nvSpPr>
        <p:spPr/>
        <p:txBody>
          <a:bodyPr/>
          <a:lstStyle/>
          <a:p>
            <a:r>
              <a:rPr lang="en-US" dirty="0"/>
              <a:t>CBDB Association Model (45 types)</a:t>
            </a:r>
          </a:p>
        </p:txBody>
      </p:sp>
      <p:sp>
        <p:nvSpPr>
          <p:cNvPr id="3" name="Content Placeholder 2">
            <a:extLst>
              <a:ext uri="{FF2B5EF4-FFF2-40B4-BE49-F238E27FC236}">
                <a16:creationId xmlns:a16="http://schemas.microsoft.com/office/drawing/2014/main" id="{B3237202-23B9-B5B6-B352-75BEBE6994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2B2C9B8-202A-8338-72BB-AFCA05AD62A2}"/>
              </a:ext>
            </a:extLst>
          </p:cNvPr>
          <p:cNvPicPr>
            <a:picLocks noChangeAspect="1"/>
          </p:cNvPicPr>
          <p:nvPr/>
        </p:nvPicPr>
        <p:blipFill rotWithShape="1">
          <a:blip r:embed="rId2"/>
          <a:srcRect l="2777" t="2991" b="19458"/>
          <a:stretch/>
        </p:blipFill>
        <p:spPr>
          <a:xfrm>
            <a:off x="838200" y="1299805"/>
            <a:ext cx="8606673" cy="5402978"/>
          </a:xfrm>
          <a:prstGeom prst="rect">
            <a:avLst/>
          </a:prstGeom>
        </p:spPr>
      </p:pic>
    </p:spTree>
    <p:extLst>
      <p:ext uri="{BB962C8B-B14F-4D97-AF65-F5344CB8AC3E}">
        <p14:creationId xmlns:p14="http://schemas.microsoft.com/office/powerpoint/2010/main" val="1055699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5BE-D598-EC9E-9280-02A501B965CC}"/>
              </a:ext>
            </a:extLst>
          </p:cNvPr>
          <p:cNvSpPr>
            <a:spLocks noGrp="1"/>
          </p:cNvSpPr>
          <p:nvPr>
            <p:ph type="title"/>
          </p:nvPr>
        </p:nvSpPr>
        <p:spPr/>
        <p:txBody>
          <a:bodyPr/>
          <a:lstStyle/>
          <a:p>
            <a:r>
              <a:rPr lang="en-US" dirty="0"/>
              <a:t>Prompt: Describe Data Model with Details</a:t>
            </a:r>
          </a:p>
        </p:txBody>
      </p:sp>
      <p:sp>
        <p:nvSpPr>
          <p:cNvPr id="3" name="Content Placeholder 2">
            <a:extLst>
              <a:ext uri="{FF2B5EF4-FFF2-40B4-BE49-F238E27FC236}">
                <a16:creationId xmlns:a16="http://schemas.microsoft.com/office/drawing/2014/main" id="{5D34CD29-0CA4-1BC6-CA2E-0D43F564F67E}"/>
              </a:ext>
            </a:extLst>
          </p:cNvPr>
          <p:cNvSpPr>
            <a:spLocks noGrp="1"/>
          </p:cNvSpPr>
          <p:nvPr>
            <p:ph idx="1"/>
          </p:nvPr>
        </p:nvSpPr>
        <p:spPr/>
        <p:txBody>
          <a:bodyPr/>
          <a:lstStyle/>
          <a:p>
            <a:pPr marL="0" indent="0">
              <a:buNone/>
            </a:pPr>
            <a:r>
              <a:rPr lang="en-US" dirty="0"/>
              <a:t>I have the following social association types:</a:t>
            </a:r>
          </a:p>
          <a:p>
            <a:pPr marL="0" indent="0">
              <a:buNone/>
            </a:pPr>
            <a:r>
              <a:rPr lang="en-US" dirty="0" err="1"/>
              <a:t>c_assoc_type_id</a:t>
            </a:r>
            <a:r>
              <a:rPr lang="en-US" dirty="0"/>
              <a:t>	</a:t>
            </a:r>
            <a:r>
              <a:rPr lang="en-US" dirty="0" err="1"/>
              <a:t>c_assoc_type_desc</a:t>
            </a:r>
            <a:r>
              <a:rPr lang="en-US" dirty="0"/>
              <a:t>	</a:t>
            </a:r>
            <a:r>
              <a:rPr lang="en-US" dirty="0" err="1"/>
              <a:t>c_assoc_type_desc_chn</a:t>
            </a:r>
            <a:endParaRPr lang="en-US" dirty="0"/>
          </a:p>
          <a:p>
            <a:pPr marL="0" indent="0">
              <a:buNone/>
            </a:pPr>
            <a:r>
              <a:rPr lang="en-US" dirty="0"/>
              <a:t>01	Associations (General)	</a:t>
            </a:r>
            <a:r>
              <a:rPr lang="zh-TW" altLang="en-US" dirty="0"/>
              <a:t>社會關係（籠統）</a:t>
            </a:r>
          </a:p>
          <a:p>
            <a:pPr marL="0" indent="0">
              <a:buNone/>
            </a:pPr>
            <a:r>
              <a:rPr lang="en-US" altLang="zh-TW" dirty="0"/>
              <a:t>0101	</a:t>
            </a:r>
            <a:r>
              <a:rPr lang="en-US" dirty="0"/>
              <a:t>Associations (General)	</a:t>
            </a:r>
            <a:r>
              <a:rPr lang="zh-TW" altLang="en-US" dirty="0"/>
              <a:t>社會關係（籠統）</a:t>
            </a:r>
          </a:p>
          <a:p>
            <a:pPr marL="514350" indent="-514350">
              <a:buAutoNum type="arabicPlain" startAt="102"/>
            </a:pPr>
            <a:r>
              <a:rPr lang="en-US" dirty="0"/>
              <a:t>Association through common membership	</a:t>
            </a:r>
            <a:r>
              <a:rPr lang="zh-TW" altLang="en-US" dirty="0"/>
              <a:t>同為</a:t>
            </a:r>
            <a:r>
              <a:rPr lang="en-US" altLang="zh-TW" dirty="0"/>
              <a:t>……</a:t>
            </a:r>
            <a:r>
              <a:rPr lang="zh-TW" altLang="en-US" dirty="0"/>
              <a:t>之成員</a:t>
            </a:r>
            <a:endParaRPr lang="en-US" altLang="zh-TW" dirty="0"/>
          </a:p>
          <a:p>
            <a:pPr marL="0" indent="0">
              <a:buNone/>
            </a:pPr>
            <a:r>
              <a:rPr lang="en-US" dirty="0"/>
              <a:t>…</a:t>
            </a:r>
          </a:p>
        </p:txBody>
      </p:sp>
    </p:spTree>
    <p:extLst>
      <p:ext uri="{BB962C8B-B14F-4D97-AF65-F5344CB8AC3E}">
        <p14:creationId xmlns:p14="http://schemas.microsoft.com/office/powerpoint/2010/main" val="259529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D662-A545-366F-EE0B-A2E13D61599E}"/>
              </a:ext>
            </a:extLst>
          </p:cNvPr>
          <p:cNvSpPr>
            <a:spLocks noGrp="1"/>
          </p:cNvSpPr>
          <p:nvPr>
            <p:ph type="title"/>
          </p:nvPr>
        </p:nvSpPr>
        <p:spPr/>
        <p:txBody>
          <a:bodyPr/>
          <a:lstStyle/>
          <a:p>
            <a:r>
              <a:rPr lang="en-US" dirty="0"/>
              <a:t>Prompt: Design Output Requirement</a:t>
            </a:r>
          </a:p>
        </p:txBody>
      </p:sp>
      <p:sp>
        <p:nvSpPr>
          <p:cNvPr id="3" name="Content Placeholder 2">
            <a:extLst>
              <a:ext uri="{FF2B5EF4-FFF2-40B4-BE49-F238E27FC236}">
                <a16:creationId xmlns:a16="http://schemas.microsoft.com/office/drawing/2014/main" id="{9CC42F65-37F3-BC0F-4F2B-1E6E70935E2B}"/>
              </a:ext>
            </a:extLst>
          </p:cNvPr>
          <p:cNvSpPr>
            <a:spLocks noGrp="1"/>
          </p:cNvSpPr>
          <p:nvPr>
            <p:ph idx="1"/>
          </p:nvPr>
        </p:nvSpPr>
        <p:spPr/>
        <p:txBody>
          <a:bodyPr>
            <a:normAutofit/>
          </a:bodyPr>
          <a:lstStyle/>
          <a:p>
            <a:pPr marL="0" indent="0">
              <a:buNone/>
            </a:pPr>
            <a:r>
              <a:rPr lang="en-US" dirty="0"/>
              <a:t>After you read a paragraph(para), please tell me the social association code for them. </a:t>
            </a:r>
            <a:r>
              <a:rPr lang="en-US" b="1" u="sng" dirty="0"/>
              <a:t>Don't use any knowledge outside of the para</a:t>
            </a:r>
            <a:r>
              <a:rPr lang="en-US" dirty="0"/>
              <a:t>. The information that you need to capture to identify the social association but will be </a:t>
            </a:r>
            <a:r>
              <a:rPr lang="en-US" b="1" u="sng" dirty="0"/>
              <a:t>very close to the persons' name</a:t>
            </a:r>
            <a:r>
              <a:rPr lang="en-US" dirty="0"/>
              <a:t>. </a:t>
            </a:r>
          </a:p>
        </p:txBody>
      </p:sp>
    </p:spTree>
    <p:extLst>
      <p:ext uri="{BB962C8B-B14F-4D97-AF65-F5344CB8AC3E}">
        <p14:creationId xmlns:p14="http://schemas.microsoft.com/office/powerpoint/2010/main" val="3790371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ED9A-22E5-8D71-B76A-01F80407729A}"/>
              </a:ext>
            </a:extLst>
          </p:cNvPr>
          <p:cNvSpPr>
            <a:spLocks noGrp="1"/>
          </p:cNvSpPr>
          <p:nvPr>
            <p:ph type="title"/>
          </p:nvPr>
        </p:nvSpPr>
        <p:spPr/>
        <p:txBody>
          <a:bodyPr/>
          <a:lstStyle/>
          <a:p>
            <a:r>
              <a:rPr lang="en-US" dirty="0"/>
              <a:t>Prompt: Design Output Schema</a:t>
            </a:r>
          </a:p>
        </p:txBody>
      </p:sp>
      <p:sp>
        <p:nvSpPr>
          <p:cNvPr id="3" name="Content Placeholder 2">
            <a:extLst>
              <a:ext uri="{FF2B5EF4-FFF2-40B4-BE49-F238E27FC236}">
                <a16:creationId xmlns:a16="http://schemas.microsoft.com/office/drawing/2014/main" id="{ED15C927-E05C-BF24-C4CE-B77281CEDA3B}"/>
              </a:ext>
            </a:extLst>
          </p:cNvPr>
          <p:cNvSpPr>
            <a:spLocks noGrp="1"/>
          </p:cNvSpPr>
          <p:nvPr>
            <p:ph idx="1"/>
          </p:nvPr>
        </p:nvSpPr>
        <p:spPr/>
        <p:txBody>
          <a:bodyPr>
            <a:normAutofit lnSpcReduction="10000"/>
          </a:bodyPr>
          <a:lstStyle/>
          <a:p>
            <a:pPr marL="0" indent="0">
              <a:buNone/>
            </a:pPr>
            <a:r>
              <a:rPr lang="en-US" dirty="0"/>
              <a:t>The paragraph is classical Chinese. The output schema should be a table like this:</a:t>
            </a:r>
          </a:p>
          <a:p>
            <a:pPr marL="0" indent="0">
              <a:buNone/>
            </a:pPr>
            <a:r>
              <a:rPr lang="en-US" dirty="0"/>
              <a:t>|person 1|person 2|assoc_code|assoc|assoc_chn|positive/negative relationship|</a:t>
            </a:r>
          </a:p>
          <a:p>
            <a:pPr marL="0" indent="0">
              <a:buNone/>
            </a:pPr>
            <a:r>
              <a:rPr lang="en-US" dirty="0"/>
              <a:t>| -- | -- | -- | -- | -- | -- |</a:t>
            </a:r>
          </a:p>
          <a:p>
            <a:pPr marL="0" indent="0">
              <a:buNone/>
            </a:pPr>
            <a:r>
              <a:rPr lang="en-US" dirty="0"/>
              <a:t>|a|b|c_assoc_type_id|c_assoc_type_desc|c_assoc_type_desc_chn|positive/negative|</a:t>
            </a:r>
          </a:p>
          <a:p>
            <a:pPr marL="0" indent="0">
              <a:buNone/>
            </a:pPr>
            <a:endParaRPr lang="en-US" dirty="0"/>
          </a:p>
          <a:p>
            <a:pPr marL="0" indent="0">
              <a:buNone/>
            </a:pPr>
            <a:r>
              <a:rPr lang="en-US" dirty="0"/>
              <a:t>Reason:</a:t>
            </a:r>
          </a:p>
          <a:p>
            <a:pPr marL="0" indent="0">
              <a:buNone/>
            </a:pPr>
            <a:r>
              <a:rPr lang="en-US" dirty="0"/>
              <a:t>[You will put your reason for choosing this association type here]</a:t>
            </a:r>
          </a:p>
          <a:p>
            <a:pPr marL="0" indent="0">
              <a:buNone/>
            </a:pPr>
            <a:endParaRPr lang="en-US" dirty="0"/>
          </a:p>
        </p:txBody>
      </p:sp>
    </p:spTree>
    <p:extLst>
      <p:ext uri="{BB962C8B-B14F-4D97-AF65-F5344CB8AC3E}">
        <p14:creationId xmlns:p14="http://schemas.microsoft.com/office/powerpoint/2010/main" val="3316513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0F8-D266-26AF-EBB3-C680B18E92A6}"/>
              </a:ext>
            </a:extLst>
          </p:cNvPr>
          <p:cNvSpPr>
            <a:spLocks noGrp="1"/>
          </p:cNvSpPr>
          <p:nvPr>
            <p:ph type="title"/>
          </p:nvPr>
        </p:nvSpPr>
        <p:spPr/>
        <p:txBody>
          <a:bodyPr/>
          <a:lstStyle/>
          <a:p>
            <a:r>
              <a:rPr lang="en-US" dirty="0"/>
              <a:t>Prompt: Create an Interface (Input Format)</a:t>
            </a:r>
          </a:p>
        </p:txBody>
      </p:sp>
      <p:sp>
        <p:nvSpPr>
          <p:cNvPr id="3" name="Content Placeholder 2">
            <a:extLst>
              <a:ext uri="{FF2B5EF4-FFF2-40B4-BE49-F238E27FC236}">
                <a16:creationId xmlns:a16="http://schemas.microsoft.com/office/drawing/2014/main" id="{D64F8EDE-24EF-45CA-6BBF-6860DC2736BA}"/>
              </a:ext>
            </a:extLst>
          </p:cNvPr>
          <p:cNvSpPr>
            <a:spLocks noGrp="1"/>
          </p:cNvSpPr>
          <p:nvPr>
            <p:ph idx="1"/>
          </p:nvPr>
        </p:nvSpPr>
        <p:spPr/>
        <p:txBody>
          <a:bodyPr/>
          <a:lstStyle/>
          <a:p>
            <a:pPr marL="0" indent="0">
              <a:buNone/>
            </a:pPr>
            <a:r>
              <a:rPr lang="en-US" dirty="0"/>
              <a:t>Now:</a:t>
            </a:r>
          </a:p>
          <a:p>
            <a:pPr marL="0" indent="0">
              <a:buNone/>
            </a:pPr>
            <a:r>
              <a:rPr lang="en-US" dirty="0"/>
              <a:t>a is </a:t>
            </a:r>
            <a:r>
              <a:rPr lang="zh-TW" altLang="en-US" dirty="0"/>
              <a:t>徐几</a:t>
            </a:r>
          </a:p>
          <a:p>
            <a:pPr marL="0" indent="0">
              <a:buNone/>
            </a:pPr>
            <a:r>
              <a:rPr lang="en-US" dirty="0"/>
              <a:t>b is </a:t>
            </a:r>
            <a:r>
              <a:rPr lang="zh-TW" altLang="en-US" dirty="0"/>
              <a:t>何基</a:t>
            </a:r>
          </a:p>
          <a:p>
            <a:pPr marL="0" indent="0">
              <a:buNone/>
            </a:pPr>
            <a:r>
              <a:rPr lang="en-US" dirty="0"/>
              <a:t>para is:</a:t>
            </a:r>
          </a:p>
          <a:p>
            <a:pPr marL="0" indent="0">
              <a:buNone/>
            </a:pPr>
            <a:r>
              <a:rPr lang="en-US" dirty="0"/>
              <a:t>【</a:t>
            </a:r>
            <a:r>
              <a:rPr lang="zh-TW" altLang="en-US" dirty="0"/>
              <a:t>徐几</a:t>
            </a:r>
            <a:r>
              <a:rPr lang="en-US" altLang="zh-TW" dirty="0"/>
              <a:t>】</a:t>
            </a:r>
            <a:r>
              <a:rPr lang="zh-TW" altLang="en-US" dirty="0"/>
              <a:t>，字字与，号进斋，崇安人。博通经史，尤精于易。景定间与</a:t>
            </a:r>
            <a:r>
              <a:rPr lang="en-US" altLang="zh-TW" dirty="0"/>
              <a:t>【</a:t>
            </a:r>
            <a:r>
              <a:rPr lang="zh-TW" altLang="en-US" dirty="0"/>
              <a:t>何基</a:t>
            </a:r>
            <a:r>
              <a:rPr lang="en-US" altLang="zh-TW" dirty="0"/>
              <a:t>】</a:t>
            </a:r>
            <a:r>
              <a:rPr lang="zh-TW" altLang="en-US" dirty="0"/>
              <a:t>同以布衣召补迪功郎，添差建宁府教授，兼建安书院山长，撰经义以训式多士。</a:t>
            </a:r>
            <a:endParaRPr lang="en-US" dirty="0"/>
          </a:p>
        </p:txBody>
      </p:sp>
    </p:spTree>
    <p:extLst>
      <p:ext uri="{BB962C8B-B14F-4D97-AF65-F5344CB8AC3E}">
        <p14:creationId xmlns:p14="http://schemas.microsoft.com/office/powerpoint/2010/main" val="405041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F3DBB-D10C-EEFC-9D7F-6DD56B687136}"/>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https://github.com/fccsdigitalchina/generative_ai_east_asian_studies/blob/main/Tag_data/Tag_social_assocations/2_prompt.txt</a:t>
            </a:r>
          </a:p>
        </p:txBody>
      </p:sp>
      <p:pic>
        <p:nvPicPr>
          <p:cNvPr id="5" name="Picture 4">
            <a:extLst>
              <a:ext uri="{FF2B5EF4-FFF2-40B4-BE49-F238E27FC236}">
                <a16:creationId xmlns:a16="http://schemas.microsoft.com/office/drawing/2014/main" id="{40F1AEA5-D65D-76AD-9AF4-A0CE93D9E8CC}"/>
              </a:ext>
            </a:extLst>
          </p:cNvPr>
          <p:cNvPicPr>
            <a:picLocks noChangeAspect="1"/>
          </p:cNvPicPr>
          <p:nvPr/>
        </p:nvPicPr>
        <p:blipFill>
          <a:blip r:embed="rId2"/>
          <a:stretch>
            <a:fillRect/>
          </a:stretch>
        </p:blipFill>
        <p:spPr>
          <a:xfrm>
            <a:off x="2281237" y="1881187"/>
            <a:ext cx="7629525" cy="3095625"/>
          </a:xfrm>
          <a:prstGeom prst="rect">
            <a:avLst/>
          </a:prstGeom>
        </p:spPr>
      </p:pic>
    </p:spTree>
    <p:extLst>
      <p:ext uri="{BB962C8B-B14F-4D97-AF65-F5344CB8AC3E}">
        <p14:creationId xmlns:p14="http://schemas.microsoft.com/office/powerpoint/2010/main" val="3481084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7C0E-A045-A860-B814-B8664BEC3195}"/>
              </a:ext>
            </a:extLst>
          </p:cNvPr>
          <p:cNvSpPr>
            <a:spLocks noGrp="1"/>
          </p:cNvSpPr>
          <p:nvPr>
            <p:ph type="title"/>
          </p:nvPr>
        </p:nvSpPr>
        <p:spPr/>
        <p:txBody>
          <a:bodyPr/>
          <a:lstStyle/>
          <a:p>
            <a:r>
              <a:rPr lang="en-US" dirty="0"/>
              <a:t>Prompt: Use the Interface</a:t>
            </a:r>
          </a:p>
        </p:txBody>
      </p:sp>
      <p:sp>
        <p:nvSpPr>
          <p:cNvPr id="3" name="Content Placeholder 2">
            <a:extLst>
              <a:ext uri="{FF2B5EF4-FFF2-40B4-BE49-F238E27FC236}">
                <a16:creationId xmlns:a16="http://schemas.microsoft.com/office/drawing/2014/main" id="{EAB0DABE-ACA7-EE67-2AF4-885F18347B9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A0B35A-12FF-DF23-F938-93B96D7EFBEC}"/>
              </a:ext>
            </a:extLst>
          </p:cNvPr>
          <p:cNvPicPr>
            <a:picLocks noChangeAspect="1"/>
          </p:cNvPicPr>
          <p:nvPr/>
        </p:nvPicPr>
        <p:blipFill>
          <a:blip r:embed="rId2"/>
          <a:stretch>
            <a:fillRect/>
          </a:stretch>
        </p:blipFill>
        <p:spPr>
          <a:xfrm>
            <a:off x="2252662" y="1539875"/>
            <a:ext cx="7686675" cy="4953000"/>
          </a:xfrm>
          <a:prstGeom prst="rect">
            <a:avLst/>
          </a:prstGeom>
        </p:spPr>
      </p:pic>
    </p:spTree>
    <p:extLst>
      <p:ext uri="{BB962C8B-B14F-4D97-AF65-F5344CB8AC3E}">
        <p14:creationId xmlns:p14="http://schemas.microsoft.com/office/powerpoint/2010/main" val="3835258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271D-A16D-3FD7-0EC7-34809B8B0437}"/>
              </a:ext>
            </a:extLst>
          </p:cNvPr>
          <p:cNvSpPr>
            <a:spLocks noGrp="1"/>
          </p:cNvSpPr>
          <p:nvPr>
            <p:ph type="title"/>
          </p:nvPr>
        </p:nvSpPr>
        <p:spPr/>
        <p:txBody>
          <a:bodyPr/>
          <a:lstStyle/>
          <a:p>
            <a:r>
              <a:rPr lang="en-US" dirty="0"/>
              <a:t>Convert </a:t>
            </a:r>
            <a:r>
              <a:rPr lang="en-US" altLang="zh-CN" dirty="0"/>
              <a:t>Reign Year to Western Year</a:t>
            </a:r>
            <a:br>
              <a:rPr lang="en-US" altLang="zh-CN" dirty="0"/>
            </a:br>
            <a:r>
              <a:rPr lang="en-US" altLang="zh-CN" dirty="0"/>
              <a:t> (Training data)</a:t>
            </a:r>
            <a:endParaRPr lang="en-US" dirty="0"/>
          </a:p>
        </p:txBody>
      </p:sp>
      <p:sp>
        <p:nvSpPr>
          <p:cNvPr id="3" name="Content Placeholder 2">
            <a:extLst>
              <a:ext uri="{FF2B5EF4-FFF2-40B4-BE49-F238E27FC236}">
                <a16:creationId xmlns:a16="http://schemas.microsoft.com/office/drawing/2014/main" id="{1BA6949B-C80C-848C-B27E-511986A4C381}"/>
              </a:ext>
            </a:extLst>
          </p:cNvPr>
          <p:cNvSpPr>
            <a:spLocks noGrp="1"/>
          </p:cNvSpPr>
          <p:nvPr>
            <p:ph idx="1"/>
          </p:nvPr>
        </p:nvSpPr>
        <p:spPr/>
        <p:txBody>
          <a:bodyPr>
            <a:normAutofit fontScale="92500" lnSpcReduction="10000"/>
          </a:bodyPr>
          <a:lstStyle/>
          <a:p>
            <a:pPr marL="0" indent="0" algn="ctr">
              <a:buNone/>
            </a:pPr>
            <a:r>
              <a:rPr lang="zh-TW" altLang="en-US" sz="3600" b="1" dirty="0"/>
              <a:t>慶曆二年</a:t>
            </a:r>
          </a:p>
          <a:p>
            <a:pPr marL="0" indent="0" algn="ctr">
              <a:buNone/>
            </a:pPr>
            <a:r>
              <a:rPr lang="zh-TW" altLang="en-US" sz="3600" b="1" dirty="0"/>
              <a:t>應順元年</a:t>
            </a:r>
          </a:p>
          <a:p>
            <a:pPr marL="0" indent="0" algn="ctr">
              <a:buNone/>
            </a:pPr>
            <a:r>
              <a:rPr lang="zh-TW" altLang="en-US" sz="3600" b="1" dirty="0"/>
              <a:t>崇寧四年</a:t>
            </a:r>
          </a:p>
          <a:p>
            <a:pPr marL="0" indent="0" algn="ctr">
              <a:buNone/>
            </a:pPr>
            <a:r>
              <a:rPr lang="zh-TW" altLang="en-US" sz="3600" b="1" dirty="0"/>
              <a:t>景祐二年</a:t>
            </a:r>
          </a:p>
          <a:p>
            <a:pPr marL="0" indent="0" algn="ctr">
              <a:buNone/>
            </a:pPr>
            <a:r>
              <a:rPr lang="zh-TW" altLang="en-US" sz="3600" b="1" dirty="0"/>
              <a:t>建中靖國元年</a:t>
            </a:r>
          </a:p>
          <a:p>
            <a:pPr marL="0" indent="0" algn="ctr">
              <a:buNone/>
            </a:pPr>
            <a:r>
              <a:rPr lang="zh-TW" altLang="en-US" sz="3600" b="1" dirty="0"/>
              <a:t>顯德元年</a:t>
            </a:r>
          </a:p>
          <a:p>
            <a:pPr marL="0" indent="0" algn="ctr">
              <a:buNone/>
            </a:pPr>
            <a:r>
              <a:rPr lang="zh-TW" altLang="en-US" sz="3600" b="1" dirty="0"/>
              <a:t>同光四年</a:t>
            </a:r>
          </a:p>
          <a:p>
            <a:pPr marL="0" indent="0" algn="ctr">
              <a:buNone/>
            </a:pPr>
            <a:r>
              <a:rPr lang="en-US" sz="3600" b="1" dirty="0"/>
              <a:t>….</a:t>
            </a:r>
          </a:p>
        </p:txBody>
      </p:sp>
      <p:sp>
        <p:nvSpPr>
          <p:cNvPr id="5" name="TextBox 4">
            <a:extLst>
              <a:ext uri="{FF2B5EF4-FFF2-40B4-BE49-F238E27FC236}">
                <a16:creationId xmlns:a16="http://schemas.microsoft.com/office/drawing/2014/main" id="{DBA852C3-EE59-47F3-8FBC-28C03D072076}"/>
              </a:ext>
            </a:extLst>
          </p:cNvPr>
          <p:cNvSpPr txBox="1"/>
          <p:nvPr/>
        </p:nvSpPr>
        <p:spPr>
          <a:xfrm>
            <a:off x="838200" y="5988734"/>
            <a:ext cx="6096000" cy="646331"/>
          </a:xfrm>
          <a:prstGeom prst="rect">
            <a:avLst/>
          </a:prstGeom>
          <a:noFill/>
        </p:spPr>
        <p:txBody>
          <a:bodyPr wrap="square">
            <a:spAutoFit/>
          </a:bodyPr>
          <a:lstStyle/>
          <a:p>
            <a:r>
              <a:rPr lang="en-US" dirty="0"/>
              <a:t>https://github.com/fccsdigitalchina/generative_ai_east_asian_studies/tree/main/Training_data/Reign_year</a:t>
            </a:r>
          </a:p>
        </p:txBody>
      </p:sp>
    </p:spTree>
    <p:extLst>
      <p:ext uri="{BB962C8B-B14F-4D97-AF65-F5344CB8AC3E}">
        <p14:creationId xmlns:p14="http://schemas.microsoft.com/office/powerpoint/2010/main" val="292506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4.0: Describe Your Request</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Output the year from these </a:t>
            </a:r>
            <a:r>
              <a:rPr lang="en-US" sz="4000" b="1" u="sng" dirty="0"/>
              <a:t>Chinese reign year </a:t>
            </a:r>
            <a:r>
              <a:rPr lang="en-US" sz="4000" dirty="0"/>
              <a:t>information. </a:t>
            </a:r>
            <a:r>
              <a:rPr lang="en-US" sz="4000" b="1" u="sng" dirty="0"/>
              <a:t>Don't use any knowledge beyond the information</a:t>
            </a:r>
            <a:r>
              <a:rPr lang="en-US" sz="4000" dirty="0"/>
              <a:t> in the table below. There are </a:t>
            </a:r>
            <a:r>
              <a:rPr lang="en-US" sz="4000" b="1" u="sng" dirty="0"/>
              <a:t>no typos </a:t>
            </a:r>
            <a:r>
              <a:rPr lang="en-US" sz="4000" dirty="0"/>
              <a:t>in the questions.</a:t>
            </a:r>
          </a:p>
          <a:p>
            <a:pPr marL="0" indent="0">
              <a:buNone/>
            </a:pPr>
            <a:r>
              <a:rPr lang="en-US" altLang="zh-TW" sz="4000" dirty="0"/>
              <a:t>[Reign year list]</a:t>
            </a:r>
            <a:endParaRPr lang="zh-TW" altLang="en-US" sz="4000" dirty="0"/>
          </a:p>
        </p:txBody>
      </p:sp>
    </p:spTree>
    <p:extLst>
      <p:ext uri="{BB962C8B-B14F-4D97-AF65-F5344CB8AC3E}">
        <p14:creationId xmlns:p14="http://schemas.microsoft.com/office/powerpoint/2010/main" val="186168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8E66-DC65-12EA-BE1A-97C015C2894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F95DB170-7069-6E2F-504D-7E484F01EAA1}"/>
              </a:ext>
            </a:extLst>
          </p:cNvPr>
          <p:cNvSpPr>
            <a:spLocks noGrp="1"/>
          </p:cNvSpPr>
          <p:nvPr>
            <p:ph idx="1"/>
          </p:nvPr>
        </p:nvSpPr>
        <p:spPr/>
        <p:txBody>
          <a:bodyPr>
            <a:normAutofit/>
          </a:bodyPr>
          <a:lstStyle/>
          <a:p>
            <a:pPr>
              <a:lnSpc>
                <a:spcPct val="150000"/>
              </a:lnSpc>
            </a:pPr>
            <a:r>
              <a:rPr lang="en-US" altLang="zh-CN" dirty="0"/>
              <a:t>Create and Clean Data</a:t>
            </a:r>
          </a:p>
          <a:p>
            <a:pPr>
              <a:lnSpc>
                <a:spcPct val="150000"/>
              </a:lnSpc>
            </a:pPr>
            <a:r>
              <a:rPr lang="en-US" altLang="zh-CN" dirty="0"/>
              <a:t>Code (Standardize) Data</a:t>
            </a:r>
          </a:p>
          <a:p>
            <a:pPr>
              <a:lnSpc>
                <a:spcPct val="150000"/>
              </a:lnSpc>
            </a:pPr>
            <a:r>
              <a:rPr lang="en-US" altLang="zh-CN" dirty="0"/>
              <a:t>Data Analysis (Geocoding, Correlation)</a:t>
            </a:r>
          </a:p>
          <a:p>
            <a:pPr>
              <a:lnSpc>
                <a:spcPct val="150000"/>
              </a:lnSpc>
            </a:pPr>
            <a:r>
              <a:rPr lang="en-US" altLang="zh-CN" dirty="0"/>
              <a:t>Data Visualization</a:t>
            </a:r>
          </a:p>
          <a:p>
            <a:pPr>
              <a:lnSpc>
                <a:spcPct val="150000"/>
              </a:lnSpc>
            </a:pPr>
            <a:r>
              <a:rPr lang="en-US" dirty="0"/>
              <a:t>Data Summarization</a:t>
            </a:r>
          </a:p>
        </p:txBody>
      </p:sp>
    </p:spTree>
    <p:extLst>
      <p:ext uri="{BB962C8B-B14F-4D97-AF65-F5344CB8AC3E}">
        <p14:creationId xmlns:p14="http://schemas.microsoft.com/office/powerpoint/2010/main" val="927620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The output should be a table like this:</a:t>
            </a:r>
          </a:p>
          <a:p>
            <a:pPr marL="0" indent="0">
              <a:buNone/>
            </a:pPr>
            <a:r>
              <a:rPr lang="en-US" sz="4000" dirty="0"/>
              <a:t>| input | output |</a:t>
            </a:r>
          </a:p>
          <a:p>
            <a:pPr marL="0" indent="0">
              <a:buNone/>
            </a:pPr>
            <a:r>
              <a:rPr lang="en-US" sz="4000" dirty="0"/>
              <a:t>| -- | -- | </a:t>
            </a:r>
          </a:p>
          <a:p>
            <a:pPr marL="0" indent="0">
              <a:buNone/>
            </a:pPr>
            <a:endParaRPr lang="en-US" dirty="0"/>
          </a:p>
        </p:txBody>
      </p:sp>
    </p:spTree>
    <p:extLst>
      <p:ext uri="{BB962C8B-B14F-4D97-AF65-F5344CB8AC3E}">
        <p14:creationId xmlns:p14="http://schemas.microsoft.com/office/powerpoint/2010/main" val="11371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B55-B2CA-F328-B2E0-9610B685187F}"/>
              </a:ext>
            </a:extLst>
          </p:cNvPr>
          <p:cNvSpPr>
            <a:spLocks noGrp="1"/>
          </p:cNvSpPr>
          <p:nvPr>
            <p:ph type="title"/>
          </p:nvPr>
        </p:nvSpPr>
        <p:spPr/>
        <p:txBody>
          <a:bodyPr/>
          <a:lstStyle/>
          <a:p>
            <a:r>
              <a:rPr lang="en-US" dirty="0"/>
              <a:t>Prompt: Submit Your Training Data</a:t>
            </a:r>
          </a:p>
        </p:txBody>
      </p:sp>
      <p:sp>
        <p:nvSpPr>
          <p:cNvPr id="3" name="Content Placeholder 2">
            <a:extLst>
              <a:ext uri="{FF2B5EF4-FFF2-40B4-BE49-F238E27FC236}">
                <a16:creationId xmlns:a16="http://schemas.microsoft.com/office/drawing/2014/main" id="{07FC2085-1FBF-9781-BF01-9798D8ABC34B}"/>
              </a:ext>
            </a:extLst>
          </p:cNvPr>
          <p:cNvSpPr>
            <a:spLocks noGrp="1"/>
          </p:cNvSpPr>
          <p:nvPr>
            <p:ph idx="1"/>
          </p:nvPr>
        </p:nvSpPr>
        <p:spPr/>
        <p:txBody>
          <a:bodyPr/>
          <a:lstStyle/>
          <a:p>
            <a:pPr marL="0" indent="0">
              <a:buNone/>
            </a:pPr>
            <a:r>
              <a:rPr lang="en-US" dirty="0"/>
              <a:t>This is the table for your conversion</a:t>
            </a:r>
          </a:p>
          <a:p>
            <a:pPr marL="0" indent="0">
              <a:buNone/>
            </a:pPr>
            <a:r>
              <a:rPr lang="en-US" dirty="0" err="1"/>
              <a:t>c_dynasty_chn</a:t>
            </a:r>
            <a:r>
              <a:rPr lang="en-US" dirty="0"/>
              <a:t>	</a:t>
            </a:r>
            <a:r>
              <a:rPr lang="en-US" dirty="0" err="1"/>
              <a:t>c_nianhao_chn</a:t>
            </a:r>
            <a:r>
              <a:rPr lang="en-US" dirty="0"/>
              <a:t>	</a:t>
            </a:r>
            <a:r>
              <a:rPr lang="en-US" dirty="0" err="1"/>
              <a:t>c_firstyear</a:t>
            </a:r>
            <a:r>
              <a:rPr lang="en-US" dirty="0"/>
              <a:t>	</a:t>
            </a:r>
            <a:r>
              <a:rPr lang="en-US" dirty="0" err="1"/>
              <a:t>c_lastyear</a:t>
            </a:r>
            <a:endParaRPr lang="en-US" dirty="0"/>
          </a:p>
          <a:p>
            <a:pPr marL="0" indent="0">
              <a:buNone/>
            </a:pPr>
            <a:r>
              <a:rPr lang="zh-TW" altLang="en-US" dirty="0"/>
              <a:t>隋	大業	</a:t>
            </a:r>
            <a:r>
              <a:rPr lang="en-US" altLang="zh-TW" dirty="0"/>
              <a:t>605	617</a:t>
            </a:r>
          </a:p>
          <a:p>
            <a:pPr marL="0" indent="0">
              <a:buNone/>
            </a:pPr>
            <a:r>
              <a:rPr lang="zh-TW" altLang="en-US" dirty="0"/>
              <a:t>隋	義寧	</a:t>
            </a:r>
            <a:r>
              <a:rPr lang="en-US" altLang="zh-TW" dirty="0"/>
              <a:t>617	618</a:t>
            </a:r>
          </a:p>
          <a:p>
            <a:pPr marL="0" indent="0">
              <a:buNone/>
            </a:pPr>
            <a:r>
              <a:rPr lang="zh-TW" altLang="en-US" dirty="0"/>
              <a:t>唐	武德	</a:t>
            </a:r>
            <a:r>
              <a:rPr lang="en-US" altLang="zh-TW" dirty="0"/>
              <a:t>618	626</a:t>
            </a:r>
          </a:p>
          <a:p>
            <a:pPr marL="0" indent="0">
              <a:buNone/>
            </a:pPr>
            <a:r>
              <a:rPr lang="zh-TW" altLang="en-US" dirty="0"/>
              <a:t>鄭（王世充）	開明	</a:t>
            </a:r>
            <a:r>
              <a:rPr lang="en-US" altLang="zh-TW" dirty="0"/>
              <a:t>619	621</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86973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12D2F-0D06-DA1C-3E63-2D4926AB4BAB}"/>
              </a:ext>
            </a:extLst>
          </p:cNvPr>
          <p:cNvSpPr>
            <a:spLocks noGrp="1"/>
          </p:cNvSpPr>
          <p:nvPr>
            <p:ph idx="1"/>
          </p:nvPr>
        </p:nvSpPr>
        <p:spPr>
          <a:xfrm>
            <a:off x="838200" y="699247"/>
            <a:ext cx="10515600" cy="5477716"/>
          </a:xfrm>
        </p:spPr>
        <p:txBody>
          <a:bodyPr/>
          <a:lstStyle/>
          <a:p>
            <a:pPr marL="0" indent="0">
              <a:buNone/>
            </a:pPr>
            <a:r>
              <a:rPr lang="en-US" dirty="0"/>
              <a:t>https://github.com/fccsdigitalchina/generative_ai_east_asian_studies/blob/main/Training_data/Reign_year/2_prompt_4.0.txt</a:t>
            </a:r>
          </a:p>
        </p:txBody>
      </p:sp>
      <p:pic>
        <p:nvPicPr>
          <p:cNvPr id="5" name="Picture 4">
            <a:extLst>
              <a:ext uri="{FF2B5EF4-FFF2-40B4-BE49-F238E27FC236}">
                <a16:creationId xmlns:a16="http://schemas.microsoft.com/office/drawing/2014/main" id="{34CA5EB4-8E8F-5780-8AB2-E154C1081D96}"/>
              </a:ext>
            </a:extLst>
          </p:cNvPr>
          <p:cNvPicPr>
            <a:picLocks noChangeAspect="1"/>
          </p:cNvPicPr>
          <p:nvPr/>
        </p:nvPicPr>
        <p:blipFill>
          <a:blip r:embed="rId2"/>
          <a:stretch>
            <a:fillRect/>
          </a:stretch>
        </p:blipFill>
        <p:spPr>
          <a:xfrm>
            <a:off x="2295525" y="1834403"/>
            <a:ext cx="7600950" cy="4324350"/>
          </a:xfrm>
          <a:prstGeom prst="rect">
            <a:avLst/>
          </a:prstGeom>
        </p:spPr>
      </p:pic>
    </p:spTree>
    <p:extLst>
      <p:ext uri="{BB962C8B-B14F-4D97-AF65-F5344CB8AC3E}">
        <p14:creationId xmlns:p14="http://schemas.microsoft.com/office/powerpoint/2010/main" val="3370245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F238-B0DA-9E9E-6A46-0ADD4091F962}"/>
              </a:ext>
            </a:extLst>
          </p:cNvPr>
          <p:cNvSpPr>
            <a:spLocks noGrp="1"/>
          </p:cNvSpPr>
          <p:nvPr>
            <p:ph type="title"/>
          </p:nvPr>
        </p:nvSpPr>
        <p:spPr/>
        <p:txBody>
          <a:bodyPr/>
          <a:lstStyle/>
          <a:p>
            <a:r>
              <a:rPr lang="en-US" dirty="0"/>
              <a:t>Check the results</a:t>
            </a:r>
          </a:p>
        </p:txBody>
      </p:sp>
      <p:sp>
        <p:nvSpPr>
          <p:cNvPr id="3" name="Content Placeholder 2">
            <a:extLst>
              <a:ext uri="{FF2B5EF4-FFF2-40B4-BE49-F238E27FC236}">
                <a16:creationId xmlns:a16="http://schemas.microsoft.com/office/drawing/2014/main" id="{291B8F05-B097-3F9F-49C5-DFFE9256BF6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B4251A0E-9D5E-2D90-0010-344E0A92943B}"/>
              </a:ext>
            </a:extLst>
          </p:cNvPr>
          <p:cNvSpPr txBox="1"/>
          <p:nvPr/>
        </p:nvSpPr>
        <p:spPr>
          <a:xfrm>
            <a:off x="905434" y="5530632"/>
            <a:ext cx="6920753" cy="646331"/>
          </a:xfrm>
          <a:prstGeom prst="rect">
            <a:avLst/>
          </a:prstGeom>
          <a:noFill/>
        </p:spPr>
        <p:txBody>
          <a:bodyPr wrap="square">
            <a:spAutoFit/>
          </a:bodyPr>
          <a:lstStyle/>
          <a:p>
            <a:r>
              <a:rPr lang="en-US" dirty="0"/>
              <a:t>https://github.com/fccsdigitalchina/generative_ai_east_asian_studies/blob/main/Training_data/Reign_year/3_output_reign_year_test.xlsx</a:t>
            </a:r>
          </a:p>
        </p:txBody>
      </p:sp>
      <p:pic>
        <p:nvPicPr>
          <p:cNvPr id="7" name="Picture 6">
            <a:extLst>
              <a:ext uri="{FF2B5EF4-FFF2-40B4-BE49-F238E27FC236}">
                <a16:creationId xmlns:a16="http://schemas.microsoft.com/office/drawing/2014/main" id="{B5A92134-589C-6D48-2686-E7D7C3151CEC}"/>
              </a:ext>
            </a:extLst>
          </p:cNvPr>
          <p:cNvPicPr>
            <a:picLocks noChangeAspect="1"/>
          </p:cNvPicPr>
          <p:nvPr/>
        </p:nvPicPr>
        <p:blipFill>
          <a:blip r:embed="rId2"/>
          <a:stretch>
            <a:fillRect/>
          </a:stretch>
        </p:blipFill>
        <p:spPr>
          <a:xfrm>
            <a:off x="838200" y="1530132"/>
            <a:ext cx="7353300" cy="4000500"/>
          </a:xfrm>
          <a:prstGeom prst="rect">
            <a:avLst/>
          </a:prstGeom>
        </p:spPr>
      </p:pic>
    </p:spTree>
    <p:extLst>
      <p:ext uri="{BB962C8B-B14F-4D97-AF65-F5344CB8AC3E}">
        <p14:creationId xmlns:p14="http://schemas.microsoft.com/office/powerpoint/2010/main" val="3825230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FD41-8D9E-137F-B426-D24EC2A8B174}"/>
              </a:ext>
            </a:extLst>
          </p:cNvPr>
          <p:cNvSpPr>
            <a:spLocks noGrp="1"/>
          </p:cNvSpPr>
          <p:nvPr>
            <p:ph type="title"/>
          </p:nvPr>
        </p:nvSpPr>
        <p:spPr/>
        <p:txBody>
          <a:bodyPr/>
          <a:lstStyle/>
          <a:p>
            <a:r>
              <a:rPr lang="en-US" dirty="0"/>
              <a:t>Harvard </a:t>
            </a:r>
            <a:r>
              <a:rPr lang="en-US" dirty="0" err="1"/>
              <a:t>LoGaRT</a:t>
            </a:r>
            <a:endParaRPr lang="en-US" dirty="0"/>
          </a:p>
        </p:txBody>
      </p:sp>
      <p:sp>
        <p:nvSpPr>
          <p:cNvPr id="3" name="Content Placeholder 2">
            <a:extLst>
              <a:ext uri="{FF2B5EF4-FFF2-40B4-BE49-F238E27FC236}">
                <a16:creationId xmlns:a16="http://schemas.microsoft.com/office/drawing/2014/main" id="{7CFD7ECD-80A9-CE6C-BEC8-AF1426EC15B8}"/>
              </a:ext>
            </a:extLst>
          </p:cNvPr>
          <p:cNvSpPr>
            <a:spLocks noGrp="1"/>
          </p:cNvSpPr>
          <p:nvPr>
            <p:ph idx="1"/>
          </p:nvPr>
        </p:nvSpPr>
        <p:spPr/>
        <p:txBody>
          <a:bodyPr/>
          <a:lstStyle/>
          <a:p>
            <a:pPr marL="0" indent="0">
              <a:buNone/>
            </a:pPr>
            <a:r>
              <a:rPr lang="en-US" dirty="0"/>
              <a:t>https://logart.fairbank.fas.harvard.edu/LGServices/</a:t>
            </a:r>
          </a:p>
        </p:txBody>
      </p:sp>
    </p:spTree>
    <p:extLst>
      <p:ext uri="{BB962C8B-B14F-4D97-AF65-F5344CB8AC3E}">
        <p14:creationId xmlns:p14="http://schemas.microsoft.com/office/powerpoint/2010/main" val="3473959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14B-0256-47CF-2F2F-4CFCB4FFDA46}"/>
              </a:ext>
            </a:extLst>
          </p:cNvPr>
          <p:cNvSpPr>
            <a:spLocks noGrp="1"/>
          </p:cNvSpPr>
          <p:nvPr>
            <p:ph type="title"/>
          </p:nvPr>
        </p:nvSpPr>
        <p:spPr/>
        <p:txBody>
          <a:bodyPr/>
          <a:lstStyle/>
          <a:p>
            <a:r>
              <a:rPr lang="en-US" dirty="0"/>
              <a:t>Create bibliography</a:t>
            </a:r>
          </a:p>
        </p:txBody>
      </p:sp>
      <p:sp>
        <p:nvSpPr>
          <p:cNvPr id="3" name="Content Placeholder 2">
            <a:extLst>
              <a:ext uri="{FF2B5EF4-FFF2-40B4-BE49-F238E27FC236}">
                <a16:creationId xmlns:a16="http://schemas.microsoft.com/office/drawing/2014/main" id="{C3862F6D-AAD9-6B67-CF5B-0786B262D2B9}"/>
              </a:ext>
            </a:extLst>
          </p:cNvPr>
          <p:cNvSpPr>
            <a:spLocks noGrp="1"/>
          </p:cNvSpPr>
          <p:nvPr>
            <p:ph idx="1"/>
          </p:nvPr>
        </p:nvSpPr>
        <p:spPr/>
        <p:txBody>
          <a:bodyPr/>
          <a:lstStyle/>
          <a:p>
            <a:r>
              <a:rPr lang="en-US" dirty="0"/>
              <a:t>I have seen a calligraphy in CBDB office(1737 Cambridge Street, K304, MA, 02137, USA) today. The author is unknown. I do not know the exact date. I just know the era this calligraphy is after 2000 . I want to cite it in my dissertation. Based on Chicago Manual of Style, how can I cite it？</a:t>
            </a:r>
          </a:p>
        </p:txBody>
      </p:sp>
      <p:sp>
        <p:nvSpPr>
          <p:cNvPr id="5" name="TextBox 4">
            <a:extLst>
              <a:ext uri="{FF2B5EF4-FFF2-40B4-BE49-F238E27FC236}">
                <a16:creationId xmlns:a16="http://schemas.microsoft.com/office/drawing/2014/main" id="{8EE83BC6-EF84-92CF-C131-9CAED2DC7ED2}"/>
              </a:ext>
            </a:extLst>
          </p:cNvPr>
          <p:cNvSpPr txBox="1"/>
          <p:nvPr/>
        </p:nvSpPr>
        <p:spPr>
          <a:xfrm>
            <a:off x="838200" y="4524614"/>
            <a:ext cx="6094428" cy="646331"/>
          </a:xfrm>
          <a:prstGeom prst="rect">
            <a:avLst/>
          </a:prstGeom>
          <a:noFill/>
        </p:spPr>
        <p:txBody>
          <a:bodyPr wrap="square">
            <a:spAutoFit/>
          </a:bodyPr>
          <a:lstStyle/>
          <a:p>
            <a:r>
              <a:rPr lang="en-US" dirty="0"/>
              <a:t>https://github.com/fccsdigitalchina/generative_ai_east_asian_studies/tree/main/Bibliography_footnote/Calligraphy</a:t>
            </a:r>
          </a:p>
        </p:txBody>
      </p:sp>
    </p:spTree>
    <p:extLst>
      <p:ext uri="{BB962C8B-B14F-4D97-AF65-F5344CB8AC3E}">
        <p14:creationId xmlns:p14="http://schemas.microsoft.com/office/powerpoint/2010/main" val="442406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90FAB-03DE-C2EA-C50C-1BDED631B302}"/>
              </a:ext>
            </a:extLst>
          </p:cNvPr>
          <p:cNvSpPr>
            <a:spLocks noGrp="1"/>
          </p:cNvSpPr>
          <p:nvPr>
            <p:ph idx="1"/>
          </p:nvPr>
        </p:nvSpPr>
        <p:spPr>
          <a:xfrm>
            <a:off x="838200" y="573741"/>
            <a:ext cx="10515600" cy="5603222"/>
          </a:xfrm>
        </p:spPr>
        <p:txBody>
          <a:bodyPr/>
          <a:lstStyle/>
          <a:p>
            <a:pPr marL="0" indent="0">
              <a:buNone/>
            </a:pPr>
            <a:r>
              <a:rPr lang="en-US" dirty="0">
                <a:hlinkClick r:id="rId2"/>
              </a:rPr>
              <a:t>https://github.com/fccsdigitalchina/generative_ai_east_asian_studies/blob/main/Bibliography_footnote/Calligraphy/2_prompt.txt</a:t>
            </a:r>
            <a:endParaRPr lang="en-US" dirty="0"/>
          </a:p>
          <a:p>
            <a:pPr marL="0" indent="0">
              <a:buNone/>
            </a:pPr>
            <a:endParaRPr lang="en-US" dirty="0"/>
          </a:p>
        </p:txBody>
      </p:sp>
      <p:pic>
        <p:nvPicPr>
          <p:cNvPr id="5" name="Picture 4">
            <a:extLst>
              <a:ext uri="{FF2B5EF4-FFF2-40B4-BE49-F238E27FC236}">
                <a16:creationId xmlns:a16="http://schemas.microsoft.com/office/drawing/2014/main" id="{16D8FCA2-6EBA-5400-DF11-76DC3D6771F2}"/>
              </a:ext>
            </a:extLst>
          </p:cNvPr>
          <p:cNvPicPr>
            <a:picLocks noChangeAspect="1"/>
          </p:cNvPicPr>
          <p:nvPr/>
        </p:nvPicPr>
        <p:blipFill>
          <a:blip r:embed="rId3"/>
          <a:stretch>
            <a:fillRect/>
          </a:stretch>
        </p:blipFill>
        <p:spPr>
          <a:xfrm>
            <a:off x="1116964" y="1825625"/>
            <a:ext cx="9958072" cy="4159283"/>
          </a:xfrm>
          <a:prstGeom prst="rect">
            <a:avLst/>
          </a:prstGeom>
        </p:spPr>
      </p:pic>
    </p:spTree>
    <p:extLst>
      <p:ext uri="{BB962C8B-B14F-4D97-AF65-F5344CB8AC3E}">
        <p14:creationId xmlns:p14="http://schemas.microsoft.com/office/powerpoint/2010/main" val="2149681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133172-AA8F-9448-9A3A-7BD43ABFCC1E}"/>
              </a:ext>
            </a:extLst>
          </p:cNvPr>
          <p:cNvSpPr>
            <a:spLocks noGrp="1"/>
          </p:cNvSpPr>
          <p:nvPr>
            <p:ph type="title"/>
          </p:nvPr>
        </p:nvSpPr>
        <p:spPr/>
        <p:txBody>
          <a:bodyPr/>
          <a:lstStyle/>
          <a:p>
            <a:r>
              <a:rPr lang="en-US" altLang="zh-CN" dirty="0"/>
              <a:t>Data Analysis </a:t>
            </a:r>
            <a:br>
              <a:rPr lang="en-US" altLang="zh-CN" dirty="0"/>
            </a:br>
            <a:r>
              <a:rPr lang="en-US" altLang="zh-CN" dirty="0"/>
              <a:t>(Geocoding, Correlation)</a:t>
            </a:r>
            <a:endParaRPr lang="en-US" dirty="0"/>
          </a:p>
        </p:txBody>
      </p:sp>
      <p:sp>
        <p:nvSpPr>
          <p:cNvPr id="5" name="Text Placeholder 4">
            <a:extLst>
              <a:ext uri="{FF2B5EF4-FFF2-40B4-BE49-F238E27FC236}">
                <a16:creationId xmlns:a16="http://schemas.microsoft.com/office/drawing/2014/main" id="{39FE442E-215A-B494-9855-4D462ACD2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958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C66-C8A5-82DA-9BE3-33CD74E5558A}"/>
              </a:ext>
            </a:extLst>
          </p:cNvPr>
          <p:cNvSpPr>
            <a:spLocks noGrp="1"/>
          </p:cNvSpPr>
          <p:nvPr>
            <p:ph type="title"/>
          </p:nvPr>
        </p:nvSpPr>
        <p:spPr/>
        <p:txBody>
          <a:bodyPr/>
          <a:lstStyle/>
          <a:p>
            <a:r>
              <a:rPr lang="en-US" altLang="zh-CN" dirty="0"/>
              <a:t>Find the biographical Addresses for some historical figures and put them on a map</a:t>
            </a:r>
            <a:endParaRPr lang="en-US" dirty="0"/>
          </a:p>
        </p:txBody>
      </p:sp>
      <p:sp>
        <p:nvSpPr>
          <p:cNvPr id="3" name="Text Placeholder 2">
            <a:extLst>
              <a:ext uri="{FF2B5EF4-FFF2-40B4-BE49-F238E27FC236}">
                <a16:creationId xmlns:a16="http://schemas.microsoft.com/office/drawing/2014/main" id="{2EDBB9B5-5ACF-CFFB-550C-B3682E9701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6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50FC-A750-E148-1F08-4487E38B8411}"/>
              </a:ext>
            </a:extLst>
          </p:cNvPr>
          <p:cNvSpPr>
            <a:spLocks noGrp="1"/>
          </p:cNvSpPr>
          <p:nvPr>
            <p:ph type="title"/>
          </p:nvPr>
        </p:nvSpPr>
        <p:spPr/>
        <p:txBody>
          <a:bodyPr/>
          <a:lstStyle/>
          <a:p>
            <a:r>
              <a:rPr lang="en-US" dirty="0"/>
              <a:t>Call </a:t>
            </a:r>
            <a:r>
              <a:rPr lang="en-US" altLang="zh-CN" dirty="0"/>
              <a:t>API and Parse JSON</a:t>
            </a:r>
            <a:endParaRPr lang="en-US" dirty="0"/>
          </a:p>
        </p:txBody>
      </p:sp>
      <p:pic>
        <p:nvPicPr>
          <p:cNvPr id="5" name="Content Placeholder 4" descr="Text&#10;&#10;Description automatically generated">
            <a:extLst>
              <a:ext uri="{FF2B5EF4-FFF2-40B4-BE49-F238E27FC236}">
                <a16:creationId xmlns:a16="http://schemas.microsoft.com/office/drawing/2014/main" id="{48E16175-3DFF-89DC-2C13-45D2E98C7F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56" t="21382"/>
          <a:stretch/>
        </p:blipFill>
        <p:spPr>
          <a:xfrm>
            <a:off x="6800097" y="0"/>
            <a:ext cx="5391903" cy="6858000"/>
          </a:xfrm>
        </p:spPr>
      </p:pic>
      <p:sp>
        <p:nvSpPr>
          <p:cNvPr id="7" name="TextBox 6">
            <a:extLst>
              <a:ext uri="{FF2B5EF4-FFF2-40B4-BE49-F238E27FC236}">
                <a16:creationId xmlns:a16="http://schemas.microsoft.com/office/drawing/2014/main" id="{52C00340-7BCF-CC1C-D01E-40556035ACA7}"/>
              </a:ext>
            </a:extLst>
          </p:cNvPr>
          <p:cNvSpPr txBox="1"/>
          <p:nvPr/>
        </p:nvSpPr>
        <p:spPr>
          <a:xfrm>
            <a:off x="838200" y="1502941"/>
            <a:ext cx="5291395" cy="4708981"/>
          </a:xfrm>
          <a:prstGeom prst="rect">
            <a:avLst/>
          </a:prstGeom>
          <a:noFill/>
        </p:spPr>
        <p:txBody>
          <a:bodyPr wrap="square">
            <a:spAutoFit/>
          </a:bodyPr>
          <a:lstStyle/>
          <a:p>
            <a:r>
              <a:rPr lang="en-US" dirty="0">
                <a:hlinkClick r:id="rId3"/>
              </a:rPr>
              <a:t>https://cbdb.fas.harvard.edu/cbdbapi/person.php?name=%E7%8E%8B%E5%AE%89%E7%9F%B3&amp;o=json</a:t>
            </a:r>
            <a:endParaRPr lang="en-US" dirty="0"/>
          </a:p>
          <a:p>
            <a:endParaRPr lang="en-US" dirty="0"/>
          </a:p>
          <a:p>
            <a:r>
              <a:rPr lang="en-US" altLang="zh-CN" sz="3200" dirty="0"/>
              <a:t>-</a:t>
            </a:r>
            <a:r>
              <a:rPr lang="en-US" sz="3200" dirty="0"/>
              <a:t>Package</a:t>
            </a:r>
          </a:p>
          <a:p>
            <a:r>
              <a:rPr lang="en-US" sz="3200" dirty="0"/>
              <a:t>    -</a:t>
            </a:r>
            <a:r>
              <a:rPr lang="en-US" sz="3200" dirty="0" err="1"/>
              <a:t>PersonAuthority</a:t>
            </a:r>
            <a:endParaRPr lang="en-US" sz="3200" dirty="0"/>
          </a:p>
          <a:p>
            <a:r>
              <a:rPr lang="en-US" sz="3200" dirty="0"/>
              <a:t>        -</a:t>
            </a:r>
            <a:r>
              <a:rPr lang="en-US" sz="3200" dirty="0" err="1"/>
              <a:t>PersonInfo</a:t>
            </a:r>
            <a:endParaRPr lang="en-US" sz="3200" dirty="0"/>
          </a:p>
          <a:p>
            <a:r>
              <a:rPr lang="en-US" sz="3200" dirty="0"/>
              <a:t>             </a:t>
            </a:r>
            <a:r>
              <a:rPr lang="en-US" altLang="zh-CN" sz="3200" dirty="0"/>
              <a:t>-</a:t>
            </a:r>
            <a:r>
              <a:rPr lang="en-US" sz="3200" dirty="0"/>
              <a:t>Person</a:t>
            </a:r>
          </a:p>
          <a:p>
            <a:r>
              <a:rPr lang="en-US" sz="3200" dirty="0"/>
              <a:t>                 -</a:t>
            </a:r>
            <a:r>
              <a:rPr lang="en-US" sz="3200" dirty="0" err="1"/>
              <a:t>PersonAddresses</a:t>
            </a:r>
            <a:endParaRPr lang="en-US" sz="3200" dirty="0"/>
          </a:p>
          <a:p>
            <a:r>
              <a:rPr lang="en-US" sz="3200" dirty="0"/>
              <a:t>                     -Address</a:t>
            </a:r>
          </a:p>
          <a:p>
            <a:endParaRPr lang="en-US" dirty="0"/>
          </a:p>
          <a:p>
            <a:endParaRPr lang="en-US" dirty="0"/>
          </a:p>
          <a:p>
            <a:endParaRPr lang="en-US" dirty="0"/>
          </a:p>
        </p:txBody>
      </p:sp>
    </p:spTree>
    <p:extLst>
      <p:ext uri="{BB962C8B-B14F-4D97-AF65-F5344CB8AC3E}">
        <p14:creationId xmlns:p14="http://schemas.microsoft.com/office/powerpoint/2010/main" val="19167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224FC-7770-94E3-9DAC-CA80DF4159FB}"/>
              </a:ext>
            </a:extLst>
          </p:cNvPr>
          <p:cNvSpPr>
            <a:spLocks noGrp="1"/>
          </p:cNvSpPr>
          <p:nvPr>
            <p:ph type="title"/>
          </p:nvPr>
        </p:nvSpPr>
        <p:spPr/>
        <p:txBody>
          <a:bodyPr/>
          <a:lstStyle/>
          <a:p>
            <a:r>
              <a:rPr lang="en-US" altLang="zh-CN" dirty="0"/>
              <a:t>Create and Clean Data</a:t>
            </a:r>
            <a:endParaRPr lang="en-US" dirty="0"/>
          </a:p>
        </p:txBody>
      </p:sp>
      <p:sp>
        <p:nvSpPr>
          <p:cNvPr id="5" name="Text Placeholder 4">
            <a:extLst>
              <a:ext uri="{FF2B5EF4-FFF2-40B4-BE49-F238E27FC236}">
                <a16:creationId xmlns:a16="http://schemas.microsoft.com/office/drawing/2014/main" id="{E0FC7C1B-BD5E-AAE0-6E16-624674D10C7D}"/>
              </a:ext>
            </a:extLst>
          </p:cNvPr>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37640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B75D-FF3B-E02E-AF41-52CB968D127E}"/>
              </a:ext>
            </a:extLst>
          </p:cNvPr>
          <p:cNvSpPr>
            <a:spLocks noGrp="1"/>
          </p:cNvSpPr>
          <p:nvPr>
            <p:ph type="title"/>
          </p:nvPr>
        </p:nvSpPr>
        <p:spPr/>
        <p:txBody>
          <a:bodyPr/>
          <a:lstStyle/>
          <a:p>
            <a:r>
              <a:rPr lang="en-US" dirty="0"/>
              <a:t>Prompt: Describe Your Task Briefly</a:t>
            </a:r>
          </a:p>
        </p:txBody>
      </p:sp>
      <p:sp>
        <p:nvSpPr>
          <p:cNvPr id="3" name="Content Placeholder 2">
            <a:extLst>
              <a:ext uri="{FF2B5EF4-FFF2-40B4-BE49-F238E27FC236}">
                <a16:creationId xmlns:a16="http://schemas.microsoft.com/office/drawing/2014/main" id="{4A91E059-FDDB-0A69-6591-8A3C21A731CE}"/>
              </a:ext>
            </a:extLst>
          </p:cNvPr>
          <p:cNvSpPr>
            <a:spLocks noGrp="1"/>
          </p:cNvSpPr>
          <p:nvPr>
            <p:ph idx="1"/>
          </p:nvPr>
        </p:nvSpPr>
        <p:spPr>
          <a:xfrm>
            <a:off x="838199" y="1541928"/>
            <a:ext cx="10654553" cy="4778189"/>
          </a:xfrm>
        </p:spPr>
        <p:txBody>
          <a:bodyPr>
            <a:normAutofit fontScale="92500"/>
          </a:bodyPr>
          <a:lstStyle/>
          <a:p>
            <a:pPr marL="0" indent="0">
              <a:buNone/>
            </a:pPr>
            <a:r>
              <a:rPr lang="en-US" dirty="0"/>
              <a:t>Here is CBDB </a:t>
            </a:r>
            <a:r>
              <a:rPr lang="en-US" b="1" u="sng" dirty="0"/>
              <a:t>API</a:t>
            </a:r>
            <a:r>
              <a:rPr lang="en-US" dirty="0"/>
              <a:t>:</a:t>
            </a:r>
          </a:p>
          <a:p>
            <a:pPr marL="0" indent="0">
              <a:buNone/>
            </a:pPr>
            <a:r>
              <a:rPr lang="en-US" dirty="0"/>
              <a:t>https://cbdb.fas.harvard.edu/cbdbapi/person.php?id={personid}&amp;o=json</a:t>
            </a:r>
          </a:p>
          <a:p>
            <a:pPr marL="0" indent="0">
              <a:buNone/>
            </a:pPr>
            <a:endParaRPr lang="en-US" dirty="0"/>
          </a:p>
          <a:p>
            <a:pPr marL="0" indent="0">
              <a:buNone/>
            </a:pPr>
            <a:r>
              <a:rPr lang="en-US" dirty="0"/>
              <a:t>I have a list of </a:t>
            </a:r>
            <a:r>
              <a:rPr lang="en-US" dirty="0" err="1"/>
              <a:t>personid</a:t>
            </a:r>
            <a:endParaRPr lang="en-US" dirty="0"/>
          </a:p>
          <a:p>
            <a:pPr marL="0" indent="0">
              <a:buNone/>
            </a:pPr>
            <a:r>
              <a:rPr lang="en-US" dirty="0"/>
              <a:t>[Person ID List]</a:t>
            </a:r>
          </a:p>
          <a:p>
            <a:pPr marL="0" indent="0">
              <a:buNone/>
            </a:pPr>
            <a:endParaRPr lang="en-US" dirty="0"/>
          </a:p>
          <a:p>
            <a:pPr marL="0" indent="0">
              <a:buNone/>
            </a:pPr>
            <a:r>
              <a:rPr lang="en-US" dirty="0"/>
              <a:t>please write </a:t>
            </a:r>
            <a:r>
              <a:rPr lang="en-US" b="1" u="sng" dirty="0"/>
              <a:t>python codes </a:t>
            </a:r>
            <a:r>
              <a:rPr lang="en-US" dirty="0"/>
              <a:t>to query CBDB APIs by these </a:t>
            </a:r>
            <a:r>
              <a:rPr lang="en-US" dirty="0" err="1"/>
              <a:t>personids</a:t>
            </a:r>
            <a:r>
              <a:rPr lang="en-US" dirty="0"/>
              <a:t> separately.</a:t>
            </a:r>
          </a:p>
          <a:p>
            <a:pPr marL="0" indent="0">
              <a:buNone/>
            </a:pPr>
            <a:endParaRPr lang="en-US" dirty="0"/>
          </a:p>
          <a:p>
            <a:pPr marL="0" indent="0">
              <a:buNone/>
            </a:pPr>
            <a:r>
              <a:rPr lang="en-US" b="1" u="sng" dirty="0"/>
              <a:t>Query interval </a:t>
            </a:r>
            <a:r>
              <a:rPr lang="en-US" dirty="0"/>
              <a:t>is 0.5s</a:t>
            </a:r>
          </a:p>
          <a:p>
            <a:pPr marL="0" indent="0">
              <a:buNone/>
            </a:pPr>
            <a:endParaRPr lang="en-US" dirty="0"/>
          </a:p>
        </p:txBody>
      </p:sp>
    </p:spTree>
    <p:extLst>
      <p:ext uri="{BB962C8B-B14F-4D97-AF65-F5344CB8AC3E}">
        <p14:creationId xmlns:p14="http://schemas.microsoft.com/office/powerpoint/2010/main" val="1982843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E7A7-46E0-5D4B-B80A-BDC9A3D30208}"/>
              </a:ext>
            </a:extLst>
          </p:cNvPr>
          <p:cNvSpPr>
            <a:spLocks noGrp="1"/>
          </p:cNvSpPr>
          <p:nvPr>
            <p:ph type="title"/>
          </p:nvPr>
        </p:nvSpPr>
        <p:spPr/>
        <p:txBody>
          <a:bodyPr/>
          <a:lstStyle/>
          <a:p>
            <a:r>
              <a:rPr lang="en-US" dirty="0"/>
              <a:t>Prompt 3.5: Describe API Schema</a:t>
            </a:r>
          </a:p>
        </p:txBody>
      </p:sp>
      <p:sp>
        <p:nvSpPr>
          <p:cNvPr id="3" name="Content Placeholder 2">
            <a:extLst>
              <a:ext uri="{FF2B5EF4-FFF2-40B4-BE49-F238E27FC236}">
                <a16:creationId xmlns:a16="http://schemas.microsoft.com/office/drawing/2014/main" id="{03F66704-2B54-6B34-CF49-EB7E56BB2D85}"/>
              </a:ext>
            </a:extLst>
          </p:cNvPr>
          <p:cNvSpPr>
            <a:spLocks noGrp="1"/>
          </p:cNvSpPr>
          <p:nvPr>
            <p:ph idx="1"/>
          </p:nvPr>
        </p:nvSpPr>
        <p:spPr/>
        <p:txBody>
          <a:bodyPr>
            <a:normAutofit/>
          </a:bodyPr>
          <a:lstStyle/>
          <a:p>
            <a:pPr marL="0" indent="0">
              <a:buNone/>
            </a:pPr>
            <a:r>
              <a:rPr lang="en-US" dirty="0"/>
              <a:t>Please find the Address node(Package-PersonAuthority-PersonInfo-Person-PersonAddresses-Address) that </a:t>
            </a:r>
            <a:r>
              <a:rPr lang="en-US" dirty="0" err="1"/>
              <a:t>AddrType</a:t>
            </a:r>
            <a:r>
              <a:rPr lang="en-US" dirty="0"/>
              <a:t>: "</a:t>
            </a:r>
            <a:r>
              <a:rPr lang="zh-TW" altLang="en-US" dirty="0"/>
              <a:t>籍貫</a:t>
            </a:r>
            <a:r>
              <a:rPr lang="en-US" altLang="zh-TW" dirty="0"/>
              <a:t>(</a:t>
            </a:r>
            <a:r>
              <a:rPr lang="zh-TW" altLang="en-US" dirty="0"/>
              <a:t>基本地址</a:t>
            </a:r>
            <a:r>
              <a:rPr lang="en-US" altLang="zh-TW" dirty="0"/>
              <a:t>)", </a:t>
            </a:r>
            <a:r>
              <a:rPr lang="en-US" dirty="0"/>
              <a:t>get the corresponding </a:t>
            </a:r>
            <a:r>
              <a:rPr lang="en-US" dirty="0" err="1"/>
              <a:t>AddrName</a:t>
            </a:r>
            <a:r>
              <a:rPr lang="en-US" dirty="0"/>
              <a:t>.</a:t>
            </a:r>
          </a:p>
          <a:p>
            <a:pPr marL="0" indent="0">
              <a:buNone/>
            </a:pPr>
            <a:endParaRPr lang="en-US" dirty="0"/>
          </a:p>
          <a:p>
            <a:pPr marL="0" indent="0">
              <a:buNone/>
            </a:pPr>
            <a:r>
              <a:rPr lang="en-US" dirty="0"/>
              <a:t>The Address node in the CBDB API response might contain a single address element, in which case it is represented as a dictionary, but it might also contain multiple address elements, it is represented as a list of dictionaries.</a:t>
            </a:r>
          </a:p>
        </p:txBody>
      </p:sp>
    </p:spTree>
    <p:extLst>
      <p:ext uri="{BB962C8B-B14F-4D97-AF65-F5344CB8AC3E}">
        <p14:creationId xmlns:p14="http://schemas.microsoft.com/office/powerpoint/2010/main" val="713507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FE36-57D2-E617-B181-C31ABA216283}"/>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8D98D2A8-4EAC-B82B-FAAD-47A29D04A1A3}"/>
              </a:ext>
            </a:extLst>
          </p:cNvPr>
          <p:cNvSpPr>
            <a:spLocks noGrp="1"/>
          </p:cNvSpPr>
          <p:nvPr>
            <p:ph idx="1"/>
          </p:nvPr>
        </p:nvSpPr>
        <p:spPr/>
        <p:txBody>
          <a:bodyPr/>
          <a:lstStyle/>
          <a:p>
            <a:pPr marL="0" indent="0">
              <a:buNone/>
            </a:pPr>
            <a:r>
              <a:rPr lang="en-US" dirty="0"/>
              <a:t>Put all the </a:t>
            </a:r>
            <a:r>
              <a:rPr lang="en-US" dirty="0" err="1"/>
              <a:t>personid</a:t>
            </a:r>
            <a:r>
              <a:rPr lang="en-US" dirty="0"/>
              <a:t> and </a:t>
            </a:r>
            <a:r>
              <a:rPr lang="en-US" dirty="0" err="1"/>
              <a:t>AddrName</a:t>
            </a:r>
            <a:r>
              <a:rPr lang="en-US" dirty="0"/>
              <a:t> together, and print it as</a:t>
            </a:r>
          </a:p>
          <a:p>
            <a:pPr marL="0" indent="0">
              <a:buNone/>
            </a:pPr>
            <a:r>
              <a:rPr lang="en-US" dirty="0" err="1"/>
              <a:t>personid</a:t>
            </a:r>
            <a:r>
              <a:rPr lang="en-US" dirty="0"/>
              <a:t>    </a:t>
            </a:r>
            <a:r>
              <a:rPr lang="en-US" dirty="0" err="1"/>
              <a:t>AddrName</a:t>
            </a:r>
            <a:endParaRPr lang="en-US" dirty="0"/>
          </a:p>
          <a:p>
            <a:endParaRPr lang="en-US" dirty="0"/>
          </a:p>
        </p:txBody>
      </p:sp>
    </p:spTree>
    <p:extLst>
      <p:ext uri="{BB962C8B-B14F-4D97-AF65-F5344CB8AC3E}">
        <p14:creationId xmlns:p14="http://schemas.microsoft.com/office/powerpoint/2010/main" val="2072322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DCEB2-41EC-86A4-F1F8-0E8E78CD7369}"/>
              </a:ext>
            </a:extLst>
          </p:cNvPr>
          <p:cNvSpPr>
            <a:spLocks noGrp="1"/>
          </p:cNvSpPr>
          <p:nvPr>
            <p:ph idx="1"/>
          </p:nvPr>
        </p:nvSpPr>
        <p:spPr>
          <a:xfrm>
            <a:off x="838200" y="699247"/>
            <a:ext cx="10515600" cy="5477716"/>
          </a:xfrm>
        </p:spPr>
        <p:txBody>
          <a:bodyPr/>
          <a:lstStyle/>
          <a:p>
            <a:pPr marL="0" indent="0">
              <a:buNone/>
            </a:pPr>
            <a:r>
              <a:rPr lang="en-US" sz="2000" dirty="0">
                <a:hlinkClick r:id="rId2"/>
              </a:rPr>
              <a:t>https://github.com/fccsdigitalchina/generative_ai_east_asian_studies/blob/main/GIS/Viz_cbdb_biographical_addresses/2_prompt_1_call_api_find_nodes.txt</a:t>
            </a:r>
            <a:endParaRPr lang="en-US" sz="2000" dirty="0"/>
          </a:p>
          <a:p>
            <a:endParaRPr lang="en-US" dirty="0"/>
          </a:p>
        </p:txBody>
      </p:sp>
      <p:pic>
        <p:nvPicPr>
          <p:cNvPr id="7" name="Picture 6">
            <a:extLst>
              <a:ext uri="{FF2B5EF4-FFF2-40B4-BE49-F238E27FC236}">
                <a16:creationId xmlns:a16="http://schemas.microsoft.com/office/drawing/2014/main" id="{4A48AB84-E634-CE3D-0D04-4D31B57B8736}"/>
              </a:ext>
            </a:extLst>
          </p:cNvPr>
          <p:cNvPicPr>
            <a:picLocks noChangeAspect="1"/>
          </p:cNvPicPr>
          <p:nvPr/>
        </p:nvPicPr>
        <p:blipFill>
          <a:blip r:embed="rId3"/>
          <a:stretch>
            <a:fillRect/>
          </a:stretch>
        </p:blipFill>
        <p:spPr>
          <a:xfrm>
            <a:off x="1766887" y="1508681"/>
            <a:ext cx="8658225" cy="4953000"/>
          </a:xfrm>
          <a:prstGeom prst="rect">
            <a:avLst/>
          </a:prstGeom>
        </p:spPr>
      </p:pic>
    </p:spTree>
    <p:extLst>
      <p:ext uri="{BB962C8B-B14F-4D97-AF65-F5344CB8AC3E}">
        <p14:creationId xmlns:p14="http://schemas.microsoft.com/office/powerpoint/2010/main" val="3014556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4DC1C-0F02-E34E-5861-E5EFECF1A692}"/>
              </a:ext>
            </a:extLst>
          </p:cNvPr>
          <p:cNvSpPr>
            <a:spLocks noGrp="1"/>
          </p:cNvSpPr>
          <p:nvPr>
            <p:ph idx="1"/>
          </p:nvPr>
        </p:nvSpPr>
        <p:spPr>
          <a:xfrm>
            <a:off x="2801471" y="313765"/>
            <a:ext cx="2263588" cy="5863198"/>
          </a:xfrm>
        </p:spPr>
        <p:txBody>
          <a:bodyPr>
            <a:normAutofit fontScale="70000" lnSpcReduction="20000"/>
          </a:bodyPr>
          <a:lstStyle/>
          <a:p>
            <a:pPr marL="0" indent="0">
              <a:buNone/>
            </a:pPr>
            <a:r>
              <a:rPr lang="en-US" altLang="zh-TW" dirty="0"/>
              <a:t>89      </a:t>
            </a:r>
            <a:r>
              <a:rPr lang="zh-TW" altLang="en-US" dirty="0"/>
              <a:t>餘姚</a:t>
            </a:r>
          </a:p>
          <a:p>
            <a:pPr marL="0" indent="0">
              <a:buNone/>
            </a:pPr>
            <a:r>
              <a:rPr lang="en-US" altLang="zh-TW" dirty="0"/>
              <a:t>170     </a:t>
            </a:r>
            <a:r>
              <a:rPr lang="zh-TW" altLang="en-US" dirty="0"/>
              <a:t>山陰</a:t>
            </a:r>
          </a:p>
          <a:p>
            <a:pPr marL="0" indent="0">
              <a:buNone/>
            </a:pPr>
            <a:r>
              <a:rPr lang="en-US" altLang="zh-TW" dirty="0"/>
              <a:t>340     </a:t>
            </a:r>
            <a:r>
              <a:rPr lang="zh-TW" altLang="en-US" dirty="0"/>
              <a:t>會稽</a:t>
            </a:r>
          </a:p>
          <a:p>
            <a:pPr marL="0" indent="0">
              <a:buNone/>
            </a:pPr>
            <a:r>
              <a:rPr lang="en-US" altLang="zh-TW" dirty="0"/>
              <a:t>400     </a:t>
            </a:r>
            <a:r>
              <a:rPr lang="zh-TW" altLang="en-US" dirty="0"/>
              <a:t>上虞</a:t>
            </a:r>
          </a:p>
          <a:p>
            <a:pPr marL="0" indent="0">
              <a:buNone/>
            </a:pPr>
            <a:r>
              <a:rPr lang="en-US" altLang="zh-TW" dirty="0"/>
              <a:t>622     </a:t>
            </a:r>
            <a:r>
              <a:rPr lang="zh-TW" altLang="en-US" dirty="0"/>
              <a:t>山陰</a:t>
            </a:r>
          </a:p>
          <a:p>
            <a:pPr marL="0" indent="0">
              <a:buNone/>
            </a:pPr>
            <a:r>
              <a:rPr lang="en-US" altLang="zh-TW" dirty="0"/>
              <a:t>624     </a:t>
            </a:r>
            <a:r>
              <a:rPr lang="zh-TW" altLang="en-US" dirty="0"/>
              <a:t>山陰</a:t>
            </a:r>
          </a:p>
          <a:p>
            <a:pPr marL="0" indent="0">
              <a:buNone/>
            </a:pPr>
            <a:r>
              <a:rPr lang="en-US" altLang="zh-TW" dirty="0"/>
              <a:t>646     </a:t>
            </a:r>
            <a:r>
              <a:rPr lang="zh-TW" altLang="en-US" dirty="0"/>
              <a:t>會稽</a:t>
            </a:r>
          </a:p>
          <a:p>
            <a:pPr marL="0" indent="0">
              <a:buNone/>
            </a:pPr>
            <a:r>
              <a:rPr lang="en-US" altLang="zh-TW" dirty="0"/>
              <a:t>647     </a:t>
            </a:r>
            <a:r>
              <a:rPr lang="zh-TW" altLang="en-US" dirty="0"/>
              <a:t>會稽</a:t>
            </a:r>
          </a:p>
          <a:p>
            <a:pPr marL="0" indent="0">
              <a:buNone/>
            </a:pPr>
            <a:r>
              <a:rPr lang="en-US" altLang="zh-TW" dirty="0"/>
              <a:t>935     </a:t>
            </a:r>
            <a:r>
              <a:rPr lang="zh-TW" altLang="en-US" dirty="0"/>
              <a:t>餘姚</a:t>
            </a:r>
          </a:p>
          <a:p>
            <a:pPr marL="0" indent="0">
              <a:buNone/>
            </a:pPr>
            <a:r>
              <a:rPr lang="en-US" altLang="zh-TW" dirty="0"/>
              <a:t>936     </a:t>
            </a:r>
            <a:r>
              <a:rPr lang="zh-TW" altLang="en-US" dirty="0"/>
              <a:t>蕭山</a:t>
            </a:r>
          </a:p>
          <a:p>
            <a:pPr marL="0" indent="0">
              <a:buNone/>
            </a:pPr>
            <a:r>
              <a:rPr lang="en-US" altLang="zh-TW" dirty="0"/>
              <a:t>937     </a:t>
            </a:r>
            <a:r>
              <a:rPr lang="zh-TW" altLang="en-US" dirty="0"/>
              <a:t>會稽</a:t>
            </a:r>
          </a:p>
          <a:p>
            <a:pPr marL="0" indent="0">
              <a:buNone/>
            </a:pPr>
            <a:r>
              <a:rPr lang="en-US" altLang="zh-TW" dirty="0"/>
              <a:t>1474    </a:t>
            </a:r>
            <a:r>
              <a:rPr lang="zh-TW" altLang="en-US" dirty="0"/>
              <a:t>新昌</a:t>
            </a:r>
          </a:p>
          <a:p>
            <a:pPr marL="0" indent="0">
              <a:buNone/>
            </a:pPr>
            <a:r>
              <a:rPr lang="en-US" altLang="zh-TW" dirty="0"/>
              <a:t>1692    </a:t>
            </a:r>
            <a:r>
              <a:rPr lang="zh-TW" altLang="en-US" dirty="0"/>
              <a:t>山陰</a:t>
            </a:r>
          </a:p>
          <a:p>
            <a:pPr marL="0" indent="0">
              <a:buNone/>
            </a:pPr>
            <a:r>
              <a:rPr lang="en-US" altLang="zh-TW" dirty="0"/>
              <a:t>2043    </a:t>
            </a:r>
            <a:r>
              <a:rPr lang="zh-TW" altLang="en-US" dirty="0"/>
              <a:t>嵊縣</a:t>
            </a:r>
          </a:p>
          <a:p>
            <a:pPr marL="0" indent="0">
              <a:buNone/>
            </a:pPr>
            <a:r>
              <a:rPr lang="en-US" altLang="zh-TW" dirty="0"/>
              <a:t>1285    </a:t>
            </a:r>
            <a:r>
              <a:rPr lang="zh-TW" altLang="en-US" dirty="0"/>
              <a:t>山陰</a:t>
            </a:r>
          </a:p>
          <a:p>
            <a:pPr marL="0" indent="0">
              <a:buNone/>
            </a:pPr>
            <a:r>
              <a:rPr lang="en-US" altLang="zh-TW" dirty="0"/>
              <a:t>1286    </a:t>
            </a:r>
            <a:r>
              <a:rPr lang="zh-TW" altLang="en-US" dirty="0"/>
              <a:t>山陰</a:t>
            </a:r>
          </a:p>
          <a:p>
            <a:pPr marL="0" indent="0">
              <a:buNone/>
            </a:pPr>
            <a:r>
              <a:rPr lang="en-US" altLang="zh-TW" dirty="0"/>
              <a:t>1288    </a:t>
            </a:r>
            <a:r>
              <a:rPr lang="zh-TW" altLang="en-US" dirty="0"/>
              <a:t>山陰</a:t>
            </a:r>
            <a:endParaRPr lang="en-US" dirty="0"/>
          </a:p>
        </p:txBody>
      </p:sp>
      <p:pic>
        <p:nvPicPr>
          <p:cNvPr id="5" name="Picture 4">
            <a:extLst>
              <a:ext uri="{FF2B5EF4-FFF2-40B4-BE49-F238E27FC236}">
                <a16:creationId xmlns:a16="http://schemas.microsoft.com/office/drawing/2014/main" id="{CED89B0B-DF88-E944-C0ED-A29FA71D9348}"/>
              </a:ext>
            </a:extLst>
          </p:cNvPr>
          <p:cNvPicPr>
            <a:picLocks noChangeAspect="1"/>
          </p:cNvPicPr>
          <p:nvPr/>
        </p:nvPicPr>
        <p:blipFill rotWithShape="1">
          <a:blip r:embed="rId2"/>
          <a:srcRect t="3942" r="47565"/>
          <a:stretch/>
        </p:blipFill>
        <p:spPr>
          <a:xfrm>
            <a:off x="5513206" y="313765"/>
            <a:ext cx="2665933" cy="5755341"/>
          </a:xfrm>
          <a:prstGeom prst="rect">
            <a:avLst/>
          </a:prstGeom>
        </p:spPr>
      </p:pic>
    </p:spTree>
    <p:extLst>
      <p:ext uri="{BB962C8B-B14F-4D97-AF65-F5344CB8AC3E}">
        <p14:creationId xmlns:p14="http://schemas.microsoft.com/office/powerpoint/2010/main" val="3406537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0B72-8009-FB00-0371-DF850314DB4E}"/>
              </a:ext>
            </a:extLst>
          </p:cNvPr>
          <p:cNvSpPr>
            <a:spLocks noGrp="1"/>
          </p:cNvSpPr>
          <p:nvPr>
            <p:ph type="title"/>
          </p:nvPr>
        </p:nvSpPr>
        <p:spPr/>
        <p:txBody>
          <a:bodyPr/>
          <a:lstStyle/>
          <a:p>
            <a:r>
              <a:rPr lang="en-US" dirty="0"/>
              <a:t>Remove ID Column</a:t>
            </a:r>
          </a:p>
        </p:txBody>
      </p:sp>
      <p:sp>
        <p:nvSpPr>
          <p:cNvPr id="3" name="Content Placeholder 2">
            <a:extLst>
              <a:ext uri="{FF2B5EF4-FFF2-40B4-BE49-F238E27FC236}">
                <a16:creationId xmlns:a16="http://schemas.microsoft.com/office/drawing/2014/main" id="{33740ED5-9096-3ADE-93F8-3E9D0CD10E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1F9019C-EF4D-7289-EF68-16C08F58B041}"/>
              </a:ext>
            </a:extLst>
          </p:cNvPr>
          <p:cNvPicPr>
            <a:picLocks noChangeAspect="1"/>
          </p:cNvPicPr>
          <p:nvPr/>
        </p:nvPicPr>
        <p:blipFill rotWithShape="1">
          <a:blip r:embed="rId2"/>
          <a:srcRect t="7831" r="47565"/>
          <a:stretch/>
        </p:blipFill>
        <p:spPr>
          <a:xfrm>
            <a:off x="838200" y="1335649"/>
            <a:ext cx="2665933" cy="5522351"/>
          </a:xfrm>
          <a:prstGeom prst="rect">
            <a:avLst/>
          </a:prstGeom>
        </p:spPr>
      </p:pic>
      <p:pic>
        <p:nvPicPr>
          <p:cNvPr id="5" name="Picture 4">
            <a:extLst>
              <a:ext uri="{FF2B5EF4-FFF2-40B4-BE49-F238E27FC236}">
                <a16:creationId xmlns:a16="http://schemas.microsoft.com/office/drawing/2014/main" id="{D8E18026-C020-8DC8-4785-DF0373035980}"/>
              </a:ext>
            </a:extLst>
          </p:cNvPr>
          <p:cNvPicPr>
            <a:picLocks noChangeAspect="1"/>
          </p:cNvPicPr>
          <p:nvPr/>
        </p:nvPicPr>
        <p:blipFill rotWithShape="1">
          <a:blip r:embed="rId2"/>
          <a:srcRect l="15758" t="7831" r="59557"/>
          <a:stretch/>
        </p:blipFill>
        <p:spPr>
          <a:xfrm>
            <a:off x="5840316" y="1335648"/>
            <a:ext cx="1255059" cy="5522351"/>
          </a:xfrm>
          <a:prstGeom prst="rect">
            <a:avLst/>
          </a:prstGeom>
        </p:spPr>
      </p:pic>
      <p:sp>
        <p:nvSpPr>
          <p:cNvPr id="6" name="Arrow: Right 5">
            <a:extLst>
              <a:ext uri="{FF2B5EF4-FFF2-40B4-BE49-F238E27FC236}">
                <a16:creationId xmlns:a16="http://schemas.microsoft.com/office/drawing/2014/main" id="{E4846AE9-80C3-2F0C-1376-7C517B9A73E5}"/>
              </a:ext>
            </a:extLst>
          </p:cNvPr>
          <p:cNvSpPr/>
          <p:nvPr/>
        </p:nvSpPr>
        <p:spPr>
          <a:xfrm>
            <a:off x="3504133" y="3347779"/>
            <a:ext cx="2336183" cy="8955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22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C50E-4A09-ED91-9952-D2660F884F59}"/>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69B64028-93BA-AB34-FE76-4A9C2A98B735}"/>
              </a:ext>
            </a:extLst>
          </p:cNvPr>
          <p:cNvSpPr>
            <a:spLocks noGrp="1"/>
          </p:cNvSpPr>
          <p:nvPr>
            <p:ph idx="1"/>
          </p:nvPr>
        </p:nvSpPr>
        <p:spPr/>
        <p:txBody>
          <a:bodyPr>
            <a:normAutofit/>
          </a:bodyPr>
          <a:lstStyle/>
          <a:p>
            <a:pPr marL="0" indent="0">
              <a:buNone/>
            </a:pPr>
            <a:r>
              <a:rPr lang="en-US" sz="3600" dirty="0"/>
              <a:t>I have a table with 2 columns with header. Can you output a table without a header (</a:t>
            </a:r>
            <a:r>
              <a:rPr lang="en-US" sz="3600" b="1" u="sng" dirty="0"/>
              <a:t>don't output codes</a:t>
            </a:r>
            <a:r>
              <a:rPr lang="en-US" sz="3600" dirty="0"/>
              <a:t> for programming language) that only include the </a:t>
            </a:r>
            <a:r>
              <a:rPr lang="en-US" sz="3600" dirty="0" err="1"/>
              <a:t>AddrName</a:t>
            </a:r>
            <a:r>
              <a:rPr lang="en-US" sz="3600" dirty="0"/>
              <a:t> column</a:t>
            </a:r>
          </a:p>
          <a:p>
            <a:pPr marL="0" indent="0">
              <a:buNone/>
            </a:pPr>
            <a:endParaRPr lang="en-US" sz="3600" dirty="0"/>
          </a:p>
          <a:p>
            <a:pPr marL="0" indent="0">
              <a:buNone/>
            </a:pPr>
            <a:r>
              <a:rPr lang="en-US" sz="3600" dirty="0" err="1"/>
              <a:t>personid</a:t>
            </a:r>
            <a:r>
              <a:rPr lang="en-US" sz="3600" dirty="0"/>
              <a:t>        </a:t>
            </a:r>
            <a:r>
              <a:rPr lang="en-US" sz="3600" dirty="0" err="1"/>
              <a:t>AddrName</a:t>
            </a:r>
            <a:endParaRPr lang="en-US" sz="3600" dirty="0"/>
          </a:p>
        </p:txBody>
      </p:sp>
    </p:spTree>
    <p:extLst>
      <p:ext uri="{BB962C8B-B14F-4D97-AF65-F5344CB8AC3E}">
        <p14:creationId xmlns:p14="http://schemas.microsoft.com/office/powerpoint/2010/main" val="1321286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C9B43-1B24-80CE-0B6E-95542D9FD9B2}"/>
              </a:ext>
            </a:extLst>
          </p:cNvPr>
          <p:cNvSpPr>
            <a:spLocks noGrp="1"/>
          </p:cNvSpPr>
          <p:nvPr>
            <p:ph idx="1"/>
          </p:nvPr>
        </p:nvSpPr>
        <p:spPr>
          <a:xfrm>
            <a:off x="838200" y="475129"/>
            <a:ext cx="10515600" cy="5701834"/>
          </a:xfrm>
        </p:spPr>
        <p:txBody>
          <a:bodyPr>
            <a:normAutofit/>
          </a:bodyPr>
          <a:lstStyle/>
          <a:p>
            <a:pPr marL="0" indent="0">
              <a:buNone/>
            </a:pPr>
            <a:r>
              <a:rPr lang="en-US" sz="2400" dirty="0"/>
              <a:t>https://github.com/fccsdigitalchina/generative_ai_east_asian_studies/blob/main/GIS/Viz_cbdb_biographical_addresses/2_prompt_2_remove_column.txt</a:t>
            </a:r>
          </a:p>
        </p:txBody>
      </p:sp>
      <p:pic>
        <p:nvPicPr>
          <p:cNvPr id="7" name="Picture 6">
            <a:extLst>
              <a:ext uri="{FF2B5EF4-FFF2-40B4-BE49-F238E27FC236}">
                <a16:creationId xmlns:a16="http://schemas.microsoft.com/office/drawing/2014/main" id="{291BC086-7191-529E-061B-209866D616B3}"/>
              </a:ext>
            </a:extLst>
          </p:cNvPr>
          <p:cNvPicPr>
            <a:picLocks noChangeAspect="1"/>
          </p:cNvPicPr>
          <p:nvPr/>
        </p:nvPicPr>
        <p:blipFill>
          <a:blip r:embed="rId2"/>
          <a:stretch>
            <a:fillRect/>
          </a:stretch>
        </p:blipFill>
        <p:spPr>
          <a:xfrm>
            <a:off x="3602659" y="1286554"/>
            <a:ext cx="4986681" cy="5314958"/>
          </a:xfrm>
          <a:prstGeom prst="rect">
            <a:avLst/>
          </a:prstGeom>
        </p:spPr>
      </p:pic>
    </p:spTree>
    <p:extLst>
      <p:ext uri="{BB962C8B-B14F-4D97-AF65-F5344CB8AC3E}">
        <p14:creationId xmlns:p14="http://schemas.microsoft.com/office/powerpoint/2010/main" val="96548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11961-D790-775D-89DB-1C8850078896}"/>
              </a:ext>
            </a:extLst>
          </p:cNvPr>
          <p:cNvSpPr>
            <a:spLocks noGrp="1"/>
          </p:cNvSpPr>
          <p:nvPr>
            <p:ph type="title"/>
          </p:nvPr>
        </p:nvSpPr>
        <p:spPr/>
        <p:txBody>
          <a:bodyPr/>
          <a:lstStyle/>
          <a:p>
            <a:r>
              <a:rPr lang="en-US" dirty="0"/>
              <a:t>Geocoding Addresses</a:t>
            </a:r>
          </a:p>
        </p:txBody>
      </p:sp>
      <p:sp>
        <p:nvSpPr>
          <p:cNvPr id="5" name="Text Placeholder 4">
            <a:extLst>
              <a:ext uri="{FF2B5EF4-FFF2-40B4-BE49-F238E27FC236}">
                <a16:creationId xmlns:a16="http://schemas.microsoft.com/office/drawing/2014/main" id="{95E8CFCA-9016-FA06-AC00-259E971B97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437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7A9F-F94D-78E0-951C-28E77EDBA05C}"/>
              </a:ext>
            </a:extLst>
          </p:cNvPr>
          <p:cNvSpPr>
            <a:spLocks noGrp="1"/>
          </p:cNvSpPr>
          <p:nvPr>
            <p:ph type="title"/>
          </p:nvPr>
        </p:nvSpPr>
        <p:spPr/>
        <p:txBody>
          <a:bodyPr/>
          <a:lstStyle/>
          <a:p>
            <a:r>
              <a:rPr lang="en-US" altLang="zh-CN" dirty="0"/>
              <a:t>Prompt: Define Input and Output</a:t>
            </a:r>
            <a:endParaRPr lang="en-US" dirty="0"/>
          </a:p>
        </p:txBody>
      </p:sp>
      <p:sp>
        <p:nvSpPr>
          <p:cNvPr id="3" name="Content Placeholder 2">
            <a:extLst>
              <a:ext uri="{FF2B5EF4-FFF2-40B4-BE49-F238E27FC236}">
                <a16:creationId xmlns:a16="http://schemas.microsoft.com/office/drawing/2014/main" id="{9E1B9AFE-DC20-6B09-A1D2-079BC003C687}"/>
              </a:ext>
            </a:extLst>
          </p:cNvPr>
          <p:cNvSpPr>
            <a:spLocks noGrp="1"/>
          </p:cNvSpPr>
          <p:nvPr>
            <p:ph idx="1"/>
          </p:nvPr>
        </p:nvSpPr>
        <p:spPr/>
        <p:txBody>
          <a:bodyPr>
            <a:normAutofit/>
          </a:bodyPr>
          <a:lstStyle/>
          <a:p>
            <a:pPr marL="0" indent="0">
              <a:buNone/>
            </a:pPr>
            <a:r>
              <a:rPr lang="en-US" dirty="0"/>
              <a:t>This is the list of </a:t>
            </a:r>
            <a:r>
              <a:rPr lang="en-US" b="1" u="sng" dirty="0"/>
              <a:t>Zhejiang addresses </a:t>
            </a:r>
            <a:r>
              <a:rPr lang="en-US" dirty="0"/>
              <a:t>in </a:t>
            </a:r>
            <a:r>
              <a:rPr lang="en-US" b="1" u="sng" dirty="0"/>
              <a:t>historical Chinese studies</a:t>
            </a:r>
            <a:r>
              <a:rPr lang="en-US" dirty="0"/>
              <a:t>. Can you give me the </a:t>
            </a:r>
            <a:r>
              <a:rPr lang="en-US" b="1" u="sng" dirty="0"/>
              <a:t>approximate information </a:t>
            </a:r>
            <a:r>
              <a:rPr lang="en-US" dirty="0"/>
              <a:t>for each address, </a:t>
            </a:r>
            <a:r>
              <a:rPr lang="en-US" b="1" u="sng" dirty="0"/>
              <a:t>and count how many times an address appeared </a:t>
            </a:r>
            <a:r>
              <a:rPr lang="en-US" dirty="0"/>
              <a:t>in the list below:</a:t>
            </a:r>
          </a:p>
          <a:p>
            <a:pPr marL="0" indent="0">
              <a:buNone/>
            </a:pPr>
            <a:endParaRPr lang="en-US" dirty="0"/>
          </a:p>
          <a:p>
            <a:pPr marL="0" indent="0">
              <a:buNone/>
            </a:pPr>
            <a:r>
              <a:rPr lang="en-US" dirty="0"/>
              <a:t>[Address list]</a:t>
            </a:r>
          </a:p>
          <a:p>
            <a:pPr marL="0" indent="0">
              <a:buNone/>
            </a:pPr>
            <a:endParaRPr lang="en-US" dirty="0"/>
          </a:p>
          <a:p>
            <a:pPr marL="0" indent="0">
              <a:buNone/>
            </a:pPr>
            <a:r>
              <a:rPr lang="en-US" dirty="0"/>
              <a:t>The output should be a table like this:</a:t>
            </a:r>
          </a:p>
          <a:p>
            <a:pPr marL="0" indent="0">
              <a:buNone/>
            </a:pPr>
            <a:r>
              <a:rPr lang="en-US" dirty="0"/>
              <a:t>id, name, x, y, count</a:t>
            </a:r>
          </a:p>
          <a:p>
            <a:pPr marL="0" indent="0">
              <a:buNone/>
            </a:pPr>
            <a:endParaRPr lang="en-US" dirty="0"/>
          </a:p>
        </p:txBody>
      </p:sp>
    </p:spTree>
    <p:extLst>
      <p:ext uri="{BB962C8B-B14F-4D97-AF65-F5344CB8AC3E}">
        <p14:creationId xmlns:p14="http://schemas.microsoft.com/office/powerpoint/2010/main" val="254690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4F82-5662-821C-AA42-269CD5451203}"/>
              </a:ext>
            </a:extLst>
          </p:cNvPr>
          <p:cNvSpPr>
            <a:spLocks noGrp="1"/>
          </p:cNvSpPr>
          <p:nvPr>
            <p:ph type="title"/>
          </p:nvPr>
        </p:nvSpPr>
        <p:spPr/>
        <p:txBody>
          <a:bodyPr/>
          <a:lstStyle/>
          <a:p>
            <a:r>
              <a:rPr lang="en-US" dirty="0"/>
              <a:t>Create data from OCR</a:t>
            </a:r>
          </a:p>
        </p:txBody>
      </p:sp>
      <p:pic>
        <p:nvPicPr>
          <p:cNvPr id="5" name="Content Placeholder 4">
            <a:extLst>
              <a:ext uri="{FF2B5EF4-FFF2-40B4-BE49-F238E27FC236}">
                <a16:creationId xmlns:a16="http://schemas.microsoft.com/office/drawing/2014/main" id="{2F088DEE-726E-F4FC-8054-B54A7757A982}"/>
              </a:ext>
            </a:extLst>
          </p:cNvPr>
          <p:cNvPicPr>
            <a:picLocks noGrp="1" noChangeAspect="1"/>
          </p:cNvPicPr>
          <p:nvPr>
            <p:ph idx="1"/>
          </p:nvPr>
        </p:nvPicPr>
        <p:blipFill rotWithShape="1">
          <a:blip r:embed="rId2"/>
          <a:srcRect t="14701"/>
          <a:stretch/>
        </p:blipFill>
        <p:spPr>
          <a:xfrm>
            <a:off x="548253" y="1421748"/>
            <a:ext cx="4752640" cy="4486274"/>
          </a:xfrm>
        </p:spPr>
      </p:pic>
      <p:sp>
        <p:nvSpPr>
          <p:cNvPr id="6" name="TextBox 5">
            <a:extLst>
              <a:ext uri="{FF2B5EF4-FFF2-40B4-BE49-F238E27FC236}">
                <a16:creationId xmlns:a16="http://schemas.microsoft.com/office/drawing/2014/main" id="{3F7AF605-04F9-AC37-7948-FC86BF60E2AA}"/>
              </a:ext>
            </a:extLst>
          </p:cNvPr>
          <p:cNvSpPr txBox="1"/>
          <p:nvPr/>
        </p:nvSpPr>
        <p:spPr>
          <a:xfrm>
            <a:off x="6006353" y="1783976"/>
            <a:ext cx="5844988" cy="3662541"/>
          </a:xfrm>
          <a:prstGeom prst="rect">
            <a:avLst/>
          </a:prstGeom>
          <a:noFill/>
        </p:spPr>
        <p:txBody>
          <a:bodyPr wrap="square" rtlCol="0">
            <a:spAutoFit/>
          </a:bodyPr>
          <a:lstStyle/>
          <a:p>
            <a:r>
              <a:rPr lang="fr-FR" sz="2800" dirty="0"/>
              <a:t>Notices Biographiques Et Bibliographiques Sur Les Jésuites de L‘ancienne Mission de Chine, 1552 – 1773</a:t>
            </a:r>
          </a:p>
          <a:p>
            <a:r>
              <a:rPr lang="fr-FR" sz="2800" dirty="0"/>
              <a:t> </a:t>
            </a:r>
            <a:r>
              <a:rPr lang="en-US" altLang="zh-CN" sz="2800" dirty="0"/>
              <a:t>(Biographical And Bibliographical Notes On The Jesuits Of The Ancient Mission Of China, 1552 - 1773)</a:t>
            </a:r>
            <a:endParaRPr lang="fr-FR" sz="2800" dirty="0"/>
          </a:p>
          <a:p>
            <a:endParaRPr lang="fr-FR" dirty="0"/>
          </a:p>
          <a:p>
            <a:endParaRPr lang="en-US" dirty="0"/>
          </a:p>
        </p:txBody>
      </p:sp>
      <p:sp>
        <p:nvSpPr>
          <p:cNvPr id="8" name="TextBox 7">
            <a:extLst>
              <a:ext uri="{FF2B5EF4-FFF2-40B4-BE49-F238E27FC236}">
                <a16:creationId xmlns:a16="http://schemas.microsoft.com/office/drawing/2014/main" id="{0AC40B7C-D400-45A2-9581-1090B87C1558}"/>
              </a:ext>
            </a:extLst>
          </p:cNvPr>
          <p:cNvSpPr txBox="1"/>
          <p:nvPr/>
        </p:nvSpPr>
        <p:spPr>
          <a:xfrm>
            <a:off x="5441577" y="5269992"/>
            <a:ext cx="6096000" cy="923330"/>
          </a:xfrm>
          <a:prstGeom prst="rect">
            <a:avLst/>
          </a:prstGeom>
          <a:noFill/>
        </p:spPr>
        <p:txBody>
          <a:bodyPr wrap="square">
            <a:spAutoFit/>
          </a:bodyPr>
          <a:lstStyle/>
          <a:p>
            <a:r>
              <a:rPr lang="en-US" dirty="0">
                <a:solidFill>
                  <a:schemeClr val="tx1"/>
                </a:solidFill>
                <a:hlinkClick r:id="rId3"/>
              </a:rPr>
              <a:t>https://github.com/fccsdigitalchina/generative_ai_east_asian_studies/tree/main/Clean_OCR_output/French_names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73103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5B60-40A0-F7E6-9B20-874365A2C1A6}"/>
              </a:ext>
            </a:extLst>
          </p:cNvPr>
          <p:cNvSpPr>
            <a:spLocks noGrp="1"/>
          </p:cNvSpPr>
          <p:nvPr>
            <p:ph type="title"/>
          </p:nvPr>
        </p:nvSpPr>
        <p:spPr/>
        <p:txBody>
          <a:bodyPr/>
          <a:lstStyle/>
          <a:p>
            <a:r>
              <a:rPr lang="en-US" altLang="zh-CN" dirty="0"/>
              <a:t>Prompt: For Geocoding</a:t>
            </a:r>
            <a:endParaRPr lang="en-US" dirty="0"/>
          </a:p>
        </p:txBody>
      </p:sp>
      <p:sp>
        <p:nvSpPr>
          <p:cNvPr id="3" name="Content Placeholder 2">
            <a:extLst>
              <a:ext uri="{FF2B5EF4-FFF2-40B4-BE49-F238E27FC236}">
                <a16:creationId xmlns:a16="http://schemas.microsoft.com/office/drawing/2014/main" id="{93ED0267-6E69-6F4F-B351-CE24A6AFE775}"/>
              </a:ext>
            </a:extLst>
          </p:cNvPr>
          <p:cNvSpPr>
            <a:spLocks noGrp="1"/>
          </p:cNvSpPr>
          <p:nvPr>
            <p:ph idx="1"/>
          </p:nvPr>
        </p:nvSpPr>
        <p:spPr/>
        <p:txBody>
          <a:bodyPr/>
          <a:lstStyle/>
          <a:p>
            <a:pPr marL="0" indent="0">
              <a:buNone/>
            </a:pPr>
            <a:r>
              <a:rPr lang="en-US" dirty="0"/>
              <a:t>The most important thing: I know these coordinates are approximate and ambiguous. Please just let me know your approximate information. These are just for reference.</a:t>
            </a:r>
          </a:p>
          <a:p>
            <a:endParaRPr lang="en-US" dirty="0"/>
          </a:p>
        </p:txBody>
      </p:sp>
    </p:spTree>
    <p:extLst>
      <p:ext uri="{BB962C8B-B14F-4D97-AF65-F5344CB8AC3E}">
        <p14:creationId xmlns:p14="http://schemas.microsoft.com/office/powerpoint/2010/main" val="2230344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9BA4-4A90-A985-96CA-5A4B78F8340C}"/>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https://github.com/fccsdigitalchina/generative_ai_east_asian_studies/blob/main/GIS/Viz_cbdb_biographical_addresses/2_prompt_3_geocoding.txt</a:t>
            </a:r>
          </a:p>
        </p:txBody>
      </p:sp>
      <p:pic>
        <p:nvPicPr>
          <p:cNvPr id="5" name="Picture 4">
            <a:extLst>
              <a:ext uri="{FF2B5EF4-FFF2-40B4-BE49-F238E27FC236}">
                <a16:creationId xmlns:a16="http://schemas.microsoft.com/office/drawing/2014/main" id="{4C74F802-6778-DD41-FE98-A352F8427EBC}"/>
              </a:ext>
            </a:extLst>
          </p:cNvPr>
          <p:cNvPicPr>
            <a:picLocks noChangeAspect="1"/>
          </p:cNvPicPr>
          <p:nvPr/>
        </p:nvPicPr>
        <p:blipFill>
          <a:blip r:embed="rId2"/>
          <a:stretch>
            <a:fillRect/>
          </a:stretch>
        </p:blipFill>
        <p:spPr>
          <a:xfrm>
            <a:off x="966814" y="1610608"/>
            <a:ext cx="10258372" cy="4139742"/>
          </a:xfrm>
          <a:prstGeom prst="rect">
            <a:avLst/>
          </a:prstGeom>
        </p:spPr>
      </p:pic>
    </p:spTree>
    <p:extLst>
      <p:ext uri="{BB962C8B-B14F-4D97-AF65-F5344CB8AC3E}">
        <p14:creationId xmlns:p14="http://schemas.microsoft.com/office/powerpoint/2010/main" val="3647767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ACE2-64F0-518F-F1BB-D6010231566F}"/>
              </a:ext>
            </a:extLst>
          </p:cNvPr>
          <p:cNvSpPr>
            <a:spLocks noGrp="1"/>
          </p:cNvSpPr>
          <p:nvPr>
            <p:ph type="title"/>
          </p:nvPr>
        </p:nvSpPr>
        <p:spPr/>
        <p:txBody>
          <a:bodyPr/>
          <a:lstStyle/>
          <a:p>
            <a:r>
              <a:rPr lang="en-US" dirty="0"/>
              <a:t>Visualize </a:t>
            </a:r>
            <a:r>
              <a:rPr lang="en-US" altLang="zh-CN" dirty="0"/>
              <a:t>Addresses by Google Earth</a:t>
            </a:r>
            <a:endParaRPr lang="en-US" dirty="0"/>
          </a:p>
        </p:txBody>
      </p:sp>
      <p:sp>
        <p:nvSpPr>
          <p:cNvPr id="3" name="Content Placeholder 2">
            <a:extLst>
              <a:ext uri="{FF2B5EF4-FFF2-40B4-BE49-F238E27FC236}">
                <a16:creationId xmlns:a16="http://schemas.microsoft.com/office/drawing/2014/main" id="{F66D9369-2C8C-CB4E-C558-CDB02D5BBF33}"/>
              </a:ext>
            </a:extLst>
          </p:cNvPr>
          <p:cNvSpPr>
            <a:spLocks noGrp="1"/>
          </p:cNvSpPr>
          <p:nvPr>
            <p:ph idx="1"/>
          </p:nvPr>
        </p:nvSpPr>
        <p:spPr/>
        <p:txBody>
          <a:bodyPr/>
          <a:lstStyle/>
          <a:p>
            <a:pPr marL="0" indent="0">
              <a:buNone/>
            </a:pPr>
            <a:r>
              <a:rPr lang="en-US" dirty="0"/>
              <a:t>Put the information from the list above into a schema like this with count information:&lt;?xml version="1.0" encoding="UTF-8"?&gt;</a:t>
            </a:r>
          </a:p>
          <a:p>
            <a:pPr marL="0" indent="0">
              <a:buNone/>
            </a:pPr>
            <a:r>
              <a:rPr lang="en-US" dirty="0"/>
              <a:t>&lt;</a:t>
            </a:r>
            <a:r>
              <a:rPr lang="en-US" dirty="0" err="1"/>
              <a:t>kml</a:t>
            </a:r>
            <a:r>
              <a:rPr lang="en-US" dirty="0"/>
              <a:t> </a:t>
            </a:r>
            <a:r>
              <a:rPr lang="en-US" dirty="0" err="1"/>
              <a:t>xmlns</a:t>
            </a:r>
            <a:r>
              <a:rPr lang="en-US" dirty="0"/>
              <a:t>="http://www.opengis.net/kml/2.2"&gt;&lt;/kml&gt;</a:t>
            </a:r>
          </a:p>
        </p:txBody>
      </p:sp>
    </p:spTree>
    <p:extLst>
      <p:ext uri="{BB962C8B-B14F-4D97-AF65-F5344CB8AC3E}">
        <p14:creationId xmlns:p14="http://schemas.microsoft.com/office/powerpoint/2010/main" val="120606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C4D0B-3D23-E5C6-C5F5-68AC30EAB7D4}"/>
              </a:ext>
            </a:extLst>
          </p:cNvPr>
          <p:cNvSpPr>
            <a:spLocks noGrp="1"/>
          </p:cNvSpPr>
          <p:nvPr>
            <p:ph idx="1"/>
          </p:nvPr>
        </p:nvSpPr>
        <p:spPr>
          <a:xfrm>
            <a:off x="838200" y="681318"/>
            <a:ext cx="10515600" cy="5495645"/>
          </a:xfrm>
        </p:spPr>
        <p:txBody>
          <a:bodyPr>
            <a:normAutofit/>
          </a:bodyPr>
          <a:lstStyle/>
          <a:p>
            <a:pPr marL="0" indent="0">
              <a:buNone/>
            </a:pPr>
            <a:r>
              <a:rPr lang="en-US" sz="2000" dirty="0"/>
              <a:t>https://github.com/fccsdigitalchina/generative_ai_east_asian_studies/blob/main/GIS/Viz_cbdb_biographical_addresses/2_prompt_4_create_file_from_GIS_platform.txt</a:t>
            </a:r>
          </a:p>
        </p:txBody>
      </p:sp>
      <p:pic>
        <p:nvPicPr>
          <p:cNvPr id="5" name="Picture 4">
            <a:extLst>
              <a:ext uri="{FF2B5EF4-FFF2-40B4-BE49-F238E27FC236}">
                <a16:creationId xmlns:a16="http://schemas.microsoft.com/office/drawing/2014/main" id="{59380E9A-E3C7-673E-2752-27FF5C56E9CE}"/>
              </a:ext>
            </a:extLst>
          </p:cNvPr>
          <p:cNvPicPr>
            <a:picLocks noChangeAspect="1"/>
          </p:cNvPicPr>
          <p:nvPr/>
        </p:nvPicPr>
        <p:blipFill>
          <a:blip r:embed="rId2"/>
          <a:stretch>
            <a:fillRect/>
          </a:stretch>
        </p:blipFill>
        <p:spPr>
          <a:xfrm>
            <a:off x="2320884" y="1320960"/>
            <a:ext cx="7550231" cy="5297539"/>
          </a:xfrm>
          <a:prstGeom prst="rect">
            <a:avLst/>
          </a:prstGeom>
        </p:spPr>
      </p:pic>
    </p:spTree>
    <p:extLst>
      <p:ext uri="{BB962C8B-B14F-4D97-AF65-F5344CB8AC3E}">
        <p14:creationId xmlns:p14="http://schemas.microsoft.com/office/powerpoint/2010/main" val="880448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61E-0528-E6B7-43BB-BF563AEBDA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F4F915-77B6-DD02-215E-0F64BB743C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0110F3-4473-F785-644A-86351F4D9325}"/>
              </a:ext>
            </a:extLst>
          </p:cNvPr>
          <p:cNvPicPr>
            <a:picLocks noChangeAspect="1"/>
          </p:cNvPicPr>
          <p:nvPr/>
        </p:nvPicPr>
        <p:blipFill>
          <a:blip r:embed="rId2"/>
          <a:stretch>
            <a:fillRect/>
          </a:stretch>
        </p:blipFill>
        <p:spPr>
          <a:xfrm>
            <a:off x="519112" y="466725"/>
            <a:ext cx="11153775" cy="5924550"/>
          </a:xfrm>
          <a:prstGeom prst="rect">
            <a:avLst/>
          </a:prstGeom>
        </p:spPr>
      </p:pic>
    </p:spTree>
    <p:extLst>
      <p:ext uri="{BB962C8B-B14F-4D97-AF65-F5344CB8AC3E}">
        <p14:creationId xmlns:p14="http://schemas.microsoft.com/office/powerpoint/2010/main" val="362990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9E1118-3520-1AA5-C96D-E269EDD4331D}"/>
              </a:ext>
            </a:extLst>
          </p:cNvPr>
          <p:cNvSpPr>
            <a:spLocks noGrp="1"/>
          </p:cNvSpPr>
          <p:nvPr>
            <p:ph type="title"/>
          </p:nvPr>
        </p:nvSpPr>
        <p:spPr/>
        <p:txBody>
          <a:bodyPr/>
          <a:lstStyle/>
          <a:p>
            <a:r>
              <a:rPr lang="en-US" altLang="zh-CN" dirty="0"/>
              <a:t>Data Visualization</a:t>
            </a:r>
            <a:endParaRPr lang="en-US" dirty="0"/>
          </a:p>
        </p:txBody>
      </p:sp>
      <p:sp>
        <p:nvSpPr>
          <p:cNvPr id="5" name="Text Placeholder 4">
            <a:extLst>
              <a:ext uri="{FF2B5EF4-FFF2-40B4-BE49-F238E27FC236}">
                <a16:creationId xmlns:a16="http://schemas.microsoft.com/office/drawing/2014/main" id="{DBDE0A0C-82F0-2043-2FF7-895C5D77BF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8752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754F-0024-1E13-FEDD-994855593B88}"/>
              </a:ext>
            </a:extLst>
          </p:cNvPr>
          <p:cNvSpPr>
            <a:spLocks noGrp="1"/>
          </p:cNvSpPr>
          <p:nvPr>
            <p:ph type="title"/>
          </p:nvPr>
        </p:nvSpPr>
        <p:spPr>
          <a:xfrm>
            <a:off x="838200" y="365125"/>
            <a:ext cx="5768788" cy="1325563"/>
          </a:xfrm>
        </p:spPr>
        <p:txBody>
          <a:bodyPr/>
          <a:lstStyle/>
          <a:p>
            <a:r>
              <a:rPr lang="en-US" dirty="0"/>
              <a:t>Shao</a:t>
            </a:r>
            <a:r>
              <a:rPr lang="en-US" altLang="zh-CN" dirty="0"/>
              <a:t>xing </a:t>
            </a:r>
            <a:r>
              <a:rPr lang="en-US" altLang="zh-CN" dirty="0" err="1"/>
              <a:t>Jinshi</a:t>
            </a:r>
            <a:r>
              <a:rPr lang="en-US" altLang="zh-CN" dirty="0"/>
              <a:t> Trend Viz</a:t>
            </a:r>
            <a:endParaRPr lang="en-US" dirty="0"/>
          </a:p>
        </p:txBody>
      </p:sp>
      <p:graphicFrame>
        <p:nvGraphicFramePr>
          <p:cNvPr id="4" name="Content Placeholder 3">
            <a:extLst>
              <a:ext uri="{FF2B5EF4-FFF2-40B4-BE49-F238E27FC236}">
                <a16:creationId xmlns:a16="http://schemas.microsoft.com/office/drawing/2014/main" id="{33521FBC-BD16-FA21-31EF-D23A52B16727}"/>
              </a:ext>
            </a:extLst>
          </p:cNvPr>
          <p:cNvGraphicFramePr>
            <a:graphicFrameLocks noGrp="1"/>
          </p:cNvGraphicFramePr>
          <p:nvPr>
            <p:ph idx="1"/>
            <p:extLst>
              <p:ext uri="{D42A27DB-BD31-4B8C-83A1-F6EECF244321}">
                <p14:modId xmlns:p14="http://schemas.microsoft.com/office/powerpoint/2010/main" val="3194236479"/>
              </p:ext>
            </p:extLst>
          </p:nvPr>
        </p:nvGraphicFramePr>
        <p:xfrm>
          <a:off x="6702458" y="0"/>
          <a:ext cx="5489542" cy="6857994"/>
        </p:xfrm>
        <a:graphic>
          <a:graphicData uri="http://schemas.openxmlformats.org/drawingml/2006/table">
            <a:tbl>
              <a:tblPr>
                <a:tableStyleId>{5C22544A-7EE6-4342-B048-85BDC9FD1C3A}</a:tableStyleId>
              </a:tblPr>
              <a:tblGrid>
                <a:gridCol w="2744771">
                  <a:extLst>
                    <a:ext uri="{9D8B030D-6E8A-4147-A177-3AD203B41FA5}">
                      <a16:colId xmlns:a16="http://schemas.microsoft.com/office/drawing/2014/main" val="2565714462"/>
                    </a:ext>
                  </a:extLst>
                </a:gridCol>
                <a:gridCol w="2744771">
                  <a:extLst>
                    <a:ext uri="{9D8B030D-6E8A-4147-A177-3AD203B41FA5}">
                      <a16:colId xmlns:a16="http://schemas.microsoft.com/office/drawing/2014/main" val="3290391969"/>
                    </a:ext>
                  </a:extLst>
                </a:gridCol>
              </a:tblGrid>
              <a:tr h="527538">
                <a:tc>
                  <a:txBody>
                    <a:bodyPr/>
                    <a:lstStyle/>
                    <a:p>
                      <a:pPr algn="ctr" fontAlgn="b"/>
                      <a:r>
                        <a:rPr lang="en-US" sz="2400" b="1" u="none" strike="noStrike" dirty="0">
                          <a:effectLst/>
                        </a:rPr>
                        <a:t>Row Labels</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Count of Entry Year</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9222756"/>
                  </a:ext>
                </a:extLst>
              </a:tr>
              <a:tr h="527538">
                <a:tc>
                  <a:txBody>
                    <a:bodyPr/>
                    <a:lstStyle/>
                    <a:p>
                      <a:pPr algn="ctr" fontAlgn="b"/>
                      <a:r>
                        <a:rPr lang="en-US" sz="2400" b="0" u="none" strike="noStrike" dirty="0">
                          <a:effectLst/>
                        </a:rPr>
                        <a:t>983-992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8456823"/>
                  </a:ext>
                </a:extLst>
              </a:tr>
              <a:tr h="527538">
                <a:tc>
                  <a:txBody>
                    <a:bodyPr/>
                    <a:lstStyle/>
                    <a:p>
                      <a:pPr algn="ctr" fontAlgn="b"/>
                      <a:r>
                        <a:rPr lang="en-US" sz="2400" b="0" u="none" strike="noStrike" dirty="0">
                          <a:effectLst/>
                        </a:rPr>
                        <a:t>1003-1012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3229430"/>
                  </a:ext>
                </a:extLst>
              </a:tr>
              <a:tr h="527538">
                <a:tc>
                  <a:txBody>
                    <a:bodyPr/>
                    <a:lstStyle/>
                    <a:p>
                      <a:pPr algn="ctr" fontAlgn="b"/>
                      <a:r>
                        <a:rPr lang="en-US" sz="2400" b="0" u="none" strike="noStrike" dirty="0">
                          <a:effectLst/>
                        </a:rPr>
                        <a:t>1013-1022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5276747"/>
                  </a:ext>
                </a:extLst>
              </a:tr>
              <a:tr h="527538">
                <a:tc>
                  <a:txBody>
                    <a:bodyPr/>
                    <a:lstStyle/>
                    <a:p>
                      <a:pPr algn="ctr" fontAlgn="b"/>
                      <a:r>
                        <a:rPr lang="en-US" sz="2400" b="0" u="none" strike="noStrike">
                          <a:effectLst/>
                        </a:rPr>
                        <a:t>1023-1032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575901"/>
                  </a:ext>
                </a:extLst>
              </a:tr>
              <a:tr h="527538">
                <a:tc>
                  <a:txBody>
                    <a:bodyPr/>
                    <a:lstStyle/>
                    <a:p>
                      <a:pPr algn="ctr" fontAlgn="b"/>
                      <a:r>
                        <a:rPr lang="en-US" sz="2400" b="0" u="none" strike="noStrike" dirty="0">
                          <a:effectLst/>
                        </a:rPr>
                        <a:t>1033-1042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6294071"/>
                  </a:ext>
                </a:extLst>
              </a:tr>
              <a:tr h="527538">
                <a:tc>
                  <a:txBody>
                    <a:bodyPr/>
                    <a:lstStyle/>
                    <a:p>
                      <a:pPr algn="ctr" fontAlgn="b"/>
                      <a:r>
                        <a:rPr lang="en-US" sz="2400" b="0" u="none" strike="noStrike" dirty="0">
                          <a:effectLst/>
                        </a:rPr>
                        <a:t>1043-1052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7342434"/>
                  </a:ext>
                </a:extLst>
              </a:tr>
              <a:tr h="527538">
                <a:tc>
                  <a:txBody>
                    <a:bodyPr/>
                    <a:lstStyle/>
                    <a:p>
                      <a:pPr algn="ctr" fontAlgn="b"/>
                      <a:r>
                        <a:rPr lang="en-US" sz="2400" b="0" u="none" strike="noStrike">
                          <a:effectLst/>
                        </a:rPr>
                        <a:t>1053-1062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19</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991461"/>
                  </a:ext>
                </a:extLst>
              </a:tr>
              <a:tr h="527538">
                <a:tc>
                  <a:txBody>
                    <a:bodyPr/>
                    <a:lstStyle/>
                    <a:p>
                      <a:pPr algn="ctr" fontAlgn="b"/>
                      <a:r>
                        <a:rPr lang="en-US" sz="2400" b="0" u="none" strike="noStrike">
                          <a:effectLst/>
                        </a:rPr>
                        <a:t>1063-1072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10</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312676"/>
                  </a:ext>
                </a:extLst>
              </a:tr>
              <a:tr h="527538">
                <a:tc>
                  <a:txBody>
                    <a:bodyPr/>
                    <a:lstStyle/>
                    <a:p>
                      <a:pPr algn="ctr" fontAlgn="b"/>
                      <a:r>
                        <a:rPr lang="en-US" sz="2400" b="0" u="none" strike="noStrike">
                          <a:effectLst/>
                        </a:rPr>
                        <a:t>1073-1082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8981615"/>
                  </a:ext>
                </a:extLst>
              </a:tr>
              <a:tr h="527538">
                <a:tc>
                  <a:txBody>
                    <a:bodyPr/>
                    <a:lstStyle/>
                    <a:p>
                      <a:pPr algn="ctr" fontAlgn="b"/>
                      <a:r>
                        <a:rPr lang="en-US" sz="2400" b="0" u="none" strike="noStrike">
                          <a:effectLst/>
                        </a:rPr>
                        <a:t>1083-1092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6904033"/>
                  </a:ext>
                </a:extLst>
              </a:tr>
              <a:tr h="527538">
                <a:tc>
                  <a:txBody>
                    <a:bodyPr/>
                    <a:lstStyle/>
                    <a:p>
                      <a:pPr algn="ctr" fontAlgn="b"/>
                      <a:r>
                        <a:rPr lang="en-US" sz="2400" b="0" u="none" strike="noStrike">
                          <a:effectLst/>
                        </a:rPr>
                        <a:t>1093-1102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9140468"/>
                  </a:ext>
                </a:extLst>
              </a:tr>
              <a:tr h="527538">
                <a:tc>
                  <a:txBody>
                    <a:bodyPr/>
                    <a:lstStyle/>
                    <a:p>
                      <a:pPr algn="ctr" fontAlgn="b"/>
                      <a:r>
                        <a:rPr lang="en-US" sz="2400" b="0" u="none" strike="noStrike">
                          <a:effectLst/>
                        </a:rPr>
                        <a:t>1103-1112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779717"/>
                  </a:ext>
                </a:extLst>
              </a:tr>
            </a:tbl>
          </a:graphicData>
        </a:graphic>
      </p:graphicFrame>
      <p:sp>
        <p:nvSpPr>
          <p:cNvPr id="6" name="Content Placeholder 2">
            <a:extLst>
              <a:ext uri="{FF2B5EF4-FFF2-40B4-BE49-F238E27FC236}">
                <a16:creationId xmlns:a16="http://schemas.microsoft.com/office/drawing/2014/main" id="{E769E041-9686-9118-5498-CD9B4C93498B}"/>
              </a:ext>
            </a:extLst>
          </p:cNvPr>
          <p:cNvSpPr txBox="1">
            <a:spLocks/>
          </p:cNvSpPr>
          <p:nvPr/>
        </p:nvSpPr>
        <p:spPr>
          <a:xfrm>
            <a:off x="838200" y="1577788"/>
            <a:ext cx="10515600" cy="459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Who</a:t>
            </a:r>
          </a:p>
          <a:p>
            <a:pPr marL="0" indent="0">
              <a:buNone/>
            </a:pPr>
            <a:r>
              <a:rPr lang="en-US" altLang="zh-CN" dirty="0"/>
              <a:t>Passed I</a:t>
            </a:r>
            <a:r>
              <a:rPr lang="en-US" dirty="0"/>
              <a:t>mperial Examination</a:t>
            </a:r>
          </a:p>
          <a:p>
            <a:pPr marL="0" indent="0">
              <a:buNone/>
            </a:pPr>
            <a:endParaRPr lang="en-US" dirty="0"/>
          </a:p>
          <a:p>
            <a:pPr marL="0" indent="0">
              <a:buNone/>
            </a:pPr>
            <a:r>
              <a:rPr lang="en-US" b="1" dirty="0"/>
              <a:t>Where</a:t>
            </a:r>
          </a:p>
          <a:p>
            <a:pPr marL="0" indent="0">
              <a:buNone/>
            </a:pPr>
            <a:r>
              <a:rPr lang="en-US" altLang="zh-CN" dirty="0"/>
              <a:t>Shaoxing (Zhejiang Prov.) </a:t>
            </a:r>
            <a:r>
              <a:rPr lang="zh-CN" altLang="en-US" sz="2400" dirty="0"/>
              <a:t>紹興</a:t>
            </a:r>
            <a:endParaRPr lang="en-US" sz="2400" dirty="0"/>
          </a:p>
          <a:p>
            <a:endParaRPr lang="en-US" dirty="0"/>
          </a:p>
          <a:p>
            <a:pPr marL="0" indent="0">
              <a:buNone/>
            </a:pPr>
            <a:r>
              <a:rPr lang="en-US" altLang="zh-CN" b="1" dirty="0"/>
              <a:t>When</a:t>
            </a:r>
          </a:p>
          <a:p>
            <a:pPr marL="0" indent="0">
              <a:buNone/>
            </a:pPr>
            <a:r>
              <a:rPr lang="en-US" dirty="0"/>
              <a:t>10</a:t>
            </a:r>
            <a:r>
              <a:rPr lang="en-US" altLang="zh-CN" dirty="0"/>
              <a:t>-17c</a:t>
            </a:r>
          </a:p>
        </p:txBody>
      </p:sp>
    </p:spTree>
    <p:extLst>
      <p:ext uri="{BB962C8B-B14F-4D97-AF65-F5344CB8AC3E}">
        <p14:creationId xmlns:p14="http://schemas.microsoft.com/office/powerpoint/2010/main" val="1494618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2449-D478-CEAB-FE23-FD0429F2F57E}"/>
              </a:ext>
            </a:extLst>
          </p:cNvPr>
          <p:cNvSpPr>
            <a:spLocks noGrp="1"/>
          </p:cNvSpPr>
          <p:nvPr>
            <p:ph type="title"/>
          </p:nvPr>
        </p:nvSpPr>
        <p:spPr/>
        <p:txBody>
          <a:bodyPr/>
          <a:lstStyle/>
          <a:p>
            <a:r>
              <a:rPr lang="en-US" altLang="zh-CN" dirty="0"/>
              <a:t>Target</a:t>
            </a:r>
            <a:endParaRPr lang="en-US" dirty="0"/>
          </a:p>
        </p:txBody>
      </p:sp>
      <p:sp>
        <p:nvSpPr>
          <p:cNvPr id="3" name="Content Placeholder 2">
            <a:extLst>
              <a:ext uri="{FF2B5EF4-FFF2-40B4-BE49-F238E27FC236}">
                <a16:creationId xmlns:a16="http://schemas.microsoft.com/office/drawing/2014/main" id="{5136E316-B719-6A26-4960-5A31216D6EB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580F5A2-2C40-DFD1-5310-AE20837820E8}"/>
              </a:ext>
            </a:extLst>
          </p:cNvPr>
          <p:cNvPicPr>
            <a:picLocks noChangeAspect="1"/>
          </p:cNvPicPr>
          <p:nvPr/>
        </p:nvPicPr>
        <p:blipFill>
          <a:blip r:embed="rId2"/>
          <a:stretch>
            <a:fillRect/>
          </a:stretch>
        </p:blipFill>
        <p:spPr>
          <a:xfrm>
            <a:off x="228600" y="1690688"/>
            <a:ext cx="11734800" cy="4410075"/>
          </a:xfrm>
          <a:prstGeom prst="rect">
            <a:avLst/>
          </a:prstGeom>
        </p:spPr>
      </p:pic>
      <p:sp>
        <p:nvSpPr>
          <p:cNvPr id="9" name="TextBox 8">
            <a:extLst>
              <a:ext uri="{FF2B5EF4-FFF2-40B4-BE49-F238E27FC236}">
                <a16:creationId xmlns:a16="http://schemas.microsoft.com/office/drawing/2014/main" id="{B9F629DA-B892-A933-311A-9E8A766455C1}"/>
              </a:ext>
            </a:extLst>
          </p:cNvPr>
          <p:cNvSpPr txBox="1"/>
          <p:nvPr/>
        </p:nvSpPr>
        <p:spPr>
          <a:xfrm>
            <a:off x="5091168" y="757237"/>
            <a:ext cx="6195398" cy="646331"/>
          </a:xfrm>
          <a:prstGeom prst="rect">
            <a:avLst/>
          </a:prstGeom>
          <a:noFill/>
        </p:spPr>
        <p:txBody>
          <a:bodyPr wrap="square">
            <a:spAutoFit/>
          </a:bodyPr>
          <a:lstStyle/>
          <a:p>
            <a:r>
              <a:rPr lang="en-US" dirty="0"/>
              <a:t>https://github.com/fccsdigitalchina/generative_ai_east_asian_studies/blob/main/Visualization/Linear_line_on_html/1_task.xlsx</a:t>
            </a:r>
          </a:p>
        </p:txBody>
      </p:sp>
      <p:sp>
        <p:nvSpPr>
          <p:cNvPr id="11" name="TextBox 10">
            <a:extLst>
              <a:ext uri="{FF2B5EF4-FFF2-40B4-BE49-F238E27FC236}">
                <a16:creationId xmlns:a16="http://schemas.microsoft.com/office/drawing/2014/main" id="{E27DE302-10BA-07D6-7706-3CF364760F49}"/>
              </a:ext>
            </a:extLst>
          </p:cNvPr>
          <p:cNvSpPr txBox="1"/>
          <p:nvPr/>
        </p:nvSpPr>
        <p:spPr>
          <a:xfrm>
            <a:off x="304798" y="1977808"/>
            <a:ext cx="6087037" cy="769441"/>
          </a:xfrm>
          <a:prstGeom prst="rect">
            <a:avLst/>
          </a:prstGeom>
          <a:noFill/>
        </p:spPr>
        <p:txBody>
          <a:bodyPr wrap="square">
            <a:spAutoFit/>
          </a:bodyPr>
          <a:lstStyle/>
          <a:p>
            <a:pPr algn="ctr" rtl="0">
              <a:defRPr sz="900" b="0" i="0" u="none" strike="noStrike" kern="1200" baseline="0">
                <a:solidFill>
                  <a:sysClr val="windowText" lastClr="000000">
                    <a:lumMod val="65000"/>
                    <a:lumOff val="35000"/>
                  </a:sysClr>
                </a:solidFill>
                <a:latin typeface="+mn-lt"/>
                <a:ea typeface="+mn-ea"/>
                <a:cs typeface="+mn-cs"/>
              </a:defRPr>
            </a:pPr>
            <a:r>
              <a:rPr lang="en-US" sz="4400" baseline="0" dirty="0"/>
              <a:t>y = 0.5683x + 8.2686</a:t>
            </a:r>
            <a:endParaRPr lang="en-US" sz="4400" dirty="0"/>
          </a:p>
        </p:txBody>
      </p:sp>
    </p:spTree>
    <p:extLst>
      <p:ext uri="{BB962C8B-B14F-4D97-AF65-F5344CB8AC3E}">
        <p14:creationId xmlns:p14="http://schemas.microsoft.com/office/powerpoint/2010/main" val="41427057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0076-3D35-9217-44DC-71C1F686F748}"/>
              </a:ext>
            </a:extLst>
          </p:cNvPr>
          <p:cNvSpPr>
            <a:spLocks noGrp="1"/>
          </p:cNvSpPr>
          <p:nvPr>
            <p:ph type="title"/>
          </p:nvPr>
        </p:nvSpPr>
        <p:spPr/>
        <p:txBody>
          <a:bodyPr>
            <a:normAutofit/>
          </a:bodyPr>
          <a:lstStyle/>
          <a:p>
            <a:r>
              <a:rPr lang="en-US" altLang="zh-CN" sz="4000" dirty="0"/>
              <a:t>Prompt:</a:t>
            </a:r>
            <a:r>
              <a:rPr lang="zh-CN" altLang="en-US" sz="4000" dirty="0"/>
              <a:t>  </a:t>
            </a:r>
            <a:r>
              <a:rPr lang="en-US" altLang="zh-CN" sz="4000" dirty="0"/>
              <a:t>Generate Linear</a:t>
            </a:r>
            <a:r>
              <a:rPr lang="zh-CN" altLang="en-US" sz="4000" dirty="0"/>
              <a:t> </a:t>
            </a:r>
            <a:r>
              <a:rPr lang="en-US" altLang="zh-CN" sz="4000" dirty="0"/>
              <a:t>Regression</a:t>
            </a:r>
            <a:r>
              <a:rPr lang="zh-CN" altLang="en-US" sz="4000" dirty="0"/>
              <a:t> </a:t>
            </a:r>
            <a:r>
              <a:rPr lang="en-US" altLang="zh-CN" sz="4000" dirty="0"/>
              <a:t>Algorithm</a:t>
            </a:r>
            <a:endParaRPr lang="en-US" sz="4000" dirty="0"/>
          </a:p>
        </p:txBody>
      </p:sp>
      <p:sp>
        <p:nvSpPr>
          <p:cNvPr id="3" name="Content Placeholder 2">
            <a:extLst>
              <a:ext uri="{FF2B5EF4-FFF2-40B4-BE49-F238E27FC236}">
                <a16:creationId xmlns:a16="http://schemas.microsoft.com/office/drawing/2014/main" id="{B87F1393-4A90-3425-5B34-B625723E9568}"/>
              </a:ext>
            </a:extLst>
          </p:cNvPr>
          <p:cNvSpPr>
            <a:spLocks noGrp="1"/>
          </p:cNvSpPr>
          <p:nvPr>
            <p:ph idx="1"/>
          </p:nvPr>
        </p:nvSpPr>
        <p:spPr/>
        <p:txBody>
          <a:bodyPr>
            <a:normAutofit/>
          </a:bodyPr>
          <a:lstStyle/>
          <a:p>
            <a:pPr marL="0" indent="0">
              <a:buNone/>
            </a:pPr>
            <a:r>
              <a:rPr lang="en-US" sz="4800" b="0" i="0" dirty="0">
                <a:solidFill>
                  <a:srgbClr val="1F2328"/>
                </a:solidFill>
                <a:effectLst/>
                <a:latin typeface="ui-monospace"/>
              </a:rPr>
              <a:t>Can you use JS to generate the linear regression algorithm?</a:t>
            </a:r>
            <a:endParaRPr lang="en-US" sz="4800" dirty="0"/>
          </a:p>
        </p:txBody>
      </p:sp>
      <p:sp>
        <p:nvSpPr>
          <p:cNvPr id="4" name="TextBox 3">
            <a:extLst>
              <a:ext uri="{FF2B5EF4-FFF2-40B4-BE49-F238E27FC236}">
                <a16:creationId xmlns:a16="http://schemas.microsoft.com/office/drawing/2014/main" id="{FC23DE48-8AF7-4192-ABA3-AE6F8CA24CD3}"/>
              </a:ext>
            </a:extLst>
          </p:cNvPr>
          <p:cNvSpPr txBox="1"/>
          <p:nvPr/>
        </p:nvSpPr>
        <p:spPr>
          <a:xfrm>
            <a:off x="821108" y="4001294"/>
            <a:ext cx="10736401" cy="461665"/>
          </a:xfrm>
          <a:prstGeom prst="rect">
            <a:avLst/>
          </a:prstGeom>
          <a:noFill/>
        </p:spPr>
        <p:txBody>
          <a:bodyPr wrap="none" rtlCol="0">
            <a:spAutoFit/>
          </a:bodyPr>
          <a:lstStyle/>
          <a:p>
            <a:r>
              <a:rPr lang="en-US" sz="2400" dirty="0">
                <a:highlight>
                  <a:srgbClr val="FFFF00"/>
                </a:highlight>
              </a:rPr>
              <a:t>When </a:t>
            </a:r>
            <a:r>
              <a:rPr lang="en-US" sz="2400" dirty="0" err="1">
                <a:highlight>
                  <a:srgbClr val="FFFF00"/>
                </a:highlight>
              </a:rPr>
              <a:t>ChatGPT</a:t>
            </a:r>
            <a:r>
              <a:rPr lang="en-US" sz="2400" dirty="0">
                <a:highlight>
                  <a:srgbClr val="FFFF00"/>
                </a:highlight>
              </a:rPr>
              <a:t> can’t generate correct algorithm or </a:t>
            </a:r>
            <a:r>
              <a:rPr lang="en-US" altLang="zh-CN" sz="2400" dirty="0">
                <a:highlight>
                  <a:srgbClr val="FFFF00"/>
                </a:highlight>
              </a:rPr>
              <a:t>can’t use math libraries correctly</a:t>
            </a:r>
            <a:r>
              <a:rPr lang="en-US" sz="2400" dirty="0">
                <a:highlight>
                  <a:srgbClr val="FFFF00"/>
                </a:highlight>
              </a:rPr>
              <a:t> </a:t>
            </a:r>
          </a:p>
        </p:txBody>
      </p:sp>
    </p:spTree>
    <p:extLst>
      <p:ext uri="{BB962C8B-B14F-4D97-AF65-F5344CB8AC3E}">
        <p14:creationId xmlns:p14="http://schemas.microsoft.com/office/powerpoint/2010/main" val="10276428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Describe Visualization Details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dirty="0"/>
              <a:t>Please provide a single HTML file with inline CSS and JavaScript for a webpage that meets the following suggestions:</a:t>
            </a:r>
          </a:p>
          <a:p>
            <a:pPr marL="0" indent="0">
              <a:buNone/>
            </a:pPr>
            <a:endParaRPr lang="en-US" dirty="0"/>
          </a:p>
          <a:p>
            <a:pPr marL="0" indent="0">
              <a:buNone/>
            </a:pPr>
            <a:r>
              <a:rPr lang="en-US" dirty="0"/>
              <a:t>1. Create a line chart using the following data, where the "</a:t>
            </a:r>
            <a:r>
              <a:rPr lang="en-US" dirty="0" err="1"/>
              <a:t>x_label</a:t>
            </a:r>
            <a:r>
              <a:rPr lang="en-US" dirty="0"/>
              <a:t>" are the </a:t>
            </a:r>
            <a:r>
              <a:rPr lang="en-US" b="1" u="sng" dirty="0"/>
              <a:t>labels</a:t>
            </a:r>
            <a:r>
              <a:rPr lang="en-US" dirty="0"/>
              <a:t> on the x-axis and the </a:t>
            </a:r>
            <a:r>
              <a:rPr lang="en-US" b="1" u="sng" dirty="0" err="1"/>
              <a:t>y_value</a:t>
            </a:r>
            <a:r>
              <a:rPr lang="en-US" b="1" u="sng" dirty="0"/>
              <a:t> is on the y-axis</a:t>
            </a:r>
            <a:r>
              <a:rPr lang="en-US" dirty="0"/>
              <a:t>:</a:t>
            </a:r>
          </a:p>
          <a:p>
            <a:pPr marL="0" indent="0">
              <a:buNone/>
            </a:pPr>
            <a:r>
              <a:rPr lang="en-US" dirty="0" err="1"/>
              <a:t>x_value</a:t>
            </a:r>
            <a:r>
              <a:rPr lang="en-US" dirty="0"/>
              <a:t>	</a:t>
            </a:r>
            <a:r>
              <a:rPr lang="en-US" dirty="0" err="1"/>
              <a:t>x_lable</a:t>
            </a:r>
            <a:r>
              <a:rPr lang="en-US" dirty="0"/>
              <a:t>	</a:t>
            </a:r>
            <a:r>
              <a:rPr lang="en-US" dirty="0" err="1"/>
              <a:t>y_value</a:t>
            </a:r>
            <a:endParaRPr lang="en-US" dirty="0"/>
          </a:p>
          <a:p>
            <a:pPr marL="0" indent="0">
              <a:buNone/>
            </a:pPr>
            <a:r>
              <a:rPr lang="en-US" dirty="0"/>
              <a:t>2. Calculate the linear regression function for the given list using the function you just generated. </a:t>
            </a:r>
            <a:r>
              <a:rPr lang="en-US" b="1" u="sng" dirty="0"/>
              <a:t>Overlay the regression line on the line chart.</a:t>
            </a:r>
          </a:p>
        </p:txBody>
      </p:sp>
    </p:spTree>
    <p:extLst>
      <p:ext uri="{BB962C8B-B14F-4D97-AF65-F5344CB8AC3E}">
        <p14:creationId xmlns:p14="http://schemas.microsoft.com/office/powerpoint/2010/main" val="148089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9307-D863-B078-19FC-ABC022FD08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CD564A-8583-A92C-EF7B-F9D8C733C349}"/>
              </a:ext>
            </a:extLst>
          </p:cNvPr>
          <p:cNvSpPr>
            <a:spLocks noGrp="1"/>
          </p:cNvSpPr>
          <p:nvPr>
            <p:ph idx="1"/>
          </p:nvPr>
        </p:nvSpPr>
        <p:spPr>
          <a:xfrm>
            <a:off x="838200" y="1825625"/>
            <a:ext cx="5015753" cy="4351338"/>
          </a:xfrm>
        </p:spPr>
        <p:txBody>
          <a:bodyPr>
            <a:normAutofit lnSpcReduction="10000"/>
          </a:bodyPr>
          <a:lstStyle/>
          <a:p>
            <a:pPr marL="0" indent="0">
              <a:buNone/>
            </a:pPr>
            <a:r>
              <a:rPr lang="en-US" dirty="0"/>
              <a:t>P. </a:t>
            </a:r>
            <a:r>
              <a:rPr lang="en-US" dirty="0" err="1"/>
              <a:t>Emm</a:t>
            </a:r>
            <a:r>
              <a:rPr lang="en-US" dirty="0"/>
              <a:t>. Diaz (junior) ..... P, Nicol. </a:t>
            </a:r>
            <a:r>
              <a:rPr lang="en-US" dirty="0" err="1"/>
              <a:t>Trigault</a:t>
            </a:r>
            <a:r>
              <a:rPr lang="en-US" dirty="0"/>
              <a:t>.	</a:t>
            </a:r>
          </a:p>
          <a:p>
            <a:pPr marL="0" indent="0">
              <a:buNone/>
            </a:pPr>
            <a:r>
              <a:rPr lang="en-US" dirty="0"/>
              <a:t>Fr. Pascal Mendes . 		</a:t>
            </a:r>
          </a:p>
          <a:p>
            <a:pPr marL="0" indent="0">
              <a:buNone/>
            </a:pPr>
            <a:r>
              <a:rPr lang="en-US" dirty="0"/>
              <a:t>Fr. Jean Fernandes 	</a:t>
            </a:r>
          </a:p>
          <a:p>
            <a:pPr marL="0" indent="0">
              <a:buNone/>
            </a:pPr>
            <a:r>
              <a:rPr lang="en-US" dirty="0"/>
              <a:t>Fr. Fr. de </a:t>
            </a:r>
            <a:r>
              <a:rPr lang="en-US" dirty="0" err="1"/>
              <a:t>Lagea</a:t>
            </a:r>
            <a:r>
              <a:rPr lang="en-US" dirty="0"/>
              <a:t>	</a:t>
            </a:r>
          </a:p>
          <a:p>
            <a:pPr marL="0" indent="0">
              <a:buNone/>
            </a:pPr>
            <a:r>
              <a:rPr lang="en-US" dirty="0"/>
              <a:t>Fr. Dom. Mendes	</a:t>
            </a:r>
          </a:p>
          <a:p>
            <a:pPr marL="0" indent="0">
              <a:buNone/>
            </a:pPr>
            <a:r>
              <a:rPr lang="en-US" dirty="0"/>
              <a:t>Fr. Jacq. </a:t>
            </a:r>
            <a:r>
              <a:rPr lang="en-US" dirty="0" err="1"/>
              <a:t>Néva</a:t>
            </a:r>
            <a:r>
              <a:rPr lang="en-US" dirty="0"/>
              <a:t>		</a:t>
            </a:r>
          </a:p>
          <a:p>
            <a:pPr marL="0" indent="0">
              <a:buNone/>
            </a:pPr>
            <a:r>
              <a:rPr lang="en-US" dirty="0"/>
              <a:t>P. Ruiz Barreto et </a:t>
            </a:r>
            <a:r>
              <a:rPr lang="en-US" dirty="0" err="1"/>
              <a:t>ses</a:t>
            </a:r>
            <a:r>
              <a:rPr lang="en-US" dirty="0"/>
              <a:t> Fr. Louis </a:t>
            </a:r>
            <a:r>
              <a:rPr lang="en-US" dirty="0" err="1"/>
              <a:t>Rozitto</a:t>
            </a:r>
            <a:r>
              <a:rPr lang="en-US" dirty="0"/>
              <a:t> .. [comp. Fr. </a:t>
            </a:r>
            <a:r>
              <a:rPr lang="en-US" dirty="0" err="1"/>
              <a:t>Vinc</a:t>
            </a:r>
            <a:r>
              <a:rPr lang="en-US" dirty="0"/>
              <a:t>. </a:t>
            </a:r>
            <a:r>
              <a:rPr lang="en-US" dirty="0" err="1"/>
              <a:t>Caun</a:t>
            </a:r>
            <a:r>
              <a:rPr lang="en-US" dirty="0"/>
              <a:t> om </a:t>
            </a:r>
            <a:r>
              <a:rPr lang="en-US" dirty="0" err="1"/>
              <a:t>Calioye</a:t>
            </a:r>
            <a:r>
              <a:rPr lang="en-US" dirty="0"/>
              <a:t>. P. Jules </a:t>
            </a:r>
            <a:r>
              <a:rPr lang="en-US" dirty="0" err="1"/>
              <a:t>Aleni</a:t>
            </a:r>
            <a:r>
              <a:rPr lang="en-US" dirty="0"/>
              <a:t>	</a:t>
            </a:r>
          </a:p>
        </p:txBody>
      </p:sp>
      <p:pic>
        <p:nvPicPr>
          <p:cNvPr id="5" name="Picture 4">
            <a:extLst>
              <a:ext uri="{FF2B5EF4-FFF2-40B4-BE49-F238E27FC236}">
                <a16:creationId xmlns:a16="http://schemas.microsoft.com/office/drawing/2014/main" id="{FF2B8296-3A4A-5822-B82B-AAC527770C3C}"/>
              </a:ext>
            </a:extLst>
          </p:cNvPr>
          <p:cNvPicPr>
            <a:picLocks noChangeAspect="1"/>
          </p:cNvPicPr>
          <p:nvPr/>
        </p:nvPicPr>
        <p:blipFill rotWithShape="1">
          <a:blip r:embed="rId2"/>
          <a:srcRect t="21699"/>
          <a:stretch/>
        </p:blipFill>
        <p:spPr>
          <a:xfrm>
            <a:off x="6255897" y="182563"/>
            <a:ext cx="6043679" cy="6492874"/>
          </a:xfrm>
          <a:prstGeom prst="rect">
            <a:avLst/>
          </a:prstGeom>
        </p:spPr>
      </p:pic>
    </p:spTree>
    <p:extLst>
      <p:ext uri="{BB962C8B-B14F-4D97-AF65-F5344CB8AC3E}">
        <p14:creationId xmlns:p14="http://schemas.microsoft.com/office/powerpoint/2010/main" val="643891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Output Important Results for Check</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400" dirty="0"/>
              <a:t>3. Display the regression function, n, </a:t>
            </a:r>
            <a:r>
              <a:rPr lang="en-US" sz="4400" dirty="0" err="1"/>
              <a:t>x_sum</a:t>
            </a:r>
            <a:r>
              <a:rPr lang="en-US" sz="4400" dirty="0"/>
              <a:t>, </a:t>
            </a:r>
            <a:r>
              <a:rPr lang="en-US" sz="4400" dirty="0" err="1"/>
              <a:t>y_sum</a:t>
            </a:r>
            <a:r>
              <a:rPr lang="en-US" sz="4400" dirty="0"/>
              <a:t>, </a:t>
            </a:r>
            <a:r>
              <a:rPr lang="en-US" sz="4400" dirty="0" err="1"/>
              <a:t>xx_sum</a:t>
            </a:r>
            <a:r>
              <a:rPr lang="en-US" sz="4400" dirty="0"/>
              <a:t>, </a:t>
            </a:r>
            <a:r>
              <a:rPr lang="en-US" sz="4400" dirty="0" err="1"/>
              <a:t>xy_sum</a:t>
            </a:r>
            <a:r>
              <a:rPr lang="en-US" sz="4400" dirty="0"/>
              <a:t> on the page. </a:t>
            </a:r>
          </a:p>
        </p:txBody>
      </p:sp>
    </p:spTree>
    <p:extLst>
      <p:ext uri="{BB962C8B-B14F-4D97-AF65-F5344CB8AC3E}">
        <p14:creationId xmlns:p14="http://schemas.microsoft.com/office/powerpoint/2010/main" val="39473835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How to cite JavaScript </a:t>
            </a:r>
            <a:r>
              <a:rPr lang="en-US" dirty="0" err="1"/>
              <a:t>Libaries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000" dirty="0"/>
              <a:t>4. Provide the necessary library citations or links to external resources used in the code, specifically from </a:t>
            </a:r>
            <a:r>
              <a:rPr lang="en-US" sz="4000" b="1" u="sng" dirty="0"/>
              <a:t>CDN sources</a:t>
            </a:r>
            <a:r>
              <a:rPr lang="en-US" sz="4000" dirty="0"/>
              <a:t>.</a:t>
            </a:r>
          </a:p>
        </p:txBody>
      </p:sp>
    </p:spTree>
    <p:extLst>
      <p:ext uri="{BB962C8B-B14F-4D97-AF65-F5344CB8AC3E}">
        <p14:creationId xmlns:p14="http://schemas.microsoft.com/office/powerpoint/2010/main" val="11094980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54217-259F-8C59-BD14-7CBD385D3EA0}"/>
              </a:ext>
            </a:extLst>
          </p:cNvPr>
          <p:cNvSpPr>
            <a:spLocks noGrp="1"/>
          </p:cNvSpPr>
          <p:nvPr>
            <p:ph idx="1"/>
          </p:nvPr>
        </p:nvSpPr>
        <p:spPr>
          <a:xfrm>
            <a:off x="838200" y="573741"/>
            <a:ext cx="10515600" cy="5603222"/>
          </a:xfrm>
        </p:spPr>
        <p:txBody>
          <a:bodyPr>
            <a:normAutofit/>
          </a:bodyPr>
          <a:lstStyle/>
          <a:p>
            <a:pPr marL="0" indent="0">
              <a:buNone/>
            </a:pPr>
            <a:r>
              <a:rPr lang="en-US" sz="2400" dirty="0"/>
              <a:t>https://github.com/fccsdigitalchina/generative_ai_east_asian_studies/blob/main/Visualization/Linear_line_on_html/2_prompt_correct_part_1.txt</a:t>
            </a:r>
          </a:p>
        </p:txBody>
      </p:sp>
      <p:pic>
        <p:nvPicPr>
          <p:cNvPr id="5" name="Picture 4">
            <a:extLst>
              <a:ext uri="{FF2B5EF4-FFF2-40B4-BE49-F238E27FC236}">
                <a16:creationId xmlns:a16="http://schemas.microsoft.com/office/drawing/2014/main" id="{A3512D20-8B0C-57BB-F8B7-12EE24FBFDD8}"/>
              </a:ext>
            </a:extLst>
          </p:cNvPr>
          <p:cNvPicPr>
            <a:picLocks noChangeAspect="1"/>
          </p:cNvPicPr>
          <p:nvPr/>
        </p:nvPicPr>
        <p:blipFill>
          <a:blip r:embed="rId2"/>
          <a:stretch>
            <a:fillRect/>
          </a:stretch>
        </p:blipFill>
        <p:spPr>
          <a:xfrm>
            <a:off x="2144921" y="1508038"/>
            <a:ext cx="7902157" cy="5349962"/>
          </a:xfrm>
          <a:prstGeom prst="rect">
            <a:avLst/>
          </a:prstGeom>
        </p:spPr>
      </p:pic>
    </p:spTree>
    <p:extLst>
      <p:ext uri="{BB962C8B-B14F-4D97-AF65-F5344CB8AC3E}">
        <p14:creationId xmlns:p14="http://schemas.microsoft.com/office/powerpoint/2010/main" val="26003369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E1CD0-7C70-9B33-7BAD-B9172C8F1894}"/>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https://github.com/fccsdigitalchina/generative_ai_east_asian_studies/blob/main/Visualization/Linear_line_on_html/2_prompt_correct_part_2.txt</a:t>
            </a:r>
          </a:p>
        </p:txBody>
      </p:sp>
      <p:pic>
        <p:nvPicPr>
          <p:cNvPr id="5" name="Picture 4">
            <a:extLst>
              <a:ext uri="{FF2B5EF4-FFF2-40B4-BE49-F238E27FC236}">
                <a16:creationId xmlns:a16="http://schemas.microsoft.com/office/drawing/2014/main" id="{7CDD9344-A91C-0F78-91C6-DC8495E99BA9}"/>
              </a:ext>
            </a:extLst>
          </p:cNvPr>
          <p:cNvPicPr>
            <a:picLocks noChangeAspect="1"/>
          </p:cNvPicPr>
          <p:nvPr/>
        </p:nvPicPr>
        <p:blipFill>
          <a:blip r:embed="rId2"/>
          <a:stretch>
            <a:fillRect/>
          </a:stretch>
        </p:blipFill>
        <p:spPr>
          <a:xfrm>
            <a:off x="2039885" y="1537173"/>
            <a:ext cx="8112229" cy="5320827"/>
          </a:xfrm>
          <a:prstGeom prst="rect">
            <a:avLst/>
          </a:prstGeom>
        </p:spPr>
      </p:pic>
    </p:spTree>
    <p:extLst>
      <p:ext uri="{BB962C8B-B14F-4D97-AF65-F5344CB8AC3E}">
        <p14:creationId xmlns:p14="http://schemas.microsoft.com/office/powerpoint/2010/main" val="3654340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1E5E-9A17-7161-999A-364686482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137C98-D26C-DED3-6C17-5870457193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642B027-F734-C3F9-436C-533DD727D6C3}"/>
              </a:ext>
            </a:extLst>
          </p:cNvPr>
          <p:cNvPicPr>
            <a:picLocks noChangeAspect="1"/>
          </p:cNvPicPr>
          <p:nvPr/>
        </p:nvPicPr>
        <p:blipFill>
          <a:blip r:embed="rId2"/>
          <a:stretch>
            <a:fillRect/>
          </a:stretch>
        </p:blipFill>
        <p:spPr>
          <a:xfrm>
            <a:off x="0" y="286974"/>
            <a:ext cx="12192000" cy="6284051"/>
          </a:xfrm>
          <a:prstGeom prst="rect">
            <a:avLst/>
          </a:prstGeom>
        </p:spPr>
      </p:pic>
    </p:spTree>
    <p:extLst>
      <p:ext uri="{BB962C8B-B14F-4D97-AF65-F5344CB8AC3E}">
        <p14:creationId xmlns:p14="http://schemas.microsoft.com/office/powerpoint/2010/main" val="853224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B5AB-4E83-9DCF-1073-1216A84C167E}"/>
              </a:ext>
            </a:extLst>
          </p:cNvPr>
          <p:cNvSpPr>
            <a:spLocks noGrp="1"/>
          </p:cNvSpPr>
          <p:nvPr>
            <p:ph type="title"/>
          </p:nvPr>
        </p:nvSpPr>
        <p:spPr/>
        <p:txBody>
          <a:bodyPr/>
          <a:lstStyle/>
          <a:p>
            <a:r>
              <a:rPr lang="en-US" dirty="0"/>
              <a:t>Social Network Analysis (Gephi)</a:t>
            </a:r>
          </a:p>
        </p:txBody>
      </p:sp>
      <p:sp>
        <p:nvSpPr>
          <p:cNvPr id="3" name="Content Placeholder 2">
            <a:extLst>
              <a:ext uri="{FF2B5EF4-FFF2-40B4-BE49-F238E27FC236}">
                <a16:creationId xmlns:a16="http://schemas.microsoft.com/office/drawing/2014/main" id="{F33E4453-4EAA-1399-EE29-354BBBC1923C}"/>
              </a:ext>
            </a:extLst>
          </p:cNvPr>
          <p:cNvSpPr>
            <a:spLocks noGrp="1"/>
          </p:cNvSpPr>
          <p:nvPr>
            <p:ph sz="half" idx="1"/>
          </p:nvPr>
        </p:nvSpPr>
        <p:spPr>
          <a:xfrm>
            <a:off x="838200" y="1550894"/>
            <a:ext cx="5181600" cy="4626069"/>
          </a:xfrm>
        </p:spPr>
        <p:txBody>
          <a:bodyPr>
            <a:normAutofit fontScale="92500" lnSpcReduction="20000"/>
          </a:bodyPr>
          <a:lstStyle/>
          <a:p>
            <a:pPr marL="0" indent="0">
              <a:buNone/>
            </a:pPr>
            <a:r>
              <a:rPr lang="en-US" altLang="zh-TW" dirty="0"/>
              <a:t>Nodes</a:t>
            </a:r>
          </a:p>
          <a:p>
            <a:pPr marL="0" indent="0">
              <a:buNone/>
            </a:pPr>
            <a:r>
              <a:rPr lang="en-US" altLang="zh-TW" dirty="0"/>
              <a:t>1 </a:t>
            </a:r>
            <a:r>
              <a:rPr lang="zh-TW" altLang="en-US" dirty="0"/>
              <a:t>王安石</a:t>
            </a:r>
          </a:p>
          <a:p>
            <a:pPr marL="0" indent="0">
              <a:buNone/>
            </a:pPr>
            <a:r>
              <a:rPr lang="en-US" altLang="zh-TW" dirty="0"/>
              <a:t>2 </a:t>
            </a:r>
            <a:r>
              <a:rPr lang="zh-TW" altLang="en-US" dirty="0"/>
              <a:t>朱熹</a:t>
            </a:r>
          </a:p>
          <a:p>
            <a:pPr marL="0" indent="0">
              <a:buNone/>
            </a:pPr>
            <a:r>
              <a:rPr lang="en-US" altLang="zh-TW" dirty="0"/>
              <a:t>3 </a:t>
            </a:r>
            <a:r>
              <a:rPr lang="zh-TW" altLang="en-US" dirty="0"/>
              <a:t>蘇軾</a:t>
            </a:r>
          </a:p>
          <a:p>
            <a:pPr marL="0" indent="0">
              <a:buNone/>
            </a:pPr>
            <a:r>
              <a:rPr lang="en-US" altLang="zh-TW" dirty="0"/>
              <a:t>4 </a:t>
            </a:r>
            <a:r>
              <a:rPr lang="zh-TW" altLang="en-US" dirty="0"/>
              <a:t>蘇轍</a:t>
            </a:r>
          </a:p>
          <a:p>
            <a:pPr marL="0" indent="0">
              <a:buNone/>
            </a:pPr>
            <a:r>
              <a:rPr lang="en-US" altLang="zh-TW" dirty="0"/>
              <a:t>5 </a:t>
            </a:r>
            <a:r>
              <a:rPr lang="zh-TW" altLang="en-US" dirty="0"/>
              <a:t>蘇洵</a:t>
            </a:r>
          </a:p>
          <a:p>
            <a:pPr marL="0" indent="0">
              <a:buNone/>
            </a:pPr>
            <a:r>
              <a:rPr lang="en-US" altLang="zh-TW" dirty="0"/>
              <a:t>6 </a:t>
            </a:r>
            <a:r>
              <a:rPr lang="zh-TW" altLang="en-US" dirty="0"/>
              <a:t>呂祖謙</a:t>
            </a:r>
          </a:p>
          <a:p>
            <a:pPr marL="0" indent="0">
              <a:buNone/>
            </a:pPr>
            <a:r>
              <a:rPr lang="en-US" altLang="zh-TW" dirty="0"/>
              <a:t>7 </a:t>
            </a:r>
            <a:r>
              <a:rPr lang="zh-TW" altLang="en-US" dirty="0"/>
              <a:t>黃庭堅</a:t>
            </a:r>
          </a:p>
          <a:p>
            <a:pPr marL="0" indent="0">
              <a:buNone/>
            </a:pPr>
            <a:r>
              <a:rPr lang="en-US" altLang="zh-TW" dirty="0"/>
              <a:t>8 </a:t>
            </a:r>
            <a:r>
              <a:rPr lang="zh-TW" altLang="en-US" dirty="0"/>
              <a:t>呂大臨</a:t>
            </a:r>
            <a:endParaRPr lang="en-US" dirty="0"/>
          </a:p>
        </p:txBody>
      </p:sp>
      <p:sp>
        <p:nvSpPr>
          <p:cNvPr id="4" name="Content Placeholder 3">
            <a:extLst>
              <a:ext uri="{FF2B5EF4-FFF2-40B4-BE49-F238E27FC236}">
                <a16:creationId xmlns:a16="http://schemas.microsoft.com/office/drawing/2014/main" id="{7559DD8C-9864-F10C-9D04-32551336267B}"/>
              </a:ext>
            </a:extLst>
          </p:cNvPr>
          <p:cNvSpPr>
            <a:spLocks noGrp="1"/>
          </p:cNvSpPr>
          <p:nvPr>
            <p:ph sz="half" idx="2"/>
          </p:nvPr>
        </p:nvSpPr>
        <p:spPr>
          <a:xfrm>
            <a:off x="6172200" y="1550894"/>
            <a:ext cx="5181600" cy="4626069"/>
          </a:xfrm>
        </p:spPr>
        <p:txBody>
          <a:bodyPr>
            <a:normAutofit fontScale="92500" lnSpcReduction="20000"/>
          </a:bodyPr>
          <a:lstStyle/>
          <a:p>
            <a:pPr marL="0" indent="0">
              <a:buNone/>
            </a:pPr>
            <a:r>
              <a:rPr lang="en-US" dirty="0"/>
              <a:t>Edges</a:t>
            </a:r>
          </a:p>
          <a:p>
            <a:pPr marL="0" indent="0">
              <a:buNone/>
            </a:pPr>
            <a:r>
              <a:rPr lang="en-US" dirty="0"/>
              <a:t>1 2</a:t>
            </a:r>
          </a:p>
          <a:p>
            <a:pPr marL="0" indent="0">
              <a:buNone/>
            </a:pPr>
            <a:r>
              <a:rPr lang="en-US" dirty="0"/>
              <a:t>2 3</a:t>
            </a:r>
          </a:p>
          <a:p>
            <a:pPr marL="0" indent="0">
              <a:buNone/>
            </a:pPr>
            <a:r>
              <a:rPr lang="en-US" dirty="0"/>
              <a:t>3 4</a:t>
            </a:r>
          </a:p>
          <a:p>
            <a:pPr marL="0" indent="0">
              <a:buNone/>
            </a:pPr>
            <a:r>
              <a:rPr lang="en-US" dirty="0"/>
              <a:t>4 1</a:t>
            </a:r>
          </a:p>
          <a:p>
            <a:pPr marL="0" indent="0">
              <a:buNone/>
            </a:pPr>
            <a:r>
              <a:rPr lang="en-US" dirty="0"/>
              <a:t>1 3</a:t>
            </a:r>
          </a:p>
          <a:p>
            <a:pPr marL="0" indent="0">
              <a:buNone/>
            </a:pPr>
            <a:r>
              <a:rPr lang="en-US" dirty="0"/>
              <a:t>2 4</a:t>
            </a:r>
          </a:p>
          <a:p>
            <a:pPr marL="0" indent="0">
              <a:buNone/>
            </a:pPr>
            <a:r>
              <a:rPr lang="en-US" dirty="0"/>
              <a:t>5 1</a:t>
            </a:r>
          </a:p>
          <a:p>
            <a:pPr marL="0" indent="0">
              <a:buNone/>
            </a:pPr>
            <a:r>
              <a:rPr lang="en-US" dirty="0"/>
              <a:t>6 2</a:t>
            </a:r>
          </a:p>
          <a:p>
            <a:pPr marL="0" indent="0">
              <a:buNone/>
            </a:pPr>
            <a:r>
              <a:rPr lang="en-US" dirty="0"/>
              <a:t>7 3</a:t>
            </a:r>
          </a:p>
          <a:p>
            <a:pPr marL="0" indent="0">
              <a:buNone/>
            </a:pPr>
            <a:r>
              <a:rPr lang="en-US" dirty="0"/>
              <a:t>8 4</a:t>
            </a:r>
          </a:p>
        </p:txBody>
      </p:sp>
    </p:spTree>
    <p:extLst>
      <p:ext uri="{BB962C8B-B14F-4D97-AF65-F5344CB8AC3E}">
        <p14:creationId xmlns:p14="http://schemas.microsoft.com/office/powerpoint/2010/main" val="8489692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F693-C279-3A09-05AB-9AB6223A5960}"/>
              </a:ext>
            </a:extLst>
          </p:cNvPr>
          <p:cNvSpPr>
            <a:spLocks noGrp="1"/>
          </p:cNvSpPr>
          <p:nvPr>
            <p:ph type="title"/>
          </p:nvPr>
        </p:nvSpPr>
        <p:spPr/>
        <p:txBody>
          <a:bodyPr/>
          <a:lstStyle/>
          <a:p>
            <a:r>
              <a:rPr lang="en-US" dirty="0"/>
              <a:t>Prompt: Describe </a:t>
            </a:r>
            <a:r>
              <a:rPr lang="en-US" altLang="zh-CN" dirty="0"/>
              <a:t>the Input and Output</a:t>
            </a:r>
            <a:endParaRPr lang="en-US" dirty="0"/>
          </a:p>
        </p:txBody>
      </p:sp>
      <p:sp>
        <p:nvSpPr>
          <p:cNvPr id="3" name="Content Placeholder 2">
            <a:extLst>
              <a:ext uri="{FF2B5EF4-FFF2-40B4-BE49-F238E27FC236}">
                <a16:creationId xmlns:a16="http://schemas.microsoft.com/office/drawing/2014/main" id="{132F68C1-63CD-F6FA-6B6B-5A0B8F072935}"/>
              </a:ext>
            </a:extLst>
          </p:cNvPr>
          <p:cNvSpPr>
            <a:spLocks noGrp="1"/>
          </p:cNvSpPr>
          <p:nvPr>
            <p:ph idx="1"/>
          </p:nvPr>
        </p:nvSpPr>
        <p:spPr/>
        <p:txBody>
          <a:bodyPr>
            <a:normAutofit/>
          </a:bodyPr>
          <a:lstStyle/>
          <a:p>
            <a:pPr marL="0" indent="0">
              <a:buNone/>
            </a:pPr>
            <a:r>
              <a:rPr lang="en-US" sz="4000" dirty="0"/>
              <a:t>Please create a </a:t>
            </a:r>
            <a:r>
              <a:rPr lang="en-US" sz="4000" dirty="0" err="1"/>
              <a:t>gephi</a:t>
            </a:r>
            <a:r>
              <a:rPr lang="en-US" sz="4000" dirty="0"/>
              <a:t> input (</a:t>
            </a:r>
            <a:r>
              <a:rPr lang="en-US" sz="4000" b="1" u="sng" dirty="0" err="1"/>
              <a:t>gexf</a:t>
            </a:r>
            <a:r>
              <a:rPr lang="en-US" sz="4000" dirty="0"/>
              <a:t>) for me by using these as nodes:</a:t>
            </a:r>
          </a:p>
          <a:p>
            <a:pPr marL="0" indent="0">
              <a:buNone/>
            </a:pPr>
            <a:r>
              <a:rPr lang="en-US" sz="4000" dirty="0"/>
              <a:t>[Nodes list]</a:t>
            </a:r>
          </a:p>
          <a:p>
            <a:pPr marL="0" indent="0">
              <a:buNone/>
            </a:pPr>
            <a:r>
              <a:rPr lang="en-US" sz="4000" dirty="0"/>
              <a:t>and these as edges:</a:t>
            </a:r>
          </a:p>
          <a:p>
            <a:pPr marL="0" indent="0">
              <a:buNone/>
            </a:pPr>
            <a:r>
              <a:rPr lang="en-US" sz="4000" dirty="0"/>
              <a:t>[Edges list]</a:t>
            </a:r>
          </a:p>
        </p:txBody>
      </p:sp>
    </p:spTree>
    <p:extLst>
      <p:ext uri="{BB962C8B-B14F-4D97-AF65-F5344CB8AC3E}">
        <p14:creationId xmlns:p14="http://schemas.microsoft.com/office/powerpoint/2010/main" val="38875174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98582-DDF7-7881-8A2E-CA7D38A4CD24}"/>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https://github.com/fccsdigitalchina/generative_ai_east_asian_studies/blob/main/Visualization/Gephi_create_gexf/2_prompt.txt</a:t>
            </a:r>
          </a:p>
        </p:txBody>
      </p:sp>
      <p:pic>
        <p:nvPicPr>
          <p:cNvPr id="5" name="Picture 4">
            <a:extLst>
              <a:ext uri="{FF2B5EF4-FFF2-40B4-BE49-F238E27FC236}">
                <a16:creationId xmlns:a16="http://schemas.microsoft.com/office/drawing/2014/main" id="{7068FA7F-153A-704A-62D3-5BF85DEF45ED}"/>
              </a:ext>
            </a:extLst>
          </p:cNvPr>
          <p:cNvPicPr>
            <a:picLocks noChangeAspect="1"/>
          </p:cNvPicPr>
          <p:nvPr/>
        </p:nvPicPr>
        <p:blipFill>
          <a:blip r:embed="rId2"/>
          <a:stretch>
            <a:fillRect/>
          </a:stretch>
        </p:blipFill>
        <p:spPr>
          <a:xfrm>
            <a:off x="1752600" y="1571625"/>
            <a:ext cx="8686800" cy="5286375"/>
          </a:xfrm>
          <a:prstGeom prst="rect">
            <a:avLst/>
          </a:prstGeom>
        </p:spPr>
      </p:pic>
    </p:spTree>
    <p:extLst>
      <p:ext uri="{BB962C8B-B14F-4D97-AF65-F5344CB8AC3E}">
        <p14:creationId xmlns:p14="http://schemas.microsoft.com/office/powerpoint/2010/main" val="3702098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774-998E-FA22-7CE9-67A8A2C03C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00D18E-2A18-1B62-744C-723DE3C70797}"/>
              </a:ext>
            </a:extLst>
          </p:cNvPr>
          <p:cNvSpPr>
            <a:spLocks noGrp="1"/>
          </p:cNvSpPr>
          <p:nvPr>
            <p:ph idx="1"/>
          </p:nvPr>
        </p:nvSpPr>
        <p:spPr/>
        <p:txBody>
          <a:bodyPr/>
          <a:lstStyle/>
          <a:p>
            <a:endParaRPr lang="en-US"/>
          </a:p>
        </p:txBody>
      </p:sp>
      <p:pic>
        <p:nvPicPr>
          <p:cNvPr id="7170" name="Picture 2" descr="May be an image of text that says '蘇询 呂大臨 王安石 黃庭堅 呂祖謙'">
            <a:extLst>
              <a:ext uri="{FF2B5EF4-FFF2-40B4-BE49-F238E27FC236}">
                <a16:creationId xmlns:a16="http://schemas.microsoft.com/office/drawing/2014/main" id="{81300381-F2FE-A7D0-97F6-4E886774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642" y="94268"/>
            <a:ext cx="8791952" cy="67564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9706D3-9487-8A36-0998-9C21966E2785}"/>
              </a:ext>
            </a:extLst>
          </p:cNvPr>
          <p:cNvSpPr txBox="1"/>
          <p:nvPr/>
        </p:nvSpPr>
        <p:spPr>
          <a:xfrm>
            <a:off x="2900082" y="5665569"/>
            <a:ext cx="6391835" cy="646331"/>
          </a:xfrm>
          <a:prstGeom prst="rect">
            <a:avLst/>
          </a:prstGeom>
          <a:noFill/>
        </p:spPr>
        <p:txBody>
          <a:bodyPr wrap="square">
            <a:spAutoFit/>
          </a:bodyPr>
          <a:lstStyle/>
          <a:p>
            <a:r>
              <a:rPr lang="en-US" dirty="0"/>
              <a:t>https://github.com/fccsdigitalchina/generative_ai_east_asian_studies/blob/main/Visualization/Gephi_create_gexf/3_output.gexf</a:t>
            </a:r>
          </a:p>
        </p:txBody>
      </p:sp>
    </p:spTree>
    <p:extLst>
      <p:ext uri="{BB962C8B-B14F-4D97-AF65-F5344CB8AC3E}">
        <p14:creationId xmlns:p14="http://schemas.microsoft.com/office/powerpoint/2010/main" val="42822402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91B39-FA65-4942-7D1E-8BBA3B2BC0C9}"/>
              </a:ext>
            </a:extLst>
          </p:cNvPr>
          <p:cNvSpPr>
            <a:spLocks noGrp="1"/>
          </p:cNvSpPr>
          <p:nvPr>
            <p:ph type="title"/>
          </p:nvPr>
        </p:nvSpPr>
        <p:spPr/>
        <p:txBody>
          <a:bodyPr/>
          <a:lstStyle/>
          <a:p>
            <a:r>
              <a:rPr lang="en-US" dirty="0"/>
              <a:t>Data Summarization</a:t>
            </a:r>
          </a:p>
        </p:txBody>
      </p:sp>
      <p:sp>
        <p:nvSpPr>
          <p:cNvPr id="5" name="Text Placeholder 4">
            <a:extLst>
              <a:ext uri="{FF2B5EF4-FFF2-40B4-BE49-F238E27FC236}">
                <a16:creationId xmlns:a16="http://schemas.microsoft.com/office/drawing/2014/main" id="{834D4516-C0D6-E406-5826-3978A3CA86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571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D7A1-EEE3-3F77-E1EA-8664058A960F}"/>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88FB13E2-AF95-74B1-F9EE-9776A3461733}"/>
              </a:ext>
            </a:extLst>
          </p:cNvPr>
          <p:cNvSpPr>
            <a:spLocks noGrp="1"/>
          </p:cNvSpPr>
          <p:nvPr>
            <p:ph idx="1"/>
          </p:nvPr>
        </p:nvSpPr>
        <p:spPr/>
        <p:txBody>
          <a:bodyPr/>
          <a:lstStyle/>
          <a:p>
            <a:pPr marL="0" indent="0">
              <a:buNone/>
            </a:pPr>
            <a:r>
              <a:rPr lang="en-US" sz="4400" dirty="0"/>
              <a:t>I have a list of </a:t>
            </a:r>
            <a:r>
              <a:rPr lang="en-US" sz="4400" b="1" u="sng" dirty="0"/>
              <a:t>missionary</a:t>
            </a:r>
            <a:r>
              <a:rPr lang="en-US" sz="4400" dirty="0"/>
              <a:t> names </a:t>
            </a:r>
            <a:r>
              <a:rPr lang="en-US" sz="4400" b="1" u="sng" dirty="0"/>
              <a:t>in French</a:t>
            </a:r>
            <a:r>
              <a:rPr lang="en-US" sz="4400" dirty="0"/>
              <a:t>. They </a:t>
            </a:r>
            <a:r>
              <a:rPr lang="en-US" sz="4400" b="1" u="sng" dirty="0"/>
              <a:t>lived in 16c to 18c</a:t>
            </a:r>
            <a:r>
              <a:rPr lang="en-US" sz="4400" dirty="0"/>
              <a:t>. please clean the data for me:</a:t>
            </a:r>
          </a:p>
          <a:p>
            <a:pPr marL="0" indent="0">
              <a:buNone/>
            </a:pPr>
            <a:r>
              <a:rPr lang="en-US" dirty="0"/>
              <a:t>[</a:t>
            </a:r>
            <a:r>
              <a:rPr lang="en-US" altLang="zh-CN" dirty="0"/>
              <a:t>your list</a:t>
            </a:r>
            <a:r>
              <a:rPr lang="en-US" dirty="0"/>
              <a:t>]</a:t>
            </a:r>
          </a:p>
        </p:txBody>
      </p:sp>
    </p:spTree>
    <p:extLst>
      <p:ext uri="{BB962C8B-B14F-4D97-AF65-F5344CB8AC3E}">
        <p14:creationId xmlns:p14="http://schemas.microsoft.com/office/powerpoint/2010/main" val="17141453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733F-0470-BA06-7E0A-79B135F8950E}"/>
              </a:ext>
            </a:extLst>
          </p:cNvPr>
          <p:cNvSpPr>
            <a:spLocks noGrp="1"/>
          </p:cNvSpPr>
          <p:nvPr>
            <p:ph type="title"/>
          </p:nvPr>
        </p:nvSpPr>
        <p:spPr/>
        <p:txBody>
          <a:bodyPr/>
          <a:lstStyle/>
          <a:p>
            <a:r>
              <a:rPr lang="en-US" dirty="0"/>
              <a:t>Try to Understand Generative AI</a:t>
            </a:r>
          </a:p>
        </p:txBody>
      </p:sp>
      <p:sp>
        <p:nvSpPr>
          <p:cNvPr id="3" name="Text Placeholder 2">
            <a:extLst>
              <a:ext uri="{FF2B5EF4-FFF2-40B4-BE49-F238E27FC236}">
                <a16:creationId xmlns:a16="http://schemas.microsoft.com/office/drawing/2014/main" id="{C07CA0A1-685A-D63A-FCCF-1C901A4E73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0863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AF4D1-E767-A884-51A5-605ECF445128}"/>
              </a:ext>
            </a:extLst>
          </p:cNvPr>
          <p:cNvSpPr>
            <a:spLocks noGrp="1"/>
          </p:cNvSpPr>
          <p:nvPr>
            <p:ph type="title"/>
          </p:nvPr>
        </p:nvSpPr>
        <p:spPr/>
        <p:txBody>
          <a:bodyPr/>
          <a:lstStyle/>
          <a:p>
            <a:r>
              <a:rPr lang="en-US" dirty="0"/>
              <a:t>Show Your Ideas Step by Step</a:t>
            </a:r>
          </a:p>
        </p:txBody>
      </p:sp>
      <p:sp>
        <p:nvSpPr>
          <p:cNvPr id="5" name="Content Placeholder 4">
            <a:extLst>
              <a:ext uri="{FF2B5EF4-FFF2-40B4-BE49-F238E27FC236}">
                <a16:creationId xmlns:a16="http://schemas.microsoft.com/office/drawing/2014/main" id="{AECE58FA-D732-7280-4CBB-8C3F463C14E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AE69D294-6747-3325-BAEB-1FF2AE8B0A44}"/>
              </a:ext>
            </a:extLst>
          </p:cNvPr>
          <p:cNvPicPr>
            <a:picLocks noChangeAspect="1"/>
          </p:cNvPicPr>
          <p:nvPr/>
        </p:nvPicPr>
        <p:blipFill>
          <a:blip r:embed="rId2"/>
          <a:stretch>
            <a:fillRect/>
          </a:stretch>
        </p:blipFill>
        <p:spPr>
          <a:xfrm>
            <a:off x="838200" y="1825625"/>
            <a:ext cx="7828194"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2CB69C9-5372-64C9-7213-49D145A2339E}"/>
                  </a:ext>
                </a:extLst>
              </p14:cNvPr>
              <p14:cNvContentPartPr/>
              <p14:nvPr/>
            </p14:nvContentPartPr>
            <p14:xfrm>
              <a:off x="4317317" y="4045075"/>
              <a:ext cx="252720" cy="9360"/>
            </p14:xfrm>
          </p:contentPart>
        </mc:Choice>
        <mc:Fallback xmlns="">
          <p:pic>
            <p:nvPicPr>
              <p:cNvPr id="8" name="Ink 7">
                <a:extLst>
                  <a:ext uri="{FF2B5EF4-FFF2-40B4-BE49-F238E27FC236}">
                    <a16:creationId xmlns:a16="http://schemas.microsoft.com/office/drawing/2014/main" id="{42CB69C9-5372-64C9-7213-49D145A2339E}"/>
                  </a:ext>
                </a:extLst>
              </p:cNvPr>
              <p:cNvPicPr/>
              <p:nvPr/>
            </p:nvPicPr>
            <p:blipFill>
              <a:blip r:embed="rId4"/>
              <a:stretch>
                <a:fillRect/>
              </a:stretch>
            </p:blipFill>
            <p:spPr>
              <a:xfrm>
                <a:off x="4281677" y="4009435"/>
                <a:ext cx="324360" cy="81000"/>
              </a:xfrm>
              <a:prstGeom prst="rect">
                <a:avLst/>
              </a:prstGeom>
            </p:spPr>
          </p:pic>
        </mc:Fallback>
      </mc:AlternateContent>
      <p:pic>
        <p:nvPicPr>
          <p:cNvPr id="12" name="Picture 11">
            <a:extLst>
              <a:ext uri="{FF2B5EF4-FFF2-40B4-BE49-F238E27FC236}">
                <a16:creationId xmlns:a16="http://schemas.microsoft.com/office/drawing/2014/main" id="{CED82C91-51BB-38AF-2FEC-93FC81FD0CD5}"/>
              </a:ext>
            </a:extLst>
          </p:cNvPr>
          <p:cNvPicPr>
            <a:picLocks noChangeAspect="1"/>
          </p:cNvPicPr>
          <p:nvPr/>
        </p:nvPicPr>
        <p:blipFill>
          <a:blip r:embed="rId5"/>
          <a:stretch>
            <a:fillRect/>
          </a:stretch>
        </p:blipFill>
        <p:spPr>
          <a:xfrm>
            <a:off x="6594662" y="2506622"/>
            <a:ext cx="3162300" cy="3095625"/>
          </a:xfrm>
          <a:prstGeom prst="rect">
            <a:avLst/>
          </a:prstGeom>
        </p:spPr>
      </p:pic>
      <p:sp>
        <p:nvSpPr>
          <p:cNvPr id="13" name="Rectangle: Rounded Corners 12">
            <a:extLst>
              <a:ext uri="{FF2B5EF4-FFF2-40B4-BE49-F238E27FC236}">
                <a16:creationId xmlns:a16="http://schemas.microsoft.com/office/drawing/2014/main" id="{5973FC74-0BE2-3F83-C558-EEE0A6A5E4A9}"/>
              </a:ext>
            </a:extLst>
          </p:cNvPr>
          <p:cNvSpPr/>
          <p:nvPr/>
        </p:nvSpPr>
        <p:spPr>
          <a:xfrm>
            <a:off x="6355976" y="4001294"/>
            <a:ext cx="3612777" cy="47209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181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788D-E919-4C8F-1B00-21E22B741CC4}"/>
              </a:ext>
            </a:extLst>
          </p:cNvPr>
          <p:cNvSpPr>
            <a:spLocks noGrp="1"/>
          </p:cNvSpPr>
          <p:nvPr>
            <p:ph type="title"/>
          </p:nvPr>
        </p:nvSpPr>
        <p:spPr/>
        <p:txBody>
          <a:bodyPr/>
          <a:lstStyle/>
          <a:p>
            <a:r>
              <a:rPr lang="en-US" dirty="0"/>
              <a:t>Teach Yourself</a:t>
            </a:r>
          </a:p>
        </p:txBody>
      </p:sp>
      <p:sp>
        <p:nvSpPr>
          <p:cNvPr id="3" name="Content Placeholder 2">
            <a:extLst>
              <a:ext uri="{FF2B5EF4-FFF2-40B4-BE49-F238E27FC236}">
                <a16:creationId xmlns:a16="http://schemas.microsoft.com/office/drawing/2014/main" id="{4D6EADD0-DCC6-8B83-BE47-16C65D3965E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71B2A4F-31D9-AB7B-19F5-B2A395E0BA54}"/>
              </a:ext>
            </a:extLst>
          </p:cNvPr>
          <p:cNvPicPr>
            <a:picLocks noChangeAspect="1"/>
          </p:cNvPicPr>
          <p:nvPr/>
        </p:nvPicPr>
        <p:blipFill rotWithShape="1">
          <a:blip r:embed="rId2"/>
          <a:srcRect b="39331"/>
          <a:stretch/>
        </p:blipFill>
        <p:spPr>
          <a:xfrm>
            <a:off x="992489" y="1825625"/>
            <a:ext cx="10207021" cy="44586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38C0E97-1DD4-E380-1A87-8D5E201F5670}"/>
                  </a:ext>
                </a:extLst>
              </p14:cNvPr>
              <p14:cNvContentPartPr/>
              <p14:nvPr/>
            </p14:nvContentPartPr>
            <p14:xfrm>
              <a:off x="2285668" y="2428800"/>
              <a:ext cx="2369880" cy="51480"/>
            </p14:xfrm>
          </p:contentPart>
        </mc:Choice>
        <mc:Fallback xmlns="">
          <p:pic>
            <p:nvPicPr>
              <p:cNvPr id="6" name="Ink 5">
                <a:extLst>
                  <a:ext uri="{FF2B5EF4-FFF2-40B4-BE49-F238E27FC236}">
                    <a16:creationId xmlns:a16="http://schemas.microsoft.com/office/drawing/2014/main" id="{238C0E97-1DD4-E380-1A87-8D5E201F5670}"/>
                  </a:ext>
                </a:extLst>
              </p:cNvPr>
              <p:cNvPicPr/>
              <p:nvPr/>
            </p:nvPicPr>
            <p:blipFill>
              <a:blip r:embed="rId4"/>
              <a:stretch>
                <a:fillRect/>
              </a:stretch>
            </p:blipFill>
            <p:spPr>
              <a:xfrm>
                <a:off x="2232028" y="2320800"/>
                <a:ext cx="2477520" cy="267120"/>
              </a:xfrm>
              <a:prstGeom prst="rect">
                <a:avLst/>
              </a:prstGeom>
            </p:spPr>
          </p:pic>
        </mc:Fallback>
      </mc:AlternateContent>
    </p:spTree>
    <p:extLst>
      <p:ext uri="{BB962C8B-B14F-4D97-AF65-F5344CB8AC3E}">
        <p14:creationId xmlns:p14="http://schemas.microsoft.com/office/powerpoint/2010/main" val="1547114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A3A-FDDD-7488-20BB-735B033A9AE1}"/>
              </a:ext>
            </a:extLst>
          </p:cNvPr>
          <p:cNvSpPr>
            <a:spLocks noGrp="1"/>
          </p:cNvSpPr>
          <p:nvPr>
            <p:ph type="title"/>
          </p:nvPr>
        </p:nvSpPr>
        <p:spPr/>
        <p:txBody>
          <a:bodyPr/>
          <a:lstStyle/>
          <a:p>
            <a:r>
              <a:rPr lang="en-US" dirty="0"/>
              <a:t>Basic ideas</a:t>
            </a:r>
          </a:p>
        </p:txBody>
      </p:sp>
      <p:sp>
        <p:nvSpPr>
          <p:cNvPr id="3" name="Content Placeholder 2">
            <a:extLst>
              <a:ext uri="{FF2B5EF4-FFF2-40B4-BE49-F238E27FC236}">
                <a16:creationId xmlns:a16="http://schemas.microsoft.com/office/drawing/2014/main" id="{535586D2-EDCE-7DBC-1A57-ACFB4F215A80}"/>
              </a:ext>
            </a:extLst>
          </p:cNvPr>
          <p:cNvSpPr>
            <a:spLocks noGrp="1"/>
          </p:cNvSpPr>
          <p:nvPr>
            <p:ph idx="1"/>
          </p:nvPr>
        </p:nvSpPr>
        <p:spPr/>
        <p:txBody>
          <a:bodyPr/>
          <a:lstStyle/>
          <a:p>
            <a:r>
              <a:rPr lang="en-US" dirty="0"/>
              <a:t>Interact with AI</a:t>
            </a:r>
          </a:p>
          <a:p>
            <a:r>
              <a:rPr lang="en-US" dirty="0"/>
              <a:t>A good prompt for determinate knowledge will generate a stable output</a:t>
            </a:r>
          </a:p>
          <a:p>
            <a:r>
              <a:rPr lang="en-US" dirty="0"/>
              <a:t>Start a new chat for a new experiment</a:t>
            </a:r>
          </a:p>
          <a:p>
            <a:r>
              <a:rPr lang="en-US" dirty="0"/>
              <a:t>Try to understand the result instead of trusting the result</a:t>
            </a:r>
          </a:p>
          <a:p>
            <a:r>
              <a:rPr lang="en-US" dirty="0"/>
              <a:t>More information is good, more logic is bad</a:t>
            </a:r>
          </a:p>
          <a:p>
            <a:r>
              <a:rPr lang="en-US" dirty="0"/>
              <a:t>Biased examples </a:t>
            </a:r>
            <a:r>
              <a:rPr lang="en-US"/>
              <a:t>will give </a:t>
            </a:r>
            <a:r>
              <a:rPr lang="en-US" dirty="0"/>
              <a:t>biased result</a:t>
            </a:r>
          </a:p>
          <a:p>
            <a:endParaRPr lang="en-US" dirty="0"/>
          </a:p>
        </p:txBody>
      </p:sp>
    </p:spTree>
    <p:extLst>
      <p:ext uri="{BB962C8B-B14F-4D97-AF65-F5344CB8AC3E}">
        <p14:creationId xmlns:p14="http://schemas.microsoft.com/office/powerpoint/2010/main" val="414202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91BF107-FE39-57DF-7001-AD67A1F73CB1}"/>
              </a:ext>
            </a:extLst>
          </p:cNvPr>
          <p:cNvSpPr>
            <a:spLocks noGrp="1"/>
          </p:cNvSpPr>
          <p:nvPr>
            <p:ph idx="1"/>
          </p:nvPr>
        </p:nvSpPr>
        <p:spPr>
          <a:xfrm>
            <a:off x="838200" y="340659"/>
            <a:ext cx="10515600" cy="5836304"/>
          </a:xfrm>
        </p:spPr>
        <p:txBody>
          <a:bodyPr/>
          <a:lstStyle/>
          <a:p>
            <a:r>
              <a:rPr lang="en-US" dirty="0">
                <a:hlinkClick r:id="rId2"/>
              </a:rPr>
              <a:t>https://github.com/fccsdigitalchina/generative_ai_east_asian_studies/blob/main/Clean_OCR_output/French_names/2_prompt.txt</a:t>
            </a:r>
            <a:endParaRPr lang="en-US" dirty="0"/>
          </a:p>
        </p:txBody>
      </p:sp>
      <p:pic>
        <p:nvPicPr>
          <p:cNvPr id="9" name="Picture 8">
            <a:extLst>
              <a:ext uri="{FF2B5EF4-FFF2-40B4-BE49-F238E27FC236}">
                <a16:creationId xmlns:a16="http://schemas.microsoft.com/office/drawing/2014/main" id="{873B58DE-90D0-F101-118A-2C6EEC771E56}"/>
              </a:ext>
            </a:extLst>
          </p:cNvPr>
          <p:cNvPicPr>
            <a:picLocks noChangeAspect="1"/>
          </p:cNvPicPr>
          <p:nvPr/>
        </p:nvPicPr>
        <p:blipFill>
          <a:blip r:embed="rId3"/>
          <a:stretch>
            <a:fillRect/>
          </a:stretch>
        </p:blipFill>
        <p:spPr>
          <a:xfrm>
            <a:off x="838200" y="1407856"/>
            <a:ext cx="10855146" cy="4172812"/>
          </a:xfrm>
          <a:prstGeom prst="rect">
            <a:avLst/>
          </a:prstGeom>
        </p:spPr>
      </p:pic>
    </p:spTree>
    <p:extLst>
      <p:ext uri="{BB962C8B-B14F-4D97-AF65-F5344CB8AC3E}">
        <p14:creationId xmlns:p14="http://schemas.microsoft.com/office/powerpoint/2010/main" val="350146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3521</Words>
  <Application>Microsoft Office PowerPoint</Application>
  <PresentationFormat>Widescreen</PresentationFormat>
  <Paragraphs>323</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docs-Roboto</vt:lpstr>
      <vt:lpstr>ui-monospace</vt:lpstr>
      <vt:lpstr>Arial</vt:lpstr>
      <vt:lpstr>Calibri</vt:lpstr>
      <vt:lpstr>Calibri Light</vt:lpstr>
      <vt:lpstr>Office Theme</vt:lpstr>
      <vt:lpstr>Generative AI for East Asian Studies: Use Cases</vt:lpstr>
      <vt:lpstr>Basics</vt:lpstr>
      <vt:lpstr>PowerPoint Presentation</vt:lpstr>
      <vt:lpstr>Use Cases</vt:lpstr>
      <vt:lpstr>Create and Clean Data</vt:lpstr>
      <vt:lpstr>Create data from OCR</vt:lpstr>
      <vt:lpstr>PowerPoint Presentation</vt:lpstr>
      <vt:lpstr>Prompt: Description</vt:lpstr>
      <vt:lpstr>PowerPoint Presentation</vt:lpstr>
      <vt:lpstr>Create data from generative AI</vt:lpstr>
      <vt:lpstr>Prompt: Description</vt:lpstr>
      <vt:lpstr>Prompt: Output Schema and Define Batch Number</vt:lpstr>
      <vt:lpstr>Prompt: Next Batch Trigger</vt:lpstr>
      <vt:lpstr>PowerPoint Presentation</vt:lpstr>
      <vt:lpstr>Correct Rate of Nationality (ChatGPT 4.0)</vt:lpstr>
      <vt:lpstr>Observe the Data: False</vt:lpstr>
      <vt:lpstr>Observe the Data: True</vt:lpstr>
      <vt:lpstr>Rearrange Data by Rules</vt:lpstr>
      <vt:lpstr>Solution: Generate some JS codes</vt:lpstr>
      <vt:lpstr>Prompt 3.5: Describe the Pattern</vt:lpstr>
      <vt:lpstr>Prompt 3.5: Describe your output schema</vt:lpstr>
      <vt:lpstr>Prompt 3.5: Design the Output Layout</vt:lpstr>
      <vt:lpstr>Prompt 3.5: Design the Output Layout</vt:lpstr>
      <vt:lpstr>Prompt 3.5: Prettify Your Layout</vt:lpstr>
      <vt:lpstr>PowerPoint Presentation</vt:lpstr>
      <vt:lpstr>PowerPoint Presentation</vt:lpstr>
      <vt:lpstr>https://github.com/fccsdigitalchina/generative_ai_east_asian_studies/blob/main/Codes_generation/JavaScript/String_rearrangement/1_task.txt</vt:lpstr>
      <vt:lpstr>Prompt 4.0: Describe Your Requirement </vt:lpstr>
      <vt:lpstr>Code (Standardize) Data</vt:lpstr>
      <vt:lpstr>Tag Social Associations (For 4.0)</vt:lpstr>
      <vt:lpstr>CBDB Association Model (45 types)</vt:lpstr>
      <vt:lpstr>Prompt: Describe Data Model with Details</vt:lpstr>
      <vt:lpstr>Prompt: Design Output Requirement</vt:lpstr>
      <vt:lpstr>Prompt: Design Output Schema</vt:lpstr>
      <vt:lpstr>Prompt: Create an Interface (Input Format)</vt:lpstr>
      <vt:lpstr>PowerPoint Presentation</vt:lpstr>
      <vt:lpstr>Prompt: Use the Interface</vt:lpstr>
      <vt:lpstr>Convert Reign Year to Western Year  (Training data)</vt:lpstr>
      <vt:lpstr>Prompt 4.0: Describe Your Request</vt:lpstr>
      <vt:lpstr>Prompt: Define Output Schema</vt:lpstr>
      <vt:lpstr>Prompt: Submit Your Training Data</vt:lpstr>
      <vt:lpstr>PowerPoint Presentation</vt:lpstr>
      <vt:lpstr>Check the results</vt:lpstr>
      <vt:lpstr>Harvard LoGaRT</vt:lpstr>
      <vt:lpstr>Create bibliography</vt:lpstr>
      <vt:lpstr>PowerPoint Presentation</vt:lpstr>
      <vt:lpstr>Data Analysis  (Geocoding, Correlation)</vt:lpstr>
      <vt:lpstr>Find the biographical Addresses for some historical figures and put them on a map</vt:lpstr>
      <vt:lpstr>Call API and Parse JSON</vt:lpstr>
      <vt:lpstr>Prompt: Describe Your Task Briefly</vt:lpstr>
      <vt:lpstr>Prompt 3.5: Describe API Schema</vt:lpstr>
      <vt:lpstr>Prompt: Define Output Schema</vt:lpstr>
      <vt:lpstr>PowerPoint Presentation</vt:lpstr>
      <vt:lpstr>PowerPoint Presentation</vt:lpstr>
      <vt:lpstr>Remove ID Column</vt:lpstr>
      <vt:lpstr>Prompt</vt:lpstr>
      <vt:lpstr>PowerPoint Presentation</vt:lpstr>
      <vt:lpstr>Geocoding Addresses</vt:lpstr>
      <vt:lpstr>Prompt: Define Input and Output</vt:lpstr>
      <vt:lpstr>Prompt: For Geocoding</vt:lpstr>
      <vt:lpstr>PowerPoint Presentation</vt:lpstr>
      <vt:lpstr>Visualize Addresses by Google Earth</vt:lpstr>
      <vt:lpstr>PowerPoint Presentation</vt:lpstr>
      <vt:lpstr>PowerPoint Presentation</vt:lpstr>
      <vt:lpstr>Data Visualization</vt:lpstr>
      <vt:lpstr>Shaoxing Jinshi Trend Viz</vt:lpstr>
      <vt:lpstr>Target</vt:lpstr>
      <vt:lpstr>Prompt:  Generate Linear Regression Algorithm</vt:lpstr>
      <vt:lpstr>Prompt: Describe Visualization Details</vt:lpstr>
      <vt:lpstr>Prompt: Output Important Results for Check</vt:lpstr>
      <vt:lpstr>Prompt: How to cite JavaScript Libaries</vt:lpstr>
      <vt:lpstr>PowerPoint Presentation</vt:lpstr>
      <vt:lpstr>PowerPoint Presentation</vt:lpstr>
      <vt:lpstr>PowerPoint Presentation</vt:lpstr>
      <vt:lpstr>Social Network Analysis (Gephi)</vt:lpstr>
      <vt:lpstr>Prompt: Describe the Input and Output</vt:lpstr>
      <vt:lpstr>PowerPoint Presentation</vt:lpstr>
      <vt:lpstr>PowerPoint Presentation</vt:lpstr>
      <vt:lpstr>Data Summarization</vt:lpstr>
      <vt:lpstr>Try to Understand Generative AI</vt:lpstr>
      <vt:lpstr>Show Your Ideas Step by Step</vt:lpstr>
      <vt:lpstr>Teach Yourself</vt:lpstr>
      <vt:lpstr>Basic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for East Asian Studies: Use Cases</dc:title>
  <dc:creator>Wang, Hongsu</dc:creator>
  <cp:lastModifiedBy>Wang, Hongsu</cp:lastModifiedBy>
  <cp:revision>145</cp:revision>
  <dcterms:created xsi:type="dcterms:W3CDTF">2023-04-08T22:13:45Z</dcterms:created>
  <dcterms:modified xsi:type="dcterms:W3CDTF">2023-04-15T02:42:32Z</dcterms:modified>
</cp:coreProperties>
</file>