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70" r:id="rId3"/>
    <p:sldId id="260" r:id="rId4"/>
    <p:sldId id="271" r:id="rId5"/>
    <p:sldId id="272" r:id="rId6"/>
    <p:sldId id="273" r:id="rId7"/>
    <p:sldId id="274" r:id="rId8"/>
    <p:sldId id="276" r:id="rId9"/>
    <p:sldId id="275" r:id="rId10"/>
    <p:sldId id="277" r:id="rId11"/>
    <p:sldId id="278" r:id="rId12"/>
    <p:sldId id="279" r:id="rId13"/>
    <p:sldId id="280" r:id="rId14"/>
    <p:sldId id="281" r:id="rId15"/>
    <p:sldId id="28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14" autoAdjust="0"/>
  </p:normalViewPr>
  <p:slideViewPr>
    <p:cSldViewPr snapToGrid="0">
      <p:cViewPr varScale="1">
        <p:scale>
          <a:sx n="64" d="100"/>
          <a:sy n="64" d="100"/>
        </p:scale>
        <p:origin x="84"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3B71C-9F36-44C0-B836-7F6F6A07A6A8}" type="datetimeFigureOut">
              <a:rPr lang="zh-CN" altLang="en-US" smtClean="0"/>
              <a:t>2019/6/18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53C4-720F-40CA-A0FD-9682CCA5A90C}" type="slidenum">
              <a:rPr lang="zh-CN" altLang="en-US" smtClean="0"/>
              <a:t>‹#›</a:t>
            </a:fld>
            <a:endParaRPr lang="zh-CN" altLang="en-US"/>
          </a:p>
        </p:txBody>
      </p:sp>
    </p:spTree>
    <p:extLst>
      <p:ext uri="{BB962C8B-B14F-4D97-AF65-F5344CB8AC3E}">
        <p14:creationId xmlns:p14="http://schemas.microsoft.com/office/powerpoint/2010/main" val="3923015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F58885-4314-4168-94DA-394F762286E6}" type="slidenum">
              <a:rPr lang="zh-CN" altLang="en-US" smtClean="0"/>
              <a:t>1</a:t>
            </a:fld>
            <a:endParaRPr lang="zh-CN" altLang="en-US"/>
          </a:p>
        </p:txBody>
      </p:sp>
    </p:spTree>
    <p:extLst>
      <p:ext uri="{BB962C8B-B14F-4D97-AF65-F5344CB8AC3E}">
        <p14:creationId xmlns:p14="http://schemas.microsoft.com/office/powerpoint/2010/main" val="215272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FF58885-4314-4168-94DA-394F762286E6}" type="slidenum">
              <a:rPr lang="zh-CN" altLang="en-US" smtClean="0"/>
              <a:t>2</a:t>
            </a:fld>
            <a:endParaRPr lang="zh-CN" altLang="en-US"/>
          </a:p>
        </p:txBody>
      </p:sp>
    </p:spTree>
    <p:extLst>
      <p:ext uri="{BB962C8B-B14F-4D97-AF65-F5344CB8AC3E}">
        <p14:creationId xmlns:p14="http://schemas.microsoft.com/office/powerpoint/2010/main" val="206739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31050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73770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413011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5" name="矩形 4"/>
          <p:cNvSpPr/>
          <p:nvPr userDrawn="1"/>
        </p:nvSpPr>
        <p:spPr>
          <a:xfrm>
            <a:off x="0" y="-19111"/>
            <a:ext cx="12192000" cy="3584539"/>
          </a:xfrm>
          <a:prstGeom prst="rect">
            <a:avLst/>
          </a:prstGeom>
          <a:gradFill>
            <a:gsLst>
              <a:gs pos="0">
                <a:srgbClr val="00B0F0"/>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3" name="组合 2"/>
          <p:cNvGrpSpPr/>
          <p:nvPr userDrawn="1"/>
        </p:nvGrpSpPr>
        <p:grpSpPr>
          <a:xfrm>
            <a:off x="-219441" y="3516294"/>
            <a:ext cx="5943736" cy="3613588"/>
            <a:chOff x="-164582" y="2406805"/>
            <a:chExt cx="5232677" cy="3534764"/>
          </a:xfrm>
        </p:grpSpPr>
        <p:pic>
          <p:nvPicPr>
            <p:cNvPr id="23" name="Picture 6" descr="1"/>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667" t="74954" r="82809"/>
            <a:stretch/>
          </p:blipFill>
          <p:spPr bwMode="auto">
            <a:xfrm>
              <a:off x="0" y="5055713"/>
              <a:ext cx="393700" cy="88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4582" y="2406805"/>
              <a:ext cx="5232677" cy="353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标题 1" descr="30"/>
          <p:cNvSpPr>
            <a:spLocks noGrp="1" noChangeArrowheads="1"/>
          </p:cNvSpPr>
          <p:nvPr userDrawn="1"/>
        </p:nvSpPr>
        <p:spPr bwMode="auto">
          <a:xfrm>
            <a:off x="2494885" y="2601259"/>
            <a:ext cx="763387" cy="455170"/>
          </a:xfrm>
          <a:prstGeom prst="rect">
            <a:avLst/>
          </a:prstGeom>
          <a:blipFill dpi="0" rotWithShape="0">
            <a:blip r:embed="rId3">
              <a:alphaModFix amt="34000"/>
            </a:blip>
            <a:srcRect/>
            <a:stretch>
              <a:fillRect/>
            </a:stretch>
          </a:bli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106" tIns="43434" rIns="86106" bIns="43434" anchor="ctr"/>
          <a:lstStyle>
            <a:lvl1pPr>
              <a:lnSpc>
                <a:spcPct val="90000"/>
              </a:lnSpc>
              <a:defRPr sz="2200" b="1">
                <a:solidFill>
                  <a:schemeClr val="bg1"/>
                </a:solidFill>
                <a:latin typeface="微软雅黑" pitchFamily="34" charset="-122"/>
                <a:ea typeface="微软雅黑" pitchFamily="34" charset="-122"/>
                <a:sym typeface="Calibri Light" pitchFamily="34" charset="0"/>
              </a:defRPr>
            </a:lvl1pPr>
            <a:lvl2pPr>
              <a:lnSpc>
                <a:spcPct val="90000"/>
              </a:lnSpc>
              <a:defRPr sz="2200" b="1">
                <a:solidFill>
                  <a:schemeClr val="bg1"/>
                </a:solidFill>
                <a:latin typeface="微软雅黑" pitchFamily="34" charset="-122"/>
                <a:ea typeface="微软雅黑" pitchFamily="34" charset="-122"/>
                <a:sym typeface="Calibri Light" pitchFamily="34" charset="0"/>
              </a:defRPr>
            </a:lvl2pPr>
            <a:lvl3pPr>
              <a:lnSpc>
                <a:spcPct val="90000"/>
              </a:lnSpc>
              <a:defRPr sz="2200" b="1">
                <a:solidFill>
                  <a:schemeClr val="bg1"/>
                </a:solidFill>
                <a:latin typeface="微软雅黑" pitchFamily="34" charset="-122"/>
                <a:ea typeface="微软雅黑" pitchFamily="34" charset="-122"/>
                <a:sym typeface="Calibri Light" pitchFamily="34" charset="0"/>
              </a:defRPr>
            </a:lvl3pPr>
            <a:lvl4pPr>
              <a:lnSpc>
                <a:spcPct val="90000"/>
              </a:lnSpc>
              <a:defRPr sz="2200" b="1">
                <a:solidFill>
                  <a:schemeClr val="bg1"/>
                </a:solidFill>
                <a:latin typeface="微软雅黑" pitchFamily="34" charset="-122"/>
                <a:ea typeface="微软雅黑" pitchFamily="34" charset="-122"/>
                <a:sym typeface="Calibri Light" pitchFamily="34" charset="0"/>
              </a:defRPr>
            </a:lvl4pPr>
            <a:lvl5pPr>
              <a:lnSpc>
                <a:spcPct val="90000"/>
              </a:lnSpc>
              <a:defRPr sz="2200" b="1">
                <a:solidFill>
                  <a:schemeClr val="bg1"/>
                </a:solidFill>
                <a:latin typeface="微软雅黑" pitchFamily="34" charset="-122"/>
                <a:ea typeface="微软雅黑" pitchFamily="34" charset="-122"/>
                <a:sym typeface="Calibri Light" pitchFamily="34" charset="0"/>
              </a:defRPr>
            </a:lvl5pPr>
            <a:lvl6pPr marL="4572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6pPr>
            <a:lvl7pPr marL="9144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7pPr>
            <a:lvl8pPr marL="13716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8pPr>
            <a:lvl9pPr marL="18288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9pPr>
          </a:lstStyle>
          <a:p>
            <a:pPr defTabSz="1097280">
              <a:buFontTx/>
              <a:buNone/>
            </a:pPr>
            <a:endParaRPr lang="zh-CN" altLang="en-US" sz="2160">
              <a:solidFill>
                <a:srgbClr val="595959"/>
              </a:solidFill>
            </a:endParaRPr>
          </a:p>
        </p:txBody>
      </p:sp>
      <p:pic>
        <p:nvPicPr>
          <p:cNvPr id="20" name="Picture 8" descr="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24296" y="5100544"/>
            <a:ext cx="739361" cy="494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 name="标题 1" descr="30"/>
          <p:cNvSpPr>
            <a:spLocks noGrp="1" noChangeArrowheads="1"/>
          </p:cNvSpPr>
          <p:nvPr userDrawn="1"/>
        </p:nvSpPr>
        <p:spPr bwMode="auto">
          <a:xfrm>
            <a:off x="3815498" y="1971890"/>
            <a:ext cx="599084" cy="357204"/>
          </a:xfrm>
          <a:prstGeom prst="rect">
            <a:avLst/>
          </a:prstGeom>
          <a:blipFill dpi="0" rotWithShape="0">
            <a:blip r:embed="rId3">
              <a:alphaModFix amt="34000"/>
            </a:blip>
            <a:srcRect/>
            <a:stretch>
              <a:fillRect/>
            </a:stretch>
          </a:bli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106" tIns="43434" rIns="86106" bIns="43434" anchor="ctr"/>
          <a:lstStyle>
            <a:lvl1pPr>
              <a:lnSpc>
                <a:spcPct val="90000"/>
              </a:lnSpc>
              <a:defRPr sz="2200" b="1">
                <a:solidFill>
                  <a:schemeClr val="bg1"/>
                </a:solidFill>
                <a:latin typeface="微软雅黑" pitchFamily="34" charset="-122"/>
                <a:ea typeface="微软雅黑" pitchFamily="34" charset="-122"/>
                <a:sym typeface="Calibri Light" pitchFamily="34" charset="0"/>
              </a:defRPr>
            </a:lvl1pPr>
            <a:lvl2pPr>
              <a:lnSpc>
                <a:spcPct val="90000"/>
              </a:lnSpc>
              <a:defRPr sz="2200" b="1">
                <a:solidFill>
                  <a:schemeClr val="bg1"/>
                </a:solidFill>
                <a:latin typeface="微软雅黑" pitchFamily="34" charset="-122"/>
                <a:ea typeface="微软雅黑" pitchFamily="34" charset="-122"/>
                <a:sym typeface="Calibri Light" pitchFamily="34" charset="0"/>
              </a:defRPr>
            </a:lvl2pPr>
            <a:lvl3pPr>
              <a:lnSpc>
                <a:spcPct val="90000"/>
              </a:lnSpc>
              <a:defRPr sz="2200" b="1">
                <a:solidFill>
                  <a:schemeClr val="bg1"/>
                </a:solidFill>
                <a:latin typeface="微软雅黑" pitchFamily="34" charset="-122"/>
                <a:ea typeface="微软雅黑" pitchFamily="34" charset="-122"/>
                <a:sym typeface="Calibri Light" pitchFamily="34" charset="0"/>
              </a:defRPr>
            </a:lvl3pPr>
            <a:lvl4pPr>
              <a:lnSpc>
                <a:spcPct val="90000"/>
              </a:lnSpc>
              <a:defRPr sz="2200" b="1">
                <a:solidFill>
                  <a:schemeClr val="bg1"/>
                </a:solidFill>
                <a:latin typeface="微软雅黑" pitchFamily="34" charset="-122"/>
                <a:ea typeface="微软雅黑" pitchFamily="34" charset="-122"/>
                <a:sym typeface="Calibri Light" pitchFamily="34" charset="0"/>
              </a:defRPr>
            </a:lvl4pPr>
            <a:lvl5pPr>
              <a:lnSpc>
                <a:spcPct val="90000"/>
              </a:lnSpc>
              <a:defRPr sz="2200" b="1">
                <a:solidFill>
                  <a:schemeClr val="bg1"/>
                </a:solidFill>
                <a:latin typeface="微软雅黑" pitchFamily="34" charset="-122"/>
                <a:ea typeface="微软雅黑" pitchFamily="34" charset="-122"/>
                <a:sym typeface="Calibri Light" pitchFamily="34" charset="0"/>
              </a:defRPr>
            </a:lvl5pPr>
            <a:lvl6pPr marL="4572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6pPr>
            <a:lvl7pPr marL="9144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7pPr>
            <a:lvl8pPr marL="13716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8pPr>
            <a:lvl9pPr marL="18288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9pPr>
          </a:lstStyle>
          <a:p>
            <a:pPr defTabSz="1097280">
              <a:buFontTx/>
              <a:buNone/>
            </a:pPr>
            <a:endParaRPr lang="zh-CN" altLang="en-US" sz="2160">
              <a:solidFill>
                <a:srgbClr val="595959"/>
              </a:solidFill>
            </a:endParaRPr>
          </a:p>
        </p:txBody>
      </p:sp>
      <p:sp>
        <p:nvSpPr>
          <p:cNvPr id="22" name="标题 1" descr="30"/>
          <p:cNvSpPr>
            <a:spLocks noGrp="1" noChangeArrowheads="1"/>
          </p:cNvSpPr>
          <p:nvPr userDrawn="1"/>
        </p:nvSpPr>
        <p:spPr bwMode="auto">
          <a:xfrm>
            <a:off x="47855" y="4401284"/>
            <a:ext cx="599084" cy="357204"/>
          </a:xfrm>
          <a:prstGeom prst="rect">
            <a:avLst/>
          </a:prstGeom>
          <a:blipFill dpi="0" rotWithShape="0">
            <a:blip r:embed="rId3">
              <a:alphaModFix amt="34000"/>
            </a:blip>
            <a:srcRect/>
            <a:stretch>
              <a:fillRect/>
            </a:stretch>
          </a:bli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106" tIns="43434" rIns="86106" bIns="43434" anchor="ctr"/>
          <a:lstStyle>
            <a:lvl1pPr>
              <a:lnSpc>
                <a:spcPct val="90000"/>
              </a:lnSpc>
              <a:defRPr sz="2200" b="1">
                <a:solidFill>
                  <a:schemeClr val="bg1"/>
                </a:solidFill>
                <a:latin typeface="微软雅黑" pitchFamily="34" charset="-122"/>
                <a:ea typeface="微软雅黑" pitchFamily="34" charset="-122"/>
                <a:sym typeface="Calibri Light" pitchFamily="34" charset="0"/>
              </a:defRPr>
            </a:lvl1pPr>
            <a:lvl2pPr>
              <a:lnSpc>
                <a:spcPct val="90000"/>
              </a:lnSpc>
              <a:defRPr sz="2200" b="1">
                <a:solidFill>
                  <a:schemeClr val="bg1"/>
                </a:solidFill>
                <a:latin typeface="微软雅黑" pitchFamily="34" charset="-122"/>
                <a:ea typeface="微软雅黑" pitchFamily="34" charset="-122"/>
                <a:sym typeface="Calibri Light" pitchFamily="34" charset="0"/>
              </a:defRPr>
            </a:lvl2pPr>
            <a:lvl3pPr>
              <a:lnSpc>
                <a:spcPct val="90000"/>
              </a:lnSpc>
              <a:defRPr sz="2200" b="1">
                <a:solidFill>
                  <a:schemeClr val="bg1"/>
                </a:solidFill>
                <a:latin typeface="微软雅黑" pitchFamily="34" charset="-122"/>
                <a:ea typeface="微软雅黑" pitchFamily="34" charset="-122"/>
                <a:sym typeface="Calibri Light" pitchFamily="34" charset="0"/>
              </a:defRPr>
            </a:lvl3pPr>
            <a:lvl4pPr>
              <a:lnSpc>
                <a:spcPct val="90000"/>
              </a:lnSpc>
              <a:defRPr sz="2200" b="1">
                <a:solidFill>
                  <a:schemeClr val="bg1"/>
                </a:solidFill>
                <a:latin typeface="微软雅黑" pitchFamily="34" charset="-122"/>
                <a:ea typeface="微软雅黑" pitchFamily="34" charset="-122"/>
                <a:sym typeface="Calibri Light" pitchFamily="34" charset="0"/>
              </a:defRPr>
            </a:lvl4pPr>
            <a:lvl5pPr>
              <a:lnSpc>
                <a:spcPct val="90000"/>
              </a:lnSpc>
              <a:defRPr sz="2200" b="1">
                <a:solidFill>
                  <a:schemeClr val="bg1"/>
                </a:solidFill>
                <a:latin typeface="微软雅黑" pitchFamily="34" charset="-122"/>
                <a:ea typeface="微软雅黑" pitchFamily="34" charset="-122"/>
                <a:sym typeface="Calibri Light" pitchFamily="34" charset="0"/>
              </a:defRPr>
            </a:lvl5pPr>
            <a:lvl6pPr marL="4572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6pPr>
            <a:lvl7pPr marL="9144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7pPr>
            <a:lvl8pPr marL="13716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8pPr>
            <a:lvl9pPr marL="1828800" fontAlgn="base">
              <a:lnSpc>
                <a:spcPct val="90000"/>
              </a:lnSpc>
              <a:spcBef>
                <a:spcPct val="0"/>
              </a:spcBef>
              <a:spcAft>
                <a:spcPct val="0"/>
              </a:spcAft>
              <a:defRPr sz="2200" b="1">
                <a:solidFill>
                  <a:schemeClr val="bg1"/>
                </a:solidFill>
                <a:latin typeface="微软雅黑" pitchFamily="34" charset="-122"/>
                <a:ea typeface="微软雅黑" pitchFamily="34" charset="-122"/>
                <a:sym typeface="Calibri Light" pitchFamily="34" charset="0"/>
              </a:defRPr>
            </a:lvl9pPr>
          </a:lstStyle>
          <a:p>
            <a:pPr defTabSz="1097280">
              <a:buFontTx/>
              <a:buNone/>
            </a:pPr>
            <a:endParaRPr lang="zh-CN" altLang="en-US" sz="2160">
              <a:solidFill>
                <a:srgbClr val="595959"/>
              </a:solidFill>
            </a:endParaRPr>
          </a:p>
        </p:txBody>
      </p:sp>
      <p:pic>
        <p:nvPicPr>
          <p:cNvPr id="2"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831766" y="6219885"/>
            <a:ext cx="3205293" cy="610922"/>
          </a:xfrm>
          <a:prstGeom prst="rect">
            <a:avLst/>
          </a:prstGeom>
        </p:spPr>
      </p:pic>
      <p:sp>
        <p:nvSpPr>
          <p:cNvPr id="15" name="标题占位符 1"/>
          <p:cNvSpPr>
            <a:spLocks noGrp="1"/>
          </p:cNvSpPr>
          <p:nvPr>
            <p:ph type="title"/>
          </p:nvPr>
        </p:nvSpPr>
        <p:spPr>
          <a:xfrm>
            <a:off x="3787027" y="1881050"/>
            <a:ext cx="7959868" cy="720210"/>
          </a:xfrm>
          <a:prstGeom prst="rect">
            <a:avLst/>
          </a:prstGeom>
        </p:spPr>
        <p:txBody>
          <a:bodyPr rtlCol="0" anchor="t">
            <a:noAutofit/>
          </a:bodyPr>
          <a:lstStyle>
            <a:lvl1pPr algn="l">
              <a:defRPr sz="432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18" name="AutoShape 10"/>
          <p:cNvSpPr>
            <a:spLocks noChangeArrowheads="1"/>
          </p:cNvSpPr>
          <p:nvPr userDrawn="1"/>
        </p:nvSpPr>
        <p:spPr bwMode="auto">
          <a:xfrm>
            <a:off x="3187943" y="1993231"/>
            <a:ext cx="480483" cy="430530"/>
          </a:xfrm>
          <a:prstGeom prst="chevron">
            <a:avLst>
              <a:gd name="adj" fmla="val 43944"/>
            </a:avLst>
          </a:prstGeom>
          <a:solidFill>
            <a:srgbClr val="0062AC">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160" smtClean="0"/>
          </a:p>
        </p:txBody>
      </p:sp>
    </p:spTree>
    <p:extLst>
      <p:ext uri="{BB962C8B-B14F-4D97-AF65-F5344CB8AC3E}">
        <p14:creationId xmlns:p14="http://schemas.microsoft.com/office/powerpoint/2010/main" val="10112085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050" name="Picture 2" descr="E:\gz\官茜\开发者大会\背景.jpg"/>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Texturizer scaling="82"/>
                    </a14:imgEffect>
                  </a14:imgLayer>
                </a14:imgProps>
              </a:ext>
              <a:ext uri="{28A0092B-C50C-407E-A947-70E740481C1C}">
                <a14:useLocalDpi xmlns:a14="http://schemas.microsoft.com/office/drawing/2010/main" val="0"/>
              </a:ext>
            </a:extLst>
          </a:blip>
          <a:srcRect/>
          <a:stretch>
            <a:fillRect/>
          </a:stretch>
        </p:blipFill>
        <p:spPr bwMode="auto">
          <a:xfrm>
            <a:off x="0" y="0"/>
            <a:ext cx="1218811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0" y="2561646"/>
            <a:ext cx="12192000" cy="1803815"/>
          </a:xfrm>
          <a:prstGeom prst="rect">
            <a:avLst/>
          </a:prstGeom>
        </p:spPr>
        <p:txBody>
          <a:bodyPr wrap="square" lIns="85584" tIns="42793" rIns="85584" bIns="42793">
            <a:spAutoFit/>
          </a:bodyPr>
          <a:lstStyle/>
          <a:p>
            <a:pPr algn="ctr">
              <a:lnSpc>
                <a:spcPct val="150000"/>
              </a:lnSpc>
            </a:pPr>
            <a:r>
              <a:rPr kumimoji="1" lang="zh-CN" altLang="en-US" sz="4080" b="1" spc="281" dirty="0" smtClean="0">
                <a:solidFill>
                  <a:schemeClr val="bg1"/>
                </a:solidFill>
                <a:latin typeface="微软雅黑"/>
                <a:ea typeface="微软雅黑"/>
                <a:cs typeface="微软雅黑"/>
              </a:rPr>
              <a:t>谢谢！</a:t>
            </a:r>
            <a:r>
              <a:rPr kumimoji="1" lang="en-US" altLang="zh-CN" sz="4080" b="1" spc="281" dirty="0" smtClean="0">
                <a:solidFill>
                  <a:schemeClr val="bg1"/>
                </a:solidFill>
                <a:latin typeface="微软雅黑"/>
                <a:ea typeface="微软雅黑"/>
                <a:cs typeface="微软雅黑"/>
              </a:rPr>
              <a:t/>
            </a:r>
            <a:br>
              <a:rPr kumimoji="1" lang="en-US" altLang="zh-CN" sz="4080" b="1" spc="281" dirty="0" smtClean="0">
                <a:solidFill>
                  <a:schemeClr val="bg1"/>
                </a:solidFill>
                <a:latin typeface="微软雅黑"/>
                <a:ea typeface="微软雅黑"/>
                <a:cs typeface="微软雅黑"/>
              </a:rPr>
            </a:br>
            <a:r>
              <a:rPr kumimoji="1" lang="en-US" altLang="zh-CN" sz="3360" b="1" spc="281" dirty="0" smtClean="0">
                <a:solidFill>
                  <a:schemeClr val="bg1"/>
                </a:solidFill>
                <a:latin typeface="微软雅黑"/>
                <a:ea typeface="微软雅黑"/>
                <a:cs typeface="微软雅黑"/>
              </a:rPr>
              <a:t>Thank You</a:t>
            </a:r>
            <a:r>
              <a:rPr kumimoji="1" lang="zh-CN" altLang="en-US" sz="3360" b="1" spc="281" dirty="0" smtClean="0">
                <a:solidFill>
                  <a:schemeClr val="bg1"/>
                </a:solidFill>
                <a:latin typeface="微软雅黑"/>
                <a:ea typeface="微软雅黑"/>
                <a:cs typeface="微软雅黑"/>
              </a:rPr>
              <a:t>！</a:t>
            </a:r>
            <a:endParaRPr lang="zh-CN" altLang="en-US" sz="3360" dirty="0">
              <a:solidFill>
                <a:schemeClr val="bg1"/>
              </a:solidFill>
            </a:endParaRPr>
          </a:p>
        </p:txBody>
      </p:sp>
    </p:spTree>
    <p:extLst>
      <p:ext uri="{BB962C8B-B14F-4D97-AF65-F5344CB8AC3E}">
        <p14:creationId xmlns:p14="http://schemas.microsoft.com/office/powerpoint/2010/main" val="8234071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419578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383580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382382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17641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63269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259246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274066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BD5875-31F9-465F-A51F-54BC3D7A33C9}"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404328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D5875-31F9-465F-A51F-54BC3D7A33C9}" type="datetimeFigureOut">
              <a:rPr lang="zh-CN" altLang="en-US" smtClean="0"/>
              <a:t>2019/6/18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F6875-7D01-4BCC-AF28-4B89A3A68C96}" type="slidenum">
              <a:rPr lang="zh-CN" altLang="en-US" smtClean="0"/>
              <a:t>‹#›</a:t>
            </a:fld>
            <a:endParaRPr lang="zh-CN" altLang="en-US"/>
          </a:p>
        </p:txBody>
      </p:sp>
    </p:spTree>
    <p:extLst>
      <p:ext uri="{BB962C8B-B14F-4D97-AF65-F5344CB8AC3E}">
        <p14:creationId xmlns:p14="http://schemas.microsoft.com/office/powerpoint/2010/main" val="240899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3970889" y="1881050"/>
            <a:ext cx="7738723" cy="720210"/>
          </a:xfrm>
        </p:spPr>
        <p:txBody>
          <a:bodyPr anchor="ctr"/>
          <a:lstStyle/>
          <a:p>
            <a:r>
              <a:rPr lang="zh-CN" altLang="en-US" sz="3840" dirty="0" smtClean="0"/>
              <a:t>     关于</a:t>
            </a:r>
            <a:r>
              <a:rPr lang="en-US" altLang="zh-CN" sz="3840" dirty="0" err="1" smtClean="0"/>
              <a:t>etcd</a:t>
            </a:r>
            <a:endParaRPr lang="zh-CN" altLang="en-US" sz="3840" dirty="0"/>
          </a:p>
        </p:txBody>
      </p:sp>
      <p:sp>
        <p:nvSpPr>
          <p:cNvPr id="2" name="矩形 1"/>
          <p:cNvSpPr/>
          <p:nvPr/>
        </p:nvSpPr>
        <p:spPr>
          <a:xfrm>
            <a:off x="4417453" y="3541690"/>
            <a:ext cx="448184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t>报告人：</a:t>
            </a:r>
            <a:r>
              <a:rPr lang="en-US" altLang="zh-CN" b="1" dirty="0" smtClean="0"/>
              <a:t>LMA-</a:t>
            </a:r>
            <a:r>
              <a:rPr lang="zh-CN" altLang="en-US" b="1" dirty="0" smtClean="0"/>
              <a:t>吴帅</a:t>
            </a:r>
            <a:endParaRPr lang="en-US" altLang="zh-CN" b="1" dirty="0" smtClean="0"/>
          </a:p>
          <a:p>
            <a:pPr algn="ctr"/>
            <a:r>
              <a:rPr lang="zh-CN" altLang="en-US" b="1" dirty="0" smtClean="0"/>
              <a:t>日期：</a:t>
            </a:r>
            <a:r>
              <a:rPr lang="en-US" altLang="zh-CN" b="1" dirty="0" smtClean="0"/>
              <a:t>  2019/06/18</a:t>
            </a:r>
          </a:p>
        </p:txBody>
      </p:sp>
    </p:spTree>
    <p:extLst>
      <p:ext uri="{BB962C8B-B14F-4D97-AF65-F5344CB8AC3E}">
        <p14:creationId xmlns:p14="http://schemas.microsoft.com/office/powerpoint/2010/main" val="2946067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314793"/>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解读之</a:t>
            </a:r>
            <a:r>
              <a:rPr lang="en-US" altLang="zh-CN" sz="2000" b="1" dirty="0" smtClean="0"/>
              <a:t>KV</a:t>
            </a:r>
            <a:endParaRPr lang="zh-CN" altLang="en-US" sz="2000" b="1" dirty="0"/>
          </a:p>
        </p:txBody>
      </p:sp>
      <p:sp>
        <p:nvSpPr>
          <p:cNvPr id="3" name="文本框 2"/>
          <p:cNvSpPr txBox="1"/>
          <p:nvPr/>
        </p:nvSpPr>
        <p:spPr>
          <a:xfrm>
            <a:off x="1978702" y="1566790"/>
            <a:ext cx="2638268" cy="923330"/>
          </a:xfrm>
          <a:prstGeom prst="rect">
            <a:avLst/>
          </a:prstGeom>
          <a:solidFill>
            <a:schemeClr val="tx2">
              <a:lumMod val="20000"/>
              <a:lumOff val="80000"/>
            </a:schemeClr>
          </a:solidFill>
        </p:spPr>
        <p:txBody>
          <a:bodyPr wrap="square" rtlCol="0">
            <a:spAutoFit/>
          </a:bodyPr>
          <a:lstStyle/>
          <a:p>
            <a:r>
              <a:rPr lang="zh-CN" altLang="en-US" dirty="0" smtClean="0"/>
              <a:t>通过</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a:t>
            </a:r>
            <a:r>
              <a:rPr lang="en-US" altLang="zh-CN" dirty="0" err="1" smtClean="0"/>
              <a:t>ccompact</a:t>
            </a:r>
            <a:r>
              <a:rPr lang="zh-CN" altLang="en-US" dirty="0" smtClean="0"/>
              <a:t>操作</a:t>
            </a:r>
            <a:r>
              <a:rPr lang="en-US" altLang="zh-CN" dirty="0" err="1" smtClean="0"/>
              <a:t>kv</a:t>
            </a:r>
            <a:endParaRPr lang="en-US" altLang="zh-CN" dirty="0" smtClean="0"/>
          </a:p>
          <a:p>
            <a:endParaRPr lang="zh-CN" altLang="en-US" dirty="0"/>
          </a:p>
        </p:txBody>
      </p:sp>
      <p:sp>
        <p:nvSpPr>
          <p:cNvPr id="4" name="文本框 3"/>
          <p:cNvSpPr txBox="1"/>
          <p:nvPr/>
        </p:nvSpPr>
        <p:spPr>
          <a:xfrm>
            <a:off x="8604355" y="1566791"/>
            <a:ext cx="3297836" cy="369332"/>
          </a:xfrm>
          <a:prstGeom prst="rect">
            <a:avLst/>
          </a:prstGeom>
          <a:solidFill>
            <a:schemeClr val="bg2">
              <a:lumMod val="90000"/>
            </a:schemeClr>
          </a:solidFill>
        </p:spPr>
        <p:txBody>
          <a:bodyPr wrap="square" rtlCol="0">
            <a:spAutoFit/>
          </a:bodyPr>
          <a:lstStyle/>
          <a:p>
            <a:endParaRPr lang="en-US" altLang="zh-CN" dirty="0" smtClean="0"/>
          </a:p>
        </p:txBody>
      </p:sp>
    </p:spTree>
    <p:extLst>
      <p:ext uri="{BB962C8B-B14F-4D97-AF65-F5344CB8AC3E}">
        <p14:creationId xmlns:p14="http://schemas.microsoft.com/office/powerpoint/2010/main" val="203762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314793"/>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解读之</a:t>
            </a:r>
            <a:r>
              <a:rPr lang="en-US" altLang="zh-CN" sz="2000" b="1" dirty="0" err="1" smtClean="0"/>
              <a:t>gRPC</a:t>
            </a:r>
            <a:r>
              <a:rPr lang="en-US" altLang="zh-CN" sz="2000" b="1" dirty="0" smtClean="0"/>
              <a:t>(HTTP+JSON)</a:t>
            </a:r>
            <a:endParaRPr lang="zh-CN" altLang="en-US" sz="2000" b="1" dirty="0"/>
          </a:p>
        </p:txBody>
      </p:sp>
      <p:sp>
        <p:nvSpPr>
          <p:cNvPr id="3" name="文本框 2"/>
          <p:cNvSpPr txBox="1"/>
          <p:nvPr/>
        </p:nvSpPr>
        <p:spPr>
          <a:xfrm>
            <a:off x="1978702" y="1566790"/>
            <a:ext cx="2638268" cy="646331"/>
          </a:xfrm>
          <a:prstGeom prst="rect">
            <a:avLst/>
          </a:prstGeom>
          <a:solidFill>
            <a:schemeClr val="tx2">
              <a:lumMod val="20000"/>
              <a:lumOff val="80000"/>
            </a:schemeClr>
          </a:solidFill>
        </p:spPr>
        <p:txBody>
          <a:bodyPr wrap="square" rtlCol="0">
            <a:spAutoFit/>
          </a:bodyPr>
          <a:lstStyle/>
          <a:p>
            <a:r>
              <a:rPr lang="zh-CN" altLang="en-US" dirty="0" smtClean="0"/>
              <a:t>逻辑模型：</a:t>
            </a:r>
            <a:endParaRPr lang="en-US" altLang="zh-CN" dirty="0" smtClean="0"/>
          </a:p>
          <a:p>
            <a:endParaRPr lang="zh-CN" altLang="en-US" dirty="0"/>
          </a:p>
        </p:txBody>
      </p:sp>
    </p:spTree>
    <p:extLst>
      <p:ext uri="{BB962C8B-B14F-4D97-AF65-F5344CB8AC3E}">
        <p14:creationId xmlns:p14="http://schemas.microsoft.com/office/powerpoint/2010/main" val="2867383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314793"/>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解读之服务发现</a:t>
            </a:r>
            <a:endParaRPr lang="zh-CN" altLang="en-US" sz="2000" b="1" dirty="0"/>
          </a:p>
        </p:txBody>
      </p:sp>
      <p:sp>
        <p:nvSpPr>
          <p:cNvPr id="3" name="文本框 2"/>
          <p:cNvSpPr txBox="1"/>
          <p:nvPr/>
        </p:nvSpPr>
        <p:spPr>
          <a:xfrm>
            <a:off x="1978702" y="1566790"/>
            <a:ext cx="2638268" cy="646331"/>
          </a:xfrm>
          <a:prstGeom prst="rect">
            <a:avLst/>
          </a:prstGeom>
          <a:solidFill>
            <a:schemeClr val="tx2">
              <a:lumMod val="20000"/>
              <a:lumOff val="80000"/>
            </a:schemeClr>
          </a:solidFill>
        </p:spPr>
        <p:txBody>
          <a:bodyPr wrap="square" rtlCol="0">
            <a:spAutoFit/>
          </a:bodyPr>
          <a:lstStyle/>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37" y="1566790"/>
            <a:ext cx="4772025" cy="3981450"/>
          </a:xfrm>
          <a:prstGeom prst="rect">
            <a:avLst/>
          </a:prstGeom>
        </p:spPr>
      </p:pic>
    </p:spTree>
    <p:extLst>
      <p:ext uri="{BB962C8B-B14F-4D97-AF65-F5344CB8AC3E}">
        <p14:creationId xmlns:p14="http://schemas.microsoft.com/office/powerpoint/2010/main" val="564723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314793"/>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解读之消息发布与订阅</a:t>
            </a:r>
            <a:endParaRPr lang="zh-CN" altLang="en-US" sz="2000" b="1" dirty="0"/>
          </a:p>
        </p:txBody>
      </p:sp>
      <p:sp>
        <p:nvSpPr>
          <p:cNvPr id="3" name="文本框 2"/>
          <p:cNvSpPr txBox="1"/>
          <p:nvPr/>
        </p:nvSpPr>
        <p:spPr>
          <a:xfrm>
            <a:off x="1978702" y="1566790"/>
            <a:ext cx="2638268" cy="646331"/>
          </a:xfrm>
          <a:prstGeom prst="rect">
            <a:avLst/>
          </a:prstGeom>
          <a:solidFill>
            <a:schemeClr val="tx2">
              <a:lumMod val="20000"/>
              <a:lumOff val="80000"/>
            </a:schemeClr>
          </a:solidFill>
        </p:spPr>
        <p:txBody>
          <a:bodyPr wrap="square" rtlCol="0">
            <a:spAutoFit/>
          </a:bodyPr>
          <a:lstStyle/>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36" y="2473533"/>
            <a:ext cx="4800600" cy="3409950"/>
          </a:xfrm>
          <a:prstGeom prst="rect">
            <a:avLst/>
          </a:prstGeom>
        </p:spPr>
      </p:pic>
    </p:spTree>
    <p:extLst>
      <p:ext uri="{BB962C8B-B14F-4D97-AF65-F5344CB8AC3E}">
        <p14:creationId xmlns:p14="http://schemas.microsoft.com/office/powerpoint/2010/main" val="3373058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314793"/>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解读之选举</a:t>
            </a:r>
            <a:endParaRPr lang="zh-CN" altLang="en-US" sz="2000" b="1" dirty="0"/>
          </a:p>
        </p:txBody>
      </p:sp>
      <p:sp>
        <p:nvSpPr>
          <p:cNvPr id="3" name="文本框 2"/>
          <p:cNvSpPr txBox="1"/>
          <p:nvPr/>
        </p:nvSpPr>
        <p:spPr>
          <a:xfrm>
            <a:off x="1978702" y="1566790"/>
            <a:ext cx="2638268" cy="646331"/>
          </a:xfrm>
          <a:prstGeom prst="rect">
            <a:avLst/>
          </a:prstGeom>
          <a:solidFill>
            <a:schemeClr val="tx2">
              <a:lumMod val="20000"/>
              <a:lumOff val="80000"/>
            </a:schemeClr>
          </a:solidFill>
        </p:spPr>
        <p:txBody>
          <a:bodyPr wrap="square" rtlCol="0">
            <a:spAutoFit/>
          </a:bodyPr>
          <a:lstStyle/>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11" y="2213121"/>
            <a:ext cx="4810125" cy="3678013"/>
          </a:xfrm>
          <a:prstGeom prst="rect">
            <a:avLst/>
          </a:prstGeom>
        </p:spPr>
      </p:pic>
    </p:spTree>
    <p:extLst>
      <p:ext uri="{BB962C8B-B14F-4D97-AF65-F5344CB8AC3E}">
        <p14:creationId xmlns:p14="http://schemas.microsoft.com/office/powerpoint/2010/main" val="2388527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314793"/>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解读之数据存储和压缩</a:t>
            </a:r>
            <a:endParaRPr lang="zh-CN" altLang="en-US" sz="2000" b="1" dirty="0"/>
          </a:p>
        </p:txBody>
      </p:sp>
      <p:sp>
        <p:nvSpPr>
          <p:cNvPr id="3" name="文本框 2"/>
          <p:cNvSpPr txBox="1"/>
          <p:nvPr/>
        </p:nvSpPr>
        <p:spPr>
          <a:xfrm>
            <a:off x="1978702" y="1566790"/>
            <a:ext cx="2638268" cy="646331"/>
          </a:xfrm>
          <a:prstGeom prst="rect">
            <a:avLst/>
          </a:prstGeom>
          <a:solidFill>
            <a:schemeClr val="tx2">
              <a:lumMod val="20000"/>
              <a:lumOff val="80000"/>
            </a:schemeClr>
          </a:solidFill>
        </p:spPr>
        <p:txBody>
          <a:bodyPr wrap="square" rtlCol="0">
            <a:spAutoFit/>
          </a:bodyPr>
          <a:lstStyle/>
          <a:p>
            <a:endParaRPr lang="en-US" altLang="zh-CN" dirty="0" smtClean="0"/>
          </a:p>
          <a:p>
            <a:endParaRPr lang="zh-CN" altLang="en-US" dirty="0"/>
          </a:p>
        </p:txBody>
      </p:sp>
    </p:spTree>
    <p:extLst>
      <p:ext uri="{BB962C8B-B14F-4D97-AF65-F5344CB8AC3E}">
        <p14:creationId xmlns:p14="http://schemas.microsoft.com/office/powerpoint/2010/main" val="3206993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0923" y="309093"/>
            <a:ext cx="6400800" cy="400110"/>
          </a:xfrm>
          <a:prstGeom prst="rect">
            <a:avLst/>
          </a:prstGeom>
          <a:solidFill>
            <a:schemeClr val="bg2">
              <a:lumMod val="90000"/>
            </a:schemeClr>
          </a:solidFill>
        </p:spPr>
        <p:txBody>
          <a:bodyPr wrap="square" rtlCol="0">
            <a:spAutoFit/>
          </a:bodyPr>
          <a:lstStyle/>
          <a:p>
            <a:pPr algn="ctr"/>
            <a:r>
              <a:rPr lang="zh-CN" altLang="en-US" sz="2000" b="1" dirty="0" smtClean="0"/>
              <a:t>目录</a:t>
            </a:r>
            <a:endParaRPr lang="zh-CN" altLang="en-US" sz="2000" b="1" dirty="0"/>
          </a:p>
        </p:txBody>
      </p:sp>
      <p:sp>
        <p:nvSpPr>
          <p:cNvPr id="6" name="文本框 5"/>
          <p:cNvSpPr txBox="1"/>
          <p:nvPr/>
        </p:nvSpPr>
        <p:spPr>
          <a:xfrm>
            <a:off x="2655226" y="1732110"/>
            <a:ext cx="5572193" cy="4124206"/>
          </a:xfrm>
          <a:prstGeom prst="rect">
            <a:avLst/>
          </a:prstGeom>
          <a:noFill/>
        </p:spPr>
        <p:txBody>
          <a:bodyPr wrap="square" rtlCol="0">
            <a:spAutoFit/>
          </a:bodyPr>
          <a:lstStyle/>
          <a:p>
            <a:pPr marL="285750" indent="-285750">
              <a:spcAft>
                <a:spcPts val="1200"/>
              </a:spcAft>
              <a:buFont typeface="Wingdings" panose="05000000000000000000" pitchFamily="2" charset="2"/>
              <a:buChar char="Ø"/>
            </a:pPr>
            <a:r>
              <a:rPr lang="zh-CN" altLang="en-US" sz="2400" b="1" dirty="0" smtClean="0">
                <a:latin typeface="+mj-ea"/>
                <a:ea typeface="+mj-ea"/>
              </a:rPr>
              <a:t>简介</a:t>
            </a:r>
            <a:endParaRPr lang="en-US" altLang="zh-CN" sz="2400" b="1" dirty="0" smtClean="0">
              <a:latin typeface="+mj-ea"/>
              <a:ea typeface="+mj-ea"/>
            </a:endParaRPr>
          </a:p>
          <a:p>
            <a:pPr marL="285750" indent="-285750">
              <a:spcAft>
                <a:spcPts val="1200"/>
              </a:spcAft>
              <a:buFont typeface="Wingdings" panose="05000000000000000000" pitchFamily="2" charset="2"/>
              <a:buChar char="Ø"/>
            </a:pPr>
            <a:r>
              <a:rPr lang="zh-CN" altLang="en-US" sz="2400" b="1" dirty="0" smtClean="0">
                <a:latin typeface="+mj-ea"/>
                <a:ea typeface="+mj-ea"/>
              </a:rPr>
              <a:t>架构</a:t>
            </a:r>
            <a:endParaRPr lang="en-US" altLang="zh-CN" sz="2400" b="1" dirty="0" smtClean="0">
              <a:latin typeface="+mj-ea"/>
              <a:ea typeface="+mj-ea"/>
            </a:endParaRPr>
          </a:p>
          <a:p>
            <a:pPr marL="285750" indent="-285750">
              <a:spcAft>
                <a:spcPts val="1200"/>
              </a:spcAft>
              <a:buFont typeface="Wingdings" panose="05000000000000000000" pitchFamily="2" charset="2"/>
              <a:buChar char="Ø"/>
            </a:pPr>
            <a:r>
              <a:rPr lang="zh-CN" altLang="en-US" sz="2400" b="1" dirty="0" smtClean="0">
                <a:latin typeface="+mj-ea"/>
                <a:ea typeface="+mj-ea"/>
              </a:rPr>
              <a:t>相关术语解释</a:t>
            </a:r>
            <a:endParaRPr lang="en-US" altLang="zh-CN" sz="2400" b="1" dirty="0" smtClean="0">
              <a:latin typeface="+mj-ea"/>
              <a:ea typeface="+mj-ea"/>
            </a:endParaRPr>
          </a:p>
          <a:p>
            <a:pPr marL="285750" indent="-285750">
              <a:spcAft>
                <a:spcPts val="1200"/>
              </a:spcAft>
              <a:buFont typeface="Wingdings" panose="05000000000000000000" pitchFamily="2" charset="2"/>
              <a:buChar char="Ø"/>
            </a:pPr>
            <a:r>
              <a:rPr lang="zh-CN" altLang="en-US" sz="2400" b="1" dirty="0" smtClean="0">
                <a:latin typeface="+mj-ea"/>
                <a:ea typeface="+mj-ea"/>
              </a:rPr>
              <a:t>集群设置</a:t>
            </a:r>
            <a:endParaRPr lang="en-US" altLang="zh-CN" sz="2400" b="1" dirty="0" smtClean="0">
              <a:latin typeface="+mj-ea"/>
              <a:ea typeface="+mj-ea"/>
            </a:endParaRPr>
          </a:p>
          <a:p>
            <a:pPr marL="285750" indent="-285750">
              <a:spcAft>
                <a:spcPts val="1200"/>
              </a:spcAft>
              <a:buFont typeface="Wingdings" panose="05000000000000000000" pitchFamily="2" charset="2"/>
              <a:buChar char="Ø"/>
            </a:pPr>
            <a:r>
              <a:rPr lang="zh-CN" altLang="en-US" sz="2400" b="1" dirty="0" smtClean="0">
                <a:latin typeface="+mj-ea"/>
                <a:ea typeface="+mj-ea"/>
              </a:rPr>
              <a:t>性能</a:t>
            </a:r>
            <a:r>
              <a:rPr lang="en-US" altLang="zh-CN" sz="2400" b="1" dirty="0" smtClean="0">
                <a:latin typeface="+mj-ea"/>
                <a:ea typeface="+mj-ea"/>
              </a:rPr>
              <a:t>limit</a:t>
            </a:r>
          </a:p>
          <a:p>
            <a:pPr marL="285750" indent="-285750">
              <a:spcAft>
                <a:spcPts val="1200"/>
              </a:spcAft>
              <a:buFont typeface="Wingdings" panose="05000000000000000000" pitchFamily="2" charset="2"/>
              <a:buChar char="Ø"/>
            </a:pPr>
            <a:r>
              <a:rPr lang="zh-CN" altLang="en-US" sz="2400" b="1" dirty="0" smtClean="0">
                <a:latin typeface="+mj-ea"/>
                <a:ea typeface="+mj-ea"/>
              </a:rPr>
              <a:t>应用场景</a:t>
            </a:r>
            <a:endParaRPr lang="en-US" altLang="zh-CN" sz="2400" b="1" dirty="0" smtClean="0">
              <a:latin typeface="+mj-ea"/>
              <a:ea typeface="+mj-ea"/>
            </a:endParaRPr>
          </a:p>
          <a:p>
            <a:pPr marL="285750" indent="-285750">
              <a:spcAft>
                <a:spcPts val="1200"/>
              </a:spcAft>
              <a:buFont typeface="Wingdings" panose="05000000000000000000" pitchFamily="2" charset="2"/>
              <a:buChar char="Ø"/>
            </a:pPr>
            <a:r>
              <a:rPr lang="zh-CN" altLang="en-US" sz="2400" b="1" dirty="0" smtClean="0">
                <a:latin typeface="+mj-ea"/>
                <a:ea typeface="+mj-ea"/>
              </a:rPr>
              <a:t>关于数据模型</a:t>
            </a:r>
            <a:endParaRPr lang="en-US" altLang="zh-CN" sz="2400" b="1" dirty="0" smtClean="0">
              <a:latin typeface="+mj-ea"/>
              <a:ea typeface="+mj-ea"/>
            </a:endParaRPr>
          </a:p>
          <a:p>
            <a:pPr marL="285750" indent="-285750">
              <a:spcAft>
                <a:spcPts val="1200"/>
              </a:spcAft>
              <a:buFont typeface="Wingdings" panose="05000000000000000000" pitchFamily="2" charset="2"/>
              <a:buChar char="Ø"/>
            </a:pPr>
            <a:r>
              <a:rPr lang="zh-CN" altLang="en-US" sz="2400" b="1" dirty="0" smtClean="0">
                <a:latin typeface="+mj-ea"/>
                <a:ea typeface="+mj-ea"/>
              </a:rPr>
              <a:t>相关解读</a:t>
            </a:r>
            <a:endParaRPr lang="zh-CN" altLang="en-US" sz="2400" b="1" dirty="0">
              <a:latin typeface="+mj-ea"/>
              <a:ea typeface="+mj-ea"/>
            </a:endParaRPr>
          </a:p>
        </p:txBody>
      </p:sp>
    </p:spTree>
    <p:extLst>
      <p:ext uri="{BB962C8B-B14F-4D97-AF65-F5344CB8AC3E}">
        <p14:creationId xmlns:p14="http://schemas.microsoft.com/office/powerpoint/2010/main" val="3185069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597640" y="209862"/>
            <a:ext cx="3717560" cy="400110"/>
          </a:xfrm>
          <a:prstGeom prst="rect">
            <a:avLst/>
          </a:prstGeom>
          <a:solidFill>
            <a:schemeClr val="bg2">
              <a:lumMod val="90000"/>
            </a:schemeClr>
          </a:solidFill>
        </p:spPr>
        <p:txBody>
          <a:bodyPr wrap="square" rtlCol="0">
            <a:spAutoFit/>
          </a:bodyPr>
          <a:lstStyle/>
          <a:p>
            <a:pPr algn="ctr"/>
            <a:r>
              <a:rPr lang="zh-CN" altLang="en-US" sz="2000" b="1" dirty="0">
                <a:latin typeface="+mj-ea"/>
                <a:ea typeface="+mj-ea"/>
              </a:rPr>
              <a:t>简介</a:t>
            </a:r>
          </a:p>
        </p:txBody>
      </p:sp>
      <p:sp>
        <p:nvSpPr>
          <p:cNvPr id="3" name="文本框 2"/>
          <p:cNvSpPr txBox="1"/>
          <p:nvPr/>
        </p:nvSpPr>
        <p:spPr>
          <a:xfrm>
            <a:off x="1394084" y="869431"/>
            <a:ext cx="9188971" cy="707886"/>
          </a:xfrm>
          <a:prstGeom prst="rect">
            <a:avLst/>
          </a:prstGeom>
          <a:noFill/>
        </p:spPr>
        <p:txBody>
          <a:bodyPr wrap="square" rtlCol="0">
            <a:spAutoFit/>
          </a:bodyPr>
          <a:lstStyle/>
          <a:p>
            <a:r>
              <a:rPr lang="en-US" altLang="zh-CN" sz="2000" b="1" i="1" dirty="0">
                <a:solidFill>
                  <a:srgbClr val="FF0000"/>
                </a:solidFill>
              </a:rPr>
              <a:t>A highly-available key value store for shared configuration and service discovery</a:t>
            </a:r>
            <a:r>
              <a:rPr lang="en-US" altLang="zh-CN" sz="2000" b="1" i="1" dirty="0" smtClean="0">
                <a:solidFill>
                  <a:srgbClr val="FF0000"/>
                </a:solidFill>
              </a:rPr>
              <a:t>.</a:t>
            </a:r>
          </a:p>
          <a:p>
            <a:r>
              <a:rPr lang="zh-CN" altLang="en-US" sz="2000" b="1" i="1" dirty="0" smtClean="0">
                <a:solidFill>
                  <a:schemeClr val="accent5">
                    <a:lumMod val="50000"/>
                  </a:schemeClr>
                </a:solidFill>
              </a:rPr>
              <a:t>分布式键值存储</a:t>
            </a:r>
            <a:r>
              <a:rPr lang="en-US" altLang="zh-CN" sz="2000" b="1" i="1" dirty="0" smtClean="0">
                <a:solidFill>
                  <a:schemeClr val="accent5">
                    <a:lumMod val="50000"/>
                  </a:schemeClr>
                </a:solidFill>
              </a:rPr>
              <a:t>-------</a:t>
            </a:r>
            <a:r>
              <a:rPr lang="zh-CN" altLang="en-US" sz="2000" b="1" i="1" dirty="0" smtClean="0">
                <a:solidFill>
                  <a:schemeClr val="accent5">
                    <a:lumMod val="50000"/>
                  </a:schemeClr>
                </a:solidFill>
              </a:rPr>
              <a:t>共享配置、服务发现</a:t>
            </a:r>
            <a:endParaRPr lang="zh-CN" altLang="en-US" sz="2000" b="1" i="1" dirty="0">
              <a:solidFill>
                <a:schemeClr val="accent5">
                  <a:lumMod val="50000"/>
                </a:schemeClr>
              </a:solidFill>
            </a:endParaRPr>
          </a:p>
        </p:txBody>
      </p:sp>
      <p:sp>
        <p:nvSpPr>
          <p:cNvPr id="4" name="椭圆 3"/>
          <p:cNvSpPr/>
          <p:nvPr/>
        </p:nvSpPr>
        <p:spPr>
          <a:xfrm>
            <a:off x="509663" y="884424"/>
            <a:ext cx="764501" cy="40011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5" name="椭圆 4"/>
          <p:cNvSpPr/>
          <p:nvPr/>
        </p:nvSpPr>
        <p:spPr>
          <a:xfrm>
            <a:off x="509663" y="1832151"/>
            <a:ext cx="839451" cy="32978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文本框 5"/>
          <p:cNvSpPr txBox="1"/>
          <p:nvPr/>
        </p:nvSpPr>
        <p:spPr>
          <a:xfrm>
            <a:off x="1588957" y="1802167"/>
            <a:ext cx="8304551" cy="1477328"/>
          </a:xfrm>
          <a:prstGeom prst="rect">
            <a:avLst/>
          </a:prstGeom>
          <a:noFill/>
        </p:spPr>
        <p:txBody>
          <a:bodyPr wrap="square" rtlCol="0">
            <a:spAutoFit/>
          </a:bodyPr>
          <a:lstStyle/>
          <a:p>
            <a:r>
              <a:rPr lang="en-US" altLang="zh-CN" dirty="0" smtClean="0"/>
              <a:t>Focus on:</a:t>
            </a:r>
          </a:p>
          <a:p>
            <a:r>
              <a:rPr lang="zh-CN" altLang="en-US" dirty="0"/>
              <a:t>简单</a:t>
            </a:r>
            <a:r>
              <a:rPr lang="en-US" altLang="zh-CN" dirty="0"/>
              <a:t>: </a:t>
            </a:r>
            <a:r>
              <a:rPr lang="zh-CN" altLang="en-US" dirty="0"/>
              <a:t>支持</a:t>
            </a:r>
            <a:r>
              <a:rPr lang="en-US" altLang="zh-CN" dirty="0"/>
              <a:t>curl</a:t>
            </a:r>
            <a:r>
              <a:rPr lang="zh-CN" altLang="en-US" dirty="0"/>
              <a:t>方式的用户</a:t>
            </a:r>
            <a:r>
              <a:rPr lang="en-US" altLang="zh-CN" dirty="0"/>
              <a:t>API</a:t>
            </a:r>
            <a:r>
              <a:rPr lang="zh-CN" altLang="en-US" dirty="0"/>
              <a:t>（</a:t>
            </a:r>
            <a:r>
              <a:rPr lang="en-US" altLang="zh-CN" dirty="0"/>
              <a:t>HTTP+JSON</a:t>
            </a:r>
            <a:r>
              <a:rPr lang="zh-CN" altLang="en-US" dirty="0"/>
              <a:t>）</a:t>
            </a:r>
          </a:p>
          <a:p>
            <a:r>
              <a:rPr lang="zh-CN" altLang="en-US" dirty="0"/>
              <a:t>安全</a:t>
            </a:r>
            <a:r>
              <a:rPr lang="en-US" altLang="zh-CN" dirty="0"/>
              <a:t>: </a:t>
            </a:r>
            <a:r>
              <a:rPr lang="zh-CN" altLang="en-US" dirty="0"/>
              <a:t>可选的</a:t>
            </a:r>
            <a:r>
              <a:rPr lang="en-US" altLang="zh-CN" dirty="0"/>
              <a:t>SSL</a:t>
            </a:r>
            <a:r>
              <a:rPr lang="zh-CN" altLang="en-US" dirty="0"/>
              <a:t>客户端证书认证</a:t>
            </a:r>
          </a:p>
          <a:p>
            <a:r>
              <a:rPr lang="zh-CN" altLang="en-US" dirty="0"/>
              <a:t>快速</a:t>
            </a:r>
            <a:r>
              <a:rPr lang="en-US" altLang="zh-CN" dirty="0"/>
              <a:t>: </a:t>
            </a:r>
            <a:r>
              <a:rPr lang="zh-CN" altLang="en-US" dirty="0"/>
              <a:t>单实例每秒 </a:t>
            </a:r>
            <a:r>
              <a:rPr lang="en-US" altLang="zh-CN" dirty="0" smtClean="0"/>
              <a:t>10000</a:t>
            </a:r>
            <a:r>
              <a:rPr lang="zh-CN" altLang="en-US" dirty="0" smtClean="0"/>
              <a:t>次</a:t>
            </a:r>
            <a:r>
              <a:rPr lang="zh-CN" altLang="en-US" dirty="0"/>
              <a:t>写操作</a:t>
            </a:r>
          </a:p>
          <a:p>
            <a:r>
              <a:rPr lang="zh-CN" altLang="en-US" dirty="0"/>
              <a:t>可靠</a:t>
            </a:r>
            <a:r>
              <a:rPr lang="en-US" altLang="zh-CN" dirty="0"/>
              <a:t>: </a:t>
            </a:r>
            <a:r>
              <a:rPr lang="zh-CN" altLang="en-US" dirty="0"/>
              <a:t>使用</a:t>
            </a:r>
            <a:r>
              <a:rPr lang="en-US" altLang="zh-CN" dirty="0"/>
              <a:t>Raft</a:t>
            </a:r>
            <a:r>
              <a:rPr lang="zh-CN" altLang="en-US" dirty="0"/>
              <a:t>保证</a:t>
            </a:r>
            <a:r>
              <a:rPr lang="zh-CN" altLang="en-US" dirty="0" smtClean="0"/>
              <a:t>一致性</a:t>
            </a:r>
            <a:endParaRPr lang="zh-CN" altLang="en-US" dirty="0"/>
          </a:p>
        </p:txBody>
      </p:sp>
      <p:sp>
        <p:nvSpPr>
          <p:cNvPr id="7" name="椭圆 6"/>
          <p:cNvSpPr/>
          <p:nvPr/>
        </p:nvSpPr>
        <p:spPr>
          <a:xfrm>
            <a:off x="509663" y="3132953"/>
            <a:ext cx="914400" cy="38974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8" name="文本框 7"/>
          <p:cNvSpPr txBox="1"/>
          <p:nvPr/>
        </p:nvSpPr>
        <p:spPr>
          <a:xfrm>
            <a:off x="1528997" y="3339454"/>
            <a:ext cx="11040458" cy="3170099"/>
          </a:xfrm>
          <a:prstGeom prst="rect">
            <a:avLst/>
          </a:prstGeom>
          <a:noFill/>
        </p:spPr>
        <p:txBody>
          <a:bodyPr wrap="none" rtlCol="0">
            <a:spAutoFit/>
          </a:bodyPr>
          <a:lstStyle/>
          <a:p>
            <a:r>
              <a:rPr lang="en-US" altLang="zh-CN" sz="2000" dirty="0" smtClean="0"/>
              <a:t>1</a:t>
            </a:r>
            <a:r>
              <a:rPr lang="zh-CN" altLang="en-US" sz="2000" dirty="0" smtClean="0"/>
              <a:t>、</a:t>
            </a:r>
            <a:r>
              <a:rPr lang="en-US" altLang="zh-CN" sz="2000" dirty="0" err="1" smtClean="0"/>
              <a:t>etcd</a:t>
            </a:r>
            <a:r>
              <a:rPr lang="zh-CN" altLang="en-US" sz="2000" dirty="0"/>
              <a:t>是一个高可用的键值存储系统，主要用于共享配置和服务发现</a:t>
            </a:r>
            <a:r>
              <a:rPr lang="zh-CN" altLang="en-US" sz="2000" dirty="0" smtClean="0"/>
              <a:t>。</a:t>
            </a:r>
            <a:endParaRPr lang="en-US" altLang="zh-CN" sz="2000" dirty="0" smtClean="0"/>
          </a:p>
          <a:p>
            <a:r>
              <a:rPr lang="en-US" altLang="zh-CN" sz="2000" dirty="0" smtClean="0"/>
              <a:t>2</a:t>
            </a:r>
            <a:r>
              <a:rPr lang="zh-CN" altLang="en-US" sz="2000" dirty="0" smtClean="0"/>
              <a:t>、</a:t>
            </a:r>
            <a:r>
              <a:rPr lang="en-US" altLang="zh-CN" sz="2000" dirty="0" err="1" smtClean="0"/>
              <a:t>Etcd</a:t>
            </a:r>
            <a:r>
              <a:rPr lang="zh-CN" altLang="en-US" sz="2000" dirty="0"/>
              <a:t>是由</a:t>
            </a:r>
            <a:r>
              <a:rPr lang="en-US" altLang="zh-CN" sz="2000" dirty="0"/>
              <a:t>CoreOS</a:t>
            </a:r>
            <a:r>
              <a:rPr lang="zh-CN" altLang="en-US" sz="2000" dirty="0"/>
              <a:t>开发并维护的</a:t>
            </a:r>
            <a:r>
              <a:rPr lang="zh-CN" altLang="en-US" sz="2000" dirty="0" smtClean="0"/>
              <a:t>，灵感</a:t>
            </a:r>
            <a:r>
              <a:rPr lang="zh-CN" altLang="en-US" sz="2000" dirty="0"/>
              <a:t>来自于 </a:t>
            </a:r>
            <a:r>
              <a:rPr lang="en-US" altLang="zh-CN" sz="2000" dirty="0" err="1"/>
              <a:t>ZooKeeper</a:t>
            </a:r>
            <a:r>
              <a:rPr lang="en-US" altLang="zh-CN" sz="2000" dirty="0"/>
              <a:t> </a:t>
            </a:r>
            <a:r>
              <a:rPr lang="zh-CN" altLang="en-US" sz="2000" dirty="0"/>
              <a:t>和 </a:t>
            </a:r>
            <a:r>
              <a:rPr lang="en-US" altLang="zh-CN" sz="2000" dirty="0" err="1"/>
              <a:t>Doozer</a:t>
            </a:r>
            <a:r>
              <a:rPr lang="zh-CN" altLang="en-US" sz="2000" dirty="0" smtClean="0"/>
              <a:t>，它</a:t>
            </a:r>
            <a:r>
              <a:rPr lang="zh-CN" altLang="en-US" sz="2000" dirty="0"/>
              <a:t>使用</a:t>
            </a:r>
            <a:r>
              <a:rPr lang="en-US" altLang="zh-CN" sz="2000" dirty="0"/>
              <a:t>Go</a:t>
            </a:r>
            <a:r>
              <a:rPr lang="zh-CN" altLang="en-US" sz="2000" dirty="0"/>
              <a:t>语言</a:t>
            </a:r>
            <a:r>
              <a:rPr lang="zh-CN" altLang="en-US" sz="2000" dirty="0" smtClean="0"/>
              <a:t>编写。</a:t>
            </a:r>
            <a:endParaRPr lang="en-US" altLang="zh-CN" sz="2000" dirty="0" smtClean="0"/>
          </a:p>
          <a:p>
            <a:r>
              <a:rPr lang="en-US" altLang="zh-CN" sz="2000" dirty="0" smtClean="0"/>
              <a:t>3</a:t>
            </a:r>
            <a:r>
              <a:rPr lang="zh-CN" altLang="en-US" sz="2000" dirty="0" smtClean="0"/>
              <a:t>、通过</a:t>
            </a:r>
            <a:r>
              <a:rPr lang="en-US" altLang="zh-CN" sz="2000" dirty="0"/>
              <a:t>Raft</a:t>
            </a:r>
            <a:r>
              <a:rPr lang="zh-CN" altLang="en-US" sz="2000" dirty="0"/>
              <a:t>一致性算法处理日志复制以保证强一致性</a:t>
            </a:r>
            <a:r>
              <a:rPr lang="zh-CN" altLang="en-US" sz="2000" dirty="0" smtClean="0"/>
              <a:t>。</a:t>
            </a:r>
            <a:endParaRPr lang="en-US" altLang="zh-CN" sz="2000" dirty="0" smtClean="0"/>
          </a:p>
          <a:p>
            <a:r>
              <a:rPr lang="en-US" altLang="zh-CN" sz="2000" dirty="0" smtClean="0"/>
              <a:t>Raft</a:t>
            </a:r>
            <a:r>
              <a:rPr lang="zh-CN" altLang="en-US" sz="2000" dirty="0"/>
              <a:t>是一个新的一致性算法，适用于分布式系统的日志复制，</a:t>
            </a:r>
            <a:r>
              <a:rPr lang="en-US" altLang="zh-CN" sz="2000" dirty="0"/>
              <a:t>Raft</a:t>
            </a:r>
            <a:r>
              <a:rPr lang="zh-CN" altLang="en-US" sz="2000" dirty="0"/>
              <a:t>通过选举的方式来实现一致性</a:t>
            </a:r>
            <a:r>
              <a:rPr lang="zh-CN" altLang="en-US" sz="2000" dirty="0" smtClean="0"/>
              <a:t>。</a:t>
            </a:r>
            <a:endParaRPr lang="en-US" altLang="zh-CN" sz="2000" dirty="0" smtClean="0"/>
          </a:p>
          <a:p>
            <a:r>
              <a:rPr lang="en-US" altLang="zh-CN" sz="2000" dirty="0" smtClean="0"/>
              <a:t>4</a:t>
            </a:r>
            <a:r>
              <a:rPr lang="zh-CN" altLang="en-US" sz="2000" dirty="0" smtClean="0"/>
              <a:t>、</a:t>
            </a:r>
            <a:r>
              <a:rPr lang="en-US" altLang="zh-CN" sz="2000" dirty="0" smtClean="0"/>
              <a:t>Google</a:t>
            </a:r>
            <a:r>
              <a:rPr lang="zh-CN" altLang="en-US" sz="2000" dirty="0"/>
              <a:t>的容器集群管理系统</a:t>
            </a:r>
            <a:r>
              <a:rPr lang="en-US" altLang="zh-CN" sz="2000" dirty="0"/>
              <a:t>Kubernetes</a:t>
            </a:r>
            <a:r>
              <a:rPr lang="zh-CN" altLang="en-US" sz="2000" dirty="0"/>
              <a:t>、开源</a:t>
            </a:r>
            <a:r>
              <a:rPr lang="en-US" altLang="zh-CN" sz="2000" dirty="0"/>
              <a:t>PaaS</a:t>
            </a:r>
            <a:r>
              <a:rPr lang="zh-CN" altLang="en-US" sz="2000" dirty="0"/>
              <a:t>平台</a:t>
            </a:r>
            <a:r>
              <a:rPr lang="en-US" altLang="zh-CN" sz="2000" dirty="0"/>
              <a:t>Cloud Foundry</a:t>
            </a:r>
            <a:r>
              <a:rPr lang="zh-CN" altLang="en-US" sz="2000" dirty="0"/>
              <a:t>和</a:t>
            </a:r>
            <a:r>
              <a:rPr lang="en-US" altLang="zh-CN" sz="2000" dirty="0"/>
              <a:t>CoreOS</a:t>
            </a:r>
            <a:r>
              <a:rPr lang="zh-CN" altLang="en-US" sz="2000" dirty="0"/>
              <a:t>的</a:t>
            </a:r>
            <a:r>
              <a:rPr lang="en-US" altLang="zh-CN" sz="2000" dirty="0"/>
              <a:t>Fleet</a:t>
            </a:r>
            <a:r>
              <a:rPr lang="zh-CN" altLang="en-US" sz="2000" dirty="0"/>
              <a:t>都</a:t>
            </a:r>
            <a:r>
              <a:rPr lang="zh-CN" altLang="en-US" sz="2000" dirty="0" smtClean="0"/>
              <a:t>广泛</a:t>
            </a:r>
            <a:endParaRPr lang="en-US" altLang="zh-CN" sz="2000" dirty="0" smtClean="0"/>
          </a:p>
          <a:p>
            <a:r>
              <a:rPr lang="zh-CN" altLang="en-US" sz="2000" dirty="0" smtClean="0"/>
              <a:t>使用</a:t>
            </a:r>
            <a:r>
              <a:rPr lang="zh-CN" altLang="en-US" sz="2000" dirty="0"/>
              <a:t>了</a:t>
            </a:r>
            <a:r>
              <a:rPr lang="en-US" altLang="zh-CN" sz="2000" dirty="0" err="1"/>
              <a:t>etcd</a:t>
            </a:r>
            <a:r>
              <a:rPr lang="zh-CN" altLang="en-US" sz="2000" dirty="0" smtClean="0"/>
              <a:t>。</a:t>
            </a:r>
            <a:endParaRPr lang="en-US" altLang="zh-CN" sz="2000" dirty="0" smtClean="0"/>
          </a:p>
          <a:p>
            <a:r>
              <a:rPr lang="en-US" altLang="zh-CN" sz="2000" dirty="0" smtClean="0"/>
              <a:t>5</a:t>
            </a:r>
            <a:r>
              <a:rPr lang="zh-CN" altLang="en-US" sz="2000" dirty="0" smtClean="0"/>
              <a:t>、在</a:t>
            </a:r>
            <a:r>
              <a:rPr lang="zh-CN" altLang="en-US" sz="2000" dirty="0"/>
              <a:t>分布式系统中，如何管理节点间的状态一直是一个难题，</a:t>
            </a:r>
            <a:r>
              <a:rPr lang="en-US" altLang="zh-CN" sz="2000" dirty="0" err="1"/>
              <a:t>etcd</a:t>
            </a:r>
            <a:r>
              <a:rPr lang="zh-CN" altLang="en-US" sz="2000" dirty="0"/>
              <a:t>像是专门为集群环境</a:t>
            </a:r>
            <a:r>
              <a:rPr lang="zh-CN" altLang="en-US" sz="2000" dirty="0" smtClean="0"/>
              <a:t>的</a:t>
            </a:r>
            <a:endParaRPr lang="en-US" altLang="zh-CN" sz="2000" dirty="0" smtClean="0"/>
          </a:p>
          <a:p>
            <a:r>
              <a:rPr lang="zh-CN" altLang="en-US" sz="2000" dirty="0" smtClean="0"/>
              <a:t>服务</a:t>
            </a:r>
            <a:r>
              <a:rPr lang="zh-CN" altLang="en-US" sz="2000" dirty="0"/>
              <a:t>发现</a:t>
            </a:r>
            <a:r>
              <a:rPr lang="zh-CN" altLang="en-US" sz="2000" dirty="0" smtClean="0"/>
              <a:t>和注册</a:t>
            </a:r>
            <a:r>
              <a:rPr lang="zh-CN" altLang="en-US" sz="2000" dirty="0"/>
              <a:t>而</a:t>
            </a:r>
            <a:r>
              <a:rPr lang="zh-CN" altLang="en-US" sz="2000" dirty="0" smtClean="0"/>
              <a:t>设计</a:t>
            </a:r>
            <a:r>
              <a:rPr lang="zh-CN" altLang="en-US" sz="2000" dirty="0"/>
              <a:t>。</a:t>
            </a:r>
            <a:endParaRPr lang="en-US" altLang="zh-CN" sz="2000" dirty="0" smtClean="0"/>
          </a:p>
          <a:p>
            <a:r>
              <a:rPr lang="zh-CN" altLang="en-US" sz="2000" dirty="0" smtClean="0"/>
              <a:t>它</a:t>
            </a:r>
            <a:r>
              <a:rPr lang="zh-CN" altLang="en-US" sz="2000" dirty="0"/>
              <a:t>提供了数据</a:t>
            </a:r>
            <a:r>
              <a:rPr lang="en-US" altLang="zh-CN" sz="2000" dirty="0"/>
              <a:t>TTL</a:t>
            </a:r>
            <a:r>
              <a:rPr lang="zh-CN" altLang="en-US" sz="2000" dirty="0"/>
              <a:t>失效、数据改变监视、多值、目录监听、分布式锁原子操作等功能</a:t>
            </a:r>
            <a:r>
              <a:rPr lang="zh-CN" altLang="en-US" sz="2000" dirty="0" smtClean="0"/>
              <a:t>，</a:t>
            </a:r>
            <a:endParaRPr lang="en-US" altLang="zh-CN" sz="2000" dirty="0" smtClean="0"/>
          </a:p>
          <a:p>
            <a:r>
              <a:rPr lang="zh-CN" altLang="en-US" sz="2000" dirty="0" smtClean="0"/>
              <a:t>可以</a:t>
            </a:r>
            <a:r>
              <a:rPr lang="zh-CN" altLang="en-US" sz="2000" dirty="0"/>
              <a:t>方便的跟踪并管理集群节点的状态。</a:t>
            </a:r>
            <a:endParaRPr lang="zh-CN" altLang="en-US" sz="2000" dirty="0"/>
          </a:p>
        </p:txBody>
      </p:sp>
    </p:spTree>
    <p:extLst>
      <p:ext uri="{BB962C8B-B14F-4D97-AF65-F5344CB8AC3E}">
        <p14:creationId xmlns:p14="http://schemas.microsoft.com/office/powerpoint/2010/main" val="898914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194872"/>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架构图</a:t>
            </a:r>
            <a:endParaRPr lang="zh-CN" altLang="en-US" sz="2000" b="1"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21" y="845070"/>
            <a:ext cx="4422099" cy="5405828"/>
          </a:xfrm>
          <a:prstGeom prst="rect">
            <a:avLst/>
          </a:prstGeom>
        </p:spPr>
      </p:pic>
      <p:sp>
        <p:nvSpPr>
          <p:cNvPr id="5" name="文本框 4"/>
          <p:cNvSpPr txBox="1"/>
          <p:nvPr/>
        </p:nvSpPr>
        <p:spPr>
          <a:xfrm>
            <a:off x="4841823" y="1109272"/>
            <a:ext cx="7135317" cy="4708981"/>
          </a:xfrm>
          <a:prstGeom prst="rect">
            <a:avLst/>
          </a:prstGeom>
          <a:noFill/>
        </p:spPr>
        <p:txBody>
          <a:bodyPr wrap="square" rtlCol="0">
            <a:spAutoFit/>
          </a:bodyPr>
          <a:lstStyle/>
          <a:p>
            <a:r>
              <a:rPr lang="en-US" altLang="zh-CN" sz="2000" dirty="0" smtClean="0"/>
              <a:t>1</a:t>
            </a:r>
            <a:r>
              <a:rPr lang="zh-CN" altLang="en-US" sz="2000" dirty="0" smtClean="0"/>
              <a:t>、</a:t>
            </a:r>
            <a:r>
              <a:rPr lang="en-US" altLang="zh-CN" sz="2000" dirty="0" smtClean="0"/>
              <a:t>HTTP </a:t>
            </a:r>
            <a:r>
              <a:rPr lang="en-US" altLang="zh-CN" sz="2000" dirty="0"/>
              <a:t>Server</a:t>
            </a:r>
            <a:r>
              <a:rPr lang="zh-CN" altLang="en-US" sz="2000" dirty="0"/>
              <a:t>： 用于处理用户发送的</a:t>
            </a:r>
            <a:r>
              <a:rPr lang="en-US" altLang="zh-CN" sz="2000" dirty="0"/>
              <a:t>API</a:t>
            </a:r>
            <a:r>
              <a:rPr lang="zh-CN" altLang="en-US" sz="2000" dirty="0"/>
              <a:t>请求以及其它</a:t>
            </a:r>
            <a:r>
              <a:rPr lang="en-US" altLang="zh-CN" sz="2000" dirty="0" err="1"/>
              <a:t>etcd</a:t>
            </a:r>
            <a:r>
              <a:rPr lang="zh-CN" altLang="en-US" sz="2000" dirty="0"/>
              <a:t>节点的同步与心跳信息请求。</a:t>
            </a:r>
          </a:p>
          <a:p>
            <a:r>
              <a:rPr lang="en-US" altLang="zh-CN" sz="2000" dirty="0" smtClean="0"/>
              <a:t>2</a:t>
            </a:r>
            <a:r>
              <a:rPr lang="zh-CN" altLang="en-US" sz="2000" dirty="0" smtClean="0"/>
              <a:t>、</a:t>
            </a:r>
            <a:r>
              <a:rPr lang="en-US" altLang="zh-CN" sz="2000" dirty="0" smtClean="0"/>
              <a:t>Store</a:t>
            </a:r>
            <a:r>
              <a:rPr lang="zh-CN" altLang="en-US" sz="2000" dirty="0"/>
              <a:t>：用于处理</a:t>
            </a:r>
            <a:r>
              <a:rPr lang="en-US" altLang="zh-CN" sz="2000" dirty="0" err="1"/>
              <a:t>etcd</a:t>
            </a:r>
            <a:r>
              <a:rPr lang="zh-CN" altLang="en-US" sz="2000" dirty="0"/>
              <a:t>支持的各类功能的事务，包括数据索引、节点状态变更、监控与反馈、事件处理与执行等等，是</a:t>
            </a:r>
            <a:r>
              <a:rPr lang="en-US" altLang="zh-CN" sz="2000" dirty="0" err="1"/>
              <a:t>etcd</a:t>
            </a:r>
            <a:r>
              <a:rPr lang="zh-CN" altLang="en-US" sz="2000" dirty="0"/>
              <a:t>对用户提供的大多数</a:t>
            </a:r>
            <a:r>
              <a:rPr lang="en-US" altLang="zh-CN" sz="2000" dirty="0"/>
              <a:t>API</a:t>
            </a:r>
            <a:r>
              <a:rPr lang="zh-CN" altLang="en-US" sz="2000" dirty="0"/>
              <a:t>功能的具体实现。</a:t>
            </a:r>
          </a:p>
          <a:p>
            <a:r>
              <a:rPr lang="en-US" altLang="zh-CN" sz="2000" dirty="0" smtClean="0"/>
              <a:t>3</a:t>
            </a:r>
            <a:r>
              <a:rPr lang="zh-CN" altLang="en-US" sz="2000" dirty="0" smtClean="0"/>
              <a:t>、</a:t>
            </a:r>
            <a:r>
              <a:rPr lang="en-US" altLang="zh-CN" sz="2000" dirty="0" smtClean="0"/>
              <a:t>Raft</a:t>
            </a:r>
            <a:r>
              <a:rPr lang="zh-CN" altLang="en-US" sz="2000" dirty="0"/>
              <a:t>：</a:t>
            </a:r>
            <a:r>
              <a:rPr lang="en-US" altLang="zh-CN" sz="2000" dirty="0"/>
              <a:t>Raft</a:t>
            </a:r>
            <a:r>
              <a:rPr lang="zh-CN" altLang="en-US" sz="2000" dirty="0"/>
              <a:t>强一致性算法的具体实现，是</a:t>
            </a:r>
            <a:r>
              <a:rPr lang="en-US" altLang="zh-CN" sz="2000" dirty="0" err="1"/>
              <a:t>etcd</a:t>
            </a:r>
            <a:r>
              <a:rPr lang="zh-CN" altLang="en-US" sz="2000" dirty="0"/>
              <a:t>的核心。</a:t>
            </a:r>
          </a:p>
          <a:p>
            <a:r>
              <a:rPr lang="en-US" altLang="zh-CN" sz="2000" dirty="0" smtClean="0"/>
              <a:t>4</a:t>
            </a:r>
            <a:r>
              <a:rPr lang="zh-CN" altLang="en-US" sz="2000" dirty="0" smtClean="0"/>
              <a:t>、</a:t>
            </a:r>
            <a:r>
              <a:rPr lang="en-US" altLang="zh-CN" sz="2000" dirty="0" smtClean="0"/>
              <a:t>WAL</a:t>
            </a:r>
            <a:r>
              <a:rPr lang="zh-CN" altLang="en-US" sz="2000" dirty="0"/>
              <a:t>：</a:t>
            </a:r>
            <a:r>
              <a:rPr lang="en-US" altLang="zh-CN" sz="2000" dirty="0"/>
              <a:t>Write Ahead Log</a:t>
            </a:r>
            <a:r>
              <a:rPr lang="zh-CN" altLang="en-US" sz="2000" dirty="0"/>
              <a:t>（预写式日志），是</a:t>
            </a:r>
            <a:r>
              <a:rPr lang="en-US" altLang="zh-CN" sz="2000" dirty="0" err="1"/>
              <a:t>etcd</a:t>
            </a:r>
            <a:r>
              <a:rPr lang="zh-CN" altLang="en-US" sz="2000" dirty="0"/>
              <a:t>的数据存储方式。除了在内存中存有所有数据的状态以及节点的索引以外，</a:t>
            </a:r>
            <a:r>
              <a:rPr lang="en-US" altLang="zh-CN" sz="2000" dirty="0" err="1"/>
              <a:t>etcd</a:t>
            </a:r>
            <a:r>
              <a:rPr lang="zh-CN" altLang="en-US" sz="2000" dirty="0"/>
              <a:t>就通过</a:t>
            </a:r>
            <a:r>
              <a:rPr lang="en-US" altLang="zh-CN" sz="2000" dirty="0"/>
              <a:t>WAL</a:t>
            </a:r>
            <a:r>
              <a:rPr lang="zh-CN" altLang="en-US" sz="2000" dirty="0"/>
              <a:t>进行持久化存储。</a:t>
            </a:r>
            <a:r>
              <a:rPr lang="en-US" altLang="zh-CN" sz="2000" dirty="0"/>
              <a:t>WAL</a:t>
            </a:r>
            <a:r>
              <a:rPr lang="zh-CN" altLang="en-US" sz="2000" dirty="0"/>
              <a:t>中，所有的数据提交前都会事先记录日志。</a:t>
            </a:r>
            <a:r>
              <a:rPr lang="en-US" altLang="zh-CN" sz="2000" dirty="0"/>
              <a:t>Snapshot</a:t>
            </a:r>
            <a:r>
              <a:rPr lang="zh-CN" altLang="en-US" sz="2000" dirty="0"/>
              <a:t>是为了防止数据过多而进行的状态快照；</a:t>
            </a:r>
            <a:r>
              <a:rPr lang="en-US" altLang="zh-CN" sz="2000" dirty="0"/>
              <a:t>Entry</a:t>
            </a:r>
            <a:r>
              <a:rPr lang="zh-CN" altLang="en-US" sz="2000" dirty="0"/>
              <a:t>表示存储的具体日志内容。</a:t>
            </a:r>
          </a:p>
          <a:p>
            <a:r>
              <a:rPr lang="en-US" altLang="zh-CN" sz="2000" dirty="0" smtClean="0"/>
              <a:t>5</a:t>
            </a:r>
            <a:r>
              <a:rPr lang="zh-CN" altLang="en-US" sz="2000" dirty="0" smtClean="0"/>
              <a:t>、通常</a:t>
            </a:r>
            <a:r>
              <a:rPr lang="zh-CN" altLang="en-US" sz="2000" dirty="0"/>
              <a:t>，一个用户的请求发送过来，会经由</a:t>
            </a:r>
            <a:r>
              <a:rPr lang="en-US" altLang="zh-CN" sz="2000" dirty="0"/>
              <a:t>HTTP Server</a:t>
            </a:r>
            <a:r>
              <a:rPr lang="zh-CN" altLang="en-US" sz="2000" dirty="0"/>
              <a:t>转发给</a:t>
            </a:r>
            <a:r>
              <a:rPr lang="en-US" altLang="zh-CN" sz="2000" dirty="0"/>
              <a:t>Store</a:t>
            </a:r>
            <a:r>
              <a:rPr lang="zh-CN" altLang="en-US" sz="2000" dirty="0"/>
              <a:t>进行具体的事务处理，如果涉及到节点的修改，则交给</a:t>
            </a:r>
            <a:r>
              <a:rPr lang="en-US" altLang="zh-CN" sz="2000" dirty="0"/>
              <a:t>Raft</a:t>
            </a:r>
            <a:r>
              <a:rPr lang="zh-CN" altLang="en-US" sz="2000" dirty="0"/>
              <a:t>模块进行状态的变更、日志的记录，然后再同步给别的</a:t>
            </a:r>
            <a:r>
              <a:rPr lang="en-US" altLang="zh-CN" sz="2000" dirty="0" err="1"/>
              <a:t>etcd</a:t>
            </a:r>
            <a:r>
              <a:rPr lang="zh-CN" altLang="en-US" sz="2000" dirty="0"/>
              <a:t>节点以确认数据提交，最后进行数据的提交，再次同步。</a:t>
            </a:r>
          </a:p>
        </p:txBody>
      </p:sp>
    </p:spTree>
    <p:extLst>
      <p:ext uri="{BB962C8B-B14F-4D97-AF65-F5344CB8AC3E}">
        <p14:creationId xmlns:p14="http://schemas.microsoft.com/office/powerpoint/2010/main" val="511321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194872"/>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相关</a:t>
            </a:r>
            <a:r>
              <a:rPr lang="zh-CN" altLang="en-US" sz="2000" b="1" dirty="0"/>
              <a:t>概念</a:t>
            </a:r>
            <a:r>
              <a:rPr lang="zh-CN" altLang="en-US" sz="2000" b="1" dirty="0" smtClean="0"/>
              <a:t>术语解释</a:t>
            </a:r>
            <a:endParaRPr lang="zh-CN" altLang="en-US" sz="2000" b="1" dirty="0"/>
          </a:p>
        </p:txBody>
      </p:sp>
      <p:sp>
        <p:nvSpPr>
          <p:cNvPr id="3" name="文本框 2"/>
          <p:cNvSpPr txBox="1"/>
          <p:nvPr/>
        </p:nvSpPr>
        <p:spPr>
          <a:xfrm>
            <a:off x="1334124" y="1194590"/>
            <a:ext cx="9863528" cy="5401479"/>
          </a:xfrm>
          <a:prstGeom prst="rect">
            <a:avLst/>
          </a:prstGeom>
          <a:noFill/>
        </p:spPr>
        <p:txBody>
          <a:bodyPr wrap="square" rtlCol="0">
            <a:spAutoFit/>
          </a:bodyPr>
          <a:lstStyle/>
          <a:p>
            <a:pPr>
              <a:spcAft>
                <a:spcPts val="600"/>
              </a:spcAft>
            </a:pPr>
            <a:r>
              <a:rPr lang="en-US" altLang="zh-CN" sz="2000" dirty="0"/>
              <a:t>Raft</a:t>
            </a:r>
            <a:r>
              <a:rPr lang="zh-CN" altLang="en-US" sz="2000" dirty="0"/>
              <a:t>：</a:t>
            </a:r>
            <a:r>
              <a:rPr lang="en-US" altLang="zh-CN" sz="2000" dirty="0" err="1"/>
              <a:t>etcd</a:t>
            </a:r>
            <a:r>
              <a:rPr lang="zh-CN" altLang="en-US" sz="2000" dirty="0"/>
              <a:t>所采用的保证分布式系统强一致性的算法。</a:t>
            </a:r>
          </a:p>
          <a:p>
            <a:pPr>
              <a:spcAft>
                <a:spcPts val="600"/>
              </a:spcAft>
            </a:pPr>
            <a:r>
              <a:rPr lang="en-US" altLang="zh-CN" sz="2000" dirty="0"/>
              <a:t>Node</a:t>
            </a:r>
            <a:r>
              <a:rPr lang="zh-CN" altLang="en-US" sz="2000" dirty="0"/>
              <a:t>：一个</a:t>
            </a:r>
            <a:r>
              <a:rPr lang="en-US" altLang="zh-CN" sz="2000" dirty="0"/>
              <a:t>Raft</a:t>
            </a:r>
            <a:r>
              <a:rPr lang="zh-CN" altLang="en-US" sz="2000" dirty="0"/>
              <a:t>状态机实例。</a:t>
            </a:r>
          </a:p>
          <a:p>
            <a:pPr>
              <a:spcAft>
                <a:spcPts val="600"/>
              </a:spcAft>
            </a:pPr>
            <a:r>
              <a:rPr lang="en-US" altLang="zh-CN" sz="2000" dirty="0"/>
              <a:t>Member</a:t>
            </a:r>
            <a:r>
              <a:rPr lang="zh-CN" altLang="en-US" sz="2000" dirty="0"/>
              <a:t>： 一个</a:t>
            </a:r>
            <a:r>
              <a:rPr lang="en-US" altLang="zh-CN" sz="2000" dirty="0" err="1"/>
              <a:t>etcd</a:t>
            </a:r>
            <a:r>
              <a:rPr lang="zh-CN" altLang="en-US" sz="2000" dirty="0"/>
              <a:t>实例。它管理着一个</a:t>
            </a:r>
            <a:r>
              <a:rPr lang="en-US" altLang="zh-CN" sz="2000" dirty="0"/>
              <a:t>Node</a:t>
            </a:r>
            <a:r>
              <a:rPr lang="zh-CN" altLang="en-US" sz="2000" dirty="0"/>
              <a:t>，并且可以为客户端请求提供服务。</a:t>
            </a:r>
          </a:p>
          <a:p>
            <a:pPr>
              <a:spcAft>
                <a:spcPts val="600"/>
              </a:spcAft>
            </a:pPr>
            <a:r>
              <a:rPr lang="en-US" altLang="zh-CN" sz="2000" dirty="0"/>
              <a:t>Cluster</a:t>
            </a:r>
            <a:r>
              <a:rPr lang="zh-CN" altLang="en-US" sz="2000" dirty="0"/>
              <a:t>：由多个</a:t>
            </a:r>
            <a:r>
              <a:rPr lang="en-US" altLang="zh-CN" sz="2000" dirty="0"/>
              <a:t>Member</a:t>
            </a:r>
            <a:r>
              <a:rPr lang="zh-CN" altLang="en-US" sz="2000" dirty="0"/>
              <a:t>构成可以协同工作的</a:t>
            </a:r>
            <a:r>
              <a:rPr lang="en-US" altLang="zh-CN" sz="2000" dirty="0" err="1"/>
              <a:t>etcd</a:t>
            </a:r>
            <a:r>
              <a:rPr lang="zh-CN" altLang="en-US" sz="2000" dirty="0"/>
              <a:t>集群。</a:t>
            </a:r>
          </a:p>
          <a:p>
            <a:pPr>
              <a:spcAft>
                <a:spcPts val="600"/>
              </a:spcAft>
            </a:pPr>
            <a:r>
              <a:rPr lang="en-US" altLang="zh-CN" sz="2000" dirty="0"/>
              <a:t>Peer</a:t>
            </a:r>
            <a:r>
              <a:rPr lang="zh-CN" altLang="en-US" sz="2000" dirty="0"/>
              <a:t>：对同一个</a:t>
            </a:r>
            <a:r>
              <a:rPr lang="en-US" altLang="zh-CN" sz="2000" dirty="0" err="1"/>
              <a:t>etcd</a:t>
            </a:r>
            <a:r>
              <a:rPr lang="zh-CN" altLang="en-US" sz="2000" dirty="0"/>
              <a:t>集群中另外一个</a:t>
            </a:r>
            <a:r>
              <a:rPr lang="en-US" altLang="zh-CN" sz="2000" dirty="0"/>
              <a:t>Member</a:t>
            </a:r>
            <a:r>
              <a:rPr lang="zh-CN" altLang="en-US" sz="2000" dirty="0"/>
              <a:t>的称呼。</a:t>
            </a:r>
          </a:p>
          <a:p>
            <a:pPr>
              <a:spcAft>
                <a:spcPts val="600"/>
              </a:spcAft>
            </a:pPr>
            <a:r>
              <a:rPr lang="en-US" altLang="zh-CN" sz="2000" dirty="0"/>
              <a:t>Client</a:t>
            </a:r>
            <a:r>
              <a:rPr lang="zh-CN" altLang="en-US" sz="2000" dirty="0"/>
              <a:t>： 向</a:t>
            </a:r>
            <a:r>
              <a:rPr lang="en-US" altLang="zh-CN" sz="2000" dirty="0" err="1"/>
              <a:t>etcd</a:t>
            </a:r>
            <a:r>
              <a:rPr lang="zh-CN" altLang="en-US" sz="2000" dirty="0"/>
              <a:t>集群发送</a:t>
            </a:r>
            <a:r>
              <a:rPr lang="en-US" altLang="zh-CN" sz="2000" dirty="0"/>
              <a:t>HTTP</a:t>
            </a:r>
            <a:r>
              <a:rPr lang="zh-CN" altLang="en-US" sz="2000" dirty="0"/>
              <a:t>请求的客户端。</a:t>
            </a:r>
          </a:p>
          <a:p>
            <a:pPr>
              <a:spcAft>
                <a:spcPts val="600"/>
              </a:spcAft>
            </a:pPr>
            <a:r>
              <a:rPr lang="en-US" altLang="zh-CN" sz="2000" dirty="0"/>
              <a:t>WAL</a:t>
            </a:r>
            <a:r>
              <a:rPr lang="zh-CN" altLang="en-US" sz="2000" dirty="0"/>
              <a:t>：预写式日志，</a:t>
            </a:r>
            <a:r>
              <a:rPr lang="en-US" altLang="zh-CN" sz="2000" dirty="0" err="1"/>
              <a:t>etcd</a:t>
            </a:r>
            <a:r>
              <a:rPr lang="zh-CN" altLang="en-US" sz="2000" dirty="0"/>
              <a:t>用于持久化存储的日志格式。</a:t>
            </a:r>
          </a:p>
          <a:p>
            <a:pPr>
              <a:spcAft>
                <a:spcPts val="600"/>
              </a:spcAft>
            </a:pPr>
            <a:r>
              <a:rPr lang="en-US" altLang="zh-CN" sz="2000" dirty="0"/>
              <a:t>snapshot</a:t>
            </a:r>
            <a:r>
              <a:rPr lang="zh-CN" altLang="en-US" sz="2000" dirty="0"/>
              <a:t>：</a:t>
            </a:r>
            <a:r>
              <a:rPr lang="en-US" altLang="zh-CN" sz="2000" dirty="0" err="1"/>
              <a:t>etcd</a:t>
            </a:r>
            <a:r>
              <a:rPr lang="zh-CN" altLang="en-US" sz="2000" dirty="0"/>
              <a:t>防止</a:t>
            </a:r>
            <a:r>
              <a:rPr lang="en-US" altLang="zh-CN" sz="2000" dirty="0"/>
              <a:t>WAL</a:t>
            </a:r>
            <a:r>
              <a:rPr lang="zh-CN" altLang="en-US" sz="2000" dirty="0"/>
              <a:t>文件过多而设置的快照，存储</a:t>
            </a:r>
            <a:r>
              <a:rPr lang="en-US" altLang="zh-CN" sz="2000" dirty="0" err="1"/>
              <a:t>etcd</a:t>
            </a:r>
            <a:r>
              <a:rPr lang="zh-CN" altLang="en-US" sz="2000" dirty="0"/>
              <a:t>数据状态。</a:t>
            </a:r>
          </a:p>
          <a:p>
            <a:pPr>
              <a:spcAft>
                <a:spcPts val="600"/>
              </a:spcAft>
            </a:pPr>
            <a:r>
              <a:rPr lang="en-US" altLang="zh-CN" sz="2000" dirty="0"/>
              <a:t>Proxy</a:t>
            </a:r>
            <a:r>
              <a:rPr lang="zh-CN" altLang="en-US" sz="2000" dirty="0"/>
              <a:t>：</a:t>
            </a:r>
            <a:r>
              <a:rPr lang="en-US" altLang="zh-CN" sz="2000" dirty="0" err="1"/>
              <a:t>etcd</a:t>
            </a:r>
            <a:r>
              <a:rPr lang="zh-CN" altLang="en-US" sz="2000" dirty="0"/>
              <a:t>的一种模式，为</a:t>
            </a:r>
            <a:r>
              <a:rPr lang="en-US" altLang="zh-CN" sz="2000" dirty="0" err="1"/>
              <a:t>etcd</a:t>
            </a:r>
            <a:r>
              <a:rPr lang="zh-CN" altLang="en-US" sz="2000" dirty="0"/>
              <a:t>集群提供反向代理服务。</a:t>
            </a:r>
          </a:p>
          <a:p>
            <a:pPr>
              <a:spcAft>
                <a:spcPts val="600"/>
              </a:spcAft>
            </a:pPr>
            <a:r>
              <a:rPr lang="en-US" altLang="zh-CN" sz="2000" dirty="0"/>
              <a:t>Leader</a:t>
            </a:r>
            <a:r>
              <a:rPr lang="zh-CN" altLang="en-US" sz="2000" dirty="0"/>
              <a:t>：</a:t>
            </a:r>
            <a:r>
              <a:rPr lang="en-US" altLang="zh-CN" sz="2000" dirty="0"/>
              <a:t>Raft</a:t>
            </a:r>
            <a:r>
              <a:rPr lang="zh-CN" altLang="en-US" sz="2000" dirty="0"/>
              <a:t>算法中通过竞选而产生的处理所有数据提交的节点。</a:t>
            </a:r>
          </a:p>
          <a:p>
            <a:pPr>
              <a:spcAft>
                <a:spcPts val="600"/>
              </a:spcAft>
            </a:pPr>
            <a:r>
              <a:rPr lang="en-US" altLang="zh-CN" sz="2000" dirty="0"/>
              <a:t>Follower</a:t>
            </a:r>
            <a:r>
              <a:rPr lang="zh-CN" altLang="en-US" sz="2000" dirty="0"/>
              <a:t>：竞选失败的节点作为</a:t>
            </a:r>
            <a:r>
              <a:rPr lang="en-US" altLang="zh-CN" sz="2000" dirty="0"/>
              <a:t>Raft</a:t>
            </a:r>
            <a:r>
              <a:rPr lang="zh-CN" altLang="en-US" sz="2000" dirty="0"/>
              <a:t>中的从属节点，为算法提供强一致性保证。</a:t>
            </a:r>
          </a:p>
          <a:p>
            <a:pPr>
              <a:spcAft>
                <a:spcPts val="600"/>
              </a:spcAft>
            </a:pPr>
            <a:r>
              <a:rPr lang="en-US" altLang="zh-CN" sz="2000" dirty="0"/>
              <a:t>Candidate</a:t>
            </a:r>
            <a:r>
              <a:rPr lang="zh-CN" altLang="en-US" sz="2000" dirty="0"/>
              <a:t>：当</a:t>
            </a:r>
            <a:r>
              <a:rPr lang="en-US" altLang="zh-CN" sz="2000" dirty="0"/>
              <a:t>Follower</a:t>
            </a:r>
            <a:r>
              <a:rPr lang="zh-CN" altLang="en-US" sz="2000" dirty="0"/>
              <a:t>超过一定时间接收不到</a:t>
            </a:r>
            <a:r>
              <a:rPr lang="en-US" altLang="zh-CN" sz="2000" dirty="0"/>
              <a:t>Leader</a:t>
            </a:r>
            <a:r>
              <a:rPr lang="zh-CN" altLang="en-US" sz="2000" dirty="0"/>
              <a:t>的心跳时转变为</a:t>
            </a:r>
            <a:r>
              <a:rPr lang="en-US" altLang="zh-CN" sz="2000" dirty="0"/>
              <a:t>Candidate</a:t>
            </a:r>
            <a:r>
              <a:rPr lang="zh-CN" altLang="en-US" sz="2000" dirty="0"/>
              <a:t>开始竞选。</a:t>
            </a:r>
          </a:p>
          <a:p>
            <a:pPr>
              <a:spcAft>
                <a:spcPts val="600"/>
              </a:spcAft>
            </a:pPr>
            <a:r>
              <a:rPr lang="en-US" altLang="zh-CN" sz="2000" dirty="0"/>
              <a:t>Term</a:t>
            </a:r>
            <a:r>
              <a:rPr lang="zh-CN" altLang="en-US" sz="2000" dirty="0"/>
              <a:t>：某个节点成为</a:t>
            </a:r>
            <a:r>
              <a:rPr lang="en-US" altLang="zh-CN" sz="2000" dirty="0"/>
              <a:t>Leader</a:t>
            </a:r>
            <a:r>
              <a:rPr lang="zh-CN" altLang="en-US" sz="2000" dirty="0"/>
              <a:t>到下一次竞选时间，称为一个</a:t>
            </a:r>
            <a:r>
              <a:rPr lang="en-US" altLang="zh-CN" sz="2000" dirty="0"/>
              <a:t>Term</a:t>
            </a:r>
            <a:r>
              <a:rPr lang="zh-CN" altLang="en-US" sz="2000" dirty="0"/>
              <a:t>。</a:t>
            </a:r>
          </a:p>
          <a:p>
            <a:pPr>
              <a:spcAft>
                <a:spcPts val="600"/>
              </a:spcAft>
            </a:pPr>
            <a:r>
              <a:rPr lang="en-US" altLang="zh-CN" sz="2000" dirty="0"/>
              <a:t>Index</a:t>
            </a:r>
            <a:r>
              <a:rPr lang="zh-CN" altLang="en-US" sz="2000" dirty="0"/>
              <a:t>：数据项编号。</a:t>
            </a:r>
            <a:r>
              <a:rPr lang="en-US" altLang="zh-CN" sz="2000" dirty="0"/>
              <a:t>Raft</a:t>
            </a:r>
            <a:r>
              <a:rPr lang="zh-CN" altLang="en-US" sz="2000" dirty="0"/>
              <a:t>中通过</a:t>
            </a:r>
            <a:r>
              <a:rPr lang="en-US" altLang="zh-CN" sz="2000" dirty="0"/>
              <a:t>Term</a:t>
            </a:r>
            <a:r>
              <a:rPr lang="zh-CN" altLang="en-US" sz="2000" dirty="0"/>
              <a:t>和</a:t>
            </a:r>
            <a:r>
              <a:rPr lang="en-US" altLang="zh-CN" sz="2000" dirty="0"/>
              <a:t>Index</a:t>
            </a:r>
            <a:r>
              <a:rPr lang="zh-CN" altLang="en-US" sz="2000" dirty="0"/>
              <a:t>来定位数据。</a:t>
            </a:r>
          </a:p>
        </p:txBody>
      </p:sp>
    </p:spTree>
    <p:extLst>
      <p:ext uri="{BB962C8B-B14F-4D97-AF65-F5344CB8AC3E}">
        <p14:creationId xmlns:p14="http://schemas.microsoft.com/office/powerpoint/2010/main" val="2151114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194872"/>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集群</a:t>
            </a:r>
            <a:endParaRPr lang="zh-CN" altLang="en-US" sz="2000" b="1" dirty="0"/>
          </a:p>
        </p:txBody>
      </p:sp>
      <p:sp>
        <p:nvSpPr>
          <p:cNvPr id="3" name="文本框 2"/>
          <p:cNvSpPr txBox="1"/>
          <p:nvPr/>
        </p:nvSpPr>
        <p:spPr>
          <a:xfrm>
            <a:off x="2113612" y="1184223"/>
            <a:ext cx="7689955" cy="646331"/>
          </a:xfrm>
          <a:prstGeom prst="rect">
            <a:avLst/>
          </a:prstGeom>
          <a:solidFill>
            <a:schemeClr val="accent1">
              <a:lumMod val="20000"/>
              <a:lumOff val="80000"/>
            </a:schemeClr>
          </a:solidFill>
        </p:spPr>
        <p:txBody>
          <a:bodyPr wrap="square" rtlCol="0">
            <a:spAutoFit/>
          </a:bodyPr>
          <a:lstStyle/>
          <a:p>
            <a:r>
              <a:rPr lang="zh-CN" altLang="en-US" dirty="0" smtClean="0"/>
              <a:t>综述：集群是可配置的（通过各种参数的配置），不管是通过什么方式（静态配置、自动发现），关于集群内的节点数量为奇数。</a:t>
            </a:r>
            <a:endParaRPr lang="zh-CN" altLang="en-US" dirty="0"/>
          </a:p>
        </p:txBody>
      </p:sp>
      <p:sp>
        <p:nvSpPr>
          <p:cNvPr id="4" name="文本框 3"/>
          <p:cNvSpPr txBox="1"/>
          <p:nvPr/>
        </p:nvSpPr>
        <p:spPr>
          <a:xfrm>
            <a:off x="2113612" y="2923082"/>
            <a:ext cx="7824867" cy="1200329"/>
          </a:xfrm>
          <a:prstGeom prst="rect">
            <a:avLst/>
          </a:prstGeom>
          <a:solidFill>
            <a:schemeClr val="tx2">
              <a:lumMod val="20000"/>
              <a:lumOff val="80000"/>
            </a:schemeClr>
          </a:solidFill>
        </p:spPr>
        <p:txBody>
          <a:bodyPr wrap="square" rtlCol="0">
            <a:spAutoFit/>
          </a:bodyPr>
          <a:lstStyle/>
          <a:p>
            <a:r>
              <a:rPr lang="zh-CN" altLang="en-US" dirty="0" smtClean="0"/>
              <a:t>配置方式：</a:t>
            </a:r>
            <a:endParaRPr lang="en-US" altLang="zh-CN" dirty="0" smtClean="0"/>
          </a:p>
          <a:p>
            <a:r>
              <a:rPr lang="en-US" altLang="zh-CN" dirty="0" smtClean="0"/>
              <a:t>1</a:t>
            </a:r>
            <a:r>
              <a:rPr lang="zh-CN" altLang="en-US" dirty="0" smtClean="0"/>
              <a:t>、静态配置</a:t>
            </a:r>
            <a:endParaRPr lang="en-US" altLang="zh-CN" dirty="0" smtClean="0"/>
          </a:p>
          <a:p>
            <a:r>
              <a:rPr lang="en-US" altLang="zh-CN" dirty="0" smtClean="0"/>
              <a:t>2</a:t>
            </a:r>
            <a:r>
              <a:rPr lang="zh-CN" altLang="en-US" dirty="0" smtClean="0"/>
              <a:t>、</a:t>
            </a:r>
            <a:r>
              <a:rPr lang="en-US" altLang="zh-CN" dirty="0" err="1" smtClean="0"/>
              <a:t>etcd</a:t>
            </a:r>
            <a:r>
              <a:rPr lang="zh-CN" altLang="en-US" dirty="0" smtClean="0"/>
              <a:t>自我发现方式</a:t>
            </a:r>
            <a:endParaRPr lang="en-US" altLang="zh-CN" dirty="0" smtClean="0"/>
          </a:p>
          <a:p>
            <a:r>
              <a:rPr lang="en-US" altLang="zh-CN" dirty="0" smtClean="0"/>
              <a:t>3</a:t>
            </a:r>
            <a:r>
              <a:rPr lang="zh-CN" altLang="en-US" dirty="0" smtClean="0"/>
              <a:t>、</a:t>
            </a:r>
            <a:r>
              <a:rPr lang="en-US" altLang="zh-CN" dirty="0" smtClean="0"/>
              <a:t>DNS</a:t>
            </a:r>
            <a:r>
              <a:rPr lang="zh-CN" altLang="en-US" dirty="0" smtClean="0"/>
              <a:t>自发现模式</a:t>
            </a:r>
            <a:endParaRPr lang="zh-CN" altLang="en-US" dirty="0"/>
          </a:p>
        </p:txBody>
      </p:sp>
    </p:spTree>
    <p:extLst>
      <p:ext uri="{BB962C8B-B14F-4D97-AF65-F5344CB8AC3E}">
        <p14:creationId xmlns:p14="http://schemas.microsoft.com/office/powerpoint/2010/main" val="3009957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194872"/>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性能</a:t>
            </a:r>
            <a:r>
              <a:rPr lang="en-US" altLang="zh-CN" sz="2000" b="1" dirty="0" smtClean="0"/>
              <a:t>limit</a:t>
            </a:r>
            <a:endParaRPr lang="zh-CN" altLang="en-US" sz="2000" b="1" dirty="0"/>
          </a:p>
        </p:txBody>
      </p:sp>
      <p:sp>
        <p:nvSpPr>
          <p:cNvPr id="3" name="文本框 2"/>
          <p:cNvSpPr txBox="1"/>
          <p:nvPr/>
        </p:nvSpPr>
        <p:spPr>
          <a:xfrm>
            <a:off x="1004342" y="1364105"/>
            <a:ext cx="8874175" cy="3785652"/>
          </a:xfrm>
          <a:prstGeom prst="rect">
            <a:avLst/>
          </a:prstGeom>
          <a:solidFill>
            <a:schemeClr val="accent3">
              <a:lumMod val="20000"/>
              <a:lumOff val="80000"/>
            </a:schemeClr>
          </a:solidFill>
        </p:spPr>
        <p:txBody>
          <a:bodyPr wrap="square" rtlCol="0">
            <a:spAutoFit/>
          </a:bodyPr>
          <a:lstStyle/>
          <a:p>
            <a:pPr>
              <a:spcAft>
                <a:spcPts val="1200"/>
              </a:spcAft>
            </a:pPr>
            <a:r>
              <a:rPr lang="en-US" altLang="zh-CN" sz="2000" b="1" dirty="0" smtClean="0">
                <a:solidFill>
                  <a:schemeClr val="accent2">
                    <a:lumMod val="50000"/>
                  </a:schemeClr>
                </a:solidFill>
              </a:rPr>
              <a:t>1</a:t>
            </a:r>
            <a:r>
              <a:rPr lang="zh-CN" altLang="en-US" sz="2000" b="1" dirty="0" smtClean="0">
                <a:solidFill>
                  <a:schemeClr val="accent2">
                    <a:lumMod val="50000"/>
                  </a:schemeClr>
                </a:solidFill>
              </a:rPr>
              <a:t>、</a:t>
            </a:r>
            <a:r>
              <a:rPr lang="en-US" altLang="zh-CN" sz="2000" b="1" dirty="0" smtClean="0">
                <a:solidFill>
                  <a:schemeClr val="accent2">
                    <a:lumMod val="50000"/>
                  </a:schemeClr>
                </a:solidFill>
              </a:rPr>
              <a:t>request size limit</a:t>
            </a:r>
          </a:p>
          <a:p>
            <a:pPr>
              <a:spcAft>
                <a:spcPts val="1200"/>
              </a:spcAft>
            </a:pPr>
            <a:r>
              <a:rPr lang="en-US" altLang="zh-CN" sz="2000" dirty="0" err="1" smtClean="0"/>
              <a:t>etcd</a:t>
            </a:r>
            <a:r>
              <a:rPr lang="en-US" altLang="zh-CN" sz="2000" dirty="0" smtClean="0"/>
              <a:t> </a:t>
            </a:r>
            <a:r>
              <a:rPr lang="en-US" altLang="zh-CN" sz="2000" dirty="0"/>
              <a:t>is designed to handle small key value pairs typical for metadata. Larger requests will work, but may increase the latency of other requests. By default, the maximum size of any request is 1.5 </a:t>
            </a:r>
            <a:r>
              <a:rPr lang="en-US" altLang="zh-CN" sz="2000" dirty="0" err="1"/>
              <a:t>MiB</a:t>
            </a:r>
            <a:r>
              <a:rPr lang="en-US" altLang="zh-CN" sz="2000" dirty="0"/>
              <a:t>. This limit is configurable through --max-request-bytes flag for </a:t>
            </a:r>
            <a:r>
              <a:rPr lang="en-US" altLang="zh-CN" sz="2000" dirty="0" err="1"/>
              <a:t>etcd</a:t>
            </a:r>
            <a:r>
              <a:rPr lang="en-US" altLang="zh-CN" sz="2000" dirty="0"/>
              <a:t> server</a:t>
            </a:r>
            <a:r>
              <a:rPr lang="en-US" altLang="zh-CN" sz="2000" dirty="0" smtClean="0"/>
              <a:t>.</a:t>
            </a:r>
          </a:p>
          <a:p>
            <a:pPr>
              <a:spcAft>
                <a:spcPts val="1200"/>
              </a:spcAft>
            </a:pPr>
            <a:endParaRPr lang="en-US" altLang="zh-CN" sz="2000" dirty="0"/>
          </a:p>
          <a:p>
            <a:pPr>
              <a:spcAft>
                <a:spcPts val="1200"/>
              </a:spcAft>
            </a:pPr>
            <a:r>
              <a:rPr lang="en-US" altLang="zh-CN" sz="2000" b="1" dirty="0" smtClean="0">
                <a:solidFill>
                  <a:schemeClr val="accent2">
                    <a:lumMod val="50000"/>
                  </a:schemeClr>
                </a:solidFill>
              </a:rPr>
              <a:t>2</a:t>
            </a:r>
            <a:r>
              <a:rPr lang="zh-CN" altLang="en-US" sz="2000" b="1" dirty="0" smtClean="0">
                <a:solidFill>
                  <a:schemeClr val="accent2">
                    <a:lumMod val="50000"/>
                  </a:schemeClr>
                </a:solidFill>
              </a:rPr>
              <a:t>、</a:t>
            </a:r>
            <a:r>
              <a:rPr lang="en-US" altLang="zh-CN" sz="2000" b="1" dirty="0" smtClean="0">
                <a:solidFill>
                  <a:schemeClr val="accent2">
                    <a:lumMod val="50000"/>
                  </a:schemeClr>
                </a:solidFill>
              </a:rPr>
              <a:t>storage size limit</a:t>
            </a:r>
          </a:p>
          <a:p>
            <a:pPr>
              <a:spcAft>
                <a:spcPts val="1200"/>
              </a:spcAft>
            </a:pPr>
            <a:r>
              <a:rPr lang="en-US" altLang="zh-CN" sz="2000" dirty="0"/>
              <a:t>The default storage size limit is 2GB, configurable with --quota-backend-bytes flag. 8GB is a suggested maximum size for normal environments and </a:t>
            </a:r>
            <a:r>
              <a:rPr lang="en-US" altLang="zh-CN" sz="2000" dirty="0" err="1"/>
              <a:t>etcd</a:t>
            </a:r>
            <a:r>
              <a:rPr lang="en-US" altLang="zh-CN" sz="2000" dirty="0"/>
              <a:t> warns at startup if the configured value exceeds it.</a:t>
            </a:r>
            <a:endParaRPr lang="zh-CN" altLang="en-US" sz="2000" dirty="0"/>
          </a:p>
        </p:txBody>
      </p:sp>
    </p:spTree>
    <p:extLst>
      <p:ext uri="{BB962C8B-B14F-4D97-AF65-F5344CB8AC3E}">
        <p14:creationId xmlns:p14="http://schemas.microsoft.com/office/powerpoint/2010/main" val="44756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194872"/>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应用场景</a:t>
            </a:r>
            <a:endParaRPr lang="zh-CN" altLang="en-US" sz="2000" b="1" dirty="0"/>
          </a:p>
        </p:txBody>
      </p:sp>
      <p:sp>
        <p:nvSpPr>
          <p:cNvPr id="3" name="文本框 2"/>
          <p:cNvSpPr txBox="1"/>
          <p:nvPr/>
        </p:nvSpPr>
        <p:spPr>
          <a:xfrm>
            <a:off x="3177914" y="1693889"/>
            <a:ext cx="7585023" cy="3385542"/>
          </a:xfrm>
          <a:prstGeom prst="rect">
            <a:avLst/>
          </a:prstGeom>
          <a:solidFill>
            <a:schemeClr val="accent1">
              <a:lumMod val="20000"/>
              <a:lumOff val="80000"/>
            </a:schemeClr>
          </a:solidFill>
        </p:spPr>
        <p:txBody>
          <a:bodyPr wrap="square" rtlCol="0">
            <a:spAutoFit/>
          </a:bodyPr>
          <a:lstStyle/>
          <a:p>
            <a:r>
              <a:rPr lang="en-US" altLang="zh-CN" sz="2800" dirty="0" smtClean="0"/>
              <a:t>1</a:t>
            </a:r>
            <a:r>
              <a:rPr lang="zh-CN" altLang="en-US" sz="2800" dirty="0" smtClean="0"/>
              <a:t>、服务发现</a:t>
            </a:r>
            <a:endParaRPr lang="en-US" altLang="zh-CN" sz="2800" dirty="0" smtClean="0"/>
          </a:p>
          <a:p>
            <a:r>
              <a:rPr lang="en-US" altLang="zh-CN" sz="2800" dirty="0" smtClean="0"/>
              <a:t>2</a:t>
            </a:r>
            <a:r>
              <a:rPr lang="zh-CN" altLang="en-US" sz="2800" dirty="0" smtClean="0"/>
              <a:t>、消息发布与订阅</a:t>
            </a:r>
            <a:endParaRPr lang="en-US" altLang="zh-CN" sz="2800" dirty="0" smtClean="0"/>
          </a:p>
          <a:p>
            <a:r>
              <a:rPr lang="en-US" altLang="zh-CN" sz="2800" dirty="0" smtClean="0"/>
              <a:t>3</a:t>
            </a:r>
            <a:r>
              <a:rPr lang="zh-CN" altLang="en-US" sz="2800" dirty="0" smtClean="0"/>
              <a:t>、负载均衡</a:t>
            </a:r>
            <a:endParaRPr lang="en-US" altLang="zh-CN" sz="2800" dirty="0"/>
          </a:p>
          <a:p>
            <a:r>
              <a:rPr lang="en-US" altLang="zh-CN" sz="2800" dirty="0" smtClean="0"/>
              <a:t>4</a:t>
            </a:r>
            <a:r>
              <a:rPr lang="zh-CN" altLang="en-US" sz="2800" dirty="0" smtClean="0"/>
              <a:t>、分布式通知与协调</a:t>
            </a:r>
            <a:endParaRPr lang="en-US" altLang="zh-CN" sz="2800" dirty="0" smtClean="0"/>
          </a:p>
          <a:p>
            <a:r>
              <a:rPr lang="en-US" altLang="zh-CN" sz="2800" dirty="0" smtClean="0"/>
              <a:t>5</a:t>
            </a:r>
            <a:r>
              <a:rPr lang="zh-CN" altLang="en-US" sz="2800" dirty="0" smtClean="0"/>
              <a:t>、分布式锁</a:t>
            </a:r>
            <a:endParaRPr lang="en-US" altLang="zh-CN" sz="2800" dirty="0" smtClean="0"/>
          </a:p>
          <a:p>
            <a:r>
              <a:rPr lang="en-US" altLang="zh-CN" sz="2800" dirty="0" smtClean="0"/>
              <a:t>6</a:t>
            </a:r>
            <a:r>
              <a:rPr lang="zh-CN" altLang="en-US" sz="2800" dirty="0" smtClean="0"/>
              <a:t>、分布式队列</a:t>
            </a:r>
            <a:endParaRPr lang="en-US" altLang="zh-CN" sz="2800" dirty="0" smtClean="0"/>
          </a:p>
          <a:p>
            <a:r>
              <a:rPr lang="en-US" altLang="zh-CN" sz="2800" dirty="0" smtClean="0"/>
              <a:t>7</a:t>
            </a:r>
            <a:r>
              <a:rPr lang="zh-CN" altLang="en-US" sz="2800" dirty="0" smtClean="0"/>
              <a:t>、集群监控与选举</a:t>
            </a:r>
            <a:endParaRPr lang="en-US" altLang="zh-CN" sz="2800" dirty="0" smtClean="0"/>
          </a:p>
          <a:p>
            <a:endParaRPr lang="en-US" altLang="zh-CN" dirty="0" smtClean="0"/>
          </a:p>
        </p:txBody>
      </p:sp>
    </p:spTree>
    <p:extLst>
      <p:ext uri="{BB962C8B-B14F-4D97-AF65-F5344CB8AC3E}">
        <p14:creationId xmlns:p14="http://schemas.microsoft.com/office/powerpoint/2010/main" val="681752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37482" y="314793"/>
            <a:ext cx="3717561" cy="400110"/>
          </a:xfrm>
          <a:prstGeom prst="rect">
            <a:avLst/>
          </a:prstGeom>
          <a:solidFill>
            <a:schemeClr val="accent2">
              <a:lumMod val="20000"/>
              <a:lumOff val="80000"/>
            </a:schemeClr>
          </a:solidFill>
        </p:spPr>
        <p:txBody>
          <a:bodyPr wrap="square" rtlCol="0">
            <a:spAutoFit/>
          </a:bodyPr>
          <a:lstStyle/>
          <a:p>
            <a:pPr algn="ctr"/>
            <a:r>
              <a:rPr lang="zh-CN" altLang="en-US" sz="2000" b="1" dirty="0" smtClean="0"/>
              <a:t>数据模型</a:t>
            </a:r>
            <a:endParaRPr lang="zh-CN" altLang="en-US" sz="2000" b="1" dirty="0"/>
          </a:p>
        </p:txBody>
      </p:sp>
      <p:sp>
        <p:nvSpPr>
          <p:cNvPr id="3" name="文本框 2"/>
          <p:cNvSpPr txBox="1"/>
          <p:nvPr/>
        </p:nvSpPr>
        <p:spPr>
          <a:xfrm>
            <a:off x="1978702" y="1566790"/>
            <a:ext cx="2638268" cy="646331"/>
          </a:xfrm>
          <a:prstGeom prst="rect">
            <a:avLst/>
          </a:prstGeom>
          <a:solidFill>
            <a:schemeClr val="tx2">
              <a:lumMod val="20000"/>
              <a:lumOff val="80000"/>
            </a:schemeClr>
          </a:solidFill>
        </p:spPr>
        <p:txBody>
          <a:bodyPr wrap="square" rtlCol="0">
            <a:spAutoFit/>
          </a:bodyPr>
          <a:lstStyle/>
          <a:p>
            <a:r>
              <a:rPr lang="zh-CN" altLang="en-US" dirty="0" smtClean="0"/>
              <a:t>逻辑模型：</a:t>
            </a:r>
            <a:endParaRPr lang="en-US" altLang="zh-CN" dirty="0" smtClean="0"/>
          </a:p>
          <a:p>
            <a:endParaRPr lang="zh-CN" altLang="en-US" dirty="0"/>
          </a:p>
        </p:txBody>
      </p:sp>
      <p:sp>
        <p:nvSpPr>
          <p:cNvPr id="4" name="文本框 3"/>
          <p:cNvSpPr txBox="1"/>
          <p:nvPr/>
        </p:nvSpPr>
        <p:spPr>
          <a:xfrm>
            <a:off x="8604355" y="1566791"/>
            <a:ext cx="3297836" cy="646331"/>
          </a:xfrm>
          <a:prstGeom prst="rect">
            <a:avLst/>
          </a:prstGeom>
          <a:solidFill>
            <a:schemeClr val="bg2">
              <a:lumMod val="90000"/>
            </a:schemeClr>
          </a:solidFill>
        </p:spPr>
        <p:txBody>
          <a:bodyPr wrap="square" rtlCol="0">
            <a:spAutoFit/>
          </a:bodyPr>
          <a:lstStyle/>
          <a:p>
            <a:r>
              <a:rPr lang="zh-CN" altLang="en-US" dirty="0" smtClean="0"/>
              <a:t>物理模型：</a:t>
            </a:r>
            <a:endParaRPr lang="en-US" altLang="zh-CN" dirty="0" smtClean="0"/>
          </a:p>
          <a:p>
            <a:r>
              <a:rPr lang="zh-CN" altLang="en-US" dirty="0" smtClean="0"/>
              <a:t>记录存储是</a:t>
            </a:r>
            <a:r>
              <a:rPr lang="en-US" altLang="zh-CN" dirty="0" err="1" smtClean="0"/>
              <a:t>B+tree</a:t>
            </a:r>
            <a:endParaRPr lang="zh-CN" altLang="en-US" dirty="0"/>
          </a:p>
        </p:txBody>
      </p:sp>
    </p:spTree>
    <p:extLst>
      <p:ext uri="{BB962C8B-B14F-4D97-AF65-F5344CB8AC3E}">
        <p14:creationId xmlns:p14="http://schemas.microsoft.com/office/powerpoint/2010/main" val="197642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11675</TotalTime>
  <Words>963</Words>
  <Application>Microsoft Office PowerPoint</Application>
  <PresentationFormat>宽屏</PresentationFormat>
  <Paragraphs>88</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微软雅黑</vt:lpstr>
      <vt:lpstr>Arial</vt:lpstr>
      <vt:lpstr>Calibri</vt:lpstr>
      <vt:lpstr>Calibri Light</vt:lpstr>
      <vt:lpstr>Wingdings</vt:lpstr>
      <vt:lpstr>Office 主题</vt:lpstr>
      <vt:lpstr>     关于etcd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zhang_yong01@inspur.com</dc:creator>
  <cp:lastModifiedBy>Winston Wu (吴帅)</cp:lastModifiedBy>
  <cp:revision>382</cp:revision>
  <dcterms:created xsi:type="dcterms:W3CDTF">2019-01-16T09:05:46Z</dcterms:created>
  <dcterms:modified xsi:type="dcterms:W3CDTF">2019-06-18T12:03:52Z</dcterms:modified>
</cp:coreProperties>
</file>