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28_165FD9EB.xml" ContentType="application/vnd.ms-powerpoint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72_83EECDDC.xml" ContentType="application/vnd.ms-powerpoint.comments+xml"/>
  <Override PartName="/ppt/notesSlides/notesSlide8.xml" ContentType="application/vnd.openxmlformats-officedocument.presentationml.notesSlide+xml"/>
  <Override PartName="/ppt/comments/modernComment_1C3_872C6F88.xml" ContentType="application/vnd.ms-powerpoint.comments+xml"/>
  <Override PartName="/ppt/comments/modernComment_1AD_F639BEEA.xml" ContentType="application/vnd.ms-powerpoint.comments+xml"/>
  <Override PartName="/ppt/notesSlides/notesSlide9.xml" ContentType="application/vnd.openxmlformats-officedocument.presentationml.notesSlide+xml"/>
  <Override PartName="/ppt/comments/modernComment_1C9_D8FA1DEF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A0_1944C5FE.xml" ContentType="application/vnd.ms-powerpoint.comments+xml"/>
  <Override PartName="/ppt/comments/modernComment_183_32CEE640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1BA_C8295B01.xml" ContentType="application/vnd.ms-powerpoint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modernComment_198_D8699DCD.xml" ContentType="application/vnd.ms-powerpoint.comments+xml"/>
  <Override PartName="/ppt/notesSlides/notesSlide23.xml" ContentType="application/vnd.openxmlformats-officedocument.presentationml.notesSlide+xml"/>
  <Override PartName="/ppt/comments/modernComment_16D_B985F697.xml" ContentType="application/vnd.ms-powerpoint.comments+xml"/>
  <Override PartName="/ppt/notesSlides/notesSlide24.xml" ContentType="application/vnd.openxmlformats-officedocument.presentationml.notesSlide+xml"/>
  <Override PartName="/ppt/comments/modernComment_153_775F392.xml" ContentType="application/vnd.ms-powerpoint.comments+xml"/>
  <Override PartName="/ppt/notesSlides/notesSlide25.xml" ContentType="application/vnd.openxmlformats-officedocument.presentationml.notesSlide+xml"/>
  <Override PartName="/ppt/comments/modernComment_1AC_19DEA7E9.xml" ContentType="application/vnd.ms-powerpoint.comments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67"/>
  </p:notesMasterIdLst>
  <p:sldIdLst>
    <p:sldId id="256" r:id="rId5"/>
    <p:sldId id="296" r:id="rId6"/>
    <p:sldId id="469" r:id="rId7"/>
    <p:sldId id="331" r:id="rId8"/>
    <p:sldId id="452" r:id="rId9"/>
    <p:sldId id="299" r:id="rId10"/>
    <p:sldId id="370" r:id="rId11"/>
    <p:sldId id="274" r:id="rId12"/>
    <p:sldId id="397" r:id="rId13"/>
    <p:sldId id="398" r:id="rId14"/>
    <p:sldId id="399" r:id="rId15"/>
    <p:sldId id="400" r:id="rId16"/>
    <p:sldId id="466" r:id="rId17"/>
    <p:sldId id="451" r:id="rId18"/>
    <p:sldId id="396" r:id="rId19"/>
    <p:sldId id="422" r:id="rId20"/>
    <p:sldId id="462" r:id="rId21"/>
    <p:sldId id="463" r:id="rId22"/>
    <p:sldId id="425" r:id="rId23"/>
    <p:sldId id="464" r:id="rId24"/>
    <p:sldId id="468" r:id="rId25"/>
    <p:sldId id="470" r:id="rId26"/>
    <p:sldId id="429" r:id="rId27"/>
    <p:sldId id="457" r:id="rId28"/>
    <p:sldId id="453" r:id="rId29"/>
    <p:sldId id="439" r:id="rId30"/>
    <p:sldId id="446" r:id="rId31"/>
    <p:sldId id="416" r:id="rId32"/>
    <p:sldId id="418" r:id="rId33"/>
    <p:sldId id="417" r:id="rId34"/>
    <p:sldId id="387" r:id="rId35"/>
    <p:sldId id="459" r:id="rId36"/>
    <p:sldId id="394" r:id="rId37"/>
    <p:sldId id="445" r:id="rId38"/>
    <p:sldId id="411" r:id="rId39"/>
    <p:sldId id="415" r:id="rId40"/>
    <p:sldId id="412" r:id="rId41"/>
    <p:sldId id="420" r:id="rId42"/>
    <p:sldId id="413" r:id="rId43"/>
    <p:sldId id="442" r:id="rId44"/>
    <p:sldId id="371" r:id="rId45"/>
    <p:sldId id="388" r:id="rId46"/>
    <p:sldId id="377" r:id="rId47"/>
    <p:sldId id="395" r:id="rId48"/>
    <p:sldId id="373" r:id="rId49"/>
    <p:sldId id="431" r:id="rId50"/>
    <p:sldId id="456" r:id="rId51"/>
    <p:sldId id="455" r:id="rId52"/>
    <p:sldId id="423" r:id="rId53"/>
    <p:sldId id="424" r:id="rId54"/>
    <p:sldId id="393" r:id="rId55"/>
    <p:sldId id="381" r:id="rId56"/>
    <p:sldId id="408" r:id="rId57"/>
    <p:sldId id="409" r:id="rId58"/>
    <p:sldId id="414" r:id="rId59"/>
    <p:sldId id="365" r:id="rId60"/>
    <p:sldId id="339" r:id="rId61"/>
    <p:sldId id="366" r:id="rId62"/>
    <p:sldId id="465" r:id="rId63"/>
    <p:sldId id="427" r:id="rId64"/>
    <p:sldId id="428" r:id="rId65"/>
    <p:sldId id="406" r:id="rId6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ambria Math" panose="02040503050406030204" pitchFamily="18" charset="0"/>
      <p:regular r:id="rId72"/>
    </p:embeddedFont>
    <p:embeddedFont>
      <p:font typeface="Lora" panose="020B0604020202020204" charset="0"/>
      <p:regular r:id="rId73"/>
      <p:bold r:id="rId74"/>
      <p:italic r:id="rId75"/>
      <p:boldItalic r:id="rId76"/>
    </p:embeddedFont>
    <p:embeddedFont>
      <p:font typeface="Lora Bold" panose="020B0604020202020204" charset="0"/>
      <p:bold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0D4124-EB6A-DCB5-7A87-6BC921CBFC25}" name="Tokol-Goldsman, Gamze" initials="TG" userId="S::gtg3@gatech.edu::5b009d94-754a-476b-b800-b78db49e8f3b" providerId="AD"/>
  <p188:author id="{BE612956-52AA-6D8F-0FBC-ECA597977CCA}" name="Katz, Eli" initials="KE" userId="Katz, Eli" providerId="None"/>
  <p188:author id="{E7BCE95F-585E-A93D-DC45-EF3408CDB514}" name="Zappa, Evan F" initials="ZF" userId="S::ezappa3@gatech.edu::88b8b1f1-eef8-43c2-8d2f-2ece72e1be75" providerId="AD"/>
  <p188:author id="{97205596-0A4D-8542-FD06-45A7E677F5A8}" name="Kurtz, Luca S" initials="KS" userId="S::lkurtz3@gatech.edu::5504f464-de0c-45dc-b8ac-603f42dc9cca" providerId="AD"/>
  <p188:author id="{018A009D-8BC9-AFE9-91CC-96D82B03780B}" name="Mattei, Christian" initials="MC" userId="S::cmattei3@gatech.edu::6df4cf48-7216-4731-85f4-58f38a376f2a" providerId="AD"/>
  <p188:author id="{45DD7CC2-230B-B5CA-F6D0-C8C564330C40}" name="Blass, Whitman H" initials="BWH" userId="S::wblass6@gatech.edu::6ea1b7de-5a8f-4989-862b-7fbeb3e964b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73B"/>
    <a:srgbClr val="FDBDC1"/>
    <a:srgbClr val="FFA7AD"/>
    <a:srgbClr val="FFA7A1"/>
    <a:srgbClr val="008222"/>
    <a:srgbClr val="177A35"/>
    <a:srgbClr val="6E8DAD"/>
    <a:srgbClr val="6D8DAD"/>
    <a:srgbClr val="FFFD78"/>
    <a:srgbClr val="D8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E003D-624C-3745-87EF-EF2A85A14B28}" v="1560" dt="2022-12-05T15:20:35.386"/>
    <p1510:client id="{3A1C500D-C228-46DB-BD6A-7447B34608BF}" v="1398" vWet="1400" dt="2022-12-05T15:16:45.287"/>
    <p1510:client id="{7F0CE611-FC05-4B80-9FF5-D693FCB12270}" v="1" dt="2022-12-05T04:44:17.301"/>
    <p1510:client id="{C5BC5F2D-EF44-49E7-AA72-B08C692B82BE}" v="102" dt="2022-12-05T03:25:49.795"/>
  </p1510:revLst>
</p1510:revInfo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84" Type="http://schemas.microsoft.com/office/2018/10/relationships/authors" Target="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7.fntdata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9.fntdata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nfar, Aveed" userId="S::amatinfar3@gatech.edu::604ac5e7-eb87-4ed4-8d5d-fbde600eeeb8" providerId="AD" clId="Web-{7F0CE611-FC05-4B80-9FF5-D693FCB12270}"/>
    <pc:docChg chg="delSld">
      <pc:chgData name="Matinfar, Aveed" userId="S::amatinfar3@gatech.edu::604ac5e7-eb87-4ed4-8d5d-fbde600eeeb8" providerId="AD" clId="Web-{7F0CE611-FC05-4B80-9FF5-D693FCB12270}" dt="2022-12-05T04:44:17.301" v="0"/>
      <pc:docMkLst>
        <pc:docMk/>
      </pc:docMkLst>
      <pc:sldChg chg="del">
        <pc:chgData name="Matinfar, Aveed" userId="S::amatinfar3@gatech.edu::604ac5e7-eb87-4ed4-8d5d-fbde600eeeb8" providerId="AD" clId="Web-{7F0CE611-FC05-4B80-9FF5-D693FCB12270}" dt="2022-12-05T04:44:17.301" v="0"/>
        <pc:sldMkLst>
          <pc:docMk/>
          <pc:sldMk cId="3516059524" sldId="467"/>
        </pc:sldMkLst>
      </pc:sldChg>
    </pc:docChg>
  </pc:docChgLst>
  <pc:docChgLst>
    <pc:chgData name="Matinfar, Aveed" userId="S::amatinfar3@gatech.edu::604ac5e7-eb87-4ed4-8d5d-fbde600eeeb8" providerId="AD" clId="Web-{C5BC5F2D-EF44-49E7-AA72-B08C692B82BE}"/>
    <pc:docChg chg="modSld">
      <pc:chgData name="Matinfar, Aveed" userId="S::amatinfar3@gatech.edu::604ac5e7-eb87-4ed4-8d5d-fbde600eeeb8" providerId="AD" clId="Web-{C5BC5F2D-EF44-49E7-AA72-B08C692B82BE}" dt="2022-12-05T03:25:49.795" v="98" actId="20577"/>
      <pc:docMkLst>
        <pc:docMk/>
      </pc:docMkLst>
      <pc:sldChg chg="modSp">
        <pc:chgData name="Matinfar, Aveed" userId="S::amatinfar3@gatech.edu::604ac5e7-eb87-4ed4-8d5d-fbde600eeeb8" providerId="AD" clId="Web-{C5BC5F2D-EF44-49E7-AA72-B08C692B82BE}" dt="2022-12-05T03:18:04.722" v="22"/>
        <pc:sldMkLst>
          <pc:docMk/>
          <pc:sldMk cId="3358153473" sldId="442"/>
        </pc:sldMkLst>
        <pc:spChg chg="mod">
          <ac:chgData name="Matinfar, Aveed" userId="S::amatinfar3@gatech.edu::604ac5e7-eb87-4ed4-8d5d-fbde600eeeb8" providerId="AD" clId="Web-{C5BC5F2D-EF44-49E7-AA72-B08C692B82BE}" dt="2022-12-05T03:18:04.722" v="22"/>
          <ac:spMkLst>
            <pc:docMk/>
            <pc:sldMk cId="3358153473" sldId="442"/>
            <ac:spMk id="19" creationId="{4B8A5E5B-40F5-F14F-6892-8D2C4BE6585A}"/>
          </ac:spMkLst>
        </pc:spChg>
      </pc:sldChg>
      <pc:sldChg chg="addSp delSp modSp">
        <pc:chgData name="Matinfar, Aveed" userId="S::amatinfar3@gatech.edu::604ac5e7-eb87-4ed4-8d5d-fbde600eeeb8" providerId="AD" clId="Web-{C5BC5F2D-EF44-49E7-AA72-B08C692B82BE}" dt="2022-12-05T03:25:49.795" v="98" actId="20577"/>
        <pc:sldMkLst>
          <pc:docMk/>
          <pc:sldMk cId="3516059524" sldId="467"/>
        </pc:sldMkLst>
        <pc:spChg chg="mod">
          <ac:chgData name="Matinfar, Aveed" userId="S::amatinfar3@gatech.edu::604ac5e7-eb87-4ed4-8d5d-fbde600eeeb8" providerId="AD" clId="Web-{C5BC5F2D-EF44-49E7-AA72-B08C692B82BE}" dt="2022-12-05T03:17:40.111" v="21" actId="20577"/>
          <ac:spMkLst>
            <pc:docMk/>
            <pc:sldMk cId="3516059524" sldId="467"/>
            <ac:spMk id="2" creationId="{23F03F7B-0CF9-D7FD-E769-5A70F69DEB78}"/>
          </ac:spMkLst>
        </pc:spChg>
        <pc:spChg chg="mod">
          <ac:chgData name="Matinfar, Aveed" userId="S::amatinfar3@gatech.edu::604ac5e7-eb87-4ed4-8d5d-fbde600eeeb8" providerId="AD" clId="Web-{C5BC5F2D-EF44-49E7-AA72-B08C692B82BE}" dt="2022-12-05T03:25:49.795" v="98" actId="20577"/>
          <ac:spMkLst>
            <pc:docMk/>
            <pc:sldMk cId="3516059524" sldId="467"/>
            <ac:spMk id="4" creationId="{29DEA5BC-F012-A90A-2653-8632ED5B80F2}"/>
          </ac:spMkLst>
        </pc:spChg>
        <pc:spChg chg="del mod">
          <ac:chgData name="Matinfar, Aveed" userId="S::amatinfar3@gatech.edu::604ac5e7-eb87-4ed4-8d5d-fbde600eeeb8" providerId="AD" clId="Web-{C5BC5F2D-EF44-49E7-AA72-B08C692B82BE}" dt="2022-12-05T03:23:26.256" v="69"/>
          <ac:spMkLst>
            <pc:docMk/>
            <pc:sldMk cId="3516059524" sldId="467"/>
            <ac:spMk id="6" creationId="{2AC3EB13-0A46-51F6-7417-32321F0208FF}"/>
          </ac:spMkLst>
        </pc:spChg>
        <pc:spChg chg="mod ord">
          <ac:chgData name="Matinfar, Aveed" userId="S::amatinfar3@gatech.edu::604ac5e7-eb87-4ed4-8d5d-fbde600eeeb8" providerId="AD" clId="Web-{C5BC5F2D-EF44-49E7-AA72-B08C692B82BE}" dt="2022-12-05T03:24:50.870" v="81"/>
          <ac:spMkLst>
            <pc:docMk/>
            <pc:sldMk cId="3516059524" sldId="467"/>
            <ac:spMk id="8" creationId="{4CADD3AC-57FC-34DD-1C61-B7E3D7E31F2F}"/>
          </ac:spMkLst>
        </pc:spChg>
        <pc:spChg chg="add">
          <ac:chgData name="Matinfar, Aveed" userId="S::amatinfar3@gatech.edu::604ac5e7-eb87-4ed4-8d5d-fbde600eeeb8" providerId="AD" clId="Web-{C5BC5F2D-EF44-49E7-AA72-B08C692B82BE}" dt="2022-12-05T03:17:29.454" v="8"/>
          <ac:spMkLst>
            <pc:docMk/>
            <pc:sldMk cId="3516059524" sldId="467"/>
            <ac:spMk id="9" creationId="{E7A6C306-54C0-793D-7A34-ECE2F2900322}"/>
          </ac:spMkLst>
        </pc:spChg>
        <pc:spChg chg="del mod">
          <ac:chgData name="Matinfar, Aveed" userId="S::amatinfar3@gatech.edu::604ac5e7-eb87-4ed4-8d5d-fbde600eeeb8" providerId="AD" clId="Web-{C5BC5F2D-EF44-49E7-AA72-B08C692B82BE}" dt="2022-12-05T03:24:33.056" v="79"/>
          <ac:spMkLst>
            <pc:docMk/>
            <pc:sldMk cId="3516059524" sldId="467"/>
            <ac:spMk id="11" creationId="{2AC8A7BF-6BF4-831A-A0D5-E869B7E8823A}"/>
          </ac:spMkLst>
        </pc:spChg>
        <pc:spChg chg="add">
          <ac:chgData name="Matinfar, Aveed" userId="S::amatinfar3@gatech.edu::604ac5e7-eb87-4ed4-8d5d-fbde600eeeb8" providerId="AD" clId="Web-{C5BC5F2D-EF44-49E7-AA72-B08C692B82BE}" dt="2022-12-05T03:17:29.470" v="9"/>
          <ac:spMkLst>
            <pc:docMk/>
            <pc:sldMk cId="3516059524" sldId="467"/>
            <ac:spMk id="15" creationId="{395E6DFF-D2D7-B12C-D87E-E7533087D013}"/>
          </ac:spMkLst>
        </pc:spChg>
        <pc:spChg chg="add">
          <ac:chgData name="Matinfar, Aveed" userId="S::amatinfar3@gatech.edu::604ac5e7-eb87-4ed4-8d5d-fbde600eeeb8" providerId="AD" clId="Web-{C5BC5F2D-EF44-49E7-AA72-B08C692B82BE}" dt="2022-12-05T03:17:29.470" v="10"/>
          <ac:spMkLst>
            <pc:docMk/>
            <pc:sldMk cId="3516059524" sldId="467"/>
            <ac:spMk id="17" creationId="{E171DD04-FAA0-5289-3C7A-8009BE036486}"/>
          </ac:spMkLst>
        </pc:spChg>
        <pc:spChg chg="add">
          <ac:chgData name="Matinfar, Aveed" userId="S::amatinfar3@gatech.edu::604ac5e7-eb87-4ed4-8d5d-fbde600eeeb8" providerId="AD" clId="Web-{C5BC5F2D-EF44-49E7-AA72-B08C692B82BE}" dt="2022-12-05T03:17:29.485" v="11"/>
          <ac:spMkLst>
            <pc:docMk/>
            <pc:sldMk cId="3516059524" sldId="467"/>
            <ac:spMk id="19" creationId="{5FD38BEC-2428-153F-4A0D-B8795B8CEB93}"/>
          </ac:spMkLst>
        </pc:spChg>
        <pc:spChg chg="add">
          <ac:chgData name="Matinfar, Aveed" userId="S::amatinfar3@gatech.edu::604ac5e7-eb87-4ed4-8d5d-fbde600eeeb8" providerId="AD" clId="Web-{C5BC5F2D-EF44-49E7-AA72-B08C692B82BE}" dt="2022-12-05T03:17:29.501" v="12"/>
          <ac:spMkLst>
            <pc:docMk/>
            <pc:sldMk cId="3516059524" sldId="467"/>
            <ac:spMk id="21" creationId="{CD19E8E3-38EC-87C5-99FB-D3DDD75326E7}"/>
          </ac:spMkLst>
        </pc:spChg>
        <pc:spChg chg="add">
          <ac:chgData name="Matinfar, Aveed" userId="S::amatinfar3@gatech.edu::604ac5e7-eb87-4ed4-8d5d-fbde600eeeb8" providerId="AD" clId="Web-{C5BC5F2D-EF44-49E7-AA72-B08C692B82BE}" dt="2022-12-05T03:17:29.517" v="13"/>
          <ac:spMkLst>
            <pc:docMk/>
            <pc:sldMk cId="3516059524" sldId="467"/>
            <ac:spMk id="23" creationId="{5FD4D4E8-48A6-F324-136C-CB4C9EA4EDDF}"/>
          </ac:spMkLst>
        </pc:spChg>
        <pc:spChg chg="add">
          <ac:chgData name="Matinfar, Aveed" userId="S::amatinfar3@gatech.edu::604ac5e7-eb87-4ed4-8d5d-fbde600eeeb8" providerId="AD" clId="Web-{C5BC5F2D-EF44-49E7-AA72-B08C692B82BE}" dt="2022-12-05T03:17:29.532" v="14"/>
          <ac:spMkLst>
            <pc:docMk/>
            <pc:sldMk cId="3516059524" sldId="467"/>
            <ac:spMk id="25" creationId="{7F8DBCFD-B0CB-ADA0-7DF4-C8F301C5447A}"/>
          </ac:spMkLst>
        </pc:spChg>
        <pc:spChg chg="add del mod ord">
          <ac:chgData name="Matinfar, Aveed" userId="S::amatinfar3@gatech.edu::604ac5e7-eb87-4ed4-8d5d-fbde600eeeb8" providerId="AD" clId="Web-{C5BC5F2D-EF44-49E7-AA72-B08C692B82BE}" dt="2022-12-05T03:24:54.886" v="82"/>
          <ac:spMkLst>
            <pc:docMk/>
            <pc:sldMk cId="3516059524" sldId="467"/>
            <ac:spMk id="27" creationId="{D62DDBDF-2AB6-DB29-75E4-F526203ABCFB}"/>
          </ac:spMkLst>
        </pc:spChg>
        <pc:picChg chg="add del mod">
          <ac:chgData name="Matinfar, Aveed" userId="S::amatinfar3@gatech.edu::604ac5e7-eb87-4ed4-8d5d-fbde600eeeb8" providerId="AD" clId="Web-{C5BC5F2D-EF44-49E7-AA72-B08C692B82BE}" dt="2022-12-05T03:18:54.631" v="35"/>
          <ac:picMkLst>
            <pc:docMk/>
            <pc:sldMk cId="3516059524" sldId="467"/>
            <ac:picMk id="29" creationId="{64837656-71E4-877E-BC8A-5EA945CC1599}"/>
          </ac:picMkLst>
        </pc:picChg>
        <pc:cxnChg chg="mod ord">
          <ac:chgData name="Matinfar, Aveed" userId="S::amatinfar3@gatech.edu::604ac5e7-eb87-4ed4-8d5d-fbde600eeeb8" providerId="AD" clId="Web-{C5BC5F2D-EF44-49E7-AA72-B08C692B82BE}" dt="2022-12-05T03:25:14.371" v="85"/>
          <ac:cxnSpMkLst>
            <pc:docMk/>
            <pc:sldMk cId="3516059524" sldId="467"/>
            <ac:cxnSpMk id="10" creationId="{A97A4634-A9AB-E8DE-A857-08A21ECB9117}"/>
          </ac:cxnSpMkLst>
        </pc:cxnChg>
      </pc:sldChg>
    </pc:docChg>
  </pc:docChgLst>
  <pc:docChgLst>
    <pc:chgData name="Katz, Eli" userId="ba2c0a1a-86ec-45d6-838e-b183063ef690" providerId="ADAL" clId="{3A1C500D-C228-46DB-BD6A-7447B34608BF}"/>
    <pc:docChg chg="undo custSel addSld modSld">
      <pc:chgData name="Katz, Eli" userId="ba2c0a1a-86ec-45d6-838e-b183063ef690" providerId="ADAL" clId="{3A1C500D-C228-46DB-BD6A-7447B34608BF}" dt="2022-12-05T15:15:21.285" v="1370"/>
      <pc:docMkLst>
        <pc:docMk/>
      </pc:docMkLst>
      <pc:sldChg chg="addSp delSp modSp mod delAnim modAnim modCm">
        <pc:chgData name="Katz, Eli" userId="ba2c0a1a-86ec-45d6-838e-b183063ef690" providerId="ADAL" clId="{3A1C500D-C228-46DB-BD6A-7447B34608BF}" dt="2022-12-05T15:15:21.285" v="1370"/>
        <pc:sldMkLst>
          <pc:docMk/>
          <pc:sldMk cId="375380459" sldId="296"/>
        </pc:sldMkLst>
        <pc:spChg chg="mod">
          <ac:chgData name="Katz, Eli" userId="ba2c0a1a-86ec-45d6-838e-b183063ef690" providerId="ADAL" clId="{3A1C500D-C228-46DB-BD6A-7447B34608BF}" dt="2022-12-05T03:52:42.329" v="773" actId="1076"/>
          <ac:spMkLst>
            <pc:docMk/>
            <pc:sldMk cId="375380459" sldId="296"/>
            <ac:spMk id="2" creationId="{4E0F25C5-1E66-7176-73BD-CC7FC7676F9A}"/>
          </ac:spMkLst>
        </pc:spChg>
        <pc:spChg chg="del mod">
          <ac:chgData name="Katz, Eli" userId="ba2c0a1a-86ec-45d6-838e-b183063ef690" providerId="ADAL" clId="{3A1C500D-C228-46DB-BD6A-7447B34608BF}" dt="2022-12-05T03:07:51.544" v="215" actId="478"/>
          <ac:spMkLst>
            <pc:docMk/>
            <pc:sldMk cId="375380459" sldId="296"/>
            <ac:spMk id="5" creationId="{6D3431E6-D676-BF04-EC1B-CAB87859A0CB}"/>
          </ac:spMkLst>
        </pc:spChg>
        <pc:spChg chg="mod">
          <ac:chgData name="Katz, Eli" userId="ba2c0a1a-86ec-45d6-838e-b183063ef690" providerId="ADAL" clId="{3A1C500D-C228-46DB-BD6A-7447B34608BF}" dt="2022-12-05T02:43:24.808" v="15" actId="20577"/>
          <ac:spMkLst>
            <pc:docMk/>
            <pc:sldMk cId="375380459" sldId="296"/>
            <ac:spMk id="6" creationId="{D8321AC4-92A9-BC25-1E23-D4E87D51B6BE}"/>
          </ac:spMkLst>
        </pc:spChg>
        <pc:spChg chg="add del mod">
          <ac:chgData name="Katz, Eli" userId="ba2c0a1a-86ec-45d6-838e-b183063ef690" providerId="ADAL" clId="{3A1C500D-C228-46DB-BD6A-7447B34608BF}" dt="2022-12-05T02:58:29.282" v="200" actId="478"/>
          <ac:spMkLst>
            <pc:docMk/>
            <pc:sldMk cId="375380459" sldId="296"/>
            <ac:spMk id="7" creationId="{F9D841B9-8004-8B60-2885-B77E6C5F2995}"/>
          </ac:spMkLst>
        </pc:spChg>
        <pc:spChg chg="del">
          <ac:chgData name="Katz, Eli" userId="ba2c0a1a-86ec-45d6-838e-b183063ef690" providerId="ADAL" clId="{3A1C500D-C228-46DB-BD6A-7447B34608BF}" dt="2022-12-05T03:07:55.788" v="218" actId="478"/>
          <ac:spMkLst>
            <pc:docMk/>
            <pc:sldMk cId="375380459" sldId="296"/>
            <ac:spMk id="13" creationId="{8EBB291A-F2B0-1B31-3570-4FCA5635A1C8}"/>
          </ac:spMkLst>
        </pc:spChg>
        <pc:spChg chg="add del">
          <ac:chgData name="Katz, Eli" userId="ba2c0a1a-86ec-45d6-838e-b183063ef690" providerId="ADAL" clId="{3A1C500D-C228-46DB-BD6A-7447B34608BF}" dt="2022-12-05T03:13:09.338" v="272" actId="478"/>
          <ac:spMkLst>
            <pc:docMk/>
            <pc:sldMk cId="375380459" sldId="296"/>
            <ac:spMk id="19" creationId="{013CB0FB-1584-263B-7E97-7AF7667EA62B}"/>
          </ac:spMkLst>
        </pc:spChg>
        <pc:spChg chg="mod topLvl">
          <ac:chgData name="Katz, Eli" userId="ba2c0a1a-86ec-45d6-838e-b183063ef690" providerId="ADAL" clId="{3A1C500D-C228-46DB-BD6A-7447B34608BF}" dt="2022-12-05T03:48:39.398" v="749" actId="14100"/>
          <ac:spMkLst>
            <pc:docMk/>
            <pc:sldMk cId="375380459" sldId="296"/>
            <ac:spMk id="1045" creationId="{CCA6FE00-166C-95CC-99C9-167C492FDB11}"/>
          </ac:spMkLst>
        </pc:spChg>
        <pc:spChg chg="del mod topLvl">
          <ac:chgData name="Katz, Eli" userId="ba2c0a1a-86ec-45d6-838e-b183063ef690" providerId="ADAL" clId="{3A1C500D-C228-46DB-BD6A-7447B34608BF}" dt="2022-12-05T03:31:29.012" v="390" actId="478"/>
          <ac:spMkLst>
            <pc:docMk/>
            <pc:sldMk cId="375380459" sldId="296"/>
            <ac:spMk id="1046" creationId="{25035FB7-58C5-BCBA-0652-953AB0E8BAB2}"/>
          </ac:spMkLst>
        </pc:spChg>
        <pc:spChg chg="mod topLvl">
          <ac:chgData name="Katz, Eli" userId="ba2c0a1a-86ec-45d6-838e-b183063ef690" providerId="ADAL" clId="{3A1C500D-C228-46DB-BD6A-7447B34608BF}" dt="2022-12-05T03:48:39.398" v="749" actId="14100"/>
          <ac:spMkLst>
            <pc:docMk/>
            <pc:sldMk cId="375380459" sldId="296"/>
            <ac:spMk id="1048" creationId="{181A216A-C8CA-9E78-FF99-D470157C67F5}"/>
          </ac:spMkLst>
        </pc:spChg>
        <pc:spChg chg="del mod topLvl">
          <ac:chgData name="Katz, Eli" userId="ba2c0a1a-86ec-45d6-838e-b183063ef690" providerId="ADAL" clId="{3A1C500D-C228-46DB-BD6A-7447B34608BF}" dt="2022-12-05T03:30:39.979" v="381" actId="478"/>
          <ac:spMkLst>
            <pc:docMk/>
            <pc:sldMk cId="375380459" sldId="296"/>
            <ac:spMk id="1049" creationId="{3296F88B-732A-7FFD-4183-4BDFF2E2C6FD}"/>
          </ac:spMkLst>
        </pc:spChg>
        <pc:spChg chg="mod topLvl">
          <ac:chgData name="Katz, Eli" userId="ba2c0a1a-86ec-45d6-838e-b183063ef690" providerId="ADAL" clId="{3A1C500D-C228-46DB-BD6A-7447B34608BF}" dt="2022-12-05T03:50:55.266" v="758" actId="1076"/>
          <ac:spMkLst>
            <pc:docMk/>
            <pc:sldMk cId="375380459" sldId="296"/>
            <ac:spMk id="1051" creationId="{C8932129-94E4-0890-88FE-BFDDC9CCDBDA}"/>
          </ac:spMkLst>
        </pc:spChg>
        <pc:spChg chg="del mod topLvl">
          <ac:chgData name="Katz, Eli" userId="ba2c0a1a-86ec-45d6-838e-b183063ef690" providerId="ADAL" clId="{3A1C500D-C228-46DB-BD6A-7447B34608BF}" dt="2022-12-05T03:34:53.474" v="449" actId="478"/>
          <ac:spMkLst>
            <pc:docMk/>
            <pc:sldMk cId="375380459" sldId="296"/>
            <ac:spMk id="1052" creationId="{FB029D44-5784-E333-6CD4-CEF03AC90F7C}"/>
          </ac:spMkLst>
        </pc:spChg>
        <pc:spChg chg="mod topLvl">
          <ac:chgData name="Katz, Eli" userId="ba2c0a1a-86ec-45d6-838e-b183063ef690" providerId="ADAL" clId="{3A1C500D-C228-46DB-BD6A-7447B34608BF}" dt="2022-12-05T03:48:39.398" v="749" actId="14100"/>
          <ac:spMkLst>
            <pc:docMk/>
            <pc:sldMk cId="375380459" sldId="296"/>
            <ac:spMk id="1054" creationId="{DA3BC28A-1F63-38A3-2F22-418DD538FA13}"/>
          </ac:spMkLst>
        </pc:spChg>
        <pc:spChg chg="del mod topLvl">
          <ac:chgData name="Katz, Eli" userId="ba2c0a1a-86ec-45d6-838e-b183063ef690" providerId="ADAL" clId="{3A1C500D-C228-46DB-BD6A-7447B34608BF}" dt="2022-12-05T03:31:04.325" v="386" actId="478"/>
          <ac:spMkLst>
            <pc:docMk/>
            <pc:sldMk cId="375380459" sldId="296"/>
            <ac:spMk id="1055" creationId="{FCC77D0F-F31F-B789-5F31-1A5C4DDD1ECA}"/>
          </ac:spMkLst>
        </pc:spChg>
        <pc:spChg chg="mod topLvl">
          <ac:chgData name="Katz, Eli" userId="ba2c0a1a-86ec-45d6-838e-b183063ef690" providerId="ADAL" clId="{3A1C500D-C228-46DB-BD6A-7447B34608BF}" dt="2022-12-05T03:48:39.398" v="749" actId="14100"/>
          <ac:spMkLst>
            <pc:docMk/>
            <pc:sldMk cId="375380459" sldId="296"/>
            <ac:spMk id="1057" creationId="{69E9499F-A297-C068-9FA6-A9BAF82819B3}"/>
          </ac:spMkLst>
        </pc:spChg>
        <pc:spChg chg="del mod topLvl">
          <ac:chgData name="Katz, Eli" userId="ba2c0a1a-86ec-45d6-838e-b183063ef690" providerId="ADAL" clId="{3A1C500D-C228-46DB-BD6A-7447B34608BF}" dt="2022-12-05T03:31:13.363" v="388" actId="478"/>
          <ac:spMkLst>
            <pc:docMk/>
            <pc:sldMk cId="375380459" sldId="296"/>
            <ac:spMk id="1058" creationId="{174BD227-F09D-58DA-ED22-11E48FB8B7D5}"/>
          </ac:spMkLst>
        </pc:spChg>
        <pc:spChg chg="mod topLvl">
          <ac:chgData name="Katz, Eli" userId="ba2c0a1a-86ec-45d6-838e-b183063ef690" providerId="ADAL" clId="{3A1C500D-C228-46DB-BD6A-7447B34608BF}" dt="2022-12-05T03:48:39.398" v="749" actId="14100"/>
          <ac:spMkLst>
            <pc:docMk/>
            <pc:sldMk cId="375380459" sldId="296"/>
            <ac:spMk id="1060" creationId="{3D995B38-F27E-FF3C-1DEF-FBBD98AB8E97}"/>
          </ac:spMkLst>
        </pc:spChg>
        <pc:spChg chg="del mod topLvl">
          <ac:chgData name="Katz, Eli" userId="ba2c0a1a-86ec-45d6-838e-b183063ef690" providerId="ADAL" clId="{3A1C500D-C228-46DB-BD6A-7447B34608BF}" dt="2022-12-05T03:41:18.435" v="605" actId="478"/>
          <ac:spMkLst>
            <pc:docMk/>
            <pc:sldMk cId="375380459" sldId="296"/>
            <ac:spMk id="1061" creationId="{42A8B239-C172-7566-7C77-8ABE39D08204}"/>
          </ac:spMkLst>
        </pc:spChg>
        <pc:spChg chg="mod topLvl">
          <ac:chgData name="Katz, Eli" userId="ba2c0a1a-86ec-45d6-838e-b183063ef690" providerId="ADAL" clId="{3A1C500D-C228-46DB-BD6A-7447B34608BF}" dt="2022-12-05T03:48:39.398" v="749" actId="14100"/>
          <ac:spMkLst>
            <pc:docMk/>
            <pc:sldMk cId="375380459" sldId="296"/>
            <ac:spMk id="1063" creationId="{8B3C7913-0D09-767B-7CB7-C746E2AEAE03}"/>
          </ac:spMkLst>
        </pc:spChg>
        <pc:spChg chg="del mod topLvl">
          <ac:chgData name="Katz, Eli" userId="ba2c0a1a-86ec-45d6-838e-b183063ef690" providerId="ADAL" clId="{3A1C500D-C228-46DB-BD6A-7447B34608BF}" dt="2022-12-05T03:35:12.417" v="454" actId="478"/>
          <ac:spMkLst>
            <pc:docMk/>
            <pc:sldMk cId="375380459" sldId="296"/>
            <ac:spMk id="1064" creationId="{7AAABB81-4539-3264-DC9D-228A0A194662}"/>
          </ac:spMkLst>
        </pc:spChg>
        <pc:spChg chg="mod topLvl">
          <ac:chgData name="Katz, Eli" userId="ba2c0a1a-86ec-45d6-838e-b183063ef690" providerId="ADAL" clId="{3A1C500D-C228-46DB-BD6A-7447B34608BF}" dt="2022-12-05T03:48:39.398" v="749" actId="14100"/>
          <ac:spMkLst>
            <pc:docMk/>
            <pc:sldMk cId="375380459" sldId="296"/>
            <ac:spMk id="1066" creationId="{5D73F28E-7EE8-3125-B09E-33A543F0C1AC}"/>
          </ac:spMkLst>
        </pc:spChg>
        <pc:spChg chg="del mod topLvl">
          <ac:chgData name="Katz, Eli" userId="ba2c0a1a-86ec-45d6-838e-b183063ef690" providerId="ADAL" clId="{3A1C500D-C228-46DB-BD6A-7447B34608BF}" dt="2022-12-05T03:30:50.844" v="384" actId="478"/>
          <ac:spMkLst>
            <pc:docMk/>
            <pc:sldMk cId="375380459" sldId="296"/>
            <ac:spMk id="1067" creationId="{D4B3F047-D4CB-1A76-6C34-D93591DA8A0A}"/>
          </ac:spMkLst>
        </pc:spChg>
        <pc:spChg chg="add mod">
          <ac:chgData name="Katz, Eli" userId="ba2c0a1a-86ec-45d6-838e-b183063ef690" providerId="ADAL" clId="{3A1C500D-C228-46DB-BD6A-7447B34608BF}" dt="2022-12-05T03:51:14.609" v="759" actId="1076"/>
          <ac:spMkLst>
            <pc:docMk/>
            <pc:sldMk cId="375380459" sldId="296"/>
            <ac:spMk id="1068" creationId="{8A8135D0-5CB1-7969-A722-991EA39E7553}"/>
          </ac:spMkLst>
        </pc:spChg>
        <pc:spChg chg="add mod">
          <ac:chgData name="Katz, Eli" userId="ba2c0a1a-86ec-45d6-838e-b183063ef690" providerId="ADAL" clId="{3A1C500D-C228-46DB-BD6A-7447B34608BF}" dt="2022-12-05T03:50:23.430" v="755" actId="1076"/>
          <ac:spMkLst>
            <pc:docMk/>
            <pc:sldMk cId="375380459" sldId="296"/>
            <ac:spMk id="1069" creationId="{042D8900-0595-3575-1ACA-9336C550F5E6}"/>
          </ac:spMkLst>
        </pc:spChg>
        <pc:spChg chg="add mod">
          <ac:chgData name="Katz, Eli" userId="ba2c0a1a-86ec-45d6-838e-b183063ef690" providerId="ADAL" clId="{3A1C500D-C228-46DB-BD6A-7447B34608BF}" dt="2022-12-05T03:50:35.998" v="756" actId="1076"/>
          <ac:spMkLst>
            <pc:docMk/>
            <pc:sldMk cId="375380459" sldId="296"/>
            <ac:spMk id="1070" creationId="{0996E606-8018-0AC1-618E-C97FBDBA60AE}"/>
          </ac:spMkLst>
        </pc:spChg>
        <pc:spChg chg="add mod">
          <ac:chgData name="Katz, Eli" userId="ba2c0a1a-86ec-45d6-838e-b183063ef690" providerId="ADAL" clId="{3A1C500D-C228-46DB-BD6A-7447B34608BF}" dt="2022-12-05T03:49:53.807" v="754" actId="1076"/>
          <ac:spMkLst>
            <pc:docMk/>
            <pc:sldMk cId="375380459" sldId="296"/>
            <ac:spMk id="1071" creationId="{3EC3DC4C-7568-845C-1563-EF89FEDFBEB5}"/>
          </ac:spMkLst>
        </pc:spChg>
        <pc:spChg chg="add mod">
          <ac:chgData name="Katz, Eli" userId="ba2c0a1a-86ec-45d6-838e-b183063ef690" providerId="ADAL" clId="{3A1C500D-C228-46DB-BD6A-7447B34608BF}" dt="2022-12-05T04:28:50.988" v="1367" actId="1076"/>
          <ac:spMkLst>
            <pc:docMk/>
            <pc:sldMk cId="375380459" sldId="296"/>
            <ac:spMk id="1072" creationId="{35D1AF9D-7278-799C-2CA9-8116DD9EBC21}"/>
          </ac:spMkLst>
        </pc:spChg>
        <pc:spChg chg="add mod">
          <ac:chgData name="Katz, Eli" userId="ba2c0a1a-86ec-45d6-838e-b183063ef690" providerId="ADAL" clId="{3A1C500D-C228-46DB-BD6A-7447B34608BF}" dt="2022-12-05T03:51:30.447" v="761" actId="1076"/>
          <ac:spMkLst>
            <pc:docMk/>
            <pc:sldMk cId="375380459" sldId="296"/>
            <ac:spMk id="1073" creationId="{102C3BE5-577A-AC0B-8374-00B1E987E8F7}"/>
          </ac:spMkLst>
        </pc:spChg>
        <pc:spChg chg="add mod">
          <ac:chgData name="Katz, Eli" userId="ba2c0a1a-86ec-45d6-838e-b183063ef690" providerId="ADAL" clId="{3A1C500D-C228-46DB-BD6A-7447B34608BF}" dt="2022-12-05T03:51:48.944" v="763" actId="1076"/>
          <ac:spMkLst>
            <pc:docMk/>
            <pc:sldMk cId="375380459" sldId="296"/>
            <ac:spMk id="1074" creationId="{EAFB837F-029E-2A68-D53D-4715552390F0}"/>
          </ac:spMkLst>
        </pc:spChg>
        <pc:spChg chg="add mod">
          <ac:chgData name="Katz, Eli" userId="ba2c0a1a-86ec-45d6-838e-b183063ef690" providerId="ADAL" clId="{3A1C500D-C228-46DB-BD6A-7447B34608BF}" dt="2022-12-05T03:51:59.132" v="764" actId="1076"/>
          <ac:spMkLst>
            <pc:docMk/>
            <pc:sldMk cId="375380459" sldId="296"/>
            <ac:spMk id="1075" creationId="{C835D267-1C4F-DA36-505C-2C5F113A2D99}"/>
          </ac:spMkLst>
        </pc:spChg>
        <pc:grpChg chg="add del mod topLvl">
          <ac:chgData name="Katz, Eli" userId="ba2c0a1a-86ec-45d6-838e-b183063ef690" providerId="ADAL" clId="{3A1C500D-C228-46DB-BD6A-7447B34608BF}" dt="2022-12-05T03:29:33.557" v="370" actId="165"/>
          <ac:grpSpMkLst>
            <pc:docMk/>
            <pc:sldMk cId="375380459" sldId="296"/>
            <ac:grpSpMk id="31" creationId="{6984D8D7-43CD-1D60-6BF5-60718F1F6693}"/>
          </ac:grpSpMkLst>
        </pc:grpChg>
        <pc:grpChg chg="add del mod">
          <ac:chgData name="Katz, Eli" userId="ba2c0a1a-86ec-45d6-838e-b183063ef690" providerId="ADAL" clId="{3A1C500D-C228-46DB-BD6A-7447B34608BF}" dt="2022-12-05T03:29:20.132" v="368" actId="165"/>
          <ac:grpSpMkLst>
            <pc:docMk/>
            <pc:sldMk cId="375380459" sldId="296"/>
            <ac:grpSpMk id="1034" creationId="{8670E21C-3757-BD2A-576E-A159E43EA608}"/>
          </ac:grpSpMkLst>
        </pc:grpChg>
        <pc:grpChg chg="del mod">
          <ac:chgData name="Katz, Eli" userId="ba2c0a1a-86ec-45d6-838e-b183063ef690" providerId="ADAL" clId="{3A1C500D-C228-46DB-BD6A-7447B34608BF}" dt="2022-12-05T03:31:26.439" v="389" actId="165"/>
          <ac:grpSpMkLst>
            <pc:docMk/>
            <pc:sldMk cId="375380459" sldId="296"/>
            <ac:grpSpMk id="1044" creationId="{15CFF12F-DAB2-D9FE-EDF3-971159FF1252}"/>
          </ac:grpSpMkLst>
        </pc:grpChg>
        <pc:grpChg chg="del mod">
          <ac:chgData name="Katz, Eli" userId="ba2c0a1a-86ec-45d6-838e-b183063ef690" providerId="ADAL" clId="{3A1C500D-C228-46DB-BD6A-7447B34608BF}" dt="2022-12-05T03:30:34.161" v="380" actId="165"/>
          <ac:grpSpMkLst>
            <pc:docMk/>
            <pc:sldMk cId="375380459" sldId="296"/>
            <ac:grpSpMk id="1047" creationId="{9FF9788A-B43A-30FB-7254-001815E7CCA7}"/>
          </ac:grpSpMkLst>
        </pc:grpChg>
        <pc:grpChg chg="del mod">
          <ac:chgData name="Katz, Eli" userId="ba2c0a1a-86ec-45d6-838e-b183063ef690" providerId="ADAL" clId="{3A1C500D-C228-46DB-BD6A-7447B34608BF}" dt="2022-12-05T03:34:40.451" v="446" actId="165"/>
          <ac:grpSpMkLst>
            <pc:docMk/>
            <pc:sldMk cId="375380459" sldId="296"/>
            <ac:grpSpMk id="1050" creationId="{D59FFAD7-C5A6-D443-F43A-35E35F0F3226}"/>
          </ac:grpSpMkLst>
        </pc:grpChg>
        <pc:grpChg chg="del mod">
          <ac:chgData name="Katz, Eli" userId="ba2c0a1a-86ec-45d6-838e-b183063ef690" providerId="ADAL" clId="{3A1C500D-C228-46DB-BD6A-7447B34608BF}" dt="2022-12-05T03:30:57.782" v="385" actId="165"/>
          <ac:grpSpMkLst>
            <pc:docMk/>
            <pc:sldMk cId="375380459" sldId="296"/>
            <ac:grpSpMk id="1053" creationId="{1E7679C3-D3C1-207D-4020-14BE8ADF8CE3}"/>
          </ac:grpSpMkLst>
        </pc:grpChg>
        <pc:grpChg chg="del mod">
          <ac:chgData name="Katz, Eli" userId="ba2c0a1a-86ec-45d6-838e-b183063ef690" providerId="ADAL" clId="{3A1C500D-C228-46DB-BD6A-7447B34608BF}" dt="2022-12-05T03:31:09.280" v="387" actId="165"/>
          <ac:grpSpMkLst>
            <pc:docMk/>
            <pc:sldMk cId="375380459" sldId="296"/>
            <ac:grpSpMk id="1056" creationId="{8EAB1415-F58E-A939-1CDE-D13EB60B54C4}"/>
          </ac:grpSpMkLst>
        </pc:grpChg>
        <pc:grpChg chg="del mod">
          <ac:chgData name="Katz, Eli" userId="ba2c0a1a-86ec-45d6-838e-b183063ef690" providerId="ADAL" clId="{3A1C500D-C228-46DB-BD6A-7447B34608BF}" dt="2022-12-05T03:41:18.435" v="605" actId="478"/>
          <ac:grpSpMkLst>
            <pc:docMk/>
            <pc:sldMk cId="375380459" sldId="296"/>
            <ac:grpSpMk id="1059" creationId="{A8181144-3CE1-EDB6-B1FE-03E50FBE2AB5}"/>
          </ac:grpSpMkLst>
        </pc:grpChg>
        <pc:grpChg chg="del mod">
          <ac:chgData name="Katz, Eli" userId="ba2c0a1a-86ec-45d6-838e-b183063ef690" providerId="ADAL" clId="{3A1C500D-C228-46DB-BD6A-7447B34608BF}" dt="2022-12-05T03:35:00.584" v="451" actId="165"/>
          <ac:grpSpMkLst>
            <pc:docMk/>
            <pc:sldMk cId="375380459" sldId="296"/>
            <ac:grpSpMk id="1062" creationId="{C19D1A53-1842-DEC0-CEEF-71F58447EBF5}"/>
          </ac:grpSpMkLst>
        </pc:grpChg>
        <pc:grpChg chg="del mod">
          <ac:chgData name="Katz, Eli" userId="ba2c0a1a-86ec-45d6-838e-b183063ef690" providerId="ADAL" clId="{3A1C500D-C228-46DB-BD6A-7447B34608BF}" dt="2022-12-05T03:30:48.030" v="383" actId="165"/>
          <ac:grpSpMkLst>
            <pc:docMk/>
            <pc:sldMk cId="375380459" sldId="296"/>
            <ac:grpSpMk id="1065" creationId="{BA435FD1-5F7B-858D-BA8A-C005CC6A5D56}"/>
          </ac:grpSpMkLst>
        </pc:grpChg>
        <pc:graphicFrameChg chg="add del mod modGraphic">
          <ac:chgData name="Katz, Eli" userId="ba2c0a1a-86ec-45d6-838e-b183063ef690" providerId="ADAL" clId="{3A1C500D-C228-46DB-BD6A-7447B34608BF}" dt="2022-12-05T03:11:00.232" v="250" actId="478"/>
          <ac:graphicFrameMkLst>
            <pc:docMk/>
            <pc:sldMk cId="375380459" sldId="296"/>
            <ac:graphicFrameMk id="14" creationId="{BEE20F5A-B16F-D846-263B-8C1B00840338}"/>
          </ac:graphicFrameMkLst>
        </pc:graphicFrameChg>
        <pc:graphicFrameChg chg="add del mod">
          <ac:chgData name="Katz, Eli" userId="ba2c0a1a-86ec-45d6-838e-b183063ef690" providerId="ADAL" clId="{3A1C500D-C228-46DB-BD6A-7447B34608BF}" dt="2022-12-05T03:12:30.186" v="268" actId="12084"/>
          <ac:graphicFrameMkLst>
            <pc:docMk/>
            <pc:sldMk cId="375380459" sldId="296"/>
            <ac:graphicFrameMk id="18" creationId="{1709A177-C69A-E303-A8FC-967E5E60619D}"/>
          </ac:graphicFrameMkLst>
        </pc:graphicFrameChg>
        <pc:graphicFrameChg chg="add del mod topLvl">
          <ac:chgData name="Katz, Eli" userId="ba2c0a1a-86ec-45d6-838e-b183063ef690" providerId="ADAL" clId="{3A1C500D-C228-46DB-BD6A-7447B34608BF}" dt="2022-12-05T03:30:43.890" v="382" actId="18245"/>
          <ac:graphicFrameMkLst>
            <pc:docMk/>
            <pc:sldMk cId="375380459" sldId="296"/>
            <ac:graphicFrameMk id="20" creationId="{D0C22C7C-8073-E9CD-7BC9-E0EE8BA170A2}"/>
          </ac:graphicFrameMkLst>
        </pc:graphicFrameChg>
        <pc:graphicFrameChg chg="add del mod topLvl">
          <ac:chgData name="Katz, Eli" userId="ba2c0a1a-86ec-45d6-838e-b183063ef690" providerId="ADAL" clId="{3A1C500D-C228-46DB-BD6A-7447B34608BF}" dt="2022-12-05T03:29:54.564" v="374" actId="18245"/>
          <ac:graphicFrameMkLst>
            <pc:docMk/>
            <pc:sldMk cId="375380459" sldId="296"/>
            <ac:graphicFrameMk id="30" creationId="{86277625-0E32-8739-8411-DD97D164C0D7}"/>
          </ac:graphicFrameMkLst>
        </pc:graphicFrameChg>
        <pc:graphicFrameChg chg="add del mod topLvl">
          <ac:chgData name="Katz, Eli" userId="ba2c0a1a-86ec-45d6-838e-b183063ef690" providerId="ADAL" clId="{3A1C500D-C228-46DB-BD6A-7447B34608BF}" dt="2022-12-05T03:30:05.754" v="376" actId="18245"/>
          <ac:graphicFrameMkLst>
            <pc:docMk/>
            <pc:sldMk cId="375380459" sldId="296"/>
            <ac:graphicFrameMk id="1026" creationId="{E9826EEC-5911-3DF0-1FF8-95268BBD3BC8}"/>
          </ac:graphicFrameMkLst>
        </pc:graphicFrameChg>
        <pc:graphicFrameChg chg="add del mod topLvl">
          <ac:chgData name="Katz, Eli" userId="ba2c0a1a-86ec-45d6-838e-b183063ef690" providerId="ADAL" clId="{3A1C500D-C228-46DB-BD6A-7447B34608BF}" dt="2022-12-05T03:30:09.880" v="377" actId="18245"/>
          <ac:graphicFrameMkLst>
            <pc:docMk/>
            <pc:sldMk cId="375380459" sldId="296"/>
            <ac:graphicFrameMk id="1030" creationId="{04E7DEE4-FE2C-BF5F-00AB-27A55FAAF65D}"/>
          </ac:graphicFrameMkLst>
        </pc:graphicFrameChg>
        <pc:graphicFrameChg chg="add del mod topLvl">
          <ac:chgData name="Katz, Eli" userId="ba2c0a1a-86ec-45d6-838e-b183063ef690" providerId="ADAL" clId="{3A1C500D-C228-46DB-BD6A-7447B34608BF}" dt="2022-12-05T03:29:29.025" v="369" actId="18245"/>
          <ac:graphicFrameMkLst>
            <pc:docMk/>
            <pc:sldMk cId="375380459" sldId="296"/>
            <ac:graphicFrameMk id="1033" creationId="{9F535D6E-8CDE-B277-C25D-D90660FD820E}"/>
          </ac:graphicFrameMkLst>
        </pc:graphicFrameChg>
        <pc:graphicFrameChg chg="add del mod">
          <ac:chgData name="Katz, Eli" userId="ba2c0a1a-86ec-45d6-838e-b183063ef690" providerId="ADAL" clId="{3A1C500D-C228-46DB-BD6A-7447B34608BF}" dt="2022-12-05T03:29:59.663" v="375" actId="18245"/>
          <ac:graphicFrameMkLst>
            <pc:docMk/>
            <pc:sldMk cId="375380459" sldId="296"/>
            <ac:graphicFrameMk id="1037" creationId="{D289A4F7-E665-2CE9-7D2C-EF3E1A6B12AB}"/>
          </ac:graphicFrameMkLst>
        </pc:graphicFrameChg>
        <pc:graphicFrameChg chg="add del mod">
          <ac:chgData name="Katz, Eli" userId="ba2c0a1a-86ec-45d6-838e-b183063ef690" providerId="ADAL" clId="{3A1C500D-C228-46DB-BD6A-7447B34608BF}" dt="2022-12-05T03:30:26.551" v="379" actId="18245"/>
          <ac:graphicFrameMkLst>
            <pc:docMk/>
            <pc:sldMk cId="375380459" sldId="296"/>
            <ac:graphicFrameMk id="1040" creationId="{0B6BB62A-1B47-8649-DA23-4965DF03DCCE}"/>
          </ac:graphicFrameMkLst>
        </pc:graphicFrameChg>
        <pc:graphicFrameChg chg="add del mod">
          <ac:chgData name="Katz, Eli" userId="ba2c0a1a-86ec-45d6-838e-b183063ef690" providerId="ADAL" clId="{3A1C500D-C228-46DB-BD6A-7447B34608BF}" dt="2022-12-05T03:30:13.989" v="378" actId="18245"/>
          <ac:graphicFrameMkLst>
            <pc:docMk/>
            <pc:sldMk cId="375380459" sldId="296"/>
            <ac:graphicFrameMk id="1043" creationId="{E117412F-3FD5-E5D7-E082-C3AE57F5992D}"/>
          </ac:graphicFrameMkLst>
        </pc:graphicFrameChg>
        <pc:picChg chg="del">
          <ac:chgData name="Katz, Eli" userId="ba2c0a1a-86ec-45d6-838e-b183063ef690" providerId="ADAL" clId="{3A1C500D-C228-46DB-BD6A-7447B34608BF}" dt="2022-12-05T02:54:53.231" v="17" actId="478"/>
          <ac:picMkLst>
            <pc:docMk/>
            <pc:sldMk cId="375380459" sldId="296"/>
            <ac:picMk id="3" creationId="{2BC54443-2936-811A-D4C9-2B56ED3F3B75}"/>
          </ac:picMkLst>
        </pc:picChg>
        <pc:picChg chg="del">
          <ac:chgData name="Katz, Eli" userId="ba2c0a1a-86ec-45d6-838e-b183063ef690" providerId="ADAL" clId="{3A1C500D-C228-46DB-BD6A-7447B34608BF}" dt="2022-12-05T03:07:52.827" v="217" actId="478"/>
          <ac:picMkLst>
            <pc:docMk/>
            <pc:sldMk cId="375380459" sldId="296"/>
            <ac:picMk id="8" creationId="{2746F033-DCE2-0405-5339-22E16C264FF5}"/>
          </ac:picMkLst>
        </pc:picChg>
        <pc:picChg chg="add mod">
          <ac:chgData name="Katz, Eli" userId="ba2c0a1a-86ec-45d6-838e-b183063ef690" providerId="ADAL" clId="{3A1C500D-C228-46DB-BD6A-7447B34608BF}" dt="2022-12-05T03:52:46.126" v="774" actId="1076"/>
          <ac:picMkLst>
            <pc:docMk/>
            <pc:sldMk cId="375380459" sldId="296"/>
            <ac:picMk id="10" creationId="{0B1378FC-2D49-38F6-8129-34DD23E1CFF2}"/>
          </ac:picMkLst>
        </pc:picChg>
        <pc:picChg chg="add del mod">
          <ac:chgData name="Katz, Eli" userId="ba2c0a1a-86ec-45d6-838e-b183063ef690" providerId="ADAL" clId="{3A1C500D-C228-46DB-BD6A-7447B34608BF}" dt="2022-12-05T03:09:22.811" v="227" actId="12084"/>
          <ac:picMkLst>
            <pc:docMk/>
            <pc:sldMk cId="375380459" sldId="296"/>
            <ac:picMk id="12" creationId="{4C17B391-087F-54C6-D56C-3EB8E708BB86}"/>
          </ac:picMkLst>
        </pc:picChg>
        <pc:picChg chg="del">
          <ac:chgData name="Katz, Eli" userId="ba2c0a1a-86ec-45d6-838e-b183063ef690" providerId="ADAL" clId="{3A1C500D-C228-46DB-BD6A-7447B34608BF}" dt="2022-12-05T03:07:57.529" v="220" actId="478"/>
          <ac:picMkLst>
            <pc:docMk/>
            <pc:sldMk cId="375380459" sldId="296"/>
            <ac:picMk id="16" creationId="{B6A823AB-B4EA-4CF3-CDD9-80F24AB9775A}"/>
          </ac:picMkLst>
        </pc:picChg>
        <pc:picChg chg="add del mod">
          <ac:chgData name="Katz, Eli" userId="ba2c0a1a-86ec-45d6-838e-b183063ef690" providerId="ADAL" clId="{3A1C500D-C228-46DB-BD6A-7447B34608BF}" dt="2022-12-05T03:14:06.607" v="276" actId="12084"/>
          <ac:picMkLst>
            <pc:docMk/>
            <pc:sldMk cId="375380459" sldId="296"/>
            <ac:picMk id="17" creationId="{5D73F28E-7EE8-3125-B09E-33A543F0C1AC}"/>
          </ac:picMkLst>
        </pc:picChg>
        <pc:picChg chg="add del mod">
          <ac:chgData name="Katz, Eli" userId="ba2c0a1a-86ec-45d6-838e-b183063ef690" providerId="ADAL" clId="{3A1C500D-C228-46DB-BD6A-7447B34608BF}" dt="2022-12-05T03:14:57.165" v="281" actId="12084"/>
          <ac:picMkLst>
            <pc:docMk/>
            <pc:sldMk cId="375380459" sldId="296"/>
            <ac:picMk id="23" creationId="{181A216A-C8CA-9E78-FF99-D470157C67F5}"/>
          </ac:picMkLst>
        </pc:picChg>
        <pc:picChg chg="add del mod">
          <ac:chgData name="Katz, Eli" userId="ba2c0a1a-86ec-45d6-838e-b183063ef690" providerId="ADAL" clId="{3A1C500D-C228-46DB-BD6A-7447B34608BF}" dt="2022-12-05T03:16:55.319" v="293" actId="12084"/>
          <ac:picMkLst>
            <pc:docMk/>
            <pc:sldMk cId="375380459" sldId="296"/>
            <ac:picMk id="1025" creationId="{DA3BC28A-1F63-38A3-2F22-418DD538FA13}"/>
          </ac:picMkLst>
        </pc:picChg>
        <pc:picChg chg="del">
          <ac:chgData name="Katz, Eli" userId="ba2c0a1a-86ec-45d6-838e-b183063ef690" providerId="ADAL" clId="{3A1C500D-C228-46DB-BD6A-7447B34608BF}" dt="2022-12-05T02:54:10.883" v="16" actId="478"/>
          <ac:picMkLst>
            <pc:docMk/>
            <pc:sldMk cId="375380459" sldId="296"/>
            <ac:picMk id="1028" creationId="{18DE362F-3CB0-B08A-490C-6D559F2BFB24}"/>
          </ac:picMkLst>
        </pc:picChg>
        <pc:picChg chg="add del mod">
          <ac:chgData name="Katz, Eli" userId="ba2c0a1a-86ec-45d6-838e-b183063ef690" providerId="ADAL" clId="{3A1C500D-C228-46DB-BD6A-7447B34608BF}" dt="2022-12-05T03:18:19.920" v="298" actId="12084"/>
          <ac:picMkLst>
            <pc:docMk/>
            <pc:sldMk cId="375380459" sldId="296"/>
            <ac:picMk id="1029" creationId="{69E9499F-A297-C068-9FA6-A9BAF82819B3}"/>
          </ac:picMkLst>
        </pc:picChg>
        <pc:picChg chg="add del mod">
          <ac:chgData name="Katz, Eli" userId="ba2c0a1a-86ec-45d6-838e-b183063ef690" providerId="ADAL" clId="{3A1C500D-C228-46DB-BD6A-7447B34608BF}" dt="2022-12-05T03:19:17.474" v="304" actId="12084"/>
          <ac:picMkLst>
            <pc:docMk/>
            <pc:sldMk cId="375380459" sldId="296"/>
            <ac:picMk id="1032" creationId="{CCA6FE00-166C-95CC-99C9-167C492FDB11}"/>
          </ac:picMkLst>
        </pc:picChg>
        <pc:picChg chg="add del mod">
          <ac:chgData name="Katz, Eli" userId="ba2c0a1a-86ec-45d6-838e-b183063ef690" providerId="ADAL" clId="{3A1C500D-C228-46DB-BD6A-7447B34608BF}" dt="2022-12-05T03:22:45.464" v="327" actId="12084"/>
          <ac:picMkLst>
            <pc:docMk/>
            <pc:sldMk cId="375380459" sldId="296"/>
            <ac:picMk id="1036" creationId="{C8932129-94E4-0890-88FE-BFDDC9CCDBDA}"/>
          </ac:picMkLst>
        </pc:picChg>
        <pc:picChg chg="add del mod">
          <ac:chgData name="Katz, Eli" userId="ba2c0a1a-86ec-45d6-838e-b183063ef690" providerId="ADAL" clId="{3A1C500D-C228-46DB-BD6A-7447B34608BF}" dt="2022-12-05T03:24:38.774" v="334" actId="12084"/>
          <ac:picMkLst>
            <pc:docMk/>
            <pc:sldMk cId="375380459" sldId="296"/>
            <ac:picMk id="1039" creationId="{8B3C7913-0D09-767B-7CB7-C746E2AEAE03}"/>
          </ac:picMkLst>
        </pc:picChg>
        <pc:picChg chg="add del mod">
          <ac:chgData name="Katz, Eli" userId="ba2c0a1a-86ec-45d6-838e-b183063ef690" providerId="ADAL" clId="{3A1C500D-C228-46DB-BD6A-7447B34608BF}" dt="2022-12-05T03:25:49.664" v="338" actId="12084"/>
          <ac:picMkLst>
            <pc:docMk/>
            <pc:sldMk cId="375380459" sldId="296"/>
            <ac:picMk id="1042" creationId="{3D995B38-F27E-FF3C-1DEF-FBBD98AB8E97}"/>
          </ac:picMkLst>
        </pc:picChg>
      </pc:sldChg>
      <pc:sldChg chg="modCm">
        <pc:chgData name="Katz, Eli" userId="ba2c0a1a-86ec-45d6-838e-b183063ef690" providerId="ADAL" clId="{3A1C500D-C228-46DB-BD6A-7447B34608BF}" dt="2022-12-05T04:27:24.769" v="1365"/>
        <pc:sldMkLst>
          <pc:docMk/>
          <pc:sldMk cId="2213465564" sldId="370"/>
        </pc:sldMkLst>
      </pc:sldChg>
      <pc:sldChg chg="addSp delSp modSp add mod delAnim">
        <pc:chgData name="Katz, Eli" userId="ba2c0a1a-86ec-45d6-838e-b183063ef690" providerId="ADAL" clId="{3A1C500D-C228-46DB-BD6A-7447B34608BF}" dt="2022-12-05T04:26:36.302" v="1364" actId="1076"/>
        <pc:sldMkLst>
          <pc:docMk/>
          <pc:sldMk cId="1868675005" sldId="469"/>
        </pc:sldMkLst>
        <pc:spChg chg="del">
          <ac:chgData name="Katz, Eli" userId="ba2c0a1a-86ec-45d6-838e-b183063ef690" providerId="ADAL" clId="{3A1C500D-C228-46DB-BD6A-7447B34608BF}" dt="2022-12-05T04:01:36.385" v="790" actId="478"/>
          <ac:spMkLst>
            <pc:docMk/>
            <pc:sldMk cId="1868675005" sldId="469"/>
            <ac:spMk id="2" creationId="{4E0F25C5-1E66-7176-73BD-CC7FC7676F9A}"/>
          </ac:spMkLst>
        </pc:spChg>
        <pc:spChg chg="add mod">
          <ac:chgData name="Katz, Eli" userId="ba2c0a1a-86ec-45d6-838e-b183063ef690" providerId="ADAL" clId="{3A1C500D-C228-46DB-BD6A-7447B34608BF}" dt="2022-12-05T04:21:20.066" v="1344" actId="14100"/>
          <ac:spMkLst>
            <pc:docMk/>
            <pc:sldMk cId="1868675005" sldId="469"/>
            <ac:spMk id="3" creationId="{CE4E3A97-A257-3456-A728-0B471EBB513B}"/>
          </ac:spMkLst>
        </pc:spChg>
        <pc:spChg chg="add del mod">
          <ac:chgData name="Katz, Eli" userId="ba2c0a1a-86ec-45d6-838e-b183063ef690" providerId="ADAL" clId="{3A1C500D-C228-46DB-BD6A-7447B34608BF}" dt="2022-12-05T04:13:28.688" v="1308" actId="478"/>
          <ac:spMkLst>
            <pc:docMk/>
            <pc:sldMk cId="1868675005" sldId="469"/>
            <ac:spMk id="5" creationId="{B103FCE3-7491-B2F4-0D33-F9657951A6BD}"/>
          </ac:spMkLst>
        </pc:spChg>
        <pc:spChg chg="mod">
          <ac:chgData name="Katz, Eli" userId="ba2c0a1a-86ec-45d6-838e-b183063ef690" providerId="ADAL" clId="{3A1C500D-C228-46DB-BD6A-7447B34608BF}" dt="2022-12-05T03:54:09.794" v="788" actId="20577"/>
          <ac:spMkLst>
            <pc:docMk/>
            <pc:sldMk cId="1868675005" sldId="469"/>
            <ac:spMk id="6" creationId="{D8321AC4-92A9-BC25-1E23-D4E87D51B6BE}"/>
          </ac:spMkLst>
        </pc:spChg>
        <pc:spChg chg="add del mod">
          <ac:chgData name="Katz, Eli" userId="ba2c0a1a-86ec-45d6-838e-b183063ef690" providerId="ADAL" clId="{3A1C500D-C228-46DB-BD6A-7447B34608BF}" dt="2022-12-05T04:13:28.688" v="1308" actId="478"/>
          <ac:spMkLst>
            <pc:docMk/>
            <pc:sldMk cId="1868675005" sldId="469"/>
            <ac:spMk id="7" creationId="{734ED317-FD34-2975-50FA-BD12F14C4B0A}"/>
          </ac:spMkLst>
        </pc:spChg>
        <pc:spChg chg="add del mod">
          <ac:chgData name="Katz, Eli" userId="ba2c0a1a-86ec-45d6-838e-b183063ef690" providerId="ADAL" clId="{3A1C500D-C228-46DB-BD6A-7447B34608BF}" dt="2022-12-05T04:13:28.688" v="1308" actId="478"/>
          <ac:spMkLst>
            <pc:docMk/>
            <pc:sldMk cId="1868675005" sldId="469"/>
            <ac:spMk id="8" creationId="{AC1D2D09-4CF9-FBD9-EAAF-69DE1A502D10}"/>
          </ac:spMkLst>
        </pc:spChg>
        <pc:spChg chg="add del mod">
          <ac:chgData name="Katz, Eli" userId="ba2c0a1a-86ec-45d6-838e-b183063ef690" providerId="ADAL" clId="{3A1C500D-C228-46DB-BD6A-7447B34608BF}" dt="2022-12-05T04:13:28.688" v="1308" actId="478"/>
          <ac:spMkLst>
            <pc:docMk/>
            <pc:sldMk cId="1868675005" sldId="469"/>
            <ac:spMk id="9" creationId="{7C86C082-1C06-EC02-54EC-A73110F41EFE}"/>
          </ac:spMkLst>
        </pc:spChg>
        <pc:spChg chg="add mod">
          <ac:chgData name="Katz, Eli" userId="ba2c0a1a-86ec-45d6-838e-b183063ef690" providerId="ADAL" clId="{3A1C500D-C228-46DB-BD6A-7447B34608BF}" dt="2022-12-05T04:21:41.679" v="1347" actId="1076"/>
          <ac:spMkLst>
            <pc:docMk/>
            <pc:sldMk cId="1868675005" sldId="469"/>
            <ac:spMk id="13" creationId="{392CD52E-5BF3-F99D-8357-8DA2CD8C43B5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45" creationId="{CCA6FE00-166C-95CC-99C9-167C492FDB11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48" creationId="{181A216A-C8CA-9E78-FF99-D470157C67F5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51" creationId="{C8932129-94E4-0890-88FE-BFDDC9CCDBDA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54" creationId="{DA3BC28A-1F63-38A3-2F22-418DD538FA13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57" creationId="{69E9499F-A297-C068-9FA6-A9BAF82819B3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60" creationId="{3D995B38-F27E-FF3C-1DEF-FBBD98AB8E97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63" creationId="{8B3C7913-0D09-767B-7CB7-C746E2AEAE03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66" creationId="{5D73F28E-7EE8-3125-B09E-33A543F0C1AC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68" creationId="{8A8135D0-5CB1-7969-A722-991EA39E7553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69" creationId="{042D8900-0595-3575-1ACA-9336C550F5E6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70" creationId="{0996E606-8018-0AC1-618E-C97FBDBA60AE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71" creationId="{3EC3DC4C-7568-845C-1563-EF89FEDFBEB5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72" creationId="{35D1AF9D-7278-799C-2CA9-8116DD9EBC21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73" creationId="{102C3BE5-577A-AC0B-8374-00B1E987E8F7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74" creationId="{EAFB837F-029E-2A68-D53D-4715552390F0}"/>
          </ac:spMkLst>
        </pc:spChg>
        <pc:spChg chg="del">
          <ac:chgData name="Katz, Eli" userId="ba2c0a1a-86ec-45d6-838e-b183063ef690" providerId="ADAL" clId="{3A1C500D-C228-46DB-BD6A-7447B34608BF}" dt="2022-12-05T03:54:14.709" v="789" actId="478"/>
          <ac:spMkLst>
            <pc:docMk/>
            <pc:sldMk cId="1868675005" sldId="469"/>
            <ac:spMk id="1075" creationId="{C835D267-1C4F-DA36-505C-2C5F113A2D99}"/>
          </ac:spMkLst>
        </pc:spChg>
        <pc:graphicFrameChg chg="add mod modGraphic">
          <ac:chgData name="Katz, Eli" userId="ba2c0a1a-86ec-45d6-838e-b183063ef690" providerId="ADAL" clId="{3A1C500D-C228-46DB-BD6A-7447B34608BF}" dt="2022-12-05T04:19:59.722" v="1333" actId="1076"/>
          <ac:graphicFrameMkLst>
            <pc:docMk/>
            <pc:sldMk cId="1868675005" sldId="469"/>
            <ac:graphicFrameMk id="14" creationId="{2D7FD341-6E32-16D0-CB42-A907E2B197DB}"/>
          </ac:graphicFrameMkLst>
        </pc:graphicFrameChg>
        <pc:picChg chg="del">
          <ac:chgData name="Katz, Eli" userId="ba2c0a1a-86ec-45d6-838e-b183063ef690" providerId="ADAL" clId="{3A1C500D-C228-46DB-BD6A-7447B34608BF}" dt="2022-12-05T04:01:37.452" v="791" actId="478"/>
          <ac:picMkLst>
            <pc:docMk/>
            <pc:sldMk cId="1868675005" sldId="469"/>
            <ac:picMk id="10" creationId="{0B1378FC-2D49-38F6-8129-34DD23E1CFF2}"/>
          </ac:picMkLst>
        </pc:picChg>
        <pc:picChg chg="add mod">
          <ac:chgData name="Katz, Eli" userId="ba2c0a1a-86ec-45d6-838e-b183063ef690" providerId="ADAL" clId="{3A1C500D-C228-46DB-BD6A-7447B34608BF}" dt="2022-12-05T04:21:29.642" v="1345" actId="1076"/>
          <ac:picMkLst>
            <pc:docMk/>
            <pc:sldMk cId="1868675005" sldId="469"/>
            <ac:picMk id="12" creationId="{72306DB3-894F-4C79-D797-964CBF1C19B3}"/>
          </ac:picMkLst>
        </pc:picChg>
        <pc:picChg chg="add mod">
          <ac:chgData name="Katz, Eli" userId="ba2c0a1a-86ec-45d6-838e-b183063ef690" providerId="ADAL" clId="{3A1C500D-C228-46DB-BD6A-7447B34608BF}" dt="2022-12-05T04:23:37.286" v="1355" actId="1076"/>
          <ac:picMkLst>
            <pc:docMk/>
            <pc:sldMk cId="1868675005" sldId="469"/>
            <ac:picMk id="16" creationId="{C02C3D10-F10B-711F-D7C1-F2D0D78623C2}"/>
          </ac:picMkLst>
        </pc:picChg>
        <pc:picChg chg="add mod">
          <ac:chgData name="Katz, Eli" userId="ba2c0a1a-86ec-45d6-838e-b183063ef690" providerId="ADAL" clId="{3A1C500D-C228-46DB-BD6A-7447B34608BF}" dt="2022-12-05T04:24:28.741" v="1358" actId="1076"/>
          <ac:picMkLst>
            <pc:docMk/>
            <pc:sldMk cId="1868675005" sldId="469"/>
            <ac:picMk id="18" creationId="{EA2B0231-0B92-3867-71CF-7C9A135F1CEE}"/>
          </ac:picMkLst>
        </pc:picChg>
        <pc:picChg chg="add mod">
          <ac:chgData name="Katz, Eli" userId="ba2c0a1a-86ec-45d6-838e-b183063ef690" providerId="ADAL" clId="{3A1C500D-C228-46DB-BD6A-7447B34608BF}" dt="2022-12-05T04:25:55.938" v="1361" actId="1076"/>
          <ac:picMkLst>
            <pc:docMk/>
            <pc:sldMk cId="1868675005" sldId="469"/>
            <ac:picMk id="20" creationId="{F3B6BE41-0210-C1EA-6571-74A2EE346B0A}"/>
          </ac:picMkLst>
        </pc:picChg>
        <pc:picChg chg="add mod">
          <ac:chgData name="Katz, Eli" userId="ba2c0a1a-86ec-45d6-838e-b183063ef690" providerId="ADAL" clId="{3A1C500D-C228-46DB-BD6A-7447B34608BF}" dt="2022-12-05T04:26:36.302" v="1364" actId="1076"/>
          <ac:picMkLst>
            <pc:docMk/>
            <pc:sldMk cId="1868675005" sldId="469"/>
            <ac:picMk id="23" creationId="{2BFB2BEA-D435-0280-F81C-0B0F460DA76E}"/>
          </ac:picMkLst>
        </pc:picChg>
      </pc:sldChg>
    </pc:docChg>
  </pc:docChgLst>
  <pc:docChgLst>
    <pc:chgData name="Blass, Whitman H" userId="6ea1b7de-5a8f-4989-862b-7fbeb3e964b4" providerId="ADAL" clId="{369E003D-624C-3745-87EF-EF2A85A14B28}"/>
    <pc:docChg chg="undo redo custSel addSld modSld sldOrd">
      <pc:chgData name="Blass, Whitman H" userId="6ea1b7de-5a8f-4989-862b-7fbeb3e964b4" providerId="ADAL" clId="{369E003D-624C-3745-87EF-EF2A85A14B28}" dt="2022-12-05T15:20:35.387" v="1614" actId="20577"/>
      <pc:docMkLst>
        <pc:docMk/>
      </pc:docMkLst>
      <pc:sldChg chg="modSp mod delCm modCm">
        <pc:chgData name="Blass, Whitman H" userId="6ea1b7de-5a8f-4989-862b-7fbeb3e964b4" providerId="ADAL" clId="{369E003D-624C-3745-87EF-EF2A85A14B28}" dt="2022-12-05T03:10:03.975" v="298" actId="122"/>
        <pc:sldMkLst>
          <pc:docMk/>
          <pc:sldMk cId="3322633712" sldId="274"/>
        </pc:sldMkLst>
        <pc:spChg chg="mod">
          <ac:chgData name="Blass, Whitman H" userId="6ea1b7de-5a8f-4989-862b-7fbeb3e964b4" providerId="ADAL" clId="{369E003D-624C-3745-87EF-EF2A85A14B28}" dt="2022-12-05T03:05:36.769" v="257" actId="20577"/>
          <ac:spMkLst>
            <pc:docMk/>
            <pc:sldMk cId="3322633712" sldId="274"/>
            <ac:spMk id="7" creationId="{502A7509-6E37-664F-1CC1-D57E95D5F13E}"/>
          </ac:spMkLst>
        </pc:spChg>
        <pc:spChg chg="mod">
          <ac:chgData name="Blass, Whitman H" userId="6ea1b7de-5a8f-4989-862b-7fbeb3e964b4" providerId="ADAL" clId="{369E003D-624C-3745-87EF-EF2A85A14B28}" dt="2022-12-05T02:49:07.083" v="0" actId="1076"/>
          <ac:spMkLst>
            <pc:docMk/>
            <pc:sldMk cId="3322633712" sldId="274"/>
            <ac:spMk id="9" creationId="{6D77F681-162E-0EC4-F285-7AACB5068B65}"/>
          </ac:spMkLst>
        </pc:spChg>
        <pc:spChg chg="mod">
          <ac:chgData name="Blass, Whitman H" userId="6ea1b7de-5a8f-4989-862b-7fbeb3e964b4" providerId="ADAL" clId="{369E003D-624C-3745-87EF-EF2A85A14B28}" dt="2022-12-05T02:49:07.083" v="0" actId="1076"/>
          <ac:spMkLst>
            <pc:docMk/>
            <pc:sldMk cId="3322633712" sldId="274"/>
            <ac:spMk id="10" creationId="{BF157BDD-AF58-D375-D486-5F32EEE99BEE}"/>
          </ac:spMkLst>
        </pc:spChg>
        <pc:spChg chg="mod">
          <ac:chgData name="Blass, Whitman H" userId="6ea1b7de-5a8f-4989-862b-7fbeb3e964b4" providerId="ADAL" clId="{369E003D-624C-3745-87EF-EF2A85A14B28}" dt="2022-12-05T02:49:07.083" v="0" actId="1076"/>
          <ac:spMkLst>
            <pc:docMk/>
            <pc:sldMk cId="3322633712" sldId="274"/>
            <ac:spMk id="22" creationId="{7A72ACCB-BEE5-0F5E-F3CC-C3C9C8094D6D}"/>
          </ac:spMkLst>
        </pc:spChg>
        <pc:graphicFrameChg chg="mod modGraphic">
          <ac:chgData name="Blass, Whitman H" userId="6ea1b7de-5a8f-4989-862b-7fbeb3e964b4" providerId="ADAL" clId="{369E003D-624C-3745-87EF-EF2A85A14B28}" dt="2022-12-05T03:10:03.975" v="298" actId="122"/>
          <ac:graphicFrameMkLst>
            <pc:docMk/>
            <pc:sldMk cId="3322633712" sldId="274"/>
            <ac:graphicFrameMk id="6" creationId="{54D7574B-A821-EC32-22EA-433262B9A9AD}"/>
          </ac:graphicFrameMkLst>
        </pc:graphicFrameChg>
      </pc:sldChg>
      <pc:sldChg chg="modSp mod">
        <pc:chgData name="Blass, Whitman H" userId="6ea1b7de-5a8f-4989-862b-7fbeb3e964b4" providerId="ADAL" clId="{369E003D-624C-3745-87EF-EF2A85A14B28}" dt="2022-12-05T04:45:39.552" v="1498" actId="20577"/>
        <pc:sldMkLst>
          <pc:docMk/>
          <pc:sldMk cId="375380459" sldId="296"/>
        </pc:sldMkLst>
        <pc:spChg chg="mod">
          <ac:chgData name="Blass, Whitman H" userId="6ea1b7de-5a8f-4989-862b-7fbeb3e964b4" providerId="ADAL" clId="{369E003D-624C-3745-87EF-EF2A85A14B28}" dt="2022-12-05T04:44:59.906" v="1479" actId="1076"/>
          <ac:spMkLst>
            <pc:docMk/>
            <pc:sldMk cId="375380459" sldId="296"/>
            <ac:spMk id="2" creationId="{4E0F25C5-1E66-7176-73BD-CC7FC7676F9A}"/>
          </ac:spMkLst>
        </pc:spChg>
        <pc:spChg chg="mod">
          <ac:chgData name="Blass, Whitman H" userId="6ea1b7de-5a8f-4989-862b-7fbeb3e964b4" providerId="ADAL" clId="{369E003D-624C-3745-87EF-EF2A85A14B28}" dt="2022-12-05T04:45:39.552" v="1498" actId="20577"/>
          <ac:spMkLst>
            <pc:docMk/>
            <pc:sldMk cId="375380459" sldId="296"/>
            <ac:spMk id="6" creationId="{D8321AC4-92A9-BC25-1E23-D4E87D51B6BE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45" creationId="{CCA6FE00-166C-95CC-99C9-167C492FDB11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48" creationId="{181A216A-C8CA-9E78-FF99-D470157C67F5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51" creationId="{C8932129-94E4-0890-88FE-BFDDC9CCDBDA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54" creationId="{DA3BC28A-1F63-38A3-2F22-418DD538FA13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57" creationId="{69E9499F-A297-C068-9FA6-A9BAF82819B3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60" creationId="{3D995B38-F27E-FF3C-1DEF-FBBD98AB8E97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63" creationId="{8B3C7913-0D09-767B-7CB7-C746E2AEAE03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66" creationId="{5D73F28E-7EE8-3125-B09E-33A543F0C1AC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68" creationId="{8A8135D0-5CB1-7969-A722-991EA39E7553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69" creationId="{042D8900-0595-3575-1ACA-9336C550F5E6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70" creationId="{0996E606-8018-0AC1-618E-C97FBDBA60AE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71" creationId="{3EC3DC4C-7568-845C-1563-EF89FEDFBEB5}"/>
          </ac:spMkLst>
        </pc:spChg>
        <pc:spChg chg="mod">
          <ac:chgData name="Blass, Whitman H" userId="6ea1b7de-5a8f-4989-862b-7fbeb3e964b4" providerId="ADAL" clId="{369E003D-624C-3745-87EF-EF2A85A14B28}" dt="2022-12-05T04:45:20.396" v="1490" actId="1076"/>
          <ac:spMkLst>
            <pc:docMk/>
            <pc:sldMk cId="375380459" sldId="296"/>
            <ac:spMk id="1072" creationId="{35D1AF9D-7278-799C-2CA9-8116DD9EBC21}"/>
          </ac:spMkLst>
        </pc:spChg>
        <pc:spChg chg="mod">
          <ac:chgData name="Blass, Whitman H" userId="6ea1b7de-5a8f-4989-862b-7fbeb3e964b4" providerId="ADAL" clId="{369E003D-624C-3745-87EF-EF2A85A14B28}" dt="2022-12-05T04:45:16.212" v="1489" actId="1076"/>
          <ac:spMkLst>
            <pc:docMk/>
            <pc:sldMk cId="375380459" sldId="296"/>
            <ac:spMk id="1073" creationId="{102C3BE5-577A-AC0B-8374-00B1E987E8F7}"/>
          </ac:spMkLst>
        </pc:spChg>
        <pc:spChg chg="mod">
          <ac:chgData name="Blass, Whitman H" userId="6ea1b7de-5a8f-4989-862b-7fbeb3e964b4" providerId="ADAL" clId="{369E003D-624C-3745-87EF-EF2A85A14B28}" dt="2022-12-05T04:45:08.105" v="1488" actId="1035"/>
          <ac:spMkLst>
            <pc:docMk/>
            <pc:sldMk cId="375380459" sldId="296"/>
            <ac:spMk id="1074" creationId="{EAFB837F-029E-2A68-D53D-4715552390F0}"/>
          </ac:spMkLst>
        </pc:spChg>
        <pc:spChg chg="mod">
          <ac:chgData name="Blass, Whitman H" userId="6ea1b7de-5a8f-4989-862b-7fbeb3e964b4" providerId="ADAL" clId="{369E003D-624C-3745-87EF-EF2A85A14B28}" dt="2022-12-05T04:45:23.787" v="1491" actId="1076"/>
          <ac:spMkLst>
            <pc:docMk/>
            <pc:sldMk cId="375380459" sldId="296"/>
            <ac:spMk id="1075" creationId="{C835D267-1C4F-DA36-505C-2C5F113A2D99}"/>
          </ac:spMkLst>
        </pc:spChg>
        <pc:picChg chg="mod">
          <ac:chgData name="Blass, Whitman H" userId="6ea1b7de-5a8f-4989-862b-7fbeb3e964b4" providerId="ADAL" clId="{369E003D-624C-3745-87EF-EF2A85A14B28}" dt="2022-12-05T04:44:59.906" v="1479" actId="1076"/>
          <ac:picMkLst>
            <pc:docMk/>
            <pc:sldMk cId="375380459" sldId="296"/>
            <ac:picMk id="10" creationId="{0B1378FC-2D49-38F6-8129-34DD23E1CFF2}"/>
          </ac:picMkLst>
        </pc:picChg>
      </pc:sldChg>
      <pc:sldChg chg="delSp mod delAnim">
        <pc:chgData name="Blass, Whitman H" userId="6ea1b7de-5a8f-4989-862b-7fbeb3e964b4" providerId="ADAL" clId="{369E003D-624C-3745-87EF-EF2A85A14B28}" dt="2022-12-05T14:35:50.967" v="1501" actId="478"/>
        <pc:sldMkLst>
          <pc:docMk/>
          <pc:sldMk cId="1892167317" sldId="396"/>
        </pc:sldMkLst>
        <pc:spChg chg="del">
          <ac:chgData name="Blass, Whitman H" userId="6ea1b7de-5a8f-4989-862b-7fbeb3e964b4" providerId="ADAL" clId="{369E003D-624C-3745-87EF-EF2A85A14B28}" dt="2022-12-05T14:35:50.967" v="1501" actId="478"/>
          <ac:spMkLst>
            <pc:docMk/>
            <pc:sldMk cId="1892167317" sldId="396"/>
            <ac:spMk id="18" creationId="{0393B53F-8F4E-844E-7C12-C2810A5C1D6F}"/>
          </ac:spMkLst>
        </pc:spChg>
      </pc:sldChg>
      <pc:sldChg chg="modSp mod">
        <pc:chgData name="Blass, Whitman H" userId="6ea1b7de-5a8f-4989-862b-7fbeb3e964b4" providerId="ADAL" clId="{369E003D-624C-3745-87EF-EF2A85A14B28}" dt="2022-12-05T03:09:56.169" v="297" actId="122"/>
        <pc:sldMkLst>
          <pc:docMk/>
          <pc:sldMk cId="2821124165" sldId="397"/>
        </pc:sldMkLst>
        <pc:graphicFrameChg chg="mod modGraphic">
          <ac:chgData name="Blass, Whitman H" userId="6ea1b7de-5a8f-4989-862b-7fbeb3e964b4" providerId="ADAL" clId="{369E003D-624C-3745-87EF-EF2A85A14B28}" dt="2022-12-05T03:09:56.169" v="297" actId="122"/>
          <ac:graphicFrameMkLst>
            <pc:docMk/>
            <pc:sldMk cId="2821124165" sldId="397"/>
            <ac:graphicFrameMk id="6" creationId="{54D7574B-A821-EC32-22EA-433262B9A9AD}"/>
          </ac:graphicFrameMkLst>
        </pc:graphicFrameChg>
      </pc:sldChg>
      <pc:sldChg chg="addSp delSp modSp mod">
        <pc:chgData name="Blass, Whitman H" userId="6ea1b7de-5a8f-4989-862b-7fbeb3e964b4" providerId="ADAL" clId="{369E003D-624C-3745-87EF-EF2A85A14B28}" dt="2022-12-05T03:09:50.092" v="296" actId="122"/>
        <pc:sldMkLst>
          <pc:docMk/>
          <pc:sldMk cId="343186079" sldId="398"/>
        </pc:sldMkLst>
        <pc:graphicFrameChg chg="add del mod">
          <ac:chgData name="Blass, Whitman H" userId="6ea1b7de-5a8f-4989-862b-7fbeb3e964b4" providerId="ADAL" clId="{369E003D-624C-3745-87EF-EF2A85A14B28}" dt="2022-12-05T03:06:33.802" v="264"/>
          <ac:graphicFrameMkLst>
            <pc:docMk/>
            <pc:sldMk cId="343186079" sldId="398"/>
            <ac:graphicFrameMk id="3" creationId="{60CF9468-0C2A-E14D-ABCE-6E550F37E2F9}"/>
          </ac:graphicFrameMkLst>
        </pc:graphicFrameChg>
        <pc:graphicFrameChg chg="add mod modGraphic">
          <ac:chgData name="Blass, Whitman H" userId="6ea1b7de-5a8f-4989-862b-7fbeb3e964b4" providerId="ADAL" clId="{369E003D-624C-3745-87EF-EF2A85A14B28}" dt="2022-12-05T03:09:50.092" v="296" actId="122"/>
          <ac:graphicFrameMkLst>
            <pc:docMk/>
            <pc:sldMk cId="343186079" sldId="398"/>
            <ac:graphicFrameMk id="4" creationId="{93F7D165-8571-CFB9-44F4-D1A510FFA262}"/>
          </ac:graphicFrameMkLst>
        </pc:graphicFrameChg>
        <pc:graphicFrameChg chg="del">
          <ac:chgData name="Blass, Whitman H" userId="6ea1b7de-5a8f-4989-862b-7fbeb3e964b4" providerId="ADAL" clId="{369E003D-624C-3745-87EF-EF2A85A14B28}" dt="2022-12-05T03:06:35.025" v="265" actId="478"/>
          <ac:graphicFrameMkLst>
            <pc:docMk/>
            <pc:sldMk cId="343186079" sldId="398"/>
            <ac:graphicFrameMk id="5" creationId="{F30AD065-CC7D-CBDD-94B1-0A465ED02B39}"/>
          </ac:graphicFrameMkLst>
        </pc:graphicFrameChg>
      </pc:sldChg>
      <pc:sldChg chg="modSp mod delCm">
        <pc:chgData name="Blass, Whitman H" userId="6ea1b7de-5a8f-4989-862b-7fbeb3e964b4" providerId="ADAL" clId="{369E003D-624C-3745-87EF-EF2A85A14B28}" dt="2022-12-05T03:09:41.509" v="295" actId="122"/>
        <pc:sldMkLst>
          <pc:docMk/>
          <pc:sldMk cId="2517827886" sldId="399"/>
        </pc:sldMkLst>
        <pc:graphicFrameChg chg="mod modGraphic">
          <ac:chgData name="Blass, Whitman H" userId="6ea1b7de-5a8f-4989-862b-7fbeb3e964b4" providerId="ADAL" clId="{369E003D-624C-3745-87EF-EF2A85A14B28}" dt="2022-12-05T03:09:41.509" v="295" actId="122"/>
          <ac:graphicFrameMkLst>
            <pc:docMk/>
            <pc:sldMk cId="2517827886" sldId="399"/>
            <ac:graphicFrameMk id="4" creationId="{4C8E4D6C-A378-8CE4-0F51-310913B6FA41}"/>
          </ac:graphicFrameMkLst>
        </pc:graphicFrameChg>
      </pc:sldChg>
      <pc:sldChg chg="modSp">
        <pc:chgData name="Blass, Whitman H" userId="6ea1b7de-5a8f-4989-862b-7fbeb3e964b4" providerId="ADAL" clId="{369E003D-624C-3745-87EF-EF2A85A14B28}" dt="2022-12-05T03:10:28.127" v="301" actId="20577"/>
        <pc:sldMkLst>
          <pc:docMk/>
          <pc:sldMk cId="3330447024" sldId="400"/>
        </pc:sldMkLst>
        <pc:spChg chg="mod">
          <ac:chgData name="Blass, Whitman H" userId="6ea1b7de-5a8f-4989-862b-7fbeb3e964b4" providerId="ADAL" clId="{369E003D-624C-3745-87EF-EF2A85A14B28}" dt="2022-12-05T03:10:28.127" v="301" actId="20577"/>
          <ac:spMkLst>
            <pc:docMk/>
            <pc:sldMk cId="3330447024" sldId="400"/>
            <ac:spMk id="22" creationId="{1945F3F9-BECF-5F88-5749-BE7D6995048F}"/>
          </ac:spMkLst>
        </pc:spChg>
      </pc:sldChg>
      <pc:sldChg chg="delSp modSp mod ord delAnim modShow">
        <pc:chgData name="Blass, Whitman H" userId="6ea1b7de-5a8f-4989-862b-7fbeb3e964b4" providerId="ADAL" clId="{369E003D-624C-3745-87EF-EF2A85A14B28}" dt="2022-12-05T03:37:46.702" v="820" actId="729"/>
        <pc:sldMkLst>
          <pc:docMk/>
          <pc:sldMk cId="3528160516" sldId="406"/>
        </pc:sldMkLst>
        <pc:spChg chg="mod">
          <ac:chgData name="Blass, Whitman H" userId="6ea1b7de-5a8f-4989-862b-7fbeb3e964b4" providerId="ADAL" clId="{369E003D-624C-3745-87EF-EF2A85A14B28}" dt="2022-12-05T03:36:12.460" v="782" actId="20577"/>
          <ac:spMkLst>
            <pc:docMk/>
            <pc:sldMk cId="3528160516" sldId="406"/>
            <ac:spMk id="2" creationId="{2341F9EA-4709-2E4E-1BC5-97CD293D760E}"/>
          </ac:spMkLst>
        </pc:spChg>
        <pc:spChg chg="del">
          <ac:chgData name="Blass, Whitman H" userId="6ea1b7de-5a8f-4989-862b-7fbeb3e964b4" providerId="ADAL" clId="{369E003D-624C-3745-87EF-EF2A85A14B28}" dt="2022-12-05T03:36:40.975" v="785" actId="478"/>
          <ac:spMkLst>
            <pc:docMk/>
            <pc:sldMk cId="3528160516" sldId="406"/>
            <ac:spMk id="10" creationId="{AF7ACB33-D8C8-4836-DD4D-E1B17986B70F}"/>
          </ac:spMkLst>
        </pc:spChg>
        <pc:spChg chg="del">
          <ac:chgData name="Blass, Whitman H" userId="6ea1b7de-5a8f-4989-862b-7fbeb3e964b4" providerId="ADAL" clId="{369E003D-624C-3745-87EF-EF2A85A14B28}" dt="2022-12-05T03:36:16.655" v="783" actId="478"/>
          <ac:spMkLst>
            <pc:docMk/>
            <pc:sldMk cId="3528160516" sldId="406"/>
            <ac:spMk id="29" creationId="{FCAA6A16-625C-F7E9-1734-0702FF5E27DD}"/>
          </ac:spMkLst>
        </pc:spChg>
        <pc:graphicFrameChg chg="del">
          <ac:chgData name="Blass, Whitman H" userId="6ea1b7de-5a8f-4989-862b-7fbeb3e964b4" providerId="ADAL" clId="{369E003D-624C-3745-87EF-EF2A85A14B28}" dt="2022-12-05T03:36:39.117" v="784" actId="478"/>
          <ac:graphicFrameMkLst>
            <pc:docMk/>
            <pc:sldMk cId="3528160516" sldId="406"/>
            <ac:graphicFrameMk id="6" creationId="{3B580F44-8E60-1B23-7C62-2EF0EE7A744D}"/>
          </ac:graphicFrameMkLst>
        </pc:graphicFrameChg>
        <pc:graphicFrameChg chg="mod modGraphic">
          <ac:chgData name="Blass, Whitman H" userId="6ea1b7de-5a8f-4989-862b-7fbeb3e964b4" providerId="ADAL" clId="{369E003D-624C-3745-87EF-EF2A85A14B28}" dt="2022-12-05T03:37:40.197" v="819" actId="20577"/>
          <ac:graphicFrameMkLst>
            <pc:docMk/>
            <pc:sldMk cId="3528160516" sldId="406"/>
            <ac:graphicFrameMk id="8" creationId="{6506B438-6BF0-AE96-B716-5BE2B5FDAAC6}"/>
          </ac:graphicFrameMkLst>
        </pc:graphicFrameChg>
      </pc:sldChg>
      <pc:sldChg chg="modSp mod ord modShow">
        <pc:chgData name="Blass, Whitman H" userId="6ea1b7de-5a8f-4989-862b-7fbeb3e964b4" providerId="ADAL" clId="{369E003D-624C-3745-87EF-EF2A85A14B28}" dt="2022-12-05T15:18:34.114" v="1587" actId="20577"/>
        <pc:sldMkLst>
          <pc:docMk/>
          <pc:sldMk cId="746997591" sldId="422"/>
        </pc:sldMkLst>
        <pc:spChg chg="mod">
          <ac:chgData name="Blass, Whitman H" userId="6ea1b7de-5a8f-4989-862b-7fbeb3e964b4" providerId="ADAL" clId="{369E003D-624C-3745-87EF-EF2A85A14B28}" dt="2022-12-05T15:18:34.114" v="1587" actId="20577"/>
          <ac:spMkLst>
            <pc:docMk/>
            <pc:sldMk cId="746997591" sldId="422"/>
            <ac:spMk id="2" creationId="{2341F9EA-4709-2E4E-1BC5-97CD293D760E}"/>
          </ac:spMkLst>
        </pc:spChg>
      </pc:sldChg>
      <pc:sldChg chg="modSp mod ord modShow">
        <pc:chgData name="Blass, Whitman H" userId="6ea1b7de-5a8f-4989-862b-7fbeb3e964b4" providerId="ADAL" clId="{369E003D-624C-3745-87EF-EF2A85A14B28}" dt="2022-12-05T15:18:19.585" v="1582" actId="20577"/>
        <pc:sldMkLst>
          <pc:docMk/>
          <pc:sldMk cId="798316665" sldId="425"/>
        </pc:sldMkLst>
        <pc:spChg chg="mod">
          <ac:chgData name="Blass, Whitman H" userId="6ea1b7de-5a8f-4989-862b-7fbeb3e964b4" providerId="ADAL" clId="{369E003D-624C-3745-87EF-EF2A85A14B28}" dt="2022-12-05T15:18:19.585" v="1582" actId="20577"/>
          <ac:spMkLst>
            <pc:docMk/>
            <pc:sldMk cId="798316665" sldId="425"/>
            <ac:spMk id="2" creationId="{2341F9EA-4709-2E4E-1BC5-97CD293D760E}"/>
          </ac:spMkLst>
        </pc:spChg>
      </pc:sldChg>
      <pc:sldChg chg="modSp mod ord">
        <pc:chgData name="Blass, Whitman H" userId="6ea1b7de-5a8f-4989-862b-7fbeb3e964b4" providerId="ADAL" clId="{369E003D-624C-3745-87EF-EF2A85A14B28}" dt="2022-12-05T04:00:44.403" v="1473"/>
        <pc:sldMkLst>
          <pc:docMk/>
          <pc:sldMk cId="1338125672" sldId="427"/>
        </pc:sldMkLst>
        <pc:spChg chg="mod">
          <ac:chgData name="Blass, Whitman H" userId="6ea1b7de-5a8f-4989-862b-7fbeb3e964b4" providerId="ADAL" clId="{369E003D-624C-3745-87EF-EF2A85A14B28}" dt="2022-12-05T04:00:44.403" v="1473"/>
          <ac:spMkLst>
            <pc:docMk/>
            <pc:sldMk cId="1338125672" sldId="427"/>
            <ac:spMk id="2" creationId="{2341F9EA-4709-2E4E-1BC5-97CD293D760E}"/>
          </ac:spMkLst>
        </pc:spChg>
      </pc:sldChg>
      <pc:sldChg chg="modSp mod ord">
        <pc:chgData name="Blass, Whitman H" userId="6ea1b7de-5a8f-4989-862b-7fbeb3e964b4" providerId="ADAL" clId="{369E003D-624C-3745-87EF-EF2A85A14B28}" dt="2022-12-05T04:00:48.462" v="1474"/>
        <pc:sldMkLst>
          <pc:docMk/>
          <pc:sldMk cId="434022377" sldId="428"/>
        </pc:sldMkLst>
        <pc:spChg chg="mod">
          <ac:chgData name="Blass, Whitman H" userId="6ea1b7de-5a8f-4989-862b-7fbeb3e964b4" providerId="ADAL" clId="{369E003D-624C-3745-87EF-EF2A85A14B28}" dt="2022-12-05T04:00:48.462" v="1474"/>
          <ac:spMkLst>
            <pc:docMk/>
            <pc:sldMk cId="434022377" sldId="428"/>
            <ac:spMk id="2" creationId="{2341F9EA-4709-2E4E-1BC5-97CD293D760E}"/>
          </ac:spMkLst>
        </pc:spChg>
      </pc:sldChg>
      <pc:sldChg chg="addSp modSp mod">
        <pc:chgData name="Blass, Whitman H" userId="6ea1b7de-5a8f-4989-862b-7fbeb3e964b4" providerId="ADAL" clId="{369E003D-624C-3745-87EF-EF2A85A14B28}" dt="2022-12-05T14:36:57.326" v="1558" actId="20577"/>
        <pc:sldMkLst>
          <pc:docMk/>
          <pc:sldMk cId="3640270319" sldId="457"/>
        </pc:sldMkLst>
        <pc:spChg chg="add mod">
          <ac:chgData name="Blass, Whitman H" userId="6ea1b7de-5a8f-4989-862b-7fbeb3e964b4" providerId="ADAL" clId="{369E003D-624C-3745-87EF-EF2A85A14B28}" dt="2022-12-05T03:42:44.533" v="1106" actId="20577"/>
          <ac:spMkLst>
            <pc:docMk/>
            <pc:sldMk cId="3640270319" sldId="457"/>
            <ac:spMk id="4" creationId="{4AF96F4D-A146-6B34-F407-1A90CC2BD1BD}"/>
          </ac:spMkLst>
        </pc:spChg>
        <pc:spChg chg="mod">
          <ac:chgData name="Blass, Whitman H" userId="6ea1b7de-5a8f-4989-862b-7fbeb3e964b4" providerId="ADAL" clId="{369E003D-624C-3745-87EF-EF2A85A14B28}" dt="2022-12-05T14:36:57.326" v="1558" actId="20577"/>
          <ac:spMkLst>
            <pc:docMk/>
            <pc:sldMk cId="3640270319" sldId="457"/>
            <ac:spMk id="14" creationId="{9AE393B9-2702-E965-187F-7E7BC850F1BB}"/>
          </ac:spMkLst>
        </pc:spChg>
        <pc:graphicFrameChg chg="mod">
          <ac:chgData name="Blass, Whitman H" userId="6ea1b7de-5a8f-4989-862b-7fbeb3e964b4" providerId="ADAL" clId="{369E003D-624C-3745-87EF-EF2A85A14B28}" dt="2022-12-05T03:41:40.823" v="1038"/>
          <ac:graphicFrameMkLst>
            <pc:docMk/>
            <pc:sldMk cId="3640270319" sldId="457"/>
            <ac:graphicFrameMk id="3" creationId="{B55F9F07-DD47-C3E7-FABD-6DF082490D1D}"/>
          </ac:graphicFrameMkLst>
        </pc:graphicFrameChg>
      </pc:sldChg>
      <pc:sldChg chg="modSp mod ord modShow">
        <pc:chgData name="Blass, Whitman H" userId="6ea1b7de-5a8f-4989-862b-7fbeb3e964b4" providerId="ADAL" clId="{369E003D-624C-3745-87EF-EF2A85A14B28}" dt="2022-12-05T15:18:31.214" v="1586" actId="20577"/>
        <pc:sldMkLst>
          <pc:docMk/>
          <pc:sldMk cId="1819365067" sldId="462"/>
        </pc:sldMkLst>
        <pc:spChg chg="mod">
          <ac:chgData name="Blass, Whitman H" userId="6ea1b7de-5a8f-4989-862b-7fbeb3e964b4" providerId="ADAL" clId="{369E003D-624C-3745-87EF-EF2A85A14B28}" dt="2022-12-05T15:18:31.214" v="1586" actId="20577"/>
          <ac:spMkLst>
            <pc:docMk/>
            <pc:sldMk cId="1819365067" sldId="462"/>
            <ac:spMk id="2" creationId="{2341F9EA-4709-2E4E-1BC5-97CD293D760E}"/>
          </ac:spMkLst>
        </pc:spChg>
      </pc:sldChg>
      <pc:sldChg chg="modSp mod ord modShow">
        <pc:chgData name="Blass, Whitman H" userId="6ea1b7de-5a8f-4989-862b-7fbeb3e964b4" providerId="ADAL" clId="{369E003D-624C-3745-87EF-EF2A85A14B28}" dt="2022-12-05T15:18:24.161" v="1584" actId="20577"/>
        <pc:sldMkLst>
          <pc:docMk/>
          <pc:sldMk cId="2923826306" sldId="463"/>
        </pc:sldMkLst>
        <pc:spChg chg="mod">
          <ac:chgData name="Blass, Whitman H" userId="6ea1b7de-5a8f-4989-862b-7fbeb3e964b4" providerId="ADAL" clId="{369E003D-624C-3745-87EF-EF2A85A14B28}" dt="2022-12-05T15:18:24.161" v="1584" actId="20577"/>
          <ac:spMkLst>
            <pc:docMk/>
            <pc:sldMk cId="2923826306" sldId="463"/>
            <ac:spMk id="2" creationId="{2341F9EA-4709-2E4E-1BC5-97CD293D760E}"/>
          </ac:spMkLst>
        </pc:spChg>
      </pc:sldChg>
      <pc:sldChg chg="modSp mod ord modShow">
        <pc:chgData name="Blass, Whitman H" userId="6ea1b7de-5a8f-4989-862b-7fbeb3e964b4" providerId="ADAL" clId="{369E003D-624C-3745-87EF-EF2A85A14B28}" dt="2022-12-05T15:18:14.849" v="1580" actId="20577"/>
        <pc:sldMkLst>
          <pc:docMk/>
          <pc:sldMk cId="3406756847" sldId="464"/>
        </pc:sldMkLst>
        <pc:spChg chg="mod">
          <ac:chgData name="Blass, Whitman H" userId="6ea1b7de-5a8f-4989-862b-7fbeb3e964b4" providerId="ADAL" clId="{369E003D-624C-3745-87EF-EF2A85A14B28}" dt="2022-12-05T15:18:14.849" v="1580" actId="20577"/>
          <ac:spMkLst>
            <pc:docMk/>
            <pc:sldMk cId="3406756847" sldId="464"/>
            <ac:spMk id="2" creationId="{2341F9EA-4709-2E4E-1BC5-97CD293D760E}"/>
          </ac:spMkLst>
        </pc:spChg>
      </pc:sldChg>
      <pc:sldChg chg="addSp delSp modSp mod">
        <pc:chgData name="Blass, Whitman H" userId="6ea1b7de-5a8f-4989-862b-7fbeb3e964b4" providerId="ADAL" clId="{369E003D-624C-3745-87EF-EF2A85A14B28}" dt="2022-12-05T03:34:08.212" v="743" actId="478"/>
        <pc:sldMkLst>
          <pc:docMk/>
          <pc:sldMk cId="554657537" sldId="465"/>
        </pc:sldMkLst>
        <pc:spChg chg="add del mod">
          <ac:chgData name="Blass, Whitman H" userId="6ea1b7de-5a8f-4989-862b-7fbeb3e964b4" providerId="ADAL" clId="{369E003D-624C-3745-87EF-EF2A85A14B28}" dt="2022-12-05T03:34:08.212" v="743" actId="478"/>
          <ac:spMkLst>
            <pc:docMk/>
            <pc:sldMk cId="554657537" sldId="465"/>
            <ac:spMk id="6" creationId="{F0ABBCA8-C02C-94A5-F98C-A48B06634E7C}"/>
          </ac:spMkLst>
        </pc:spChg>
        <pc:spChg chg="mod">
          <ac:chgData name="Blass, Whitman H" userId="6ea1b7de-5a8f-4989-862b-7fbeb3e964b4" providerId="ADAL" clId="{369E003D-624C-3745-87EF-EF2A85A14B28}" dt="2022-12-05T03:33:56.613" v="709" actId="20577"/>
          <ac:spMkLst>
            <pc:docMk/>
            <pc:sldMk cId="554657537" sldId="465"/>
            <ac:spMk id="16" creationId="{EC08CB5C-C596-54A5-7137-364AF9659050}"/>
          </ac:spMkLst>
        </pc:spChg>
      </pc:sldChg>
      <pc:sldChg chg="addSp modSp mod ord modAnim">
        <pc:chgData name="Blass, Whitman H" userId="6ea1b7de-5a8f-4989-862b-7fbeb3e964b4" providerId="ADAL" clId="{369E003D-624C-3745-87EF-EF2A85A14B28}" dt="2022-12-05T15:16:42.027" v="1561" actId="20578"/>
        <pc:sldMkLst>
          <pc:docMk/>
          <pc:sldMk cId="1320416875" sldId="466"/>
        </pc:sldMkLst>
        <pc:spChg chg="mod">
          <ac:chgData name="Blass, Whitman H" userId="6ea1b7de-5a8f-4989-862b-7fbeb3e964b4" providerId="ADAL" clId="{369E003D-624C-3745-87EF-EF2A85A14B28}" dt="2022-12-05T03:14:57.863" v="313" actId="20577"/>
          <ac:spMkLst>
            <pc:docMk/>
            <pc:sldMk cId="1320416875" sldId="466"/>
            <ac:spMk id="2" creationId="{E932D387-15D8-60F2-44D3-071C7F3C9E6B}"/>
          </ac:spMkLst>
        </pc:spChg>
        <pc:spChg chg="add mod">
          <ac:chgData name="Blass, Whitman H" userId="6ea1b7de-5a8f-4989-862b-7fbeb3e964b4" providerId="ADAL" clId="{369E003D-624C-3745-87EF-EF2A85A14B28}" dt="2022-12-05T03:14:37.465" v="302"/>
          <ac:spMkLst>
            <pc:docMk/>
            <pc:sldMk cId="1320416875" sldId="466"/>
            <ac:spMk id="4" creationId="{1D230250-82D5-4734-1603-A384974A16C6}"/>
          </ac:spMkLst>
        </pc:spChg>
        <pc:spChg chg="add mod">
          <ac:chgData name="Blass, Whitman H" userId="6ea1b7de-5a8f-4989-862b-7fbeb3e964b4" providerId="ADAL" clId="{369E003D-624C-3745-87EF-EF2A85A14B28}" dt="2022-12-05T03:14:37.465" v="302"/>
          <ac:spMkLst>
            <pc:docMk/>
            <pc:sldMk cId="1320416875" sldId="466"/>
            <ac:spMk id="5" creationId="{C06345CA-CCDD-6076-AA49-2793F7A6239F}"/>
          </ac:spMkLst>
        </pc:spChg>
        <pc:spChg chg="add mod">
          <ac:chgData name="Blass, Whitman H" userId="6ea1b7de-5a8f-4989-862b-7fbeb3e964b4" providerId="ADAL" clId="{369E003D-624C-3745-87EF-EF2A85A14B28}" dt="2022-12-05T03:14:37.465" v="302"/>
          <ac:spMkLst>
            <pc:docMk/>
            <pc:sldMk cId="1320416875" sldId="466"/>
            <ac:spMk id="6" creationId="{228F2104-6FEE-3E6D-81CE-250B1F0C9FEC}"/>
          </ac:spMkLst>
        </pc:spChg>
        <pc:spChg chg="add mod">
          <ac:chgData name="Blass, Whitman H" userId="6ea1b7de-5a8f-4989-862b-7fbeb3e964b4" providerId="ADAL" clId="{369E003D-624C-3745-87EF-EF2A85A14B28}" dt="2022-12-05T03:14:37.465" v="302"/>
          <ac:spMkLst>
            <pc:docMk/>
            <pc:sldMk cId="1320416875" sldId="466"/>
            <ac:spMk id="7" creationId="{A799CE04-F751-720D-92D9-5630BA2560D6}"/>
          </ac:spMkLst>
        </pc:spChg>
        <pc:spChg chg="add mod">
          <ac:chgData name="Blass, Whitman H" userId="6ea1b7de-5a8f-4989-862b-7fbeb3e964b4" providerId="ADAL" clId="{369E003D-624C-3745-87EF-EF2A85A14B28}" dt="2022-12-05T03:14:37.465" v="302"/>
          <ac:spMkLst>
            <pc:docMk/>
            <pc:sldMk cId="1320416875" sldId="466"/>
            <ac:spMk id="8" creationId="{B53657A7-5C14-FBA0-D350-A15B03BE3E4F}"/>
          </ac:spMkLst>
        </pc:spChg>
        <pc:spChg chg="add mod">
          <ac:chgData name="Blass, Whitman H" userId="6ea1b7de-5a8f-4989-862b-7fbeb3e964b4" providerId="ADAL" clId="{369E003D-624C-3745-87EF-EF2A85A14B28}" dt="2022-12-05T03:14:37.465" v="302"/>
          <ac:spMkLst>
            <pc:docMk/>
            <pc:sldMk cId="1320416875" sldId="466"/>
            <ac:spMk id="9" creationId="{EB21DCE3-9C2C-9D72-05D0-98DFED89E653}"/>
          </ac:spMkLst>
        </pc:spChg>
        <pc:spChg chg="add mod">
          <ac:chgData name="Blass, Whitman H" userId="6ea1b7de-5a8f-4989-862b-7fbeb3e964b4" providerId="ADAL" clId="{369E003D-624C-3745-87EF-EF2A85A14B28}" dt="2022-12-05T03:14:37.465" v="302"/>
          <ac:spMkLst>
            <pc:docMk/>
            <pc:sldMk cId="1320416875" sldId="466"/>
            <ac:spMk id="10" creationId="{1A667AD6-3B24-09F3-6818-5709E093FCB2}"/>
          </ac:spMkLst>
        </pc:spChg>
        <pc:spChg chg="add mod">
          <ac:chgData name="Blass, Whitman H" userId="6ea1b7de-5a8f-4989-862b-7fbeb3e964b4" providerId="ADAL" clId="{369E003D-624C-3745-87EF-EF2A85A14B28}" dt="2022-12-05T03:29:27.527" v="528" actId="404"/>
          <ac:spMkLst>
            <pc:docMk/>
            <pc:sldMk cId="1320416875" sldId="466"/>
            <ac:spMk id="14" creationId="{8276B411-90E4-1B61-CFD0-07A831D51517}"/>
          </ac:spMkLst>
        </pc:spChg>
        <pc:spChg chg="add mod">
          <ac:chgData name="Blass, Whitman H" userId="6ea1b7de-5a8f-4989-862b-7fbeb3e964b4" providerId="ADAL" clId="{369E003D-624C-3745-87EF-EF2A85A14B28}" dt="2022-12-05T03:28:28.022" v="481" actId="20577"/>
          <ac:spMkLst>
            <pc:docMk/>
            <pc:sldMk cId="1320416875" sldId="466"/>
            <ac:spMk id="15" creationId="{1CD55114-5794-D1A3-85A0-E28E4C1E4549}"/>
          </ac:spMkLst>
        </pc:spChg>
        <pc:spChg chg="add mod">
          <ac:chgData name="Blass, Whitman H" userId="6ea1b7de-5a8f-4989-862b-7fbeb3e964b4" providerId="ADAL" clId="{369E003D-624C-3745-87EF-EF2A85A14B28}" dt="2022-12-05T03:32:53.065" v="704" actId="1076"/>
          <ac:spMkLst>
            <pc:docMk/>
            <pc:sldMk cId="1320416875" sldId="466"/>
            <ac:spMk id="16" creationId="{4FA8A3D0-8727-9106-D0BA-E17B9C2A8117}"/>
          </ac:spMkLst>
        </pc:spChg>
        <pc:spChg chg="add mod">
          <ac:chgData name="Blass, Whitman H" userId="6ea1b7de-5a8f-4989-862b-7fbeb3e964b4" providerId="ADAL" clId="{369E003D-624C-3745-87EF-EF2A85A14B28}" dt="2022-12-05T03:32:57.582" v="706" actId="1076"/>
          <ac:spMkLst>
            <pc:docMk/>
            <pc:sldMk cId="1320416875" sldId="466"/>
            <ac:spMk id="17" creationId="{04711AD3-DD59-CDBB-E368-DEA13AA1A631}"/>
          </ac:spMkLst>
        </pc:spChg>
        <pc:spChg chg="add mod">
          <ac:chgData name="Blass, Whitman H" userId="6ea1b7de-5a8f-4989-862b-7fbeb3e964b4" providerId="ADAL" clId="{369E003D-624C-3745-87EF-EF2A85A14B28}" dt="2022-12-05T03:32:55.490" v="705" actId="1076"/>
          <ac:spMkLst>
            <pc:docMk/>
            <pc:sldMk cId="1320416875" sldId="466"/>
            <ac:spMk id="18" creationId="{9C09E96A-A8C9-C94D-00C5-8A20FFC14808}"/>
          </ac:spMkLst>
        </pc:spChg>
        <pc:spChg chg="add mod">
          <ac:chgData name="Blass, Whitman H" userId="6ea1b7de-5a8f-4989-862b-7fbeb3e964b4" providerId="ADAL" clId="{369E003D-624C-3745-87EF-EF2A85A14B28}" dt="2022-12-05T03:41:11.293" v="1037" actId="1076"/>
          <ac:spMkLst>
            <pc:docMk/>
            <pc:sldMk cId="1320416875" sldId="466"/>
            <ac:spMk id="19" creationId="{1841A825-25EB-297D-D385-573D1517E969}"/>
          </ac:spMkLst>
        </pc:spChg>
        <pc:picChg chg="add mod modCrop">
          <ac:chgData name="Blass, Whitman H" userId="6ea1b7de-5a8f-4989-862b-7fbeb3e964b4" providerId="ADAL" clId="{369E003D-624C-3745-87EF-EF2A85A14B28}" dt="2022-12-05T03:28:46.582" v="517" actId="1036"/>
          <ac:picMkLst>
            <pc:docMk/>
            <pc:sldMk cId="1320416875" sldId="466"/>
            <ac:picMk id="12" creationId="{2DC17556-C947-2068-5121-4CF13DAF97CD}"/>
          </ac:picMkLst>
        </pc:picChg>
      </pc:sldChg>
      <pc:sldChg chg="modSp">
        <pc:chgData name="Blass, Whitman H" userId="6ea1b7de-5a8f-4989-862b-7fbeb3e964b4" providerId="ADAL" clId="{369E003D-624C-3745-87EF-EF2A85A14B28}" dt="2022-12-05T03:23:41.080" v="314" actId="931"/>
        <pc:sldMkLst>
          <pc:docMk/>
          <pc:sldMk cId="3516059524" sldId="467"/>
        </pc:sldMkLst>
        <pc:spChg chg="mod">
          <ac:chgData name="Blass, Whitman H" userId="6ea1b7de-5a8f-4989-862b-7fbeb3e964b4" providerId="ADAL" clId="{369E003D-624C-3745-87EF-EF2A85A14B28}" dt="2022-12-05T03:23:41.080" v="314" actId="931"/>
          <ac:spMkLst>
            <pc:docMk/>
            <pc:sldMk cId="3516059524" sldId="467"/>
            <ac:spMk id="27" creationId="{D62DDBDF-2AB6-DB29-75E4-F526203ABCFB}"/>
          </ac:spMkLst>
        </pc:spChg>
      </pc:sldChg>
      <pc:sldChg chg="addSp delSp modSp add mod">
        <pc:chgData name="Blass, Whitman H" userId="6ea1b7de-5a8f-4989-862b-7fbeb3e964b4" providerId="ADAL" clId="{369E003D-624C-3745-87EF-EF2A85A14B28}" dt="2022-12-05T03:59:25.992" v="1454"/>
        <pc:sldMkLst>
          <pc:docMk/>
          <pc:sldMk cId="3056043454" sldId="468"/>
        </pc:sldMkLst>
        <pc:spChg chg="del">
          <ac:chgData name="Blass, Whitman H" userId="6ea1b7de-5a8f-4989-862b-7fbeb3e964b4" providerId="ADAL" clId="{369E003D-624C-3745-87EF-EF2A85A14B28}" dt="2022-12-05T03:48:30.066" v="1108" actId="478"/>
          <ac:spMkLst>
            <pc:docMk/>
            <pc:sldMk cId="3056043454" sldId="468"/>
            <ac:spMk id="6" creationId="{86CF4D11-EDE7-3699-976D-1F7D44FF6411}"/>
          </ac:spMkLst>
        </pc:spChg>
        <pc:spChg chg="add mod">
          <ac:chgData name="Blass, Whitman H" userId="6ea1b7de-5a8f-4989-862b-7fbeb3e964b4" providerId="ADAL" clId="{369E003D-624C-3745-87EF-EF2A85A14B28}" dt="2022-12-05T03:56:56.655" v="1435" actId="1036"/>
          <ac:spMkLst>
            <pc:docMk/>
            <pc:sldMk cId="3056043454" sldId="468"/>
            <ac:spMk id="9" creationId="{E5EABAD5-8420-C94B-6710-9B8CEAB7478C}"/>
          </ac:spMkLst>
        </pc:spChg>
        <pc:spChg chg="add mod">
          <ac:chgData name="Blass, Whitman H" userId="6ea1b7de-5a8f-4989-862b-7fbeb3e964b4" providerId="ADAL" clId="{369E003D-624C-3745-87EF-EF2A85A14B28}" dt="2022-12-05T03:56:46.883" v="1428" actId="1076"/>
          <ac:spMkLst>
            <pc:docMk/>
            <pc:sldMk cId="3056043454" sldId="468"/>
            <ac:spMk id="10" creationId="{3E42A4DD-4071-CFC1-F472-9845A741FEE5}"/>
          </ac:spMkLst>
        </pc:spChg>
        <pc:spChg chg="mod">
          <ac:chgData name="Blass, Whitman H" userId="6ea1b7de-5a8f-4989-862b-7fbeb3e964b4" providerId="ADAL" clId="{369E003D-624C-3745-87EF-EF2A85A14B28}" dt="2022-12-05T03:56:53.845" v="1432" actId="1036"/>
          <ac:spMkLst>
            <pc:docMk/>
            <pc:sldMk cId="3056043454" sldId="468"/>
            <ac:spMk id="30" creationId="{1F3B9A6B-5AA4-DAD0-E422-C70E46B6677F}"/>
          </ac:spMkLst>
        </pc:spChg>
        <pc:spChg chg="mod">
          <ac:chgData name="Blass, Whitman H" userId="6ea1b7de-5a8f-4989-862b-7fbeb3e964b4" providerId="ADAL" clId="{369E003D-624C-3745-87EF-EF2A85A14B28}" dt="2022-12-05T03:56:53.845" v="1432" actId="1036"/>
          <ac:spMkLst>
            <pc:docMk/>
            <pc:sldMk cId="3056043454" sldId="468"/>
            <ac:spMk id="33" creationId="{D9414975-AAFE-B75E-39B3-A318D9DE78C8}"/>
          </ac:spMkLst>
        </pc:spChg>
        <pc:graphicFrameChg chg="del">
          <ac:chgData name="Blass, Whitman H" userId="6ea1b7de-5a8f-4989-862b-7fbeb3e964b4" providerId="ADAL" clId="{369E003D-624C-3745-87EF-EF2A85A14B28}" dt="2022-12-05T03:48:33.703" v="1109" actId="478"/>
          <ac:graphicFrameMkLst>
            <pc:docMk/>
            <pc:sldMk cId="3056043454" sldId="468"/>
            <ac:graphicFrameMk id="4" creationId="{70C554FD-64C1-47D5-FA76-0DB14B0B8CE6}"/>
          </ac:graphicFrameMkLst>
        </pc:graphicFrameChg>
        <pc:graphicFrameChg chg="mod modGraphic">
          <ac:chgData name="Blass, Whitman H" userId="6ea1b7de-5a8f-4989-862b-7fbeb3e964b4" providerId="ADAL" clId="{369E003D-624C-3745-87EF-EF2A85A14B28}" dt="2022-12-05T03:59:25.992" v="1454"/>
          <ac:graphicFrameMkLst>
            <pc:docMk/>
            <pc:sldMk cId="3056043454" sldId="468"/>
            <ac:graphicFrameMk id="25" creationId="{54196499-1D03-BB28-E8A9-3082D266666A}"/>
          </ac:graphicFrameMkLst>
        </pc:graphicFrameChg>
        <pc:picChg chg="add mod modCrop">
          <ac:chgData name="Blass, Whitman H" userId="6ea1b7de-5a8f-4989-862b-7fbeb3e964b4" providerId="ADAL" clId="{369E003D-624C-3745-87EF-EF2A85A14B28}" dt="2022-12-05T03:55:23.911" v="1354" actId="14100"/>
          <ac:picMkLst>
            <pc:docMk/>
            <pc:sldMk cId="3056043454" sldId="468"/>
            <ac:picMk id="8" creationId="{78DCEE97-A6D3-F9B5-F529-CFC1DBD64379}"/>
          </ac:picMkLst>
        </pc:picChg>
        <pc:picChg chg="del">
          <ac:chgData name="Blass, Whitman H" userId="6ea1b7de-5a8f-4989-862b-7fbeb3e964b4" providerId="ADAL" clId="{369E003D-624C-3745-87EF-EF2A85A14B28}" dt="2022-12-05T03:48:34.834" v="1110" actId="478"/>
          <ac:picMkLst>
            <pc:docMk/>
            <pc:sldMk cId="3056043454" sldId="468"/>
            <ac:picMk id="29" creationId="{A3C3BBFB-DE9B-A9BE-09AB-1DBC62755BEC}"/>
          </ac:picMkLst>
        </pc:picChg>
      </pc:sldChg>
      <pc:sldChg chg="addSp delSp modSp add mod">
        <pc:chgData name="Blass, Whitman H" userId="6ea1b7de-5a8f-4989-862b-7fbeb3e964b4" providerId="ADAL" clId="{369E003D-624C-3745-87EF-EF2A85A14B28}" dt="2022-12-05T15:20:35.387" v="1614" actId="20577"/>
        <pc:sldMkLst>
          <pc:docMk/>
          <pc:sldMk cId="258313550" sldId="470"/>
        </pc:sldMkLst>
        <pc:spChg chg="mod">
          <ac:chgData name="Blass, Whitman H" userId="6ea1b7de-5a8f-4989-862b-7fbeb3e964b4" providerId="ADAL" clId="{369E003D-624C-3745-87EF-EF2A85A14B28}" dt="2022-12-05T15:19:31.780" v="1601" actId="20577"/>
          <ac:spMkLst>
            <pc:docMk/>
            <pc:sldMk cId="258313550" sldId="470"/>
            <ac:spMk id="30" creationId="{1F3B9A6B-5AA4-DAD0-E422-C70E46B6677F}"/>
          </ac:spMkLst>
        </pc:spChg>
        <pc:spChg chg="mod">
          <ac:chgData name="Blass, Whitman H" userId="6ea1b7de-5a8f-4989-862b-7fbeb3e964b4" providerId="ADAL" clId="{369E003D-624C-3745-87EF-EF2A85A14B28}" dt="2022-12-05T15:20:35.387" v="1614" actId="20577"/>
          <ac:spMkLst>
            <pc:docMk/>
            <pc:sldMk cId="258313550" sldId="470"/>
            <ac:spMk id="33" creationId="{D9414975-AAFE-B75E-39B3-A318D9DE78C8}"/>
          </ac:spMkLst>
        </pc:spChg>
        <pc:graphicFrameChg chg="modGraphic">
          <ac:chgData name="Blass, Whitman H" userId="6ea1b7de-5a8f-4989-862b-7fbeb3e964b4" providerId="ADAL" clId="{369E003D-624C-3745-87EF-EF2A85A14B28}" dt="2022-12-05T03:59:41.525" v="1464" actId="20577"/>
          <ac:graphicFrameMkLst>
            <pc:docMk/>
            <pc:sldMk cId="258313550" sldId="470"/>
            <ac:graphicFrameMk id="25" creationId="{54196499-1D03-BB28-E8A9-3082D266666A}"/>
          </ac:graphicFrameMkLst>
        </pc:graphicFrameChg>
        <pc:picChg chg="add mod modCrop">
          <ac:chgData name="Blass, Whitman H" userId="6ea1b7de-5a8f-4989-862b-7fbeb3e964b4" providerId="ADAL" clId="{369E003D-624C-3745-87EF-EF2A85A14B28}" dt="2022-12-05T03:58:29.852" v="1447" actId="1076"/>
          <ac:picMkLst>
            <pc:docMk/>
            <pc:sldMk cId="258313550" sldId="470"/>
            <ac:picMk id="5" creationId="{C5A00206-A266-CA71-95C9-42567EBED849}"/>
          </ac:picMkLst>
        </pc:picChg>
        <pc:picChg chg="del">
          <ac:chgData name="Blass, Whitman H" userId="6ea1b7de-5a8f-4989-862b-7fbeb3e964b4" providerId="ADAL" clId="{369E003D-624C-3745-87EF-EF2A85A14B28}" dt="2022-12-05T03:57:13.913" v="1437" actId="478"/>
          <ac:picMkLst>
            <pc:docMk/>
            <pc:sldMk cId="258313550" sldId="470"/>
            <ac:picMk id="8" creationId="{78DCEE97-A6D3-F9B5-F529-CFC1DBD6437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whitmanblass\Desktop\Senior-Design\Analytics-Tool\tool_dev\app\data\Distribtuion_Fitting\detail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whitmanblass\Desktop\Senior-Design\Analytics-Tool\tool_dev\app\data\Distribtuion_Fitting\detail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Marginal</a:t>
            </a:r>
            <a:r>
              <a:rPr lang="en-US" sz="1400" baseline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Improvement of Average Days Late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114931621072636E-2"/>
          <c:y val="0.16800658624528325"/>
          <c:w val="0.87417722892033523"/>
          <c:h val="0.72261043853045226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Sheet2!$F$18:$M$18</c:f>
              <c:numCache>
                <c:formatCode>General</c:formatCode>
                <c:ptCount val="8"/>
                <c:pt idx="0">
                  <c:v>5.37</c:v>
                </c:pt>
                <c:pt idx="1">
                  <c:v>26.67</c:v>
                </c:pt>
                <c:pt idx="2">
                  <c:v>1.84</c:v>
                </c:pt>
                <c:pt idx="3">
                  <c:v>-3.3</c:v>
                </c:pt>
                <c:pt idx="4">
                  <c:v>13.22</c:v>
                </c:pt>
                <c:pt idx="5">
                  <c:v>5.75</c:v>
                </c:pt>
                <c:pt idx="6">
                  <c:v>26.39</c:v>
                </c:pt>
                <c:pt idx="7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89-C44A-AE90-2D27383D9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980336"/>
        <c:axId val="1460005424"/>
      </c:barChart>
      <c:catAx>
        <c:axId val="1459980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Material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0005424"/>
        <c:crosses val="autoZero"/>
        <c:auto val="1"/>
        <c:lblAlgn val="ctr"/>
        <c:lblOffset val="100"/>
        <c:noMultiLvlLbl val="0"/>
      </c:catAx>
      <c:valAx>
        <c:axId val="14600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Days Late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98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en-US" sz="1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Improvement in Average Days Late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Sheet1!$F$7</c:f>
              <c:strCache>
                <c:ptCount val="1"/>
                <c:pt idx="0">
                  <c:v>Days Late (Recommended)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Sheet1!$E$8:$E$13</c:f>
              <c:numCache>
                <c:formatCode>m/d/yy</c:formatCode>
                <c:ptCount val="6"/>
                <c:pt idx="0">
                  <c:v>44317</c:v>
                </c:pt>
                <c:pt idx="1">
                  <c:v>44348</c:v>
                </c:pt>
                <c:pt idx="2">
                  <c:v>44378</c:v>
                </c:pt>
                <c:pt idx="3">
                  <c:v>44409</c:v>
                </c:pt>
                <c:pt idx="4">
                  <c:v>44440</c:v>
                </c:pt>
                <c:pt idx="5">
                  <c:v>44470</c:v>
                </c:pt>
              </c:numCache>
            </c:numRef>
          </c:cat>
          <c:val>
            <c:numRef>
              <c:f>Sheet1!$F$8:$F$13</c:f>
              <c:numCache>
                <c:formatCode>General</c:formatCode>
                <c:ptCount val="6"/>
                <c:pt idx="0">
                  <c:v>7.48</c:v>
                </c:pt>
                <c:pt idx="1">
                  <c:v>3.75</c:v>
                </c:pt>
                <c:pt idx="2">
                  <c:v>3.98</c:v>
                </c:pt>
                <c:pt idx="3">
                  <c:v>4.2300000000000004</c:v>
                </c:pt>
                <c:pt idx="4">
                  <c:v>4.41</c:v>
                </c:pt>
                <c:pt idx="5">
                  <c:v>4.7300000000000004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3-9E4E-A696-9CC5DB65E881}"/>
            </c:ext>
          </c:extLst>
        </c:ser>
        <c:ser>
          <c:idx val="1"/>
          <c:order val="1"/>
          <c:tx>
            <c:strRef>
              <c:f>Sheet1!$G$7</c:f>
              <c:strCache>
                <c:ptCount val="1"/>
                <c:pt idx="0">
                  <c:v>Days Late (Actual)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Sheet1!$E$8:$E$13</c:f>
              <c:numCache>
                <c:formatCode>m/d/yy</c:formatCode>
                <c:ptCount val="6"/>
                <c:pt idx="0">
                  <c:v>44317</c:v>
                </c:pt>
                <c:pt idx="1">
                  <c:v>44348</c:v>
                </c:pt>
                <c:pt idx="2">
                  <c:v>44378</c:v>
                </c:pt>
                <c:pt idx="3">
                  <c:v>44409</c:v>
                </c:pt>
                <c:pt idx="4">
                  <c:v>44440</c:v>
                </c:pt>
                <c:pt idx="5">
                  <c:v>44470</c:v>
                </c:pt>
              </c:numCache>
            </c:numRef>
          </c:cat>
          <c:val>
            <c:numRef>
              <c:f>Sheet1!$G$8:$G$13</c:f>
              <c:numCache>
                <c:formatCode>General</c:formatCode>
                <c:ptCount val="6"/>
                <c:pt idx="0">
                  <c:v>10.61</c:v>
                </c:pt>
                <c:pt idx="1">
                  <c:v>11.03</c:v>
                </c:pt>
                <c:pt idx="2">
                  <c:v>11.02</c:v>
                </c:pt>
                <c:pt idx="3">
                  <c:v>11.16</c:v>
                </c:pt>
                <c:pt idx="4">
                  <c:v>8.58</c:v>
                </c:pt>
                <c:pt idx="5">
                  <c:v>8.39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83-9E4E-A696-9CC5DB65E881}"/>
            </c:ext>
          </c:extLst>
        </c:ser>
        <c:ser>
          <c:idx val="2"/>
          <c:order val="2"/>
          <c:tx>
            <c:strRef>
              <c:f>Sheet1!$H$7</c:f>
              <c:strCache>
                <c:ptCount val="1"/>
                <c:pt idx="0">
                  <c:v># Days Saved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Sheet1!$E$8:$E$13</c:f>
              <c:numCache>
                <c:formatCode>m/d/yy</c:formatCode>
                <c:ptCount val="6"/>
                <c:pt idx="0">
                  <c:v>44317</c:v>
                </c:pt>
                <c:pt idx="1">
                  <c:v>44348</c:v>
                </c:pt>
                <c:pt idx="2">
                  <c:v>44378</c:v>
                </c:pt>
                <c:pt idx="3">
                  <c:v>44409</c:v>
                </c:pt>
                <c:pt idx="4">
                  <c:v>44440</c:v>
                </c:pt>
                <c:pt idx="5">
                  <c:v>44470</c:v>
                </c:pt>
              </c:numCache>
            </c:numRef>
          </c:cat>
          <c:val>
            <c:numRef>
              <c:f>Sheet1!$H$8:$H$13</c:f>
              <c:numCache>
                <c:formatCode>General</c:formatCode>
                <c:ptCount val="6"/>
                <c:pt idx="0">
                  <c:v>3.13</c:v>
                </c:pt>
                <c:pt idx="1">
                  <c:v>7.28</c:v>
                </c:pt>
                <c:pt idx="2">
                  <c:v>7.04</c:v>
                </c:pt>
                <c:pt idx="3">
                  <c:v>6.94</c:v>
                </c:pt>
                <c:pt idx="4">
                  <c:v>4.17</c:v>
                </c:pt>
                <c:pt idx="5">
                  <c:v>3.66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83-9E4E-A696-9CC5DB65E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1970128"/>
        <c:axId val="1442442496"/>
      </c:barChart>
      <c:dateAx>
        <c:axId val="144197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Implementation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442496"/>
        <c:crosses val="autoZero"/>
        <c:auto val="1"/>
        <c:lblOffset val="100"/>
        <c:baseTimeUnit val="months"/>
      </c:dateAx>
      <c:valAx>
        <c:axId val="14424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Days Late</a:t>
                </a:r>
              </a:p>
            </c:rich>
          </c:tx>
          <c:layout>
            <c:manualLayout>
              <c:xMode val="edge"/>
              <c:yMode val="edge"/>
              <c:x val="1.8814688999706519E-2"/>
              <c:y val="0.204559010596888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97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28_165FD9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5ED1EA-CE10-B844-B8E9-BBB9B784CB2B}" authorId="{45DD7CC2-230B-B5CA-F6D0-C8C564330C40}" status="resolved" created="2022-12-04T20:06:23.17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380459" sldId="296"/>
      <ac:spMk id="2" creationId="{4E0F25C5-1E66-7176-73BD-CC7FC7676F9A}"/>
    </ac:deMkLst>
    <p188:replyLst>
      <p188:reply id="{23FE617A-DC20-4543-B4D7-3F05F9E6FC61}" authorId="{45DD7CC2-230B-B5CA-F6D0-C8C564330C40}" created="2022-12-04T20:07:30.999">
        <p188:txBody>
          <a:bodyPr/>
          <a:lstStyle/>
          <a:p>
            <a:r>
              <a:rPr lang="en-US"/>
              <a:t>As well as what senior design is</a:t>
            </a:r>
          </a:p>
        </p188:txBody>
      </p188:reply>
    </p188:replyLst>
    <p188:txBody>
      <a:bodyPr/>
      <a:lstStyle/>
      <a:p>
        <a:r>
          <a:rPr lang="en-US"/>
          <a:t>Intro ourselves and the ISyE Department</a:t>
        </a:r>
      </a:p>
    </p188:txBody>
  </p188:cm>
  <p188:cm id="{E5C53938-1C70-DE4C-82BA-10B2C8EAA0FA}" authorId="{45DD7CC2-230B-B5CA-F6D0-C8C564330C40}" status="resolved" created="2022-12-04T20:07:03.94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380459" sldId="296"/>
      <ac:spMk id="5" creationId="{6D3431E6-D676-BF04-EC1B-CAB87859A0CB}"/>
    </ac:deMkLst>
    <p188:txBody>
      <a:bodyPr/>
      <a:lstStyle/>
      <a:p>
        <a:r>
          <a:rPr lang="en-US"/>
          <a:t>Intro on selecting tier 1 suppliers</a:t>
        </a:r>
      </a:p>
    </p188:txBody>
  </p188:cm>
  <p188:cm id="{06378C7C-3444-C240-A8F0-84B4D4A227CA}" authorId="{45DD7CC2-230B-B5CA-F6D0-C8C564330C40}" status="resolved" created="2022-12-04T20:07:15.157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380459" sldId="296"/>
      <ac:spMk id="13" creationId="{8EBB291A-F2B0-1B31-3570-4FCA5635A1C8}"/>
    </ac:deMkLst>
    <p188:txBody>
      <a:bodyPr/>
      <a:lstStyle/>
      <a:p>
        <a:r>
          <a:rPr lang="en-US"/>
          <a:t>Don’t need this slide</a:t>
        </a:r>
      </a:p>
    </p188:txBody>
  </p188:cm>
</p188:cmLst>
</file>

<file path=ppt/comments/modernComment_153_775F3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75025C7-D918-4E08-B4C1-22584B4AD794}" authorId="{97205596-0A4D-8542-FD06-45A7E677F5A8}" created="2022-10-17T18:45:57.994">
    <pc:sldMkLst xmlns:pc="http://schemas.microsoft.com/office/powerpoint/2013/main/command">
      <pc:docMk/>
      <pc:sldMk cId="125170578" sldId="339"/>
    </pc:sldMkLst>
    <p188:replyLst>
      <p188:reply id="{8593C509-96DC-4F5F-A143-639669484BD5}" authorId="{97205596-0A4D-8542-FD06-45A7E677F5A8}" created="2022-10-17T18:53:59.275">
        <p188:txBody>
          <a:bodyPr/>
          <a:lstStyle/>
          <a:p>
            <a:r>
              <a:rPr lang="en-US"/>
              <a:t>historical vs forecasted scores from christtians previous slide</a:t>
            </a:r>
          </a:p>
        </p188:txBody>
      </p188:reply>
    </p188:replyLst>
    <p188:txBody>
      <a:bodyPr/>
      <a:lstStyle/>
      <a:p>
        <a:r>
          <a:rPr lang="en-US"/>
          <a:t>show the old supplier scoring -&gt; new</a:t>
        </a:r>
      </a:p>
    </p188:txBody>
  </p188:cm>
  <p188:cm id="{18F99795-AD9D-4BB7-9DAA-902B6F9A79B1}" authorId="{97205596-0A4D-8542-FD06-45A7E677F5A8}" created="2022-10-17T18:46:39.386">
    <pc:sldMkLst xmlns:pc="http://schemas.microsoft.com/office/powerpoint/2013/main/command">
      <pc:docMk/>
      <pc:sldMk cId="125170578" sldId="339"/>
    </pc:sldMkLst>
    <p188:txBody>
      <a:bodyPr/>
      <a:lstStyle/>
      <a:p>
        <a:r>
          <a:rPr lang="en-US"/>
          <a:t>how I applied methodology to the graphs</a:t>
        </a:r>
      </a:p>
    </p188:txBody>
  </p188:cm>
  <p188:cm id="{856F8E59-0AD2-41B3-B4D4-994FFB95DF4C}" authorId="{97205596-0A4D-8542-FD06-45A7E677F5A8}" created="2022-10-17T18:48:55.296">
    <pc:sldMkLst xmlns:pc="http://schemas.microsoft.com/office/powerpoint/2013/main/command">
      <pc:docMk/>
      <pc:sldMk cId="125170578" sldId="339"/>
    </pc:sldMkLst>
    <p188:txBody>
      <a:bodyPr/>
      <a:lstStyle/>
      <a:p>
        <a:r>
          <a:rPr lang="en-US"/>
          <a:t>reframe x-axis</a:t>
        </a:r>
      </a:p>
    </p188:txBody>
  </p188:cm>
  <p188:cm id="{DF32896F-AF5D-4055-AA3A-236C6195FC9D}" authorId="{97205596-0A4D-8542-FD06-45A7E677F5A8}" created="2022-10-17T18:51:14.644">
    <pc:sldMkLst xmlns:pc="http://schemas.microsoft.com/office/powerpoint/2013/main/command">
      <pc:docMk/>
      <pc:sldMk cId="125170578" sldId="339"/>
    </pc:sldMkLst>
    <p188:replyLst>
      <p188:reply id="{39304E07-09A2-4A96-AE7F-80EF68395FC5}" authorId="{97205596-0A4D-8542-FD06-45A7E677F5A8}" created="2022-10-17T18:53:35.836">
        <p188:txBody>
          <a:bodyPr/>
          <a:lstStyle/>
          <a:p>
            <a:r>
              <a:rPr lang="en-US"/>
              <a:t>looking at trends to </a:t>
            </a:r>
          </a:p>
        </p188:txBody>
      </p188:reply>
    </p188:replyLst>
    <p188:txBody>
      <a:bodyPr/>
      <a:lstStyle/>
      <a:p>
        <a:r>
          <a:rPr lang="en-US"/>
          <a:t>explain whats going on in the graph and why its useful, what are you supposed to see</a:t>
        </a:r>
      </a:p>
    </p188:txBody>
  </p188:cm>
  <p188:cm id="{97CB5526-65B3-47F9-88C5-9AD0E87043EE}" authorId="{97205596-0A4D-8542-FD06-45A7E677F5A8}" created="2022-10-18T06:49:23.587">
    <pc:sldMkLst xmlns:pc="http://schemas.microsoft.com/office/powerpoint/2013/main/command">
      <pc:docMk/>
      <pc:sldMk cId="125170578" sldId="339"/>
    </pc:sldMkLst>
    <p188:txBody>
      <a:bodyPr/>
      <a:lstStyle/>
      <a:p>
        <a:r>
          <a:rPr lang="en-US"/>
          <a:t>fix tables</a:t>
        </a:r>
      </a:p>
    </p188:txBody>
  </p188:cm>
  <p188:cm id="{B11EA134-FF42-4BF6-AA5F-DF4996FE85A7}" authorId="{97205596-0A4D-8542-FD06-45A7E677F5A8}" created="2022-10-18T16:55:20.762">
    <pc:sldMkLst xmlns:pc="http://schemas.microsoft.com/office/powerpoint/2013/main/command">
      <pc:docMk/>
      <pc:sldMk cId="125170578" sldId="339"/>
    </pc:sldMkLst>
    <p188:txBody>
      <a:bodyPr/>
      <a:lstStyle/>
      <a:p>
        <a:r>
          <a:rPr lang="en-US"/>
          <a:t>cut to 2, split slides</a:t>
        </a:r>
      </a:p>
    </p188:txBody>
  </p188:cm>
</p188:cmLst>
</file>

<file path=ppt/comments/modernComment_16D_B985F69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5441DA-F986-1A43-A7A4-8CCA1CCFDC41}" authorId="{97205596-0A4D-8542-FD06-45A7E677F5A8}" created="2022-10-18T16:57:05.9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12564375" sldId="365"/>
      <ac:spMk id="5" creationId="{F5FD8FA7-97AD-01CC-0A6E-CFD4D5C3D714}"/>
    </ac:deMkLst>
    <p188:txBody>
      <a:bodyPr/>
      <a:lstStyle/>
      <a:p>
        <a:r>
          <a:rPr lang="en-US"/>
          <a:t>show a littlebit at a time similar to process flow</a:t>
        </a:r>
      </a:p>
    </p188:txBody>
  </p188:cm>
</p188:cmLst>
</file>

<file path=ppt/comments/modernComment_172_83EECD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DCA14F-1D96-4D4A-AB1F-A8BDED1F02A4}" authorId="{7E0D4124-EB6A-DCB5-7A87-6BC921CBFC25}" status="resolved" created="2022-11-28T00:19:56.89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13465564" sldId="370"/>
      <ac:spMk id="64" creationId="{F70587E0-5146-6743-8A1A-362720B4B95B}"/>
    </ac:deMkLst>
    <p188:replyLst>
      <p188:reply id="{3A2A2D28-BC25-4B8D-A3A9-8A44DD6F210F}" authorId="{BE612956-52AA-6D8F-0FBC-ECA597977CCA}" created="2022-11-28T02:41:51.501">
        <p188:txBody>
          <a:bodyPr/>
          <a:lstStyle/>
          <a:p>
            <a:r>
              <a:rPr lang="en-US"/>
              <a:t>Yes</a:t>
            </a:r>
          </a:p>
        </p188:txBody>
      </p188:reply>
    </p188:replyLst>
    <p188:txBody>
      <a:bodyPr/>
      <a:lstStyle/>
      <a:p>
        <a:r>
          <a:rPr lang="en-US"/>
          <a:t>Can you make text a bit larger?</a:t>
        </a:r>
      </a:p>
    </p188:txBody>
  </p188:cm>
</p188:cmLst>
</file>

<file path=ppt/comments/modernComment_183_32CEE6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846D02-EA42-454C-B842-540E445AA074}" authorId="{7E0D4124-EB6A-DCB5-7A87-6BC921CBFC25}" created="2022-11-28T00:44:04.625">
    <pc:sldMkLst xmlns:pc="http://schemas.microsoft.com/office/powerpoint/2013/main/command">
      <pc:docMk/>
      <pc:sldMk cId="852420160" sldId="387"/>
    </pc:sldMkLst>
    <p188:txBody>
      <a:bodyPr/>
      <a:lstStyle/>
      <a:p>
        <a:r>
          <a:rPr lang="en-US"/>
          <a:t>texts- too small and a bit wordy</a:t>
        </a:r>
      </a:p>
    </p188:txBody>
  </p188:cm>
</p188:cmLst>
</file>

<file path=ppt/comments/modernComment_198_D8699D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131E68-E4AC-46A2-A9D5-F0F317A0573D}" authorId="{7E0D4124-EB6A-DCB5-7A87-6BC921CBFC25}" created="2022-11-28T00:46:10.941">
    <pc:sldMkLst xmlns:pc="http://schemas.microsoft.com/office/powerpoint/2013/main/command">
      <pc:docMk/>
      <pc:sldMk cId="3630800333" sldId="408"/>
    </pc:sldMkLst>
    <p188:txBody>
      <a:bodyPr/>
      <a:lstStyle/>
      <a:p>
        <a:r>
          <a:rPr lang="en-US"/>
          <a:t>"weight" here and previous "weight"- confusing </a:t>
        </a:r>
      </a:p>
    </p188:txBody>
  </p188:cm>
</p188:cmLst>
</file>

<file path=ppt/comments/modernComment_1A0_1944C5F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45934E-B191-48D2-B008-EA5AA90AFD5E}" authorId="{7E0D4124-EB6A-DCB5-7A87-6BC921CBFC25}" status="resolved" created="2022-11-28T00:42:31.294" complete="100000">
    <pc:sldMkLst xmlns:pc="http://schemas.microsoft.com/office/powerpoint/2013/main/command">
      <pc:docMk/>
      <pc:sldMk cId="423937534" sldId="416"/>
    </pc:sldMkLst>
    <p188:txBody>
      <a:bodyPr/>
      <a:lstStyle/>
      <a:p>
        <a:r>
          <a:rPr lang="en-US"/>
          <a:t>slides 38-40, make the screen shots as big as possible</a:t>
        </a:r>
      </a:p>
    </p188:txBody>
  </p188:cm>
</p188:cmLst>
</file>

<file path=ppt/comments/modernComment_1AC_19DEA7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297C1C-064A-C94C-9988-F98DAE9D5649}" authorId="{45DD7CC2-230B-B5CA-F6D0-C8C564330C40}" created="2022-12-04T20:17:50.079">
    <pc:sldMkLst xmlns:pc="http://schemas.microsoft.com/office/powerpoint/2013/main/command">
      <pc:docMk/>
      <pc:sldMk cId="434022377" sldId="428"/>
    </pc:sldMkLst>
    <p188:txBody>
      <a:bodyPr/>
      <a:lstStyle/>
      <a:p>
        <a:r>
          <a:rPr lang="en-US"/>
          <a:t>Retain idea but make simpler and prettier visuals</a:t>
        </a:r>
      </a:p>
    </p188:txBody>
  </p188:cm>
</p188:cmLst>
</file>

<file path=ppt/comments/modernComment_1AD_F639BE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463428-3FB7-ED41-910B-6EE789495FB7}" authorId="{45DD7CC2-230B-B5CA-F6D0-C8C564330C40}" created="2022-12-04T20:19:08.908">
    <pc:sldMkLst xmlns:pc="http://schemas.microsoft.com/office/powerpoint/2013/main/command">
      <pc:docMk/>
      <pc:sldMk cId="4130979562" sldId="429"/>
    </pc:sldMkLst>
    <p188:txBody>
      <a:bodyPr/>
      <a:lstStyle/>
      <a:p>
        <a:r>
          <a:rPr lang="en-US"/>
          <a:t>Make prettier </a:t>
        </a:r>
      </a:p>
    </p188:txBody>
  </p188:cm>
</p188:cmLst>
</file>

<file path=ppt/comments/modernComment_1BA_C8295B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28DA80-A9B8-4839-9481-FB03EC2FC1AF}" authorId="{7E0D4124-EB6A-DCB5-7A87-6BC921CBFC25}" status="resolved" created="2022-11-28T00:49:10.695" complete="100000">
    <pc:sldMkLst xmlns:pc="http://schemas.microsoft.com/office/powerpoint/2013/main/command">
      <pc:docMk/>
      <pc:sldMk cId="3358153473" sldId="442"/>
    </pc:sldMkLst>
    <p188:txBody>
      <a:bodyPr/>
      <a:lstStyle/>
      <a:p>
        <a:r>
          <a:rPr lang="en-US"/>
          <a:t>"Value" (or the impact of team's design) will be here?</a:t>
        </a:r>
      </a:p>
    </p188:txBody>
  </p188:cm>
</p188:cmLst>
</file>

<file path=ppt/comments/modernComment_1C3_872C6F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E066EA-A6DF-4368-B402-0A4B9D1DD622}" authorId="{BE612956-52AA-6D8F-0FBC-ECA597977CCA}" created="2022-11-28T03:55:55.56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67836296" sldId="451"/>
      <ac:picMk id="17" creationId="{99CA5DF7-F75A-C58F-2D38-46C739B2F87B}"/>
    </ac:deMkLst>
    <p188:txBody>
      <a:bodyPr/>
      <a:lstStyle/>
      <a:p>
        <a:r>
          <a:rPr lang="en-US"/>
          <a:t>Remove numbers from lines</a:t>
        </a:r>
      </a:p>
    </p188:txBody>
  </p188:cm>
</p188:cmLst>
</file>

<file path=ppt/comments/modernComment_1C9_D8FA1D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43D80E-948E-4C97-B7C3-4544E5B149ED}" authorId="{7E0D4124-EB6A-DCB5-7A87-6BC921CBFC25}" created="2022-11-28T00:32:00.277">
    <pc:sldMkLst xmlns:pc="http://schemas.microsoft.com/office/powerpoint/2013/main/command">
      <pc:docMk/>
      <pc:sldMk cId="3640270319" sldId="457"/>
    </pc:sldMkLst>
    <p188:txBody>
      <a:bodyPr/>
      <a:lstStyle/>
      <a:p>
        <a:r>
          <a:rPr lang="en-US"/>
          <a:t>check format</a:t>
        </a:r>
      </a:p>
    </p188:txBody>
  </p188:cm>
  <p188:cm id="{BE975B63-24B7-4F81-A6F4-961EC3B4C646}" authorId="{7E0D4124-EB6A-DCB5-7A87-6BC921CBFC25}" created="2022-11-28T00:38:24.5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40270319" sldId="457"/>
      <ac:spMk id="6" creationId="{1D2DBA49-762B-4D89-7A76-8983D12F0CF6}"/>
    </ac:deMkLst>
    <p188:txBody>
      <a:bodyPr/>
      <a:lstStyle/>
      <a:p>
        <a:r>
          <a:rPr lang="en-US"/>
          <a:t>texts -&gt; bigger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9D2AB-BE9D-4E05-89F1-B96636606FA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60756-15B0-4BD2-9130-D2398E3F37C0}">
      <dgm:prSet phldrT="[Text]"/>
      <dgm:spPr/>
      <dgm:t>
        <a:bodyPr/>
        <a:lstStyle/>
        <a:p>
          <a:r>
            <a:rPr lang="en-US">
              <a:latin typeface="Helvetica Neue" panose="02000503000000020004"/>
            </a:rPr>
            <a:t>How Industrial Engineering methods and tools can impact the bigger organizational picture</a:t>
          </a:r>
          <a:endParaRPr lang="en-US"/>
        </a:p>
      </dgm:t>
    </dgm:pt>
    <dgm:pt modelId="{DB0F12AB-5DB9-403F-A9C1-323919BE1054}" type="parTrans" cxnId="{61689279-C40F-427B-8E03-1599D9CEC656}">
      <dgm:prSet/>
      <dgm:spPr/>
      <dgm:t>
        <a:bodyPr/>
        <a:lstStyle/>
        <a:p>
          <a:endParaRPr lang="en-US"/>
        </a:p>
      </dgm:t>
    </dgm:pt>
    <dgm:pt modelId="{15D8D108-885E-4462-B325-B5F027B3CE8A}" type="sibTrans" cxnId="{61689279-C40F-427B-8E03-1599D9CEC656}">
      <dgm:prSet/>
      <dgm:spPr/>
      <dgm:t>
        <a:bodyPr/>
        <a:lstStyle/>
        <a:p>
          <a:endParaRPr lang="en-US"/>
        </a:p>
      </dgm:t>
    </dgm:pt>
    <dgm:pt modelId="{6881EE9E-2F30-41E7-86AC-8E9B9BFD06D5}">
      <dgm:prSet phldrT="[Text]"/>
      <dgm:spPr/>
      <dgm:t>
        <a:bodyPr/>
        <a:lstStyle/>
        <a:p>
          <a:r>
            <a:rPr lang="en-US">
              <a:latin typeface="Helvetica Neue" panose="02000503000000020004"/>
            </a:rPr>
            <a:t>To identify and analyze relevant factors</a:t>
          </a:r>
          <a:endParaRPr lang="en-US"/>
        </a:p>
      </dgm:t>
    </dgm:pt>
    <dgm:pt modelId="{BE413239-350D-4950-A1BD-0573957539D3}" type="parTrans" cxnId="{C706D0D2-1AA8-4F2A-9E81-99A3AAA5998A}">
      <dgm:prSet/>
      <dgm:spPr/>
      <dgm:t>
        <a:bodyPr/>
        <a:lstStyle/>
        <a:p>
          <a:endParaRPr lang="en-US"/>
        </a:p>
      </dgm:t>
    </dgm:pt>
    <dgm:pt modelId="{8128D9D8-F0AC-4A6B-9A6C-328D9FC5DF88}" type="sibTrans" cxnId="{C706D0D2-1AA8-4F2A-9E81-99A3AAA5998A}">
      <dgm:prSet/>
      <dgm:spPr/>
      <dgm:t>
        <a:bodyPr/>
        <a:lstStyle/>
        <a:p>
          <a:endParaRPr lang="en-US"/>
        </a:p>
      </dgm:t>
    </dgm:pt>
    <dgm:pt modelId="{09D20E02-E9B1-4EBA-A088-9978AA2D8644}">
      <dgm:prSet phldrT="[Text]"/>
      <dgm:spPr/>
      <dgm:t>
        <a:bodyPr/>
        <a:lstStyle/>
        <a:p>
          <a:r>
            <a:rPr lang="en-US">
              <a:latin typeface="Helvetica Neue" panose="02000503000000020004"/>
            </a:rPr>
            <a:t>How to properly define and scope a problem</a:t>
          </a:r>
          <a:endParaRPr lang="en-US"/>
        </a:p>
      </dgm:t>
    </dgm:pt>
    <dgm:pt modelId="{304A168B-5049-497B-BEAF-EEB00CE79E4E}" type="parTrans" cxnId="{393A17BB-E4E5-434B-BE48-A2FBBE45A12A}">
      <dgm:prSet/>
      <dgm:spPr/>
      <dgm:t>
        <a:bodyPr/>
        <a:lstStyle/>
        <a:p>
          <a:endParaRPr lang="en-US"/>
        </a:p>
      </dgm:t>
    </dgm:pt>
    <dgm:pt modelId="{15DF0536-3F06-4BBF-98CE-8BE25A202305}" type="sibTrans" cxnId="{393A17BB-E4E5-434B-BE48-A2FBBE45A12A}">
      <dgm:prSet/>
      <dgm:spPr/>
      <dgm:t>
        <a:bodyPr/>
        <a:lstStyle/>
        <a:p>
          <a:endParaRPr lang="en-US"/>
        </a:p>
      </dgm:t>
    </dgm:pt>
    <dgm:pt modelId="{45B2506A-E694-44A2-B402-C1EE42726A32}">
      <dgm:prSet phldrT="[Text]"/>
      <dgm:spPr/>
      <dgm:t>
        <a:bodyPr/>
        <a:lstStyle/>
        <a:p>
          <a:r>
            <a:rPr lang="en-US">
              <a:latin typeface="Helvetica Neue" panose="02000503000000020004"/>
            </a:rPr>
            <a:t>To apply methodologies studied in the curriculum in a cumulative and comprehensive manner</a:t>
          </a:r>
          <a:endParaRPr lang="en-US"/>
        </a:p>
      </dgm:t>
    </dgm:pt>
    <dgm:pt modelId="{E0ADFA24-AECD-4D16-885B-704D67383E02}" type="parTrans" cxnId="{E2D318DC-F550-43BD-8760-D0C5DC582C2F}">
      <dgm:prSet/>
      <dgm:spPr/>
      <dgm:t>
        <a:bodyPr/>
        <a:lstStyle/>
        <a:p>
          <a:endParaRPr lang="en-US"/>
        </a:p>
      </dgm:t>
    </dgm:pt>
    <dgm:pt modelId="{B6889C51-E6DC-4314-8299-EC4D99AF918A}" type="sibTrans" cxnId="{E2D318DC-F550-43BD-8760-D0C5DC582C2F}">
      <dgm:prSet/>
      <dgm:spPr/>
      <dgm:t>
        <a:bodyPr/>
        <a:lstStyle/>
        <a:p>
          <a:endParaRPr lang="en-US"/>
        </a:p>
      </dgm:t>
    </dgm:pt>
    <dgm:pt modelId="{5AE5CBC8-7937-4CE0-B3D3-7F5C6389BCC0}" type="pres">
      <dgm:prSet presAssocID="{CB99D2AB-BE9D-4E05-89F1-B96636606FA8}" presName="Name0" presStyleCnt="0">
        <dgm:presLayoutVars>
          <dgm:chMax val="7"/>
          <dgm:chPref val="7"/>
          <dgm:dir/>
        </dgm:presLayoutVars>
      </dgm:prSet>
      <dgm:spPr/>
    </dgm:pt>
    <dgm:pt modelId="{F26E786A-2C07-4B21-A774-DD0EEB28399D}" type="pres">
      <dgm:prSet presAssocID="{CB99D2AB-BE9D-4E05-89F1-B96636606FA8}" presName="Name1" presStyleCnt="0"/>
      <dgm:spPr/>
    </dgm:pt>
    <dgm:pt modelId="{3CC31C38-8FA0-4BB7-A6E5-AE323C119BD8}" type="pres">
      <dgm:prSet presAssocID="{CB99D2AB-BE9D-4E05-89F1-B96636606FA8}" presName="cycle" presStyleCnt="0"/>
      <dgm:spPr/>
    </dgm:pt>
    <dgm:pt modelId="{62293076-198F-413B-92FE-4AAF0FB8D3F3}" type="pres">
      <dgm:prSet presAssocID="{CB99D2AB-BE9D-4E05-89F1-B96636606FA8}" presName="srcNode" presStyleLbl="node1" presStyleIdx="0" presStyleCnt="4"/>
      <dgm:spPr/>
    </dgm:pt>
    <dgm:pt modelId="{C6753DB2-49F4-4335-AE95-A8FBE94DF8AA}" type="pres">
      <dgm:prSet presAssocID="{CB99D2AB-BE9D-4E05-89F1-B96636606FA8}" presName="conn" presStyleLbl="parChTrans1D2" presStyleIdx="0" presStyleCnt="1"/>
      <dgm:spPr/>
    </dgm:pt>
    <dgm:pt modelId="{4E656839-5FA4-45B2-A4AA-FA2457820F41}" type="pres">
      <dgm:prSet presAssocID="{CB99D2AB-BE9D-4E05-89F1-B96636606FA8}" presName="extraNode" presStyleLbl="node1" presStyleIdx="0" presStyleCnt="4"/>
      <dgm:spPr/>
    </dgm:pt>
    <dgm:pt modelId="{F80E3C0A-35C0-4912-8E87-0F7F0B7F23B5}" type="pres">
      <dgm:prSet presAssocID="{CB99D2AB-BE9D-4E05-89F1-B96636606FA8}" presName="dstNode" presStyleLbl="node1" presStyleIdx="0" presStyleCnt="4"/>
      <dgm:spPr/>
    </dgm:pt>
    <dgm:pt modelId="{7A35BB12-051D-40D7-AB7C-082F741787C6}" type="pres">
      <dgm:prSet presAssocID="{45460756-15B0-4BD2-9130-D2398E3F37C0}" presName="text_1" presStyleLbl="node1" presStyleIdx="0" presStyleCnt="4">
        <dgm:presLayoutVars>
          <dgm:bulletEnabled val="1"/>
        </dgm:presLayoutVars>
      </dgm:prSet>
      <dgm:spPr/>
    </dgm:pt>
    <dgm:pt modelId="{E25073D5-5FF8-49A5-99EB-764118361068}" type="pres">
      <dgm:prSet presAssocID="{45460756-15B0-4BD2-9130-D2398E3F37C0}" presName="accent_1" presStyleCnt="0"/>
      <dgm:spPr/>
    </dgm:pt>
    <dgm:pt modelId="{C9BDCE9C-7171-4612-BFED-0667F868B68F}" type="pres">
      <dgm:prSet presAssocID="{45460756-15B0-4BD2-9130-D2398E3F37C0}" presName="accentRepeatNode" presStyleLbl="solidFgAcc1" presStyleIdx="0" presStyleCnt="4"/>
      <dgm:spPr/>
    </dgm:pt>
    <dgm:pt modelId="{70A4562D-CFA4-4A91-8FD6-6FEE481110F7}" type="pres">
      <dgm:prSet presAssocID="{6881EE9E-2F30-41E7-86AC-8E9B9BFD06D5}" presName="text_2" presStyleLbl="node1" presStyleIdx="1" presStyleCnt="4">
        <dgm:presLayoutVars>
          <dgm:bulletEnabled val="1"/>
        </dgm:presLayoutVars>
      </dgm:prSet>
      <dgm:spPr/>
    </dgm:pt>
    <dgm:pt modelId="{DF4ADB34-0419-490A-9AE7-E27223CD05CB}" type="pres">
      <dgm:prSet presAssocID="{6881EE9E-2F30-41E7-86AC-8E9B9BFD06D5}" presName="accent_2" presStyleCnt="0"/>
      <dgm:spPr/>
    </dgm:pt>
    <dgm:pt modelId="{245F7567-1A4A-4D74-913F-1FF6E57926C4}" type="pres">
      <dgm:prSet presAssocID="{6881EE9E-2F30-41E7-86AC-8E9B9BFD06D5}" presName="accentRepeatNode" presStyleLbl="solidFgAcc1" presStyleIdx="1" presStyleCnt="4"/>
      <dgm:spPr/>
    </dgm:pt>
    <dgm:pt modelId="{FD7580C3-562D-4D33-A6E4-C885D367790E}" type="pres">
      <dgm:prSet presAssocID="{09D20E02-E9B1-4EBA-A088-9978AA2D8644}" presName="text_3" presStyleLbl="node1" presStyleIdx="2" presStyleCnt="4">
        <dgm:presLayoutVars>
          <dgm:bulletEnabled val="1"/>
        </dgm:presLayoutVars>
      </dgm:prSet>
      <dgm:spPr/>
    </dgm:pt>
    <dgm:pt modelId="{60B18059-C1C0-4374-8699-CC2C18AC9315}" type="pres">
      <dgm:prSet presAssocID="{09D20E02-E9B1-4EBA-A088-9978AA2D8644}" presName="accent_3" presStyleCnt="0"/>
      <dgm:spPr/>
    </dgm:pt>
    <dgm:pt modelId="{1FC7212B-755B-4B3D-B363-505EB2A6AAC3}" type="pres">
      <dgm:prSet presAssocID="{09D20E02-E9B1-4EBA-A088-9978AA2D8644}" presName="accentRepeatNode" presStyleLbl="solidFgAcc1" presStyleIdx="2" presStyleCnt="4"/>
      <dgm:spPr/>
    </dgm:pt>
    <dgm:pt modelId="{9BE8C77F-0472-447B-9853-2341AD6C9592}" type="pres">
      <dgm:prSet presAssocID="{45B2506A-E694-44A2-B402-C1EE42726A32}" presName="text_4" presStyleLbl="node1" presStyleIdx="3" presStyleCnt="4">
        <dgm:presLayoutVars>
          <dgm:bulletEnabled val="1"/>
        </dgm:presLayoutVars>
      </dgm:prSet>
      <dgm:spPr/>
    </dgm:pt>
    <dgm:pt modelId="{27340817-5A34-4F94-9CE5-898E23FBCE99}" type="pres">
      <dgm:prSet presAssocID="{45B2506A-E694-44A2-B402-C1EE42726A32}" presName="accent_4" presStyleCnt="0"/>
      <dgm:spPr/>
    </dgm:pt>
    <dgm:pt modelId="{2A041BE1-2CF9-4070-94A0-E75B3291978F}" type="pres">
      <dgm:prSet presAssocID="{45B2506A-E694-44A2-B402-C1EE42726A32}" presName="accentRepeatNode" presStyleLbl="solidFgAcc1" presStyleIdx="3" presStyleCnt="4"/>
      <dgm:spPr/>
    </dgm:pt>
  </dgm:ptLst>
  <dgm:cxnLst>
    <dgm:cxn modelId="{62C6036A-A045-4ECD-BC98-D1BC0046B76E}" type="presOf" srcId="{6881EE9E-2F30-41E7-86AC-8E9B9BFD06D5}" destId="{70A4562D-CFA4-4A91-8FD6-6FEE481110F7}" srcOrd="0" destOrd="0" presId="urn:microsoft.com/office/officeart/2008/layout/VerticalCurvedList"/>
    <dgm:cxn modelId="{580E936D-92EF-4B2C-8C3F-63AFDBC4F96A}" type="presOf" srcId="{09D20E02-E9B1-4EBA-A088-9978AA2D8644}" destId="{FD7580C3-562D-4D33-A6E4-C885D367790E}" srcOrd="0" destOrd="0" presId="urn:microsoft.com/office/officeart/2008/layout/VerticalCurvedList"/>
    <dgm:cxn modelId="{61689279-C40F-427B-8E03-1599D9CEC656}" srcId="{CB99D2AB-BE9D-4E05-89F1-B96636606FA8}" destId="{45460756-15B0-4BD2-9130-D2398E3F37C0}" srcOrd="0" destOrd="0" parTransId="{DB0F12AB-5DB9-403F-A9C1-323919BE1054}" sibTransId="{15D8D108-885E-4462-B325-B5F027B3CE8A}"/>
    <dgm:cxn modelId="{BC19DC7D-B38B-4E4F-815B-BF41A089CB28}" type="presOf" srcId="{15D8D108-885E-4462-B325-B5F027B3CE8A}" destId="{C6753DB2-49F4-4335-AE95-A8FBE94DF8AA}" srcOrd="0" destOrd="0" presId="urn:microsoft.com/office/officeart/2008/layout/VerticalCurvedList"/>
    <dgm:cxn modelId="{393A17BB-E4E5-434B-BE48-A2FBBE45A12A}" srcId="{CB99D2AB-BE9D-4E05-89F1-B96636606FA8}" destId="{09D20E02-E9B1-4EBA-A088-9978AA2D8644}" srcOrd="2" destOrd="0" parTransId="{304A168B-5049-497B-BEAF-EEB00CE79E4E}" sibTransId="{15DF0536-3F06-4BBF-98CE-8BE25A202305}"/>
    <dgm:cxn modelId="{7F4575CB-648F-4B01-BF1B-8B30EE26B367}" type="presOf" srcId="{CB99D2AB-BE9D-4E05-89F1-B96636606FA8}" destId="{5AE5CBC8-7937-4CE0-B3D3-7F5C6389BCC0}" srcOrd="0" destOrd="0" presId="urn:microsoft.com/office/officeart/2008/layout/VerticalCurvedList"/>
    <dgm:cxn modelId="{C706D0D2-1AA8-4F2A-9E81-99A3AAA5998A}" srcId="{CB99D2AB-BE9D-4E05-89F1-B96636606FA8}" destId="{6881EE9E-2F30-41E7-86AC-8E9B9BFD06D5}" srcOrd="1" destOrd="0" parTransId="{BE413239-350D-4950-A1BD-0573957539D3}" sibTransId="{8128D9D8-F0AC-4A6B-9A6C-328D9FC5DF88}"/>
    <dgm:cxn modelId="{291F4ED7-2540-4B3A-8477-76A8F38D3571}" type="presOf" srcId="{45B2506A-E694-44A2-B402-C1EE42726A32}" destId="{9BE8C77F-0472-447B-9853-2341AD6C9592}" srcOrd="0" destOrd="0" presId="urn:microsoft.com/office/officeart/2008/layout/VerticalCurvedList"/>
    <dgm:cxn modelId="{E2D318DC-F550-43BD-8760-D0C5DC582C2F}" srcId="{CB99D2AB-BE9D-4E05-89F1-B96636606FA8}" destId="{45B2506A-E694-44A2-B402-C1EE42726A32}" srcOrd="3" destOrd="0" parTransId="{E0ADFA24-AECD-4D16-885B-704D67383E02}" sibTransId="{B6889C51-E6DC-4314-8299-EC4D99AF918A}"/>
    <dgm:cxn modelId="{7FDD5EDD-02E3-48BC-8728-DF7A7E6746FD}" type="presOf" srcId="{45460756-15B0-4BD2-9130-D2398E3F37C0}" destId="{7A35BB12-051D-40D7-AB7C-082F741787C6}" srcOrd="0" destOrd="0" presId="urn:microsoft.com/office/officeart/2008/layout/VerticalCurvedList"/>
    <dgm:cxn modelId="{8857ED06-EF17-451D-99F1-F83AA33D31D4}" type="presParOf" srcId="{5AE5CBC8-7937-4CE0-B3D3-7F5C6389BCC0}" destId="{F26E786A-2C07-4B21-A774-DD0EEB28399D}" srcOrd="0" destOrd="0" presId="urn:microsoft.com/office/officeart/2008/layout/VerticalCurvedList"/>
    <dgm:cxn modelId="{C8C47EDC-2A09-4CE5-8F36-C97D0CFB36DA}" type="presParOf" srcId="{F26E786A-2C07-4B21-A774-DD0EEB28399D}" destId="{3CC31C38-8FA0-4BB7-A6E5-AE323C119BD8}" srcOrd="0" destOrd="0" presId="urn:microsoft.com/office/officeart/2008/layout/VerticalCurvedList"/>
    <dgm:cxn modelId="{2CE14E63-BF90-4167-94DF-BE87EA563D5F}" type="presParOf" srcId="{3CC31C38-8FA0-4BB7-A6E5-AE323C119BD8}" destId="{62293076-198F-413B-92FE-4AAF0FB8D3F3}" srcOrd="0" destOrd="0" presId="urn:microsoft.com/office/officeart/2008/layout/VerticalCurvedList"/>
    <dgm:cxn modelId="{E4B96AD9-59A4-4D1A-B979-FDAF070E26DA}" type="presParOf" srcId="{3CC31C38-8FA0-4BB7-A6E5-AE323C119BD8}" destId="{C6753DB2-49F4-4335-AE95-A8FBE94DF8AA}" srcOrd="1" destOrd="0" presId="urn:microsoft.com/office/officeart/2008/layout/VerticalCurvedList"/>
    <dgm:cxn modelId="{CB57DEEE-A34B-4973-8F1B-B7E4C68579B6}" type="presParOf" srcId="{3CC31C38-8FA0-4BB7-A6E5-AE323C119BD8}" destId="{4E656839-5FA4-45B2-A4AA-FA2457820F41}" srcOrd="2" destOrd="0" presId="urn:microsoft.com/office/officeart/2008/layout/VerticalCurvedList"/>
    <dgm:cxn modelId="{62A79088-547D-4419-B8D0-424271D0CD42}" type="presParOf" srcId="{3CC31C38-8FA0-4BB7-A6E5-AE323C119BD8}" destId="{F80E3C0A-35C0-4912-8E87-0F7F0B7F23B5}" srcOrd="3" destOrd="0" presId="urn:microsoft.com/office/officeart/2008/layout/VerticalCurvedList"/>
    <dgm:cxn modelId="{E9B75331-0D8A-451E-BB00-23B5D982490D}" type="presParOf" srcId="{F26E786A-2C07-4B21-A774-DD0EEB28399D}" destId="{7A35BB12-051D-40D7-AB7C-082F741787C6}" srcOrd="1" destOrd="0" presId="urn:microsoft.com/office/officeart/2008/layout/VerticalCurvedList"/>
    <dgm:cxn modelId="{C28A5485-621A-4FF0-B39E-3FFD16876C98}" type="presParOf" srcId="{F26E786A-2C07-4B21-A774-DD0EEB28399D}" destId="{E25073D5-5FF8-49A5-99EB-764118361068}" srcOrd="2" destOrd="0" presId="urn:microsoft.com/office/officeart/2008/layout/VerticalCurvedList"/>
    <dgm:cxn modelId="{6805E438-EB5C-42D6-92BC-82FBB7AC0367}" type="presParOf" srcId="{E25073D5-5FF8-49A5-99EB-764118361068}" destId="{C9BDCE9C-7171-4612-BFED-0667F868B68F}" srcOrd="0" destOrd="0" presId="urn:microsoft.com/office/officeart/2008/layout/VerticalCurvedList"/>
    <dgm:cxn modelId="{6F84A7B8-2138-410A-821E-F1CC418F39AE}" type="presParOf" srcId="{F26E786A-2C07-4B21-A774-DD0EEB28399D}" destId="{70A4562D-CFA4-4A91-8FD6-6FEE481110F7}" srcOrd="3" destOrd="0" presId="urn:microsoft.com/office/officeart/2008/layout/VerticalCurvedList"/>
    <dgm:cxn modelId="{AC5779D8-FA95-42C9-AF32-FC3A269EF1A3}" type="presParOf" srcId="{F26E786A-2C07-4B21-A774-DD0EEB28399D}" destId="{DF4ADB34-0419-490A-9AE7-E27223CD05CB}" srcOrd="4" destOrd="0" presId="urn:microsoft.com/office/officeart/2008/layout/VerticalCurvedList"/>
    <dgm:cxn modelId="{3CE52D96-3169-427C-A2F5-F0E668438035}" type="presParOf" srcId="{DF4ADB34-0419-490A-9AE7-E27223CD05CB}" destId="{245F7567-1A4A-4D74-913F-1FF6E57926C4}" srcOrd="0" destOrd="0" presId="urn:microsoft.com/office/officeart/2008/layout/VerticalCurvedList"/>
    <dgm:cxn modelId="{B710BFB1-7ADA-4FC1-BF8F-F25983E82AB1}" type="presParOf" srcId="{F26E786A-2C07-4B21-A774-DD0EEB28399D}" destId="{FD7580C3-562D-4D33-A6E4-C885D367790E}" srcOrd="5" destOrd="0" presId="urn:microsoft.com/office/officeart/2008/layout/VerticalCurvedList"/>
    <dgm:cxn modelId="{90CFD067-21B2-4B9D-9F86-2C854D89F513}" type="presParOf" srcId="{F26E786A-2C07-4B21-A774-DD0EEB28399D}" destId="{60B18059-C1C0-4374-8699-CC2C18AC9315}" srcOrd="6" destOrd="0" presId="urn:microsoft.com/office/officeart/2008/layout/VerticalCurvedList"/>
    <dgm:cxn modelId="{55A7A03B-C2B3-4720-8386-7B11A27D4708}" type="presParOf" srcId="{60B18059-C1C0-4374-8699-CC2C18AC9315}" destId="{1FC7212B-755B-4B3D-B363-505EB2A6AAC3}" srcOrd="0" destOrd="0" presId="urn:microsoft.com/office/officeart/2008/layout/VerticalCurvedList"/>
    <dgm:cxn modelId="{FEE2BF63-039F-4933-A104-FB14C652F909}" type="presParOf" srcId="{F26E786A-2C07-4B21-A774-DD0EEB28399D}" destId="{9BE8C77F-0472-447B-9853-2341AD6C9592}" srcOrd="7" destOrd="0" presId="urn:microsoft.com/office/officeart/2008/layout/VerticalCurvedList"/>
    <dgm:cxn modelId="{B9A4B76B-8B66-46D5-B3ED-832F91569774}" type="presParOf" srcId="{F26E786A-2C07-4B21-A774-DD0EEB28399D}" destId="{27340817-5A34-4F94-9CE5-898E23FBCE99}" srcOrd="8" destOrd="0" presId="urn:microsoft.com/office/officeart/2008/layout/VerticalCurvedList"/>
    <dgm:cxn modelId="{2343801F-E363-483F-A8F3-A08BEB5EF57B}" type="presParOf" srcId="{27340817-5A34-4F94-9CE5-898E23FBCE99}" destId="{2A041BE1-2CF9-4070-94A0-E75B3291978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53DB2-49F4-4335-AE95-A8FBE94DF8AA}">
      <dsp:nvSpPr>
        <dsp:cNvPr id="0" name=""/>
        <dsp:cNvSpPr/>
      </dsp:nvSpPr>
      <dsp:spPr>
        <a:xfrm>
          <a:off x="-3239974" y="-498509"/>
          <a:ext cx="3863932" cy="3863932"/>
        </a:xfrm>
        <a:prstGeom prst="blockArc">
          <a:avLst>
            <a:gd name="adj1" fmla="val 18900000"/>
            <a:gd name="adj2" fmla="val 2700000"/>
            <a:gd name="adj3" fmla="val 55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5BB12-051D-40D7-AB7C-082F741787C6}">
      <dsp:nvSpPr>
        <dsp:cNvPr id="0" name=""/>
        <dsp:cNvSpPr/>
      </dsp:nvSpPr>
      <dsp:spPr>
        <a:xfrm>
          <a:off x="327244" y="220408"/>
          <a:ext cx="7881127" cy="44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0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Helvetica Neue" panose="02000503000000020004"/>
            </a:rPr>
            <a:t>How Industrial Engineering methods and tools can impact the bigger organizational picture</a:t>
          </a:r>
          <a:endParaRPr lang="en-US" sz="1400" kern="1200"/>
        </a:p>
      </dsp:txBody>
      <dsp:txXfrm>
        <a:off x="327244" y="220408"/>
        <a:ext cx="7881127" cy="441046"/>
      </dsp:txXfrm>
    </dsp:sp>
    <dsp:sp modelId="{C9BDCE9C-7171-4612-BFED-0667F868B68F}">
      <dsp:nvSpPr>
        <dsp:cNvPr id="0" name=""/>
        <dsp:cNvSpPr/>
      </dsp:nvSpPr>
      <dsp:spPr>
        <a:xfrm>
          <a:off x="51591" y="165277"/>
          <a:ext cx="551307" cy="5513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4562D-CFA4-4A91-8FD6-6FEE481110F7}">
      <dsp:nvSpPr>
        <dsp:cNvPr id="0" name=""/>
        <dsp:cNvSpPr/>
      </dsp:nvSpPr>
      <dsp:spPr>
        <a:xfrm>
          <a:off x="580106" y="882092"/>
          <a:ext cx="7628265" cy="44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0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Helvetica Neue" panose="02000503000000020004"/>
            </a:rPr>
            <a:t>To identify and analyze relevant factors</a:t>
          </a:r>
          <a:endParaRPr lang="en-US" sz="1400" kern="1200"/>
        </a:p>
      </dsp:txBody>
      <dsp:txXfrm>
        <a:off x="580106" y="882092"/>
        <a:ext cx="7628265" cy="441046"/>
      </dsp:txXfrm>
    </dsp:sp>
    <dsp:sp modelId="{245F7567-1A4A-4D74-913F-1FF6E57926C4}">
      <dsp:nvSpPr>
        <dsp:cNvPr id="0" name=""/>
        <dsp:cNvSpPr/>
      </dsp:nvSpPr>
      <dsp:spPr>
        <a:xfrm>
          <a:off x="304452" y="826961"/>
          <a:ext cx="551307" cy="5513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580C3-562D-4D33-A6E4-C885D367790E}">
      <dsp:nvSpPr>
        <dsp:cNvPr id="0" name=""/>
        <dsp:cNvSpPr/>
      </dsp:nvSpPr>
      <dsp:spPr>
        <a:xfrm>
          <a:off x="580106" y="1543775"/>
          <a:ext cx="7628265" cy="44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0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Helvetica Neue" panose="02000503000000020004"/>
            </a:rPr>
            <a:t>How to properly define and scope a problem</a:t>
          </a:r>
          <a:endParaRPr lang="en-US" sz="1400" kern="1200"/>
        </a:p>
      </dsp:txBody>
      <dsp:txXfrm>
        <a:off x="580106" y="1543775"/>
        <a:ext cx="7628265" cy="441046"/>
      </dsp:txXfrm>
    </dsp:sp>
    <dsp:sp modelId="{1FC7212B-755B-4B3D-B363-505EB2A6AAC3}">
      <dsp:nvSpPr>
        <dsp:cNvPr id="0" name=""/>
        <dsp:cNvSpPr/>
      </dsp:nvSpPr>
      <dsp:spPr>
        <a:xfrm>
          <a:off x="304452" y="1488645"/>
          <a:ext cx="551307" cy="5513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8C77F-0472-447B-9853-2341AD6C9592}">
      <dsp:nvSpPr>
        <dsp:cNvPr id="0" name=""/>
        <dsp:cNvSpPr/>
      </dsp:nvSpPr>
      <dsp:spPr>
        <a:xfrm>
          <a:off x="327244" y="2205459"/>
          <a:ext cx="7881127" cy="441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0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Helvetica Neue" panose="02000503000000020004"/>
            </a:rPr>
            <a:t>To apply methodologies studied in the curriculum in a cumulative and comprehensive manner</a:t>
          </a:r>
          <a:endParaRPr lang="en-US" sz="1400" kern="1200"/>
        </a:p>
      </dsp:txBody>
      <dsp:txXfrm>
        <a:off x="327244" y="2205459"/>
        <a:ext cx="7881127" cy="441046"/>
      </dsp:txXfrm>
    </dsp:sp>
    <dsp:sp modelId="{2A041BE1-2CF9-4070-94A0-E75B3291978F}">
      <dsp:nvSpPr>
        <dsp:cNvPr id="0" name=""/>
        <dsp:cNvSpPr/>
      </dsp:nvSpPr>
      <dsp:spPr>
        <a:xfrm>
          <a:off x="51591" y="2150328"/>
          <a:ext cx="551307" cy="5513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Add NDA statement here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we had used this methodology in the past? </a:t>
            </a:r>
          </a:p>
          <a:p>
            <a:pPr lvl="1"/>
            <a:r>
              <a:rPr lang="en-US"/>
              <a:t>T = 2021-09-01 (Giving us a full year of data after)</a:t>
            </a:r>
          </a:p>
          <a:p>
            <a:r>
              <a:rPr lang="en-US"/>
              <a:t>The actual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Recommended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If we had followed this recommendation what would have happened?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4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Delete Homepage?</a:t>
            </a:r>
          </a:p>
        </p:txBody>
      </p:sp>
    </p:spTree>
    <p:extLst>
      <p:ext uri="{BB962C8B-B14F-4D97-AF65-F5344CB8AC3E}">
        <p14:creationId xmlns:p14="http://schemas.microsoft.com/office/powerpoint/2010/main" val="330202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Delete Homepage?</a:t>
            </a:r>
          </a:p>
        </p:txBody>
      </p:sp>
    </p:spTree>
    <p:extLst>
      <p:ext uri="{BB962C8B-B14F-4D97-AF65-F5344CB8AC3E}">
        <p14:creationId xmlns:p14="http://schemas.microsoft.com/office/powerpoint/2010/main" val="330202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Move To Appendix?</a:t>
            </a:r>
          </a:p>
        </p:txBody>
      </p:sp>
    </p:spTree>
    <p:extLst>
      <p:ext uri="{BB962C8B-B14F-4D97-AF65-F5344CB8AC3E}">
        <p14:creationId xmlns:p14="http://schemas.microsoft.com/office/powerpoint/2010/main" val="2657784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Delete Homepage?</a:t>
            </a:r>
          </a:p>
        </p:txBody>
      </p:sp>
    </p:spTree>
    <p:extLst>
      <p:ext uri="{BB962C8B-B14F-4D97-AF65-F5344CB8AC3E}">
        <p14:creationId xmlns:p14="http://schemas.microsoft.com/office/powerpoint/2010/main" val="81121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Maybe cut</a:t>
            </a:r>
          </a:p>
        </p:txBody>
      </p:sp>
    </p:spTree>
    <p:extLst>
      <p:ext uri="{BB962C8B-B14F-4D97-AF65-F5344CB8AC3E}">
        <p14:creationId xmlns:p14="http://schemas.microsoft.com/office/powerpoint/2010/main" val="307018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Maybe cut</a:t>
            </a:r>
          </a:p>
        </p:txBody>
      </p:sp>
    </p:spTree>
    <p:extLst>
      <p:ext uri="{BB962C8B-B14F-4D97-AF65-F5344CB8AC3E}">
        <p14:creationId xmlns:p14="http://schemas.microsoft.com/office/powerpoint/2010/main" val="1740285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we had used this methodology in the past? </a:t>
            </a:r>
          </a:p>
          <a:p>
            <a:pPr lvl="1"/>
            <a:r>
              <a:rPr lang="en-US"/>
              <a:t>T = 2021-09-01 (Giving us a full year of data after)</a:t>
            </a:r>
          </a:p>
          <a:p>
            <a:r>
              <a:rPr lang="en-US"/>
              <a:t>The actual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Recommended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If we had followed this recommendation what would have happened?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90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we had used this methodology in the past? </a:t>
            </a:r>
          </a:p>
          <a:p>
            <a:pPr lvl="1"/>
            <a:r>
              <a:rPr lang="en-US"/>
              <a:t>T = 2021-09-01 (Giving us a full year of data after)</a:t>
            </a:r>
          </a:p>
          <a:p>
            <a:r>
              <a:rPr lang="en-US"/>
              <a:t>The actual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Recommended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If we had followed this recommendation what would have happened?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7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we had used this methodology in the past? </a:t>
            </a:r>
          </a:p>
          <a:p>
            <a:pPr lvl="1"/>
            <a:r>
              <a:rPr lang="en-US"/>
              <a:t>T = 2021-09-01 (Giving us a full year of data after)</a:t>
            </a:r>
          </a:p>
          <a:p>
            <a:r>
              <a:rPr lang="en-US"/>
              <a:t>The actual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Recommended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If we had followed this recommendation what would have happened?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10 seconds</a:t>
            </a:r>
          </a:p>
        </p:txBody>
      </p:sp>
    </p:spTree>
    <p:extLst>
      <p:ext uri="{BB962C8B-B14F-4D97-AF65-F5344CB8AC3E}">
        <p14:creationId xmlns:p14="http://schemas.microsoft.com/office/powerpoint/2010/main" val="2828844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Move To Appendix?</a:t>
            </a:r>
          </a:p>
        </p:txBody>
      </p:sp>
    </p:spTree>
    <p:extLst>
      <p:ext uri="{BB962C8B-B14F-4D97-AF65-F5344CB8AC3E}">
        <p14:creationId xmlns:p14="http://schemas.microsoft.com/office/powerpoint/2010/main" val="2609118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Move To Appendix?</a:t>
            </a:r>
          </a:p>
        </p:txBody>
      </p:sp>
    </p:spTree>
    <p:extLst>
      <p:ext uri="{BB962C8B-B14F-4D97-AF65-F5344CB8AC3E}">
        <p14:creationId xmlns:p14="http://schemas.microsoft.com/office/powerpoint/2010/main" val="229452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Move To Appendix</a:t>
            </a:r>
          </a:p>
        </p:txBody>
      </p:sp>
    </p:spTree>
    <p:extLst>
      <p:ext uri="{BB962C8B-B14F-4D97-AF65-F5344CB8AC3E}">
        <p14:creationId xmlns:p14="http://schemas.microsoft.com/office/powerpoint/2010/main" val="4194954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Move To Appendix</a:t>
            </a:r>
          </a:p>
        </p:txBody>
      </p:sp>
    </p:spTree>
    <p:extLst>
      <p:ext uri="{BB962C8B-B14F-4D97-AF65-F5344CB8AC3E}">
        <p14:creationId xmlns:p14="http://schemas.microsoft.com/office/powerpoint/2010/main" val="416555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Talk through – missing data for delivery in full rates to back up this claim statistically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What I want to put on this slide: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Negative things or things that could use changing:</a:t>
            </a:r>
          </a:p>
          <a:p>
            <a:pPr>
              <a:buNone/>
            </a:pPr>
            <a:r>
              <a:rPr lang="en-US"/>
              <a:t>- 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Main Goal: </a:t>
            </a:r>
          </a:p>
          <a:p>
            <a:pPr>
              <a:buNone/>
            </a:pPr>
            <a:r>
              <a:rPr lang="en-US"/>
              <a:t>- An efficient supply chain that is adaptable to changes and is Steelcase's ideal balance of many objectives.</a:t>
            </a:r>
          </a:p>
        </p:txBody>
      </p:sp>
    </p:spTree>
    <p:extLst>
      <p:ext uri="{BB962C8B-B14F-4D97-AF65-F5344CB8AC3E}">
        <p14:creationId xmlns:p14="http://schemas.microsoft.com/office/powerpoint/2010/main" val="2266379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Talk through – missing data for delivery in full rates to back up this claim statistically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What I want to put on this slide: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Negative things or things that could use changing:</a:t>
            </a:r>
          </a:p>
          <a:p>
            <a:pPr>
              <a:buNone/>
            </a:pPr>
            <a:r>
              <a:rPr lang="en-US"/>
              <a:t>- 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Main Goal: </a:t>
            </a:r>
          </a:p>
          <a:p>
            <a:pPr>
              <a:buNone/>
            </a:pPr>
            <a:r>
              <a:rPr lang="en-US"/>
              <a:t>- An efficient supply chain that is adaptable to changes and is Steelcase's ideal balance of many objectives.</a:t>
            </a:r>
          </a:p>
        </p:txBody>
      </p:sp>
    </p:spTree>
    <p:extLst>
      <p:ext uri="{BB962C8B-B14F-4D97-AF65-F5344CB8AC3E}">
        <p14:creationId xmlns:p14="http://schemas.microsoft.com/office/powerpoint/2010/main" val="1045315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we had used this methodology in the past? </a:t>
            </a:r>
          </a:p>
          <a:p>
            <a:pPr lvl="1"/>
            <a:r>
              <a:rPr lang="en-US"/>
              <a:t>T = 2021-09-01 (Giving us a full year of data after)</a:t>
            </a:r>
          </a:p>
          <a:p>
            <a:r>
              <a:rPr lang="en-US"/>
              <a:t>The actual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Recommended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If we had followed this recommendation what would have happened?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10 seconds</a:t>
            </a:r>
          </a:p>
        </p:txBody>
      </p:sp>
    </p:spTree>
    <p:extLst>
      <p:ext uri="{BB962C8B-B14F-4D97-AF65-F5344CB8AC3E}">
        <p14:creationId xmlns:p14="http://schemas.microsoft.com/office/powerpoint/2010/main" val="85764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har char="•"/>
            </a:pPr>
            <a:r>
              <a:rPr lang="en-US"/>
              <a:t>Delayed input materials lead to increased costs in three distinct ways:</a:t>
            </a:r>
          </a:p>
          <a:p>
            <a:endParaRPr lang="en-US"/>
          </a:p>
          <a:p>
            <a:pPr marL="342900" lvl="7" indent="-342900">
              <a:buAutoNum type="arabicPeriod"/>
            </a:pPr>
            <a:r>
              <a:rPr lang="en-US"/>
              <a:t>One material arriving late for a product causes other materials to incur inventory costs</a:t>
            </a:r>
          </a:p>
          <a:p>
            <a:pPr marL="342900" lvl="7" indent="-342900">
              <a:buAutoNum type="arabicPeriod"/>
            </a:pPr>
            <a:r>
              <a:rPr lang="en-US"/>
              <a:t>Delayed inputs lead to delayed orders, in turn decreasing customer satisfaction</a:t>
            </a:r>
          </a:p>
          <a:p>
            <a:pPr marL="342900" lvl="7" indent="-342900">
              <a:buAutoNum type="arabicPeriod"/>
            </a:pPr>
            <a:r>
              <a:rPr lang="en-US"/>
              <a:t>A precautionary buildup of safety stock further increases inventory costs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*** Make cleaner and less wordy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Bold keywords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Process flow map??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More visual </a:t>
            </a:r>
            <a:r>
              <a:rPr lang="en-US" err="1">
                <a:latin typeface="Calibri"/>
                <a:cs typeface="Calibri"/>
              </a:rPr>
              <a:t>mappy</a:t>
            </a:r>
            <a:r>
              <a:rPr lang="en-US">
                <a:latin typeface="Calibri"/>
                <a:cs typeface="Calibri"/>
              </a:rPr>
              <a:t>/ less text</a:t>
            </a:r>
          </a:p>
        </p:txBody>
      </p:sp>
    </p:spTree>
    <p:extLst>
      <p:ext uri="{BB962C8B-B14F-4D97-AF65-F5344CB8AC3E}">
        <p14:creationId xmlns:p14="http://schemas.microsoft.com/office/powerpoint/2010/main" val="1843970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*** Make cleaner and less wordy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Bold keywords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Process flow map??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More visual </a:t>
            </a:r>
            <a:r>
              <a:rPr lang="en-US" err="1">
                <a:latin typeface="Calibri"/>
                <a:cs typeface="Calibri"/>
              </a:rPr>
              <a:t>mappy</a:t>
            </a:r>
            <a:r>
              <a:rPr lang="en-US">
                <a:latin typeface="Calibri"/>
                <a:cs typeface="Calibri"/>
              </a:rPr>
              <a:t>/ less text</a:t>
            </a:r>
          </a:p>
        </p:txBody>
      </p:sp>
    </p:spTree>
    <p:extLst>
      <p:ext uri="{BB962C8B-B14F-4D97-AF65-F5344CB8AC3E}">
        <p14:creationId xmlns:p14="http://schemas.microsoft.com/office/powerpoint/2010/main" val="320207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*** Make cleaner and less wordy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Bold keywords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Process flow map??</a:t>
            </a:r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More visual </a:t>
            </a:r>
            <a:r>
              <a:rPr lang="en-US" err="1">
                <a:latin typeface="Calibri"/>
                <a:cs typeface="Calibri"/>
              </a:rPr>
              <a:t>mappy</a:t>
            </a:r>
            <a:r>
              <a:rPr lang="en-US">
                <a:latin typeface="Calibri"/>
                <a:cs typeface="Calibri"/>
              </a:rPr>
              <a:t>/ less text</a:t>
            </a:r>
          </a:p>
        </p:txBody>
      </p:sp>
    </p:spTree>
    <p:extLst>
      <p:ext uri="{BB962C8B-B14F-4D97-AF65-F5344CB8AC3E}">
        <p14:creationId xmlns:p14="http://schemas.microsoft.com/office/powerpoint/2010/main" val="280879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we had used this methodology in the past? </a:t>
            </a:r>
          </a:p>
          <a:p>
            <a:pPr lvl="1"/>
            <a:r>
              <a:rPr lang="en-US"/>
              <a:t>T = 2021-09-01 (Giving us a full year of data after)</a:t>
            </a:r>
          </a:p>
          <a:p>
            <a:r>
              <a:rPr lang="en-US"/>
              <a:t>The actual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Recommended supplier Mix at this time was</a:t>
            </a:r>
          </a:p>
          <a:p>
            <a:pPr lvl="1"/>
            <a:r>
              <a:rPr lang="en-US"/>
              <a:t>X</a:t>
            </a:r>
          </a:p>
          <a:p>
            <a:r>
              <a:rPr lang="en-US"/>
              <a:t>If we had followed this recommendation what would have happened?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831274" y="758500"/>
            <a:ext cx="7689273" cy="41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200" baseline="0">
                <a:solidFill>
                  <a:srgbClr val="0096DB"/>
                </a:solidFill>
              </a:defRPr>
            </a:lvl1pPr>
          </a:lstStyle>
          <a:p>
            <a:r>
              <a:rPr lang="en-US"/>
              <a:t>TITLE ONLY HERE</a:t>
            </a:r>
          </a:p>
        </p:txBody>
      </p:sp>
    </p:spTree>
    <p:extLst>
      <p:ext uri="{BB962C8B-B14F-4D97-AF65-F5344CB8AC3E}">
        <p14:creationId xmlns:p14="http://schemas.microsoft.com/office/powerpoint/2010/main" val="105266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2" descr="Steelcase - Office Furniture Solutions, Education &amp; Healthcare Furniture">
            <a:extLst>
              <a:ext uri="{FF2B5EF4-FFF2-40B4-BE49-F238E27FC236}">
                <a16:creationId xmlns:a16="http://schemas.microsoft.com/office/drawing/2014/main" id="{F7DD2286-A892-72EB-6FD8-53BDE5FCE6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09" y="198873"/>
            <a:ext cx="1410581" cy="27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mattei22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microsoft.com/office/2018/10/relationships/comments" Target="../comments/modernComment_1C3_872C6F8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microsoft.com/office/2018/10/relationships/comments" Target="../comments/modernComment_128_165FD9EB.xml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sv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microsoft.com/office/2018/10/relationships/comments" Target="../comments/modernComment_1AD_F639BEEA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C9_D8FA1DEF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sv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microsoft.com/office/2018/10/relationships/comments" Target="../comments/modernComment_1A0_1944C5FE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5.svg"/><Relationship Id="rId5" Type="http://schemas.openxmlformats.org/officeDocument/2006/relationships/diagramData" Target="../diagrams/data1.xml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microsoft.com/office/2007/relationships/diagramDrawing" Target="../diagrams/drawing1.xml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microsoft.com/office/2018/10/relationships/comments" Target="../comments/modernComment_183_32CEE6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svg"/><Relationship Id="rId2" Type="http://schemas.microsoft.com/office/2018/10/relationships/comments" Target="../comments/modernComment_1BA_C8295B01.xml"/><Relationship Id="rId16" Type="http://schemas.openxmlformats.org/officeDocument/2006/relationships/image" Target="../media/image10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sv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svg"/><Relationship Id="rId4" Type="http://schemas.openxmlformats.org/officeDocument/2006/relationships/image" Target="../media/image90.svg"/><Relationship Id="rId9" Type="http://schemas.openxmlformats.org/officeDocument/2006/relationships/image" Target="../media/image95.png"/><Relationship Id="rId14" Type="http://schemas.openxmlformats.org/officeDocument/2006/relationships/image" Target="../media/image100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26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98_D8699DCD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D_B985F69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3_775F39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microsoft.com/office/2018/10/relationships/comments" Target="../comments/modernComment_1AC_19DEA7E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18/10/relationships/comments" Target="../comments/modernComment_172_83EECDDC.xml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3.svg"/><Relationship Id="rId5" Type="http://schemas.openxmlformats.org/officeDocument/2006/relationships/image" Target="../media/image29.sv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  <a:solidFill>
            <a:schemeClr val="bg1"/>
          </a:solidFill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7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8D8AF9-96A9-65CB-C129-8AA13E3C1FCB}"/>
              </a:ext>
            </a:extLst>
          </p:cNvPr>
          <p:cNvSpPr txBox="1"/>
          <p:nvPr/>
        </p:nvSpPr>
        <p:spPr>
          <a:xfrm>
            <a:off x="1754993" y="3782193"/>
            <a:ext cx="6259024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Members</a:t>
            </a:r>
            <a:r>
              <a:rPr lang="en-US" sz="10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	Whitman Blass, Federico </a:t>
            </a:r>
            <a:r>
              <a:rPr lang="en-US" sz="105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Ceccagnoli</a:t>
            </a:r>
            <a:r>
              <a:rPr lang="en-US" sz="10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Eli Katz, Luca Kurtz, </a:t>
            </a:r>
          </a:p>
          <a:p>
            <a:r>
              <a:rPr lang="en-US" sz="10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</a:t>
            </a:r>
            <a:r>
              <a:rPr lang="en-US" sz="105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Aveed</a:t>
            </a:r>
            <a:r>
              <a:rPr lang="en-US" sz="10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05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Matinfar</a:t>
            </a:r>
            <a:r>
              <a:rPr lang="en-US" sz="10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Christian </a:t>
            </a:r>
            <a:r>
              <a:rPr lang="en-US" sz="105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Mattei</a:t>
            </a:r>
            <a:r>
              <a:rPr lang="en-US" sz="10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Grace McDonough, Evan Zappa</a:t>
            </a:r>
          </a:p>
          <a:p>
            <a:endParaRPr lang="en-US" sz="105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05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Liaison: 		</a:t>
            </a:r>
            <a:r>
              <a:rPr lang="en-US" sz="10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Christian </a:t>
            </a:r>
            <a:r>
              <a:rPr lang="en-US" sz="105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Mattei</a:t>
            </a:r>
            <a:r>
              <a:rPr lang="en-US" sz="10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0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cmattei22@gatech.edu</a:t>
            </a:r>
            <a:endParaRPr lang="en-US" sz="105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105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05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Advisor</a:t>
            </a:r>
            <a:r>
              <a:rPr lang="en-US" sz="10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		Dr. Gamze </a:t>
            </a:r>
            <a:r>
              <a:rPr lang="en-US" sz="105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Tokol-Goldsman</a:t>
            </a:r>
            <a:endParaRPr lang="en-US" sz="105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Google Shape;71;p12">
            <a:extLst>
              <a:ext uri="{FF2B5EF4-FFF2-40B4-BE49-F238E27FC236}">
                <a16:creationId xmlns:a16="http://schemas.microsoft.com/office/drawing/2014/main" id="{A5EF88F4-4392-AF2F-650F-2CB623264D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6630" y="1781259"/>
            <a:ext cx="4523700" cy="1159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5400" b="1" spc="-25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SteelJackets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62338-9A72-410D-D1D8-8DE54FDB79A1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1BE89A-AAF6-296C-448E-7FD0B2D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</p:spPr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Recommending Suppliers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88A49-F311-271E-5AC2-B31D535B9B5F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DEFBF4-98F8-D951-79A8-6E67D094CDEA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C9F29-82CB-6F01-FAFA-DB52C04B5D1D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E75FB-7C6A-11AD-0045-2F732452EC4E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E3EE37-8851-4078-BCD0-DBD6A4DD23C1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61F1D-3A04-413E-4431-5A7D706B52F3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EF7A0-BD49-5ED3-F491-275502F4B00D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4343BD2B-7E96-34F2-44BE-66A60DAE893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B6A527-48C0-C9E7-B8E1-53B6D2F787CE}"/>
              </a:ext>
            </a:extLst>
          </p:cNvPr>
          <p:cNvSpPr/>
          <p:nvPr/>
        </p:nvSpPr>
        <p:spPr>
          <a:xfrm>
            <a:off x="362315" y="2086886"/>
            <a:ext cx="1897043" cy="144269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u="sng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Strategy:</a:t>
            </a:r>
          </a:p>
          <a:p>
            <a:endParaRPr lang="en-US" sz="1200" b="1" u="sng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recommend the best supplier with a reasonable amount of data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3F7D165-8571-CFB9-44F4-D1A510FF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91242"/>
              </p:ext>
            </p:extLst>
          </p:nvPr>
        </p:nvGraphicFramePr>
        <p:xfrm>
          <a:off x="2459735" y="2075226"/>
          <a:ext cx="6357840" cy="2850029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928053">
                  <a:extLst>
                    <a:ext uri="{9D8B030D-6E8A-4147-A177-3AD203B41FA5}">
                      <a16:colId xmlns:a16="http://schemas.microsoft.com/office/drawing/2014/main" val="3338774598"/>
                    </a:ext>
                  </a:extLst>
                </a:gridCol>
                <a:gridCol w="1662953">
                  <a:extLst>
                    <a:ext uri="{9D8B030D-6E8A-4147-A177-3AD203B41FA5}">
                      <a16:colId xmlns:a16="http://schemas.microsoft.com/office/drawing/2014/main" val="1861570210"/>
                    </a:ext>
                  </a:extLst>
                </a:gridCol>
                <a:gridCol w="1766834">
                  <a:extLst>
                    <a:ext uri="{9D8B030D-6E8A-4147-A177-3AD203B41FA5}">
                      <a16:colId xmlns:a16="http://schemas.microsoft.com/office/drawing/2014/main" val="241648443"/>
                    </a:ext>
                  </a:extLst>
                </a:gridCol>
              </a:tblGrid>
              <a:tr h="31256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Supplier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Late Percentage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Number of Orders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1548152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Rogers Foam Corp.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0%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523919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Purforms Inc.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3%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180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64824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Steelcase France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18%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32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7303764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Intex Technologies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23%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211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2144943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Kent Manufacturing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29%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1,250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6623417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Grand Rapids Foam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39%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246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887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All Metal Designs Inc.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40%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1983585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Grand Rapids Foam (TX)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50%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610539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Average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33%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241</a:t>
                      </a:r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6569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62338-9A72-410D-D1D8-8DE54FDB79A1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1BE89A-AAF6-296C-448E-7FD0B2D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</p:spPr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Recommending Suppliers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C8E4D6C-A378-8CE4-0F51-310913B6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63868"/>
              </p:ext>
            </p:extLst>
          </p:nvPr>
        </p:nvGraphicFramePr>
        <p:xfrm>
          <a:off x="362314" y="2113475"/>
          <a:ext cx="5252100" cy="2850029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461966">
                  <a:extLst>
                    <a:ext uri="{9D8B030D-6E8A-4147-A177-3AD203B41FA5}">
                      <a16:colId xmlns:a16="http://schemas.microsoft.com/office/drawing/2014/main" val="3338774598"/>
                    </a:ext>
                  </a:extLst>
                </a:gridCol>
                <a:gridCol w="1833304">
                  <a:extLst>
                    <a:ext uri="{9D8B030D-6E8A-4147-A177-3AD203B41FA5}">
                      <a16:colId xmlns:a16="http://schemas.microsoft.com/office/drawing/2014/main" val="241648443"/>
                    </a:ext>
                  </a:extLst>
                </a:gridCol>
                <a:gridCol w="956830">
                  <a:extLst>
                    <a:ext uri="{9D8B030D-6E8A-4147-A177-3AD203B41FA5}">
                      <a16:colId xmlns:a16="http://schemas.microsoft.com/office/drawing/2014/main" val="1269853983"/>
                    </a:ext>
                  </a:extLst>
                </a:gridCol>
              </a:tblGrid>
              <a:tr h="31256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Supplier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Number of Orders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1548152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Rogers Foam Corp.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00.1%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4523919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Purforms Inc.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180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09.3%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97064824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Steelcase France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16.6%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7303764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Intex Technologies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10.9%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2144943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Kent Manufacturing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1,250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64.8%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6623417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Grand Rapids Foam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12.6%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8871343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All Metal Designs Inc.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00.3%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1983585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Grand Rapids Foam (TX)</a:t>
                      </a:r>
                      <a:endParaRPr lang="en-US" sz="1400">
                        <a:latin typeface="Helvetica Neue" panose="02000503000000020004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00.1%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610539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Total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1,928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100%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241585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2BCE8B-962F-B526-66DC-AB5AAD96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76802"/>
              </p:ext>
            </p:extLst>
          </p:nvPr>
        </p:nvGraphicFramePr>
        <p:xfrm>
          <a:off x="6434105" y="2113475"/>
          <a:ext cx="2383472" cy="2850029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383472">
                  <a:extLst>
                    <a:ext uri="{9D8B030D-6E8A-4147-A177-3AD203B41FA5}">
                      <a16:colId xmlns:a16="http://schemas.microsoft.com/office/drawing/2014/main" val="594535794"/>
                    </a:ext>
                  </a:extLst>
                </a:gridCol>
              </a:tblGrid>
              <a:tr h="31256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Recommended 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8527010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00.0%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83725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75.0%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71007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20.0%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01825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05.0%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176662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00.0%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40344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00.0%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83290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00.0%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60023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00.0%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358756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100%</a:t>
                      </a: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24932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67706B08-64D4-54C0-555C-34CED1A730AB}"/>
              </a:ext>
            </a:extLst>
          </p:cNvPr>
          <p:cNvSpPr/>
          <p:nvPr/>
        </p:nvSpPr>
        <p:spPr>
          <a:xfrm>
            <a:off x="5753439" y="3315630"/>
            <a:ext cx="621386" cy="346510"/>
          </a:xfrm>
          <a:prstGeom prst="rightArrow">
            <a:avLst>
              <a:gd name="adj1" fmla="val 50000"/>
              <a:gd name="adj2" fmla="val 66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AFEFC3-33B9-07B7-0504-A0B3708F027A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142B2-B96B-B95B-2042-9F04D45428FB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2F07F-C32B-7CD3-B1AE-5B0E32343A25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03AF2-7131-5049-F409-26FE8DE28486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A6582-165F-71B1-E328-3D3F8F9ADF29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78A53-6126-B449-F253-AC3020F1D0CD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58A763-0F8A-CD96-E0C8-FE15DD297937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8961CBB-BF31-B729-6BC8-7F5A07B390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782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62338-9A72-410D-D1D8-8DE54FDB79A1}"/>
              </a:ext>
            </a:extLst>
          </p:cNvPr>
          <p:cNvSpPr/>
          <p:nvPr/>
        </p:nvSpPr>
        <p:spPr>
          <a:xfrm>
            <a:off x="362315" y="1427179"/>
            <a:ext cx="8458411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recommend suppliers and weights?</a:t>
            </a:r>
            <a:endParaRPr lang="en-US" sz="1800" b="1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1BE89A-AAF6-296C-448E-7FD0B2D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</p:spPr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Recommending Suppliers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0C5A8-7602-C462-EA21-D7DB639028F7}"/>
              </a:ext>
            </a:extLst>
          </p:cNvPr>
          <p:cNvSpPr/>
          <p:nvPr/>
        </p:nvSpPr>
        <p:spPr>
          <a:xfrm>
            <a:off x="3020991" y="2151768"/>
            <a:ext cx="5635529" cy="641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achieve near optimal performance with much less variance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B0138-7AD8-05F0-B688-79B3184539ED}"/>
              </a:ext>
            </a:extLst>
          </p:cNvPr>
          <p:cNvSpPr/>
          <p:nvPr/>
        </p:nvSpPr>
        <p:spPr>
          <a:xfrm>
            <a:off x="362315" y="2151768"/>
            <a:ext cx="2332366" cy="6417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Performance Risk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FB5A2D-CFC3-8950-17EE-B3CC407C333D}"/>
              </a:ext>
            </a:extLst>
          </p:cNvPr>
          <p:cNvSpPr/>
          <p:nvPr/>
        </p:nvSpPr>
        <p:spPr>
          <a:xfrm>
            <a:off x="362315" y="3043609"/>
            <a:ext cx="2332366" cy="1059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Strategic Risk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45F3F9-BECF-5F88-5749-BE7D6995048F}"/>
              </a:ext>
            </a:extLst>
          </p:cNvPr>
          <p:cNvSpPr/>
          <p:nvPr/>
        </p:nvSpPr>
        <p:spPr>
          <a:xfrm>
            <a:off x="3020991" y="3043609"/>
            <a:ext cx="5635529" cy="1059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risk associated without reliance on just one supplier: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Supplier might raise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Supplier might go bankrupt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8DA55-B707-7E61-FBA3-AC25E0CAF8BF}"/>
              </a:ext>
            </a:extLst>
          </p:cNvPr>
          <p:cNvSpPr txBox="1"/>
          <p:nvPr/>
        </p:nvSpPr>
        <p:spPr>
          <a:xfrm>
            <a:off x="2988072" y="4438759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Blending suppliers is good!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008B17-F5CA-7C88-6405-CC257C48D850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B8C764-F4E7-D182-22DE-54AD47B6D2E4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5EFA9-2929-AF99-9653-B3EE10F9A5DB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DF130E-4D2E-F495-F2A6-C694F3DC8EF4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9984FB-88C7-F2BC-BEF8-10F3D6464785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1D4593-ACCA-C088-62E0-91BE8FBB362E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F3E182-BF56-27EF-E0B4-BAFE45032EC2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7B400A7B-C5AB-115D-391D-2AE818A9F1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04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D387-15D8-60F2-44D3-071C7F3C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AE7B3-76EC-4B72-D3D6-2F71D8696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30250-82D5-4734-1603-A384974A16C6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345CA-CCDD-6076-AA49-2793F7A6239F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F2104-6FEE-3E6D-81CE-250B1F0C9FEC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9CE04-F751-720D-92D9-5630BA2560D6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657A7-5C14-FBA0-D350-A15B03BE3E4F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1DCE3-9C2C-9D72-05D0-98DFED89E653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67AD6-3B24-09F3-6818-5709E093FCB2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DC17556-C947-2068-5121-4CF13DAF9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6" r="22378"/>
          <a:stretch/>
        </p:blipFill>
        <p:spPr>
          <a:xfrm>
            <a:off x="232285" y="2147668"/>
            <a:ext cx="4201030" cy="2943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76B411-90E4-1B61-CFD0-07A831D51517}"/>
              </a:ext>
            </a:extLst>
          </p:cNvPr>
          <p:cNvSpPr txBox="1"/>
          <p:nvPr/>
        </p:nvSpPr>
        <p:spPr>
          <a:xfrm>
            <a:off x="232285" y="2062838"/>
            <a:ext cx="4576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Distribution of Average Days 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D55114-5794-D1A3-85A0-E28E4C1E4549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use probability distributions?</a:t>
            </a:r>
            <a:endParaRPr lang="en-US" sz="18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A8A3D0-8727-9106-D0BA-E17B9C2A8117}"/>
              </a:ext>
            </a:extLst>
          </p:cNvPr>
          <p:cNvSpPr/>
          <p:nvPr/>
        </p:nvSpPr>
        <p:spPr>
          <a:xfrm>
            <a:off x="4914338" y="2148129"/>
            <a:ext cx="3906388" cy="59710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Determine spread of possible outcomes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11AD3-DD59-CDBB-E368-DEA13AA1A631}"/>
              </a:ext>
            </a:extLst>
          </p:cNvPr>
          <p:cNvSpPr/>
          <p:nvPr/>
        </p:nvSpPr>
        <p:spPr>
          <a:xfrm>
            <a:off x="4914338" y="3013829"/>
            <a:ext cx="3906388" cy="59710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Understand likelihood of worst-case-scenario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9E96A-A8C9-C94D-00C5-8A20FFC14808}"/>
              </a:ext>
            </a:extLst>
          </p:cNvPr>
          <p:cNvSpPr/>
          <p:nvPr/>
        </p:nvSpPr>
        <p:spPr>
          <a:xfrm>
            <a:off x="4914338" y="3879529"/>
            <a:ext cx="3906388" cy="59710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Plan with confidence based on expectation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1A825-25EB-297D-D385-573D1517E969}"/>
              </a:ext>
            </a:extLst>
          </p:cNvPr>
          <p:cNvSpPr txBox="1"/>
          <p:nvPr/>
        </p:nvSpPr>
        <p:spPr>
          <a:xfrm>
            <a:off x="835620" y="4939551"/>
            <a:ext cx="33698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 Above distribution is for arbitrary weights for material group 057. The visual is for illustrative purposes only.</a:t>
            </a:r>
          </a:p>
        </p:txBody>
      </p:sp>
    </p:spTree>
    <p:extLst>
      <p:ext uri="{BB962C8B-B14F-4D97-AF65-F5344CB8AC3E}">
        <p14:creationId xmlns:p14="http://schemas.microsoft.com/office/powerpoint/2010/main" val="13204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9D2B35D-5960-1EAC-473F-E1DFA472635E}"/>
              </a:ext>
            </a:extLst>
          </p:cNvPr>
          <p:cNvSpPr/>
          <p:nvPr/>
        </p:nvSpPr>
        <p:spPr>
          <a:xfrm>
            <a:off x="362315" y="2804637"/>
            <a:ext cx="2855447" cy="2120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is taken over all orders delivered in that month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Aggregated at the material group level</a:t>
            </a:r>
          </a:p>
          <a:p>
            <a:endParaRPr lang="en-US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Supplier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257FA2-F340-8DB2-A1E3-750FC7B3F90F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can you compare suppliers?</a:t>
            </a:r>
            <a:endParaRPr lang="en-US" sz="18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676A7C-E2CF-9AF0-40D6-CA54E52CA31A}"/>
              </a:ext>
            </a:extLst>
          </p:cNvPr>
          <p:cNvSpPr/>
          <p:nvPr/>
        </p:nvSpPr>
        <p:spPr>
          <a:xfrm>
            <a:off x="362315" y="2164965"/>
            <a:ext cx="2855447" cy="4763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Days Late</a:t>
            </a:r>
            <a:endParaRPr lang="en-US" sz="1600" u="sng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78427B-E6AF-063D-0D41-08DFD4130D0D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00AF41-7BE3-DA71-F79B-4CFA478E5D6D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00D19D-A0CE-FDEA-37C1-AB30582162C4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A624DC-CB19-FB2A-62DF-F8122E9EBEEA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1FF59F-5092-C2D0-49B2-09BD3766C5E6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E12FBC-B7FA-2CF7-6BED-BD7B936F5E3F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DCC6E3-CF8F-8C16-14F3-1EB2BABCBEF2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975DE304-41A7-4755-C8CB-20C642D5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62" y="2018764"/>
            <a:ext cx="5285723" cy="30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362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324B2D-3E98-DECE-B3C1-403AECA64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2451"/>
              </p:ext>
            </p:extLst>
          </p:nvPr>
        </p:nvGraphicFramePr>
        <p:xfrm>
          <a:off x="165299" y="2932244"/>
          <a:ext cx="3905252" cy="133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8663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Month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Supplier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Supplier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Supplier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Nov.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6.22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 Dec.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7.78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1.11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Jan. 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9.33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3.82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Feb. 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10.89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1.42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38505-E341-65BC-8FFD-B24CB830B896}"/>
              </a:ext>
            </a:extLst>
          </p:cNvPr>
          <p:cNvSpPr/>
          <p:nvPr/>
        </p:nvSpPr>
        <p:spPr>
          <a:xfrm>
            <a:off x="165299" y="2194796"/>
            <a:ext cx="3905252" cy="446132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Days Late by Month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EFDC135-A80C-D9CC-6D0B-3A80AFBD112A}"/>
              </a:ext>
            </a:extLst>
          </p:cNvPr>
          <p:cNvSpPr/>
          <p:nvPr/>
        </p:nvSpPr>
        <p:spPr>
          <a:xfrm>
            <a:off x="4299852" y="2280656"/>
            <a:ext cx="583335" cy="274411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7D41D-E673-26F1-9CE1-52C73DF3E19F}"/>
              </a:ext>
            </a:extLst>
          </p:cNvPr>
          <p:cNvSpPr/>
          <p:nvPr/>
        </p:nvSpPr>
        <p:spPr>
          <a:xfrm>
            <a:off x="5044877" y="2194796"/>
            <a:ext cx="3933823" cy="446132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Binned Data by Month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B564892-FB3A-3551-C027-AE48CC6D002F}"/>
              </a:ext>
            </a:extLst>
          </p:cNvPr>
          <p:cNvSpPr/>
          <p:nvPr/>
        </p:nvSpPr>
        <p:spPr>
          <a:xfrm>
            <a:off x="4299853" y="3478933"/>
            <a:ext cx="583334" cy="274411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AAE631-B973-E1C2-CF53-D40D86C1F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09916"/>
              </p:ext>
            </p:extLst>
          </p:nvPr>
        </p:nvGraphicFramePr>
        <p:xfrm>
          <a:off x="5044877" y="2932244"/>
          <a:ext cx="3933824" cy="133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7238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Month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Supplier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Supplier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Supplier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Nov.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Dec.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Jan. 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Feb. 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07F835AB-FE1B-F94D-D3BF-D7ED5CB3A5FB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80F3B8-CD8E-851E-53FA-76DEF37276DB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E317A-A68B-0255-25B8-C41CDEEA0A59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9C7E8D-04E6-7649-6F61-69A175150E32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7BC20C-94B8-8446-A49F-A10D2311C021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3B8FE2-1326-297A-2AAB-C3D0C4A2F4E7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356ACC-C475-4CFE-150B-B6FAABEFD554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8921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324B2D-3E98-DECE-B3C1-403AECA64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76959"/>
              </p:ext>
            </p:extLst>
          </p:nvPr>
        </p:nvGraphicFramePr>
        <p:xfrm>
          <a:off x="232285" y="2995101"/>
          <a:ext cx="3114675" cy="133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Month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Nov.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Dec.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Jan. 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Feb. 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38505-E341-65BC-8FFD-B24CB830B896}"/>
              </a:ext>
            </a:extLst>
          </p:cNvPr>
          <p:cNvSpPr/>
          <p:nvPr/>
        </p:nvSpPr>
        <p:spPr>
          <a:xfrm>
            <a:off x="232284" y="2239450"/>
            <a:ext cx="3114675" cy="41968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Binned Data by Month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EFDC135-A80C-D9CC-6D0B-3A80AFBD112A}"/>
              </a:ext>
            </a:extLst>
          </p:cNvPr>
          <p:cNvSpPr/>
          <p:nvPr/>
        </p:nvSpPr>
        <p:spPr>
          <a:xfrm>
            <a:off x="3436217" y="2302738"/>
            <a:ext cx="509080" cy="260479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7D41D-E673-26F1-9CE1-52C73DF3E19F}"/>
              </a:ext>
            </a:extLst>
          </p:cNvPr>
          <p:cNvSpPr/>
          <p:nvPr/>
        </p:nvSpPr>
        <p:spPr>
          <a:xfrm>
            <a:off x="4034555" y="2239450"/>
            <a:ext cx="4877159" cy="41968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Frequency of Combinations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B564892-FB3A-3551-C027-AE48CC6D002F}"/>
              </a:ext>
            </a:extLst>
          </p:cNvPr>
          <p:cNvSpPr/>
          <p:nvPr/>
        </p:nvSpPr>
        <p:spPr>
          <a:xfrm>
            <a:off x="3436217" y="3548756"/>
            <a:ext cx="509081" cy="260480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AAE631-B973-E1C2-CF53-D40D86C1F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85895"/>
              </p:ext>
            </p:extLst>
          </p:nvPr>
        </p:nvGraphicFramePr>
        <p:xfrm>
          <a:off x="4034556" y="2995101"/>
          <a:ext cx="4877159" cy="133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3487567185"/>
                    </a:ext>
                  </a:extLst>
                </a:gridCol>
                <a:gridCol w="638534">
                  <a:extLst>
                    <a:ext uri="{9D8B030D-6E8A-4147-A177-3AD203B41FA5}">
                      <a16:colId xmlns:a16="http://schemas.microsoft.com/office/drawing/2014/main" val="36590506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Comb.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Frequency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Prob.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261EA0D-ECD7-4D8A-2B94-E210CFCB4A83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65F69-7BA5-AB7F-EDB6-74869787191F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7EE67-D728-888C-AAAC-B8235ABE48B9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BB523-9AA2-9008-17CD-A1359BB07814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78634-41E5-0937-B2E0-89FCC4D464C0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54D784-C479-8A07-39A3-189506E1200A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1B5FE2-3D15-CD7A-5A59-B5CD6EA81497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74699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324B2D-3E98-DECE-B3C1-403AECA64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2366"/>
              </p:ext>
            </p:extLst>
          </p:nvPr>
        </p:nvGraphicFramePr>
        <p:xfrm>
          <a:off x="232285" y="2995101"/>
          <a:ext cx="3114675" cy="133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Month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Nov.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Dec.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Jan. 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Feb. 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38505-E341-65BC-8FFD-B24CB830B896}"/>
              </a:ext>
            </a:extLst>
          </p:cNvPr>
          <p:cNvSpPr/>
          <p:nvPr/>
        </p:nvSpPr>
        <p:spPr>
          <a:xfrm>
            <a:off x="232284" y="2239450"/>
            <a:ext cx="3114675" cy="41968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Binned Data by Month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EFDC135-A80C-D9CC-6D0B-3A80AFBD112A}"/>
              </a:ext>
            </a:extLst>
          </p:cNvPr>
          <p:cNvSpPr/>
          <p:nvPr/>
        </p:nvSpPr>
        <p:spPr>
          <a:xfrm>
            <a:off x="3436217" y="2302738"/>
            <a:ext cx="509080" cy="260479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7D41D-E673-26F1-9CE1-52C73DF3E19F}"/>
              </a:ext>
            </a:extLst>
          </p:cNvPr>
          <p:cNvSpPr/>
          <p:nvPr/>
        </p:nvSpPr>
        <p:spPr>
          <a:xfrm>
            <a:off x="4034555" y="2239450"/>
            <a:ext cx="4877159" cy="41968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Frequency of Combinations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B564892-FB3A-3551-C027-AE48CC6D002F}"/>
              </a:ext>
            </a:extLst>
          </p:cNvPr>
          <p:cNvSpPr/>
          <p:nvPr/>
        </p:nvSpPr>
        <p:spPr>
          <a:xfrm>
            <a:off x="3436217" y="3548756"/>
            <a:ext cx="509081" cy="260480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AAE631-B973-E1C2-CF53-D40D86C1F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17626"/>
              </p:ext>
            </p:extLst>
          </p:nvPr>
        </p:nvGraphicFramePr>
        <p:xfrm>
          <a:off x="4034556" y="2995101"/>
          <a:ext cx="4877159" cy="133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3487567185"/>
                    </a:ext>
                  </a:extLst>
                </a:gridCol>
                <a:gridCol w="638534">
                  <a:extLst>
                    <a:ext uri="{9D8B030D-6E8A-4147-A177-3AD203B41FA5}">
                      <a16:colId xmlns:a16="http://schemas.microsoft.com/office/drawing/2014/main" val="36590506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Comb.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Frequency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Prob.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261EA0D-ECD7-4D8A-2B94-E210CFCB4A83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65F69-7BA5-AB7F-EDB6-74869787191F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7EE67-D728-888C-AAAC-B8235ABE48B9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BB523-9AA2-9008-17CD-A1359BB07814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78634-41E5-0937-B2E0-89FCC4D464C0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54D784-C479-8A07-39A3-189506E1200A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1B5FE2-3D15-CD7A-5A59-B5CD6EA81497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81936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324B2D-3E98-DECE-B3C1-403AECA64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67901"/>
              </p:ext>
            </p:extLst>
          </p:nvPr>
        </p:nvGraphicFramePr>
        <p:xfrm>
          <a:off x="232285" y="2995101"/>
          <a:ext cx="3114675" cy="133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Month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Nov.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Dec.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Jan. 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Feb. 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38505-E341-65BC-8FFD-B24CB830B896}"/>
              </a:ext>
            </a:extLst>
          </p:cNvPr>
          <p:cNvSpPr/>
          <p:nvPr/>
        </p:nvSpPr>
        <p:spPr>
          <a:xfrm>
            <a:off x="232284" y="2239450"/>
            <a:ext cx="3114675" cy="41968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Binned Data by Month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EFDC135-A80C-D9CC-6D0B-3A80AFBD112A}"/>
              </a:ext>
            </a:extLst>
          </p:cNvPr>
          <p:cNvSpPr/>
          <p:nvPr/>
        </p:nvSpPr>
        <p:spPr>
          <a:xfrm>
            <a:off x="3436217" y="2302738"/>
            <a:ext cx="509080" cy="260479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7D41D-E673-26F1-9CE1-52C73DF3E19F}"/>
              </a:ext>
            </a:extLst>
          </p:cNvPr>
          <p:cNvSpPr/>
          <p:nvPr/>
        </p:nvSpPr>
        <p:spPr>
          <a:xfrm>
            <a:off x="4034555" y="2239450"/>
            <a:ext cx="4877159" cy="41968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Frequency of Combinations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B564892-FB3A-3551-C027-AE48CC6D002F}"/>
              </a:ext>
            </a:extLst>
          </p:cNvPr>
          <p:cNvSpPr/>
          <p:nvPr/>
        </p:nvSpPr>
        <p:spPr>
          <a:xfrm>
            <a:off x="3436217" y="3548756"/>
            <a:ext cx="509081" cy="260480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AAE631-B973-E1C2-CF53-D40D86C1F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41621"/>
              </p:ext>
            </p:extLst>
          </p:nvPr>
        </p:nvGraphicFramePr>
        <p:xfrm>
          <a:off x="4034556" y="2995101"/>
          <a:ext cx="4877159" cy="133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3487567185"/>
                    </a:ext>
                  </a:extLst>
                </a:gridCol>
                <a:gridCol w="638534">
                  <a:extLst>
                    <a:ext uri="{9D8B030D-6E8A-4147-A177-3AD203B41FA5}">
                      <a16:colId xmlns:a16="http://schemas.microsoft.com/office/drawing/2014/main" val="36590506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Comb.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Frequency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Prob.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261EA0D-ECD7-4D8A-2B94-E210CFCB4A83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65F69-7BA5-AB7F-EDB6-74869787191F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7EE67-D728-888C-AAAC-B8235ABE48B9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BB523-9AA2-9008-17CD-A1359BB07814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78634-41E5-0937-B2E0-89FCC4D464C0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54D784-C479-8A07-39A3-189506E1200A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1B5FE2-3D15-CD7A-5A59-B5CD6EA81497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92382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7D41D-E673-26F1-9CE1-52C73DF3E19F}"/>
              </a:ext>
            </a:extLst>
          </p:cNvPr>
          <p:cNvSpPr/>
          <p:nvPr/>
        </p:nvSpPr>
        <p:spPr>
          <a:xfrm>
            <a:off x="156430" y="2015507"/>
            <a:ext cx="4909347" cy="4763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Frequency of Combinations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AAE631-B973-E1C2-CF53-D40D86C1F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06867"/>
              </p:ext>
            </p:extLst>
          </p:nvPr>
        </p:nvGraphicFramePr>
        <p:xfrm>
          <a:off x="156430" y="2836317"/>
          <a:ext cx="4909347" cy="133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8973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1030370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  <a:gridCol w="557666">
                  <a:extLst>
                    <a:ext uri="{9D8B030D-6E8A-4147-A177-3AD203B41FA5}">
                      <a16:colId xmlns:a16="http://schemas.microsoft.com/office/drawing/2014/main" val="3832060754"/>
                    </a:ext>
                  </a:extLst>
                </a:gridCol>
                <a:gridCol w="571598">
                  <a:extLst>
                    <a:ext uri="{9D8B030D-6E8A-4147-A177-3AD203B41FA5}">
                      <a16:colId xmlns:a16="http://schemas.microsoft.com/office/drawing/2014/main" val="1064719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Comb.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Supplier 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Supplier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Supplier 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Freq.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Prob.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C554FD-64C1-47D5-FA76-0DB14B0B8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77163"/>
              </p:ext>
            </p:extLst>
          </p:nvPr>
        </p:nvGraphicFramePr>
        <p:xfrm>
          <a:off x="6142346" y="2836317"/>
          <a:ext cx="2797790" cy="1337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97790">
                  <a:extLst>
                    <a:ext uri="{9D8B030D-6E8A-4147-A177-3AD203B41FA5}">
                      <a16:colId xmlns:a16="http://schemas.microsoft.com/office/drawing/2014/main" val="3765372921"/>
                    </a:ext>
                  </a:extLst>
                </a:gridCol>
              </a:tblGrid>
              <a:tr h="20433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 </a:t>
                      </a: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𝚺 Suppliers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84363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 + 0 + 0 = 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38765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 + 0 + 1 = 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24698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 + 0 + 2 = 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47052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 + 1 + 0 = 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40013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16514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CF4D11-EDE7-3699-976D-1F7D44FF6411}"/>
              </a:ext>
            </a:extLst>
          </p:cNvPr>
          <p:cNvSpPr/>
          <p:nvPr/>
        </p:nvSpPr>
        <p:spPr>
          <a:xfrm>
            <a:off x="6142347" y="2015508"/>
            <a:ext cx="2797791" cy="476299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 Performance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891B137-F53D-B151-2DF3-8694FD7545E1}"/>
              </a:ext>
            </a:extLst>
          </p:cNvPr>
          <p:cNvSpPr/>
          <p:nvPr/>
        </p:nvSpPr>
        <p:spPr>
          <a:xfrm>
            <a:off x="5259651" y="2083323"/>
            <a:ext cx="709246" cy="340668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B330323-4946-687D-BF29-72817BDDD507}"/>
              </a:ext>
            </a:extLst>
          </p:cNvPr>
          <p:cNvSpPr/>
          <p:nvPr/>
        </p:nvSpPr>
        <p:spPr>
          <a:xfrm>
            <a:off x="5239226" y="3334638"/>
            <a:ext cx="729671" cy="340668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81EAC6-E119-F8AA-F38B-F6C76AEA9E9F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8B6BE-BF5A-3F92-5667-8FBBD6DE0904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DDC7D5-2B15-65E7-1618-387DB59F52AD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AE85F-0ADF-82AF-81CC-B0910E77067B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446E0B-AD80-8AB5-8785-24CF329F7D7C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7C766F-A2F7-B211-3FC4-66DF1F720820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DFA48-9859-4EB2-BD5C-35D70F9740DD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79831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321AC4-92A9-BC25-1E23-D4E87D5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567" y="941379"/>
            <a:ext cx="4082102" cy="424284"/>
          </a:xfrm>
        </p:spPr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E503-030A-88A9-67A7-CCB835C8E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0F25C5-1E66-7176-73BD-CC7FC7676F9A}"/>
              </a:ext>
            </a:extLst>
          </p:cNvPr>
          <p:cNvSpPr/>
          <p:nvPr/>
        </p:nvSpPr>
        <p:spPr>
          <a:xfrm>
            <a:off x="1915766" y="1460980"/>
            <a:ext cx="5453487" cy="64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" rIns="91440" bIns="45720" rtlCol="0" anchor="ctr"/>
          <a:lstStyle/>
          <a:p>
            <a:r>
              <a:rPr lang="en-US" sz="1000">
                <a:latin typeface="Helvetica Neue" panose="02000503000000020004"/>
              </a:rPr>
              <a:t>Georgia Tech College of Engineering</a:t>
            </a:r>
          </a:p>
          <a:p>
            <a:r>
              <a:rPr lang="en-US" sz="1200">
                <a:latin typeface="Helvetica Neue" panose="02000503000000020004"/>
              </a:rPr>
              <a:t>H. Milton Stewart School of Industrial and Systems Engineering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C50D14-6381-DB14-F0E5-136CE7BD9736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5C3D1-599C-4430-9A8E-1724A05183A1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3BB9F8-6C6A-2AF4-53AE-D346EA405A68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C38907-2D29-47FF-F0E9-958349DC22AE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726F03-30BF-19B0-2821-13BF81CF11DC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B89C6C-BF9F-641D-1657-A4F541F5D0E1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4A24B-D5E1-7EE2-A3B6-13AE681C5640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pic>
        <p:nvPicPr>
          <p:cNvPr id="10" name="Graphic 9" descr="Graduation cap outline">
            <a:extLst>
              <a:ext uri="{FF2B5EF4-FFF2-40B4-BE49-F238E27FC236}">
                <a16:creationId xmlns:a16="http://schemas.microsoft.com/office/drawing/2014/main" id="{0B1378FC-2D49-38F6-8129-34DD23E1C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8417" y="1440247"/>
            <a:ext cx="649131" cy="649131"/>
          </a:xfrm>
          <a:prstGeom prst="rect">
            <a:avLst/>
          </a:prstGeom>
        </p:spPr>
      </p:pic>
      <p:sp>
        <p:nvSpPr>
          <p:cNvPr id="1066" name="Oval 106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D73F28E-7EE8-3125-B09E-33A543F0C1AC}"/>
              </a:ext>
            </a:extLst>
          </p:cNvPr>
          <p:cNvSpPr/>
          <p:nvPr/>
        </p:nvSpPr>
        <p:spPr>
          <a:xfrm>
            <a:off x="5162060" y="2288207"/>
            <a:ext cx="1005840" cy="1005840"/>
          </a:xfrm>
          <a:prstGeom prst="ellipse">
            <a:avLst/>
          </a:prstGeom>
          <a:blipFill>
            <a:blip r:embed="rId6"/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8" name="Oval 1047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181A216A-C8CA-9E78-FF99-D470157C67F5}"/>
              </a:ext>
            </a:extLst>
          </p:cNvPr>
          <p:cNvSpPr/>
          <p:nvPr/>
        </p:nvSpPr>
        <p:spPr>
          <a:xfrm>
            <a:off x="693401" y="2252300"/>
            <a:ext cx="1005840" cy="1005840"/>
          </a:xfrm>
          <a:prstGeom prst="ellipse">
            <a:avLst/>
          </a:prstGeom>
          <a:blipFill>
            <a:blip r:embed="rId7"/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54" name="Oval 1053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DA3BC28A-1F63-38A3-2F22-418DD538FA13}"/>
              </a:ext>
            </a:extLst>
          </p:cNvPr>
          <p:cNvSpPr/>
          <p:nvPr/>
        </p:nvSpPr>
        <p:spPr>
          <a:xfrm>
            <a:off x="2928006" y="2252300"/>
            <a:ext cx="1005840" cy="1005840"/>
          </a:xfrm>
          <a:prstGeom prst="ellipse">
            <a:avLst/>
          </a:prstGeom>
          <a:blipFill>
            <a:blip r:embed="rId8"/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69E9499F-A297-C068-9FA6-A9BAF82819B3}"/>
              </a:ext>
            </a:extLst>
          </p:cNvPr>
          <p:cNvSpPr/>
          <p:nvPr/>
        </p:nvSpPr>
        <p:spPr>
          <a:xfrm>
            <a:off x="2928006" y="3696003"/>
            <a:ext cx="1005840" cy="1005840"/>
          </a:xfrm>
          <a:prstGeom prst="ellipse">
            <a:avLst/>
          </a:prstGeom>
          <a:blipFill>
            <a:blip r:embed="rId9"/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5" name="Oval 1044" descr="A picture containing person, necktie, wall, suit&#10;&#10;Description automatically generated">
            <a:extLst>
              <a:ext uri="{FF2B5EF4-FFF2-40B4-BE49-F238E27FC236}">
                <a16:creationId xmlns:a16="http://schemas.microsoft.com/office/drawing/2014/main" id="{CCA6FE00-166C-95CC-99C9-167C492FDB11}"/>
              </a:ext>
            </a:extLst>
          </p:cNvPr>
          <p:cNvSpPr/>
          <p:nvPr/>
        </p:nvSpPr>
        <p:spPr>
          <a:xfrm>
            <a:off x="7261875" y="3696002"/>
            <a:ext cx="1005840" cy="1005840"/>
          </a:xfrm>
          <a:prstGeom prst="ellipse">
            <a:avLst/>
          </a:prstGeom>
          <a:blipFill>
            <a:blip r:embed="rId10"/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C8932129-94E4-0890-88FE-BFDDC9CCDBDA}"/>
              </a:ext>
            </a:extLst>
          </p:cNvPr>
          <p:cNvSpPr/>
          <p:nvPr/>
        </p:nvSpPr>
        <p:spPr>
          <a:xfrm>
            <a:off x="7261875" y="2257784"/>
            <a:ext cx="1005840" cy="1005840"/>
          </a:xfrm>
          <a:prstGeom prst="ellipse">
            <a:avLst/>
          </a:prstGeom>
          <a:blipFill>
            <a:blip r:embed="rId11"/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8B3C7913-0D09-767B-7CB7-C746E2AEAE03}"/>
              </a:ext>
            </a:extLst>
          </p:cNvPr>
          <p:cNvSpPr/>
          <p:nvPr/>
        </p:nvSpPr>
        <p:spPr>
          <a:xfrm>
            <a:off x="693401" y="3695783"/>
            <a:ext cx="1005840" cy="1005840"/>
          </a:xfrm>
          <a:prstGeom prst="ellipse">
            <a:avLst/>
          </a:prstGeom>
          <a:blipFill>
            <a:blip r:embed="rId12"/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3D995B38-F27E-FF3C-1DEF-FBBD98AB8E97}"/>
              </a:ext>
            </a:extLst>
          </p:cNvPr>
          <p:cNvSpPr/>
          <p:nvPr/>
        </p:nvSpPr>
        <p:spPr>
          <a:xfrm>
            <a:off x="5162061" y="3696003"/>
            <a:ext cx="1005840" cy="1005840"/>
          </a:xfrm>
          <a:prstGeom prst="ellipse">
            <a:avLst/>
          </a:prstGeom>
          <a:blipFill>
            <a:blip r:embed="rId13"/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8A8135D0-5CB1-7969-A722-991EA39E7553}"/>
              </a:ext>
            </a:extLst>
          </p:cNvPr>
          <p:cNvSpPr txBox="1"/>
          <p:nvPr/>
        </p:nvSpPr>
        <p:spPr>
          <a:xfrm>
            <a:off x="7297057" y="3391154"/>
            <a:ext cx="918841" cy="182880"/>
          </a:xfrm>
          <a:prstGeom prst="rect">
            <a:avLst/>
          </a:prstGeom>
          <a:ln/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sz="1200">
                <a:latin typeface="Helvetica Neue" panose="02000503000000020004"/>
              </a:rPr>
              <a:t>Luca Kurtz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042D8900-0595-3575-1ACA-9336C550F5E6}"/>
              </a:ext>
            </a:extLst>
          </p:cNvPr>
          <p:cNvSpPr txBox="1"/>
          <p:nvPr/>
        </p:nvSpPr>
        <p:spPr>
          <a:xfrm>
            <a:off x="2670048" y="3386505"/>
            <a:ext cx="1580882" cy="182880"/>
          </a:xfrm>
          <a:prstGeom prst="rect">
            <a:avLst/>
          </a:prstGeom>
          <a:ln/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sz="1200">
                <a:latin typeface="Helvetica Neue" panose="02000503000000020004"/>
              </a:rPr>
              <a:t>Federico </a:t>
            </a:r>
            <a:r>
              <a:rPr lang="en-US" sz="1200" err="1">
                <a:latin typeface="Helvetica Neue" panose="02000503000000020004"/>
              </a:rPr>
              <a:t>Ceccagnoli</a:t>
            </a:r>
            <a:endParaRPr lang="en-US" sz="1200">
              <a:latin typeface="Helvetica Neue" panose="02000503000000020004"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996E606-8018-0AC1-618E-C97FBDBA60AE}"/>
              </a:ext>
            </a:extLst>
          </p:cNvPr>
          <p:cNvSpPr txBox="1"/>
          <p:nvPr/>
        </p:nvSpPr>
        <p:spPr>
          <a:xfrm>
            <a:off x="5312159" y="3402189"/>
            <a:ext cx="705642" cy="182880"/>
          </a:xfrm>
          <a:prstGeom prst="rect">
            <a:avLst/>
          </a:prstGeom>
          <a:ln/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sz="1200">
                <a:latin typeface="Helvetica Neue" panose="02000503000000020004"/>
              </a:rPr>
              <a:t>Eli Katz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3EC3DC4C-7568-845C-1563-EF89FEDFBEB5}"/>
              </a:ext>
            </a:extLst>
          </p:cNvPr>
          <p:cNvSpPr txBox="1"/>
          <p:nvPr/>
        </p:nvSpPr>
        <p:spPr>
          <a:xfrm>
            <a:off x="740907" y="3384182"/>
            <a:ext cx="910827" cy="182880"/>
          </a:xfrm>
          <a:prstGeom prst="rect">
            <a:avLst/>
          </a:prstGeom>
          <a:ln/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sz="1200">
                <a:latin typeface="Helvetica Neue" panose="02000503000000020004"/>
              </a:rPr>
              <a:t>Whit Blass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35D1AF9D-7278-799C-2CA9-8116DD9EBC21}"/>
              </a:ext>
            </a:extLst>
          </p:cNvPr>
          <p:cNvSpPr txBox="1"/>
          <p:nvPr/>
        </p:nvSpPr>
        <p:spPr>
          <a:xfrm>
            <a:off x="587820" y="4814675"/>
            <a:ext cx="1217000" cy="182880"/>
          </a:xfrm>
          <a:prstGeom prst="rect">
            <a:avLst/>
          </a:prstGeom>
          <a:ln/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sz="1200" err="1">
                <a:latin typeface="Helvetica Neue" panose="02000503000000020004"/>
              </a:rPr>
              <a:t>Aveed</a:t>
            </a:r>
            <a:r>
              <a:rPr lang="en-US" sz="1200">
                <a:latin typeface="Helvetica Neue" panose="02000503000000020004"/>
              </a:rPr>
              <a:t> </a:t>
            </a:r>
            <a:r>
              <a:rPr lang="en-US" sz="1200" err="1">
                <a:latin typeface="Helvetica Neue" panose="02000503000000020004"/>
              </a:rPr>
              <a:t>Matinfar</a:t>
            </a:r>
            <a:endParaRPr lang="en-US" sz="1200">
              <a:latin typeface="Helvetica Neue" panose="02000503000000020004"/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102C3BE5-577A-AC0B-8374-00B1E987E8F7}"/>
              </a:ext>
            </a:extLst>
          </p:cNvPr>
          <p:cNvSpPr txBox="1"/>
          <p:nvPr/>
        </p:nvSpPr>
        <p:spPr>
          <a:xfrm>
            <a:off x="2786733" y="4814675"/>
            <a:ext cx="1250662" cy="182880"/>
          </a:xfrm>
          <a:prstGeom prst="rect">
            <a:avLst/>
          </a:prstGeom>
          <a:ln/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sz="1200">
                <a:latin typeface="Helvetica Neue" panose="02000503000000020004"/>
              </a:rPr>
              <a:t>Christian </a:t>
            </a:r>
            <a:r>
              <a:rPr lang="en-US" sz="1200" err="1">
                <a:latin typeface="Helvetica Neue" panose="02000503000000020004"/>
              </a:rPr>
              <a:t>Mattei</a:t>
            </a:r>
            <a:endParaRPr lang="en-US" sz="1200">
              <a:latin typeface="Helvetica Neue" panose="02000503000000020004"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EAFB837F-029E-2A68-D53D-4715552390F0}"/>
              </a:ext>
            </a:extLst>
          </p:cNvPr>
          <p:cNvSpPr txBox="1"/>
          <p:nvPr/>
        </p:nvSpPr>
        <p:spPr>
          <a:xfrm>
            <a:off x="4929041" y="4814675"/>
            <a:ext cx="1471878" cy="182880"/>
          </a:xfrm>
          <a:prstGeom prst="rect">
            <a:avLst/>
          </a:prstGeom>
          <a:ln/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sz="1200">
                <a:latin typeface="Helvetica Neue" panose="02000503000000020004"/>
              </a:rPr>
              <a:t>Grace McDonough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C835D267-1C4F-DA36-505C-2C5F113A2D99}"/>
              </a:ext>
            </a:extLst>
          </p:cNvPr>
          <p:cNvSpPr txBox="1"/>
          <p:nvPr/>
        </p:nvSpPr>
        <p:spPr>
          <a:xfrm>
            <a:off x="7248971" y="4814675"/>
            <a:ext cx="1011815" cy="182880"/>
          </a:xfrm>
          <a:prstGeom prst="rect">
            <a:avLst/>
          </a:prstGeom>
          <a:ln/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spAutoFit/>
          </a:bodyPr>
          <a:lstStyle/>
          <a:p>
            <a:pPr algn="ctr"/>
            <a:r>
              <a:rPr lang="en-US" sz="1200">
                <a:latin typeface="Helvetica Neue" panose="02000503000000020004"/>
              </a:rPr>
              <a:t>Evan Zappa</a:t>
            </a:r>
          </a:p>
        </p:txBody>
      </p:sp>
    </p:spTree>
    <p:extLst>
      <p:ext uri="{BB962C8B-B14F-4D97-AF65-F5344CB8AC3E}">
        <p14:creationId xmlns:p14="http://schemas.microsoft.com/office/powerpoint/2010/main" val="3753804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81EAC6-E119-F8AA-F38B-F6C76AEA9E9F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8B6BE-BF5A-3F92-5667-8FBBD6DE0904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DDC7D5-2B15-65E7-1618-387DB59F52AD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AE85F-0ADF-82AF-81CC-B0910E77067B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446E0B-AD80-8AB5-8785-24CF329F7D7C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7C766F-A2F7-B211-3FC4-66DF1F720820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DFA48-9859-4EB2-BD5C-35D70F9740DD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7A2C5-1F28-C3AD-11FA-CCF805D94F8F}"/>
              </a:ext>
            </a:extLst>
          </p:cNvPr>
          <p:cNvSpPr/>
          <p:nvPr/>
        </p:nvSpPr>
        <p:spPr>
          <a:xfrm>
            <a:off x="128095" y="2006556"/>
            <a:ext cx="4937680" cy="48525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Frequency of Combinations with Weights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54479E-679E-CC29-A5D9-3C0C2C811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51023"/>
              </p:ext>
            </p:extLst>
          </p:nvPr>
        </p:nvGraphicFramePr>
        <p:xfrm>
          <a:off x="128094" y="2755053"/>
          <a:ext cx="4937678" cy="1509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4522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431507">
                  <a:extLst>
                    <a:ext uri="{9D8B030D-6E8A-4147-A177-3AD203B41FA5}">
                      <a16:colId xmlns:a16="http://schemas.microsoft.com/office/drawing/2014/main" val="3599128198"/>
                    </a:ext>
                  </a:extLst>
                </a:gridCol>
                <a:gridCol w="795207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431507">
                  <a:extLst>
                    <a:ext uri="{9D8B030D-6E8A-4147-A177-3AD203B41FA5}">
                      <a16:colId xmlns:a16="http://schemas.microsoft.com/office/drawing/2014/main" val="2704265633"/>
                    </a:ext>
                  </a:extLst>
                </a:gridCol>
                <a:gridCol w="795207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431507">
                  <a:extLst>
                    <a:ext uri="{9D8B030D-6E8A-4147-A177-3AD203B41FA5}">
                      <a16:colId xmlns:a16="http://schemas.microsoft.com/office/drawing/2014/main" val="2282012304"/>
                    </a:ext>
                  </a:extLst>
                </a:gridCol>
                <a:gridCol w="795207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  <a:gridCol w="563014">
                  <a:extLst>
                    <a:ext uri="{9D8B030D-6E8A-4147-A177-3AD203B41FA5}">
                      <a16:colId xmlns:a16="http://schemas.microsoft.com/office/drawing/2014/main" val="3832060754"/>
                    </a:ext>
                  </a:extLst>
                </a:gridCol>
              </a:tblGrid>
              <a:tr h="251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Comb.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W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W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W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Supp. 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Freq.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51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51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51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51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51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F28B73-233B-86E0-8D23-323F18AD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41494"/>
              </p:ext>
            </p:extLst>
          </p:nvPr>
        </p:nvGraphicFramePr>
        <p:xfrm>
          <a:off x="6142344" y="2755053"/>
          <a:ext cx="2797792" cy="15105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97792">
                  <a:extLst>
                    <a:ext uri="{9D8B030D-6E8A-4147-A177-3AD203B41FA5}">
                      <a16:colId xmlns:a16="http://schemas.microsoft.com/office/drawing/2014/main" val="3765372921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 𝚺 (Weights x Suppliers) = 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843639"/>
                  </a:ext>
                </a:extLst>
              </a:tr>
              <a:tr h="2679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 (0.2 x 0) + (0.3 x 0) + (0.5 x 0) = 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387654"/>
                  </a:ext>
                </a:extLst>
              </a:tr>
              <a:tr h="2679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(0.2 x 0) + (0.3 x 0) + (0.5 x 1) = 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246989"/>
                  </a:ext>
                </a:extLst>
              </a:tr>
              <a:tr h="2679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(0.2 x 0) + (0.3 x 0) + (0.5 x 2) = 1.0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470523"/>
                  </a:ext>
                </a:extLst>
              </a:tr>
              <a:tr h="2679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(0.2 x 0) + (0.3 x 1) + (0.5 x 0) = 0.3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400138"/>
                  </a:ext>
                </a:extLst>
              </a:tr>
              <a:tr h="191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16514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9454795-88BB-06AE-B0CB-8D25612C6A9A}"/>
              </a:ext>
            </a:extLst>
          </p:cNvPr>
          <p:cNvSpPr/>
          <p:nvPr/>
        </p:nvSpPr>
        <p:spPr>
          <a:xfrm>
            <a:off x="6142344" y="2006556"/>
            <a:ext cx="2797792" cy="48525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Weighted Material Group Performance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0C4E638-396C-3C0D-6D16-0393BA84610F}"/>
              </a:ext>
            </a:extLst>
          </p:cNvPr>
          <p:cNvSpPr/>
          <p:nvPr/>
        </p:nvSpPr>
        <p:spPr>
          <a:xfrm>
            <a:off x="5259651" y="2083323"/>
            <a:ext cx="709246" cy="340668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5AD622C8-6F82-90D9-01E4-059EE83FEFDF}"/>
              </a:ext>
            </a:extLst>
          </p:cNvPr>
          <p:cNvSpPr/>
          <p:nvPr/>
        </p:nvSpPr>
        <p:spPr>
          <a:xfrm>
            <a:off x="5239226" y="3334638"/>
            <a:ext cx="729671" cy="340668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5A5C7-98EE-2169-4379-A26CA8C194C0}"/>
              </a:ext>
            </a:extLst>
          </p:cNvPr>
          <p:cNvSpPr txBox="1"/>
          <p:nvPr/>
        </p:nvSpPr>
        <p:spPr>
          <a:xfrm>
            <a:off x="52073" y="4384889"/>
            <a:ext cx="897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Changing the weights changes the distribution of the weighted material group performance!</a:t>
            </a:r>
          </a:p>
        </p:txBody>
      </p:sp>
    </p:spTree>
    <p:extLst>
      <p:ext uri="{BB962C8B-B14F-4D97-AF65-F5344CB8AC3E}">
        <p14:creationId xmlns:p14="http://schemas.microsoft.com/office/powerpoint/2010/main" val="34067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 with actual weights</a:t>
            </a:r>
            <a:endParaRPr lang="en-US" sz="1800" b="1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4196499-1D03-BB28-E8A9-3082D2666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81980"/>
              </p:ext>
            </p:extLst>
          </p:nvPr>
        </p:nvGraphicFramePr>
        <p:xfrm>
          <a:off x="5741802" y="2240673"/>
          <a:ext cx="3075775" cy="1017364"/>
        </p:xfrm>
        <a:graphic>
          <a:graphicData uri="http://schemas.openxmlformats.org/drawingml/2006/table">
            <a:tbl>
              <a:tblPr firstRow="1" firstCol="1" bandCol="1">
                <a:tableStyleId>{3B4B98B0-60AC-42C2-AFA5-B58CD77FA1E5}</a:tableStyleId>
              </a:tblPr>
              <a:tblGrid>
                <a:gridCol w="2306270">
                  <a:extLst>
                    <a:ext uri="{9D8B030D-6E8A-4147-A177-3AD203B41FA5}">
                      <a16:colId xmlns:a16="http://schemas.microsoft.com/office/drawing/2014/main" val="2448211017"/>
                    </a:ext>
                  </a:extLst>
                </a:gridCol>
                <a:gridCol w="769505">
                  <a:extLst>
                    <a:ext uri="{9D8B030D-6E8A-4147-A177-3AD203B41FA5}">
                      <a16:colId xmlns:a16="http://schemas.microsoft.com/office/drawing/2014/main" val="1597846067"/>
                    </a:ext>
                  </a:extLst>
                </a:gridCol>
              </a:tblGrid>
              <a:tr h="247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Supplier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Weight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764511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Purforms Inc.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662778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Grand Rapids Foam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551623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Intex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135588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Steelcase France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33582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1F3B9A6B-5AA4-DAD0-E422-C70E46B6677F}"/>
              </a:ext>
            </a:extLst>
          </p:cNvPr>
          <p:cNvSpPr/>
          <p:nvPr/>
        </p:nvSpPr>
        <p:spPr>
          <a:xfrm>
            <a:off x="5741802" y="3495509"/>
            <a:ext cx="3059109" cy="461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Expected On-Time %:</a:t>
            </a:r>
          </a:p>
          <a:p>
            <a:pPr algn="ctr"/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414975-AAFE-B75E-39B3-A318D9DE78C8}"/>
              </a:ext>
            </a:extLst>
          </p:cNvPr>
          <p:cNvSpPr/>
          <p:nvPr/>
        </p:nvSpPr>
        <p:spPr>
          <a:xfrm>
            <a:off x="5741802" y="4131688"/>
            <a:ext cx="3059109" cy="461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 Deviation:</a:t>
            </a:r>
          </a:p>
          <a:p>
            <a:pPr algn="ctr"/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366682-A277-2E8A-07E9-6EAA1F4110E7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ADB07-3364-1A66-401E-9D92DC61408E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719122-DC4D-160B-00F7-E191E794800F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E36EF1-B0EE-3E0D-A3E1-E3FB7FA3AE8D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C06E0-5B5C-DFBE-BD51-F50D18496607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1E64F9-02EA-F2BD-CBFC-1577FE8E11D6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7CB0E-1771-686B-3996-B67B1A62FBEA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8DCEE97-A6D3-F9B5-F529-CFC1DBD64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" t="15032" r="23658" b="5430"/>
          <a:stretch/>
        </p:blipFill>
        <p:spPr>
          <a:xfrm>
            <a:off x="343089" y="2184707"/>
            <a:ext cx="4332513" cy="2847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EABAD5-8420-C94B-6710-9B8CEAB7478C}"/>
              </a:ext>
            </a:extLst>
          </p:cNvPr>
          <p:cNvSpPr txBox="1"/>
          <p:nvPr/>
        </p:nvSpPr>
        <p:spPr>
          <a:xfrm>
            <a:off x="6585481" y="1928392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Supplier Weights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2A4DD-4071-CFC1-F472-9845A741FEE5}"/>
              </a:ext>
            </a:extLst>
          </p:cNvPr>
          <p:cNvSpPr txBox="1"/>
          <p:nvPr/>
        </p:nvSpPr>
        <p:spPr>
          <a:xfrm>
            <a:off x="1197490" y="1923762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Probability Distribution of On-Time %</a:t>
            </a:r>
          </a:p>
        </p:txBody>
      </p:sp>
    </p:spTree>
    <p:extLst>
      <p:ext uri="{BB962C8B-B14F-4D97-AF65-F5344CB8AC3E}">
        <p14:creationId xmlns:p14="http://schemas.microsoft.com/office/powerpoint/2010/main" val="305604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 with actual weights</a:t>
            </a:r>
            <a:endParaRPr lang="en-US" sz="1800" b="1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4196499-1D03-BB28-E8A9-3082D2666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32865"/>
              </p:ext>
            </p:extLst>
          </p:nvPr>
        </p:nvGraphicFramePr>
        <p:xfrm>
          <a:off x="5741802" y="2240673"/>
          <a:ext cx="3075775" cy="1017364"/>
        </p:xfrm>
        <a:graphic>
          <a:graphicData uri="http://schemas.openxmlformats.org/drawingml/2006/table">
            <a:tbl>
              <a:tblPr firstRow="1" firstCol="1" bandCol="1">
                <a:tableStyleId>{3B4B98B0-60AC-42C2-AFA5-B58CD77FA1E5}</a:tableStyleId>
              </a:tblPr>
              <a:tblGrid>
                <a:gridCol w="2306270">
                  <a:extLst>
                    <a:ext uri="{9D8B030D-6E8A-4147-A177-3AD203B41FA5}">
                      <a16:colId xmlns:a16="http://schemas.microsoft.com/office/drawing/2014/main" val="2448211017"/>
                    </a:ext>
                  </a:extLst>
                </a:gridCol>
                <a:gridCol w="769505">
                  <a:extLst>
                    <a:ext uri="{9D8B030D-6E8A-4147-A177-3AD203B41FA5}">
                      <a16:colId xmlns:a16="http://schemas.microsoft.com/office/drawing/2014/main" val="1597846067"/>
                    </a:ext>
                  </a:extLst>
                </a:gridCol>
              </a:tblGrid>
              <a:tr h="247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Supplier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Weight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764511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Purforms Inc.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662778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Grand Rapids Foam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551623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Intex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135588"/>
                  </a:ext>
                </a:extLst>
              </a:tr>
              <a:tr h="185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Steelcase France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33582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1F3B9A6B-5AA4-DAD0-E422-C70E46B6677F}"/>
              </a:ext>
            </a:extLst>
          </p:cNvPr>
          <p:cNvSpPr/>
          <p:nvPr/>
        </p:nvSpPr>
        <p:spPr>
          <a:xfrm>
            <a:off x="5741802" y="3495509"/>
            <a:ext cx="3059109" cy="461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Expected On-Time %:</a:t>
            </a:r>
          </a:p>
          <a:p>
            <a:pPr algn="ctr"/>
            <a:r>
              <a:rPr lang="en-US" sz="1200" b="1" strike="sngStrike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73%</a:t>
            </a:r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→ 96%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414975-AAFE-B75E-39B3-A318D9DE78C8}"/>
              </a:ext>
            </a:extLst>
          </p:cNvPr>
          <p:cNvSpPr/>
          <p:nvPr/>
        </p:nvSpPr>
        <p:spPr>
          <a:xfrm>
            <a:off x="5741802" y="4131688"/>
            <a:ext cx="3059109" cy="461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 Deviation:</a:t>
            </a:r>
          </a:p>
          <a:p>
            <a:pPr algn="ctr"/>
            <a:r>
              <a:rPr lang="en-US" sz="1200" b="1" strike="sngStrike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23%</a:t>
            </a:r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→ 4%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366682-A277-2E8A-07E9-6EAA1F4110E7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ADB07-3364-1A66-401E-9D92DC61408E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719122-DC4D-160B-00F7-E191E794800F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E36EF1-B0EE-3E0D-A3E1-E3FB7FA3AE8D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C06E0-5B5C-DFBE-BD51-F50D18496607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1E64F9-02EA-F2BD-CBFC-1577FE8E11D6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7CB0E-1771-686B-3996-B67B1A62FBEA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ABAD5-8420-C94B-6710-9B8CEAB7478C}"/>
              </a:ext>
            </a:extLst>
          </p:cNvPr>
          <p:cNvSpPr txBox="1"/>
          <p:nvPr/>
        </p:nvSpPr>
        <p:spPr>
          <a:xfrm>
            <a:off x="6585481" y="1928392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Supplier Weights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2A4DD-4071-CFC1-F472-9845A741FEE5}"/>
              </a:ext>
            </a:extLst>
          </p:cNvPr>
          <p:cNvSpPr txBox="1"/>
          <p:nvPr/>
        </p:nvSpPr>
        <p:spPr>
          <a:xfrm>
            <a:off x="1197490" y="1923762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Probability Distribution of On-Time %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A00206-A266-CA71-95C9-42567EBED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37" r="22962"/>
          <a:stretch/>
        </p:blipFill>
        <p:spPr>
          <a:xfrm>
            <a:off x="347472" y="2185416"/>
            <a:ext cx="4228113" cy="28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Selecting the correct weights: Linear Programming</a:t>
            </a:r>
            <a:endParaRPr lang="en-US" sz="18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82A8-D399-D9AA-91BF-999845EF2AC7}"/>
              </a:ext>
            </a:extLst>
          </p:cNvPr>
          <p:cNvSpPr/>
          <p:nvPr/>
        </p:nvSpPr>
        <p:spPr>
          <a:xfrm>
            <a:off x="362315" y="2072640"/>
            <a:ext cx="2299981" cy="49911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Objective Function</a:t>
            </a:r>
            <a:endParaRPr lang="en-US" u="sng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B2C2F-B930-02D4-C178-D926ACE7CB03}"/>
                  </a:ext>
                </a:extLst>
              </p:cNvPr>
              <p:cNvSpPr txBox="1"/>
              <p:nvPr/>
            </p:nvSpPr>
            <p:spPr>
              <a:xfrm>
                <a:off x="3084210" y="2152918"/>
                <a:ext cx="2299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B2C2F-B930-02D4-C178-D926ACE7C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10" y="2152918"/>
                <a:ext cx="2299980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DE0354D-AA51-5E16-FA3F-A8E2899D65EE}"/>
              </a:ext>
            </a:extLst>
          </p:cNvPr>
          <p:cNvSpPr/>
          <p:nvPr/>
        </p:nvSpPr>
        <p:spPr>
          <a:xfrm>
            <a:off x="362314" y="2804637"/>
            <a:ext cx="2299981" cy="816764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Decision Variables</a:t>
            </a:r>
            <a:endParaRPr lang="en-US" u="sng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B2B73-AEF8-42A2-C12F-16E201F3C2C9}"/>
              </a:ext>
            </a:extLst>
          </p:cNvPr>
          <p:cNvSpPr txBox="1"/>
          <p:nvPr/>
        </p:nvSpPr>
        <p:spPr>
          <a:xfrm>
            <a:off x="5407278" y="2144954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Minimize expected average days 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4B7651-CC23-A1E9-52EC-5A4C925C41F1}"/>
                  </a:ext>
                </a:extLst>
              </p:cNvPr>
              <p:cNvSpPr txBox="1"/>
              <p:nvPr/>
            </p:nvSpPr>
            <p:spPr>
              <a:xfrm>
                <a:off x="3084210" y="2812898"/>
                <a:ext cx="2083738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 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∈{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𝑆𝑢𝑝𝑝𝑙𝑖𝑒𝑟𝑠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} </m:t>
                      </m:r>
                    </m:oMath>
                  </m:oMathPara>
                </a14:m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4B7651-CC23-A1E9-52EC-5A4C925C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10" y="2812898"/>
                <a:ext cx="2083738" cy="358368"/>
              </a:xfrm>
              <a:prstGeom prst="rect">
                <a:avLst/>
              </a:prstGeom>
              <a:blipFill>
                <a:blip r:embed="rId4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077C42E-F3A6-5046-F0D2-7C8A41682981}"/>
              </a:ext>
            </a:extLst>
          </p:cNvPr>
          <p:cNvSpPr txBox="1"/>
          <p:nvPr/>
        </p:nvSpPr>
        <p:spPr>
          <a:xfrm>
            <a:off x="5384190" y="2834683"/>
            <a:ext cx="264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Weights given to each supplier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847CF0-8532-90A8-8018-B06C5E9AC90A}"/>
              </a:ext>
            </a:extLst>
          </p:cNvPr>
          <p:cNvSpPr/>
          <p:nvPr/>
        </p:nvSpPr>
        <p:spPr>
          <a:xfrm>
            <a:off x="362314" y="3854288"/>
            <a:ext cx="2299981" cy="9449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Constraints</a:t>
            </a:r>
            <a:endParaRPr lang="en-US" u="sng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100414-4067-8EC2-5AE3-080100536D3E}"/>
                  </a:ext>
                </a:extLst>
              </p:cNvPr>
              <p:cNvSpPr txBox="1"/>
              <p:nvPr/>
            </p:nvSpPr>
            <p:spPr>
              <a:xfrm>
                <a:off x="3084210" y="4442074"/>
                <a:ext cx="49568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# Constraints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r>
                  <a:rPr lang="en-US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# Possible combinations in joint distribution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100414-4067-8EC2-5AE3-08010053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10" y="4442074"/>
                <a:ext cx="4956806" cy="307777"/>
              </a:xfrm>
              <a:prstGeom prst="rect">
                <a:avLst/>
              </a:prstGeom>
              <a:blipFill>
                <a:blip r:embed="rId5"/>
                <a:stretch>
                  <a:fillRect l="-36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18948E-FD90-EE80-9B25-9AA018DFED95}"/>
                  </a:ext>
                </a:extLst>
              </p:cNvPr>
              <p:cNvSpPr txBox="1"/>
              <p:nvPr/>
            </p:nvSpPr>
            <p:spPr>
              <a:xfrm>
                <a:off x="3084210" y="3260422"/>
                <a:ext cx="4330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# Decision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 </m:t>
                    </m:r>
                  </m:oMath>
                </a14:m>
                <a:r>
                  <a:rPr lang="en-US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# Suppliers in material group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18948E-FD90-EE80-9B25-9AA018DFE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10" y="3260422"/>
                <a:ext cx="4330032" cy="307777"/>
              </a:xfrm>
              <a:prstGeom prst="rect">
                <a:avLst/>
              </a:prstGeom>
              <a:blipFill>
                <a:blip r:embed="rId6"/>
                <a:stretch>
                  <a:fillRect l="-42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D2227D-9D00-8510-3A5B-1F972AC51E7B}"/>
                  </a:ext>
                </a:extLst>
              </p:cNvPr>
              <p:cNvSpPr txBox="1"/>
              <p:nvPr/>
            </p:nvSpPr>
            <p:spPr>
              <a:xfrm>
                <a:off x="3084210" y="3832190"/>
                <a:ext cx="6667460" cy="688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Helvetica Neue" panose="02000503000000020004" pitchFamily="2" charset="0"/>
                                      <a:cs typeface="Helvetica Neue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Helvetica Neue" panose="02000503000000020004" pitchFamily="2" charset="0"/>
                                      <a:cs typeface="Helvetica Neue" panose="02000503000000020004" pitchFamily="2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Helvetica Neue" panose="02000503000000020004" pitchFamily="2" charset="0"/>
                                      <a:cs typeface="Helvetica Neue" panose="02000503000000020004" pitchFamily="2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" panose="02000503000000020004" pitchFamily="2" charset="0"/>
                                </a:rPr>
                                <m:t>×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 ∈{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𝐶𝑜𝑚𝑏𝑖𝑛𝑎𝑡𝑖𝑜𝑛𝑠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𝑗𝑜𝑖𝑛𝑡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𝑑𝑖𝑠𝑡𝑟𝑖𝑏𝑢𝑡𝑖𝑜𝑛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}</m:t>
                      </m:r>
                    </m:oMath>
                  </m:oMathPara>
                </a14:m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D2227D-9D00-8510-3A5B-1F972AC5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10" y="3832190"/>
                <a:ext cx="6667460" cy="6885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5BBCC41F-0497-D66D-96EB-AA4A601507D4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0F113D-9C34-6700-4A67-68291461D675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302CD3-4670-722B-A828-5DB9CD804958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AF68D6-FAAC-CA17-6AA0-27A07CD464C6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A74517-A884-A4A3-DC39-D9B1BC2478A0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38953-DDB5-F6C1-2AAA-27F87AF917A2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BFFDFD-C78F-BC31-E583-8435D7106A95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1309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5" grpId="0" animBg="1"/>
      <p:bldP spid="21" grpId="0"/>
      <p:bldP spid="22" grpId="0"/>
      <p:bldP spid="23" grpId="0"/>
      <p:bldP spid="24" grpId="0" animBg="1"/>
      <p:bldP spid="26" grpId="0"/>
      <p:bldP spid="27" grpId="0"/>
      <p:bldP spid="28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AE393B9-2702-E965-187F-7E7BC850F1BB}"/>
              </a:ext>
            </a:extLst>
          </p:cNvPr>
          <p:cNvSpPr/>
          <p:nvPr/>
        </p:nvSpPr>
        <p:spPr>
          <a:xfrm>
            <a:off x="362315" y="1427180"/>
            <a:ext cx="8458411" cy="4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Back-test the algorithm at different points in time</a:t>
            </a:r>
            <a:endParaRPr lang="en-US" sz="18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Does it Work?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9FF593E-984C-880C-CF82-3C05F0B8DE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2DBA49-762B-4D89-7A76-8983D12F0CF6}"/>
              </a:ext>
            </a:extLst>
          </p:cNvPr>
          <p:cNvSpPr/>
          <p:nvPr/>
        </p:nvSpPr>
        <p:spPr>
          <a:xfrm>
            <a:off x="7428439" y="2284482"/>
            <a:ext cx="1392287" cy="46587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Marginal Savings: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77E37-BABE-FEFC-49C6-EE991CB945EE}"/>
              </a:ext>
            </a:extLst>
          </p:cNvPr>
          <p:cNvSpPr/>
          <p:nvPr/>
        </p:nvSpPr>
        <p:spPr>
          <a:xfrm>
            <a:off x="7428438" y="2810981"/>
            <a:ext cx="1392287" cy="4658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10.9 Days per Month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5F9F07-DD47-C3E7-FABD-6DF082490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06643"/>
              </p:ext>
            </p:extLst>
          </p:nvPr>
        </p:nvGraphicFramePr>
        <p:xfrm>
          <a:off x="457898" y="1998948"/>
          <a:ext cx="6600864" cy="305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CAA4DBF-9620-BD79-4143-4852BD636EF0}"/>
              </a:ext>
            </a:extLst>
          </p:cNvPr>
          <p:cNvSpPr/>
          <p:nvPr/>
        </p:nvSpPr>
        <p:spPr>
          <a:xfrm>
            <a:off x="7428438" y="3508867"/>
            <a:ext cx="1392287" cy="46587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Annual Savings: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3DE43-69FA-D3A1-CD65-1CD27E20CB96}"/>
              </a:ext>
            </a:extLst>
          </p:cNvPr>
          <p:cNvSpPr/>
          <p:nvPr/>
        </p:nvSpPr>
        <p:spPr>
          <a:xfrm>
            <a:off x="7428438" y="4051965"/>
            <a:ext cx="1392287" cy="4658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1,046 Days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E01562-8204-7286-C5D0-38D7345D4637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10DFDB-1870-46D8-8F96-FAC7CB5160CA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49400-1E76-9759-835A-69012F2E3062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19C8C4-C245-3DDF-7182-CE6E777FE082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4809D3-F628-C93A-1A31-50D5DB976F30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1E702-1DE3-DA9A-6E92-2818665B4680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EE4979-D121-A6EE-EC06-1F4ABEC9DE41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96F4D-A146-6B34-F407-1A90CC2BD1BD}"/>
              </a:ext>
            </a:extLst>
          </p:cNvPr>
          <p:cNvSpPr txBox="1"/>
          <p:nvPr/>
        </p:nvSpPr>
        <p:spPr>
          <a:xfrm>
            <a:off x="849613" y="4966731"/>
            <a:ext cx="20152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i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 The names of the material groups are listed in Appendix F </a:t>
            </a:r>
          </a:p>
        </p:txBody>
      </p:sp>
    </p:spTree>
    <p:extLst>
      <p:ext uri="{BB962C8B-B14F-4D97-AF65-F5344CB8AC3E}">
        <p14:creationId xmlns:p14="http://schemas.microsoft.com/office/powerpoint/2010/main" val="36402703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9FF593E-984C-880C-CF82-3C05F0B8DE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F160A-189C-41D8-5A96-6CC81CDE05B4}"/>
              </a:ext>
            </a:extLst>
          </p:cNvPr>
          <p:cNvSpPr/>
          <p:nvPr/>
        </p:nvSpPr>
        <p:spPr>
          <a:xfrm>
            <a:off x="362315" y="1427180"/>
            <a:ext cx="8458411" cy="4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There are many limitations to modeling suppliers in this way</a:t>
            </a:r>
            <a:endParaRPr lang="en-US" sz="18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D9FFA1-28AC-412B-3B9B-85972639FE50}"/>
              </a:ext>
            </a:extLst>
          </p:cNvPr>
          <p:cNvSpPr/>
          <p:nvPr/>
        </p:nvSpPr>
        <p:spPr>
          <a:xfrm>
            <a:off x="2873165" y="2131268"/>
            <a:ext cx="5996698" cy="542483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3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Relationship between average days late and cost is unknown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AFA146-E80B-CC3E-CBC7-022BB6687501}"/>
              </a:ext>
            </a:extLst>
          </p:cNvPr>
          <p:cNvSpPr/>
          <p:nvPr/>
        </p:nvSpPr>
        <p:spPr>
          <a:xfrm>
            <a:off x="326423" y="2131266"/>
            <a:ext cx="2140595" cy="54248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3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 Savings</a:t>
            </a:r>
          </a:p>
        </p:txBody>
      </p:sp>
      <p:pic>
        <p:nvPicPr>
          <p:cNvPr id="21" name="Graphic 20" descr="Money with solid fill">
            <a:extLst>
              <a:ext uri="{FF2B5EF4-FFF2-40B4-BE49-F238E27FC236}">
                <a16:creationId xmlns:a16="http://schemas.microsoft.com/office/drawing/2014/main" id="{0161D18A-9A93-05D5-EA8E-C90148F5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637" y="2149175"/>
            <a:ext cx="440483" cy="4404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CA38BC-C946-E003-779B-11BF3F84786D}"/>
              </a:ext>
            </a:extLst>
          </p:cNvPr>
          <p:cNvSpPr/>
          <p:nvPr/>
        </p:nvSpPr>
        <p:spPr>
          <a:xfrm>
            <a:off x="2873165" y="2814202"/>
            <a:ext cx="5996698" cy="542483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3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Suppliers with less data cannot be considered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E9EB74-09DD-86A3-B10B-7B7718F4CF26}"/>
              </a:ext>
            </a:extLst>
          </p:cNvPr>
          <p:cNvSpPr/>
          <p:nvPr/>
        </p:nvSpPr>
        <p:spPr>
          <a:xfrm>
            <a:off x="326423" y="2814200"/>
            <a:ext cx="2140595" cy="54248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3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Limited Data</a:t>
            </a:r>
          </a:p>
        </p:txBody>
      </p: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11401E36-186B-375D-B40B-1F123CEEC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6789" y="2903089"/>
            <a:ext cx="376177" cy="37617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88B41C4-55B4-D9A2-EDF2-AA5AEB5D22D5}"/>
              </a:ext>
            </a:extLst>
          </p:cNvPr>
          <p:cNvSpPr/>
          <p:nvPr/>
        </p:nvSpPr>
        <p:spPr>
          <a:xfrm>
            <a:off x="2873165" y="3524434"/>
            <a:ext cx="5996698" cy="542483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3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Knowledge of external factors contributing to supplier performance is unknown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683B95-385D-6A9A-0746-2B5910E948D7}"/>
              </a:ext>
            </a:extLst>
          </p:cNvPr>
          <p:cNvSpPr/>
          <p:nvPr/>
        </p:nvSpPr>
        <p:spPr>
          <a:xfrm>
            <a:off x="326423" y="3524432"/>
            <a:ext cx="2140595" cy="54248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3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Causality</a:t>
            </a:r>
          </a:p>
        </p:txBody>
      </p:sp>
      <p:pic>
        <p:nvPicPr>
          <p:cNvPr id="29" name="Graphic 28" descr="Cause And Effect with solid fill">
            <a:extLst>
              <a:ext uri="{FF2B5EF4-FFF2-40B4-BE49-F238E27FC236}">
                <a16:creationId xmlns:a16="http://schemas.microsoft.com/office/drawing/2014/main" id="{47078361-8CE9-2922-8DA0-FD4DED4C1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7089" y="3551643"/>
            <a:ext cx="575576" cy="48806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5F2A5DA-21C0-79A7-79E1-4A15BCA1DE6F}"/>
              </a:ext>
            </a:extLst>
          </p:cNvPr>
          <p:cNvSpPr/>
          <p:nvPr/>
        </p:nvSpPr>
        <p:spPr>
          <a:xfrm>
            <a:off x="2873165" y="4206501"/>
            <a:ext cx="5996698" cy="542483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3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of binning to calculate the joint PMF directly reduces accuracy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11502A-94DA-20A9-E769-E30D50BB477D}"/>
              </a:ext>
            </a:extLst>
          </p:cNvPr>
          <p:cNvSpPr/>
          <p:nvPr/>
        </p:nvSpPr>
        <p:spPr>
          <a:xfrm>
            <a:off x="326423" y="4206499"/>
            <a:ext cx="2140595" cy="54248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3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Approximation</a:t>
            </a:r>
          </a:p>
        </p:txBody>
      </p:sp>
      <p:pic>
        <p:nvPicPr>
          <p:cNvPr id="33" name="Graphic 32" descr="Left Brain with solid fill">
            <a:extLst>
              <a:ext uri="{FF2B5EF4-FFF2-40B4-BE49-F238E27FC236}">
                <a16:creationId xmlns:a16="http://schemas.microsoft.com/office/drawing/2014/main" id="{E00B4F60-0591-F04D-4CD0-377E383393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36789" y="4247388"/>
            <a:ext cx="457200" cy="4572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3BB85E3-AC6A-F12C-F481-E9779D64013A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BB7EEA-03EA-A900-EF29-D8ACEEEC62F2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FC1E47-D13A-6745-E2A3-1F6939745D23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B7333C-1E20-2C26-A4AF-C695931BEB55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9A1BDA-2514-7259-0508-E998CB6BA417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D97CA4-B1DB-5B63-FF92-1BE82EA5EC27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0FC390-3BB3-707C-8758-FCAC12193BC0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3915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2" grpId="0" animBg="1"/>
      <p:bldP spid="23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Helvetica Neue"/>
              </a:rPr>
              <a:t>Streamlit</a:t>
            </a:r>
            <a:r>
              <a:rPr lang="en-US">
                <a:latin typeface="Helvetica Neue"/>
              </a:rPr>
              <a:t> 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84" name="Rectangle: Rounded Corners 483">
            <a:extLst>
              <a:ext uri="{FF2B5EF4-FFF2-40B4-BE49-F238E27FC236}">
                <a16:creationId xmlns:a16="http://schemas.microsoft.com/office/drawing/2014/main" id="{7D633A56-2791-903E-DD5C-6E5D8F036BD0}"/>
              </a:ext>
            </a:extLst>
          </p:cNvPr>
          <p:cNvSpPr/>
          <p:nvPr/>
        </p:nvSpPr>
        <p:spPr>
          <a:xfrm>
            <a:off x="228599" y="1695449"/>
            <a:ext cx="2686050" cy="324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endParaRPr lang="en-US" sz="1600">
              <a:cs typeface="Arial"/>
            </a:endParaRPr>
          </a:p>
          <a:p>
            <a:pPr algn="ctr"/>
            <a:endParaRPr lang="en-US" sz="1600">
              <a:cs typeface="Arial"/>
            </a:endParaRPr>
          </a:p>
          <a:p>
            <a:pPr algn="ctr"/>
            <a:r>
              <a:rPr lang="en-US" sz="1500" err="1">
                <a:latin typeface="Helvetica Neue"/>
                <a:cs typeface="Arial"/>
              </a:rPr>
              <a:t>Streamlit</a:t>
            </a:r>
            <a:r>
              <a:rPr lang="en-US" sz="1500">
                <a:latin typeface="Helvetica Neue"/>
                <a:cs typeface="Arial"/>
              </a:rPr>
              <a:t> is an open-source app framework made for Data Science applications.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CE30CD17-07BC-953F-0D61-ECD0DBC9C329}"/>
              </a:ext>
            </a:extLst>
          </p:cNvPr>
          <p:cNvSpPr txBox="1"/>
          <p:nvPr/>
        </p:nvSpPr>
        <p:spPr>
          <a:xfrm>
            <a:off x="333375" y="1743075"/>
            <a:ext cx="247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u="sng">
                <a:solidFill>
                  <a:schemeClr val="bg1"/>
                </a:solidFill>
                <a:latin typeface="Helvetica Neue"/>
              </a:rPr>
              <a:t>What Is </a:t>
            </a:r>
            <a:r>
              <a:rPr lang="en-US" sz="1800" b="1" u="sng" err="1">
                <a:solidFill>
                  <a:schemeClr val="bg1"/>
                </a:solidFill>
                <a:latin typeface="Helvetica Neue"/>
              </a:rPr>
              <a:t>Streamlit</a:t>
            </a:r>
            <a:r>
              <a:rPr lang="en-US" sz="1800" b="1" u="sng">
                <a:solidFill>
                  <a:schemeClr val="bg1"/>
                </a:solidFill>
                <a:latin typeface="Helvetica Neue"/>
              </a:rPr>
              <a:t>?</a:t>
            </a:r>
            <a:endParaRPr lang="en-US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487" name="Rectangle: Rounded Corners 486">
            <a:extLst>
              <a:ext uri="{FF2B5EF4-FFF2-40B4-BE49-F238E27FC236}">
                <a16:creationId xmlns:a16="http://schemas.microsoft.com/office/drawing/2014/main" id="{B28588D6-54A9-256B-6C60-51625D8E47AA}"/>
              </a:ext>
            </a:extLst>
          </p:cNvPr>
          <p:cNvSpPr/>
          <p:nvPr/>
        </p:nvSpPr>
        <p:spPr>
          <a:xfrm>
            <a:off x="3152774" y="1695449"/>
            <a:ext cx="2686050" cy="324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endParaRPr lang="en-US" sz="1600">
              <a:cs typeface="Arial"/>
            </a:endParaRPr>
          </a:p>
          <a:p>
            <a:pPr algn="ctr"/>
            <a:endParaRPr lang="en-US" sz="1600">
              <a:cs typeface="Arial"/>
            </a:endParaRPr>
          </a:p>
          <a:p>
            <a:pPr algn="ctr"/>
            <a:r>
              <a:rPr lang="en-US" sz="1500">
                <a:latin typeface="Helvetica Neue"/>
                <a:cs typeface="Arial"/>
              </a:rPr>
              <a:t>We call </a:t>
            </a:r>
            <a:r>
              <a:rPr lang="en-US" sz="1500" err="1">
                <a:latin typeface="Helvetica Neue"/>
                <a:cs typeface="Arial"/>
              </a:rPr>
              <a:t>Streamlit</a:t>
            </a:r>
            <a:r>
              <a:rPr lang="en-US" sz="1500">
                <a:latin typeface="Helvetica Neue"/>
                <a:cs typeface="Arial"/>
              </a:rPr>
              <a:t> functions to display Python scripts that we create.</a:t>
            </a:r>
          </a:p>
        </p:txBody>
      </p: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CA641B66-B14A-2304-91FC-D91D178722BE}"/>
              </a:ext>
            </a:extLst>
          </p:cNvPr>
          <p:cNvSpPr/>
          <p:nvPr/>
        </p:nvSpPr>
        <p:spPr>
          <a:xfrm>
            <a:off x="6076949" y="1685924"/>
            <a:ext cx="2686050" cy="324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endParaRPr lang="en-US" sz="1600">
              <a:cs typeface="Arial"/>
            </a:endParaRPr>
          </a:p>
          <a:p>
            <a:pPr algn="ctr"/>
            <a:endParaRPr lang="en-US" sz="1600">
              <a:cs typeface="Arial"/>
            </a:endParaRPr>
          </a:p>
          <a:p>
            <a:pPr algn="ctr"/>
            <a:r>
              <a:rPr lang="en-US" sz="1500">
                <a:latin typeface="Helvetica Neue"/>
                <a:cs typeface="Arial"/>
              </a:rPr>
              <a:t>A user-friendly and accessible location to show all our deliverables in a visually appealing way.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90C108C7-000F-83E6-BFD8-E49AC023A8B7}"/>
              </a:ext>
            </a:extLst>
          </p:cNvPr>
          <p:cNvSpPr txBox="1"/>
          <p:nvPr/>
        </p:nvSpPr>
        <p:spPr>
          <a:xfrm>
            <a:off x="3257550" y="1781175"/>
            <a:ext cx="247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u="sng">
                <a:solidFill>
                  <a:schemeClr val="bg1"/>
                </a:solidFill>
                <a:latin typeface="Helvetica Neue"/>
              </a:rPr>
              <a:t>How To Use?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3BDA95DA-647B-4E20-4A9B-EA081662CF1F}"/>
              </a:ext>
            </a:extLst>
          </p:cNvPr>
          <p:cNvSpPr txBox="1"/>
          <p:nvPr/>
        </p:nvSpPr>
        <p:spPr>
          <a:xfrm>
            <a:off x="6238875" y="1781174"/>
            <a:ext cx="2476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u="sng">
                <a:solidFill>
                  <a:schemeClr val="bg1"/>
                </a:solidFill>
                <a:latin typeface="Helvetica Neue"/>
              </a:rPr>
              <a:t>Why </a:t>
            </a:r>
            <a:r>
              <a:rPr lang="en-US" sz="1800" b="1" u="sng" err="1">
                <a:solidFill>
                  <a:schemeClr val="bg1"/>
                </a:solidFill>
                <a:latin typeface="Helvetica Neue"/>
              </a:rPr>
              <a:t>Streamlit</a:t>
            </a:r>
            <a:r>
              <a:rPr lang="en-US" sz="1800" b="1" u="sng">
                <a:solidFill>
                  <a:schemeClr val="bg1"/>
                </a:solidFill>
                <a:latin typeface="Helvetica Neue"/>
              </a:rPr>
              <a:t>?</a:t>
            </a:r>
            <a:endParaRPr lang="en-US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512" name="Picture 512" descr="Logo, company name&#10;&#10;Description automatically generated">
            <a:extLst>
              <a:ext uri="{FF2B5EF4-FFF2-40B4-BE49-F238E27FC236}">
                <a16:creationId xmlns:a16="http://schemas.microsoft.com/office/drawing/2014/main" id="{3A6D81A8-C359-2338-8CAB-267475EC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08" y="3843032"/>
            <a:ext cx="1396480" cy="736027"/>
          </a:xfrm>
          <a:prstGeom prst="rect">
            <a:avLst/>
          </a:prstGeom>
        </p:spPr>
      </p:pic>
      <p:pic>
        <p:nvPicPr>
          <p:cNvPr id="514" name="Picture 514" descr="A picture containing text, tableware, clipart, dishware&#10;&#10;Description automatically generated">
            <a:extLst>
              <a:ext uri="{FF2B5EF4-FFF2-40B4-BE49-F238E27FC236}">
                <a16:creationId xmlns:a16="http://schemas.microsoft.com/office/drawing/2014/main" id="{EB9C9F4B-1AAA-4772-D0EC-3FD47050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24" y="3845475"/>
            <a:ext cx="2295953" cy="733700"/>
          </a:xfrm>
          <a:prstGeom prst="rect">
            <a:avLst/>
          </a:prstGeom>
        </p:spPr>
      </p:pic>
      <p:pic>
        <p:nvPicPr>
          <p:cNvPr id="515" name="Picture 5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D5574D-EC35-7417-4EC4-B87CD62D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3844970"/>
            <a:ext cx="2428875" cy="7321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C6183B-ED44-99AF-B242-E8435842CF5F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6E81B3-8FCF-2CA9-DF84-F5A3228289E7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553F6-69D6-AD26-6763-4874E6D17CE6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6618B-5696-6FA2-6A45-5EEFCE0CA762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D3D68-6439-C5C6-2E4C-9E39E5BE1EE2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D11C7-BD76-595F-16A5-D4D2AA71C84F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9D99F-67C6-A338-831A-43375B3F0781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70204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Helvetica Neue"/>
              </a:rPr>
              <a:t>Streamlit</a:t>
            </a:r>
            <a:r>
              <a:rPr lang="en-US">
                <a:latin typeface="Helvetica Neue"/>
              </a:rPr>
              <a:t> Pages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C3B07-FCF3-FA03-E30F-E43D8FBA586B}"/>
              </a:ext>
            </a:extLst>
          </p:cNvPr>
          <p:cNvSpPr/>
          <p:nvPr/>
        </p:nvSpPr>
        <p:spPr>
          <a:xfrm>
            <a:off x="1038225" y="1466849"/>
            <a:ext cx="6962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err="1">
                <a:latin typeface="Helvetica Neue"/>
                <a:cs typeface="Arial"/>
              </a:rPr>
              <a:t>Streamlit</a:t>
            </a:r>
            <a:r>
              <a:rPr lang="en-US" sz="2000" b="1">
                <a:latin typeface="Helvetica Neue"/>
                <a:cs typeface="Arial"/>
              </a:rPr>
              <a:t> Pages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F3215-7362-92B5-ED78-03276E7E9DBE}"/>
              </a:ext>
            </a:extLst>
          </p:cNvPr>
          <p:cNvSpPr/>
          <p:nvPr/>
        </p:nvSpPr>
        <p:spPr>
          <a:xfrm>
            <a:off x="1041493" y="2124074"/>
            <a:ext cx="2114550" cy="1952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latin typeface="Helvetica Neue"/>
                <a:cs typeface="Arial"/>
              </a:rPr>
              <a:t>Supplier Recommendations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9AA442-9C98-CEDB-7BA5-B7DA9CCCB95A}"/>
              </a:ext>
            </a:extLst>
          </p:cNvPr>
          <p:cNvSpPr/>
          <p:nvPr/>
        </p:nvSpPr>
        <p:spPr>
          <a:xfrm>
            <a:off x="5883179" y="2124074"/>
            <a:ext cx="2114550" cy="1952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latin typeface="Helvetica Neue"/>
                <a:cs typeface="Arial"/>
              </a:rPr>
              <a:t>Analytics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222E0-73DF-CD46-3FD0-DAE3926E1A36}"/>
              </a:ext>
            </a:extLst>
          </p:cNvPr>
          <p:cNvSpPr/>
          <p:nvPr/>
        </p:nvSpPr>
        <p:spPr>
          <a:xfrm>
            <a:off x="3457574" y="2124074"/>
            <a:ext cx="2114550" cy="1952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latin typeface="Helvetica Neue"/>
                <a:cs typeface="Arial"/>
              </a:rPr>
              <a:t>Homepage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9214E-09C7-70C3-289E-FC9E226BE496}"/>
              </a:ext>
            </a:extLst>
          </p:cNvPr>
          <p:cNvSpPr/>
          <p:nvPr/>
        </p:nvSpPr>
        <p:spPr>
          <a:xfrm>
            <a:off x="1038224" y="4219574"/>
            <a:ext cx="6962775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Helvetica Neue"/>
                <a:cs typeface="Arial"/>
              </a:rPr>
              <a:t>Purpose: </a:t>
            </a:r>
            <a:r>
              <a:rPr lang="en-US" sz="160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Implement the supplier selection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1D233-F0A8-074A-94B9-CF7B25664BA8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AA459-D402-5709-211A-68929C9FB458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38B9E-6ED5-6A2C-DFC0-54226D4A4AEA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5537B1-3C3C-3BBC-7341-B71EFFB49203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829860-F6F3-B43E-4F93-5029F583441C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F2DCDF-8FAF-BB4C-EA66-563EA977AF4D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113112-26B5-290D-7BAB-DC5E36B1AA91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4829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ora Bold"/>
              </a:rPr>
              <a:t>Recommendations Page – Portfolio Weights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6A3B412-9ED8-4576-0711-7E62FA1FF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82236"/>
            <a:ext cx="6169270" cy="360411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A2D1E-F725-DF1D-935E-09D0A0FE9677}"/>
              </a:ext>
            </a:extLst>
          </p:cNvPr>
          <p:cNvSpPr txBox="1"/>
          <p:nvPr/>
        </p:nvSpPr>
        <p:spPr>
          <a:xfrm>
            <a:off x="6515099" y="2457450"/>
            <a:ext cx="2524125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Chosen View:</a:t>
            </a:r>
            <a:r>
              <a:rPr lang="en-US" sz="1100"/>
              <a:t> Portfolio Weights</a:t>
            </a:r>
          </a:p>
          <a:p>
            <a:endParaRPr lang="en-US" sz="1100"/>
          </a:p>
          <a:p>
            <a:r>
              <a:rPr lang="en-US" sz="1100" b="1"/>
              <a:t>Material Group Chosen:</a:t>
            </a:r>
            <a:r>
              <a:rPr lang="en-US" sz="1100"/>
              <a:t> 017</a:t>
            </a:r>
          </a:p>
          <a:p>
            <a:endParaRPr lang="en-US" sz="1100"/>
          </a:p>
          <a:p>
            <a:r>
              <a:rPr lang="en-US" sz="1100" b="1"/>
              <a:t>Select Increments: </a:t>
            </a:r>
            <a:r>
              <a:rPr lang="en-US" sz="1100"/>
              <a:t>10%</a:t>
            </a:r>
          </a:p>
          <a:p>
            <a:endParaRPr lang="en-US" sz="1100"/>
          </a:p>
          <a:p>
            <a:r>
              <a:rPr lang="en-US" sz="1100" b="1"/>
              <a:t>Number of Suppliers: </a:t>
            </a:r>
            <a:r>
              <a:rPr lang="en-US" sz="110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8CAE7-7106-00B5-6D0D-488C8912C433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E3DA6-EFF9-F40A-7BD4-2F991323DD9F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7AB31-D1B6-1130-211B-6B4A98F3D98C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07704-B82C-2DEA-CB1D-E56C08BB41C8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8B4805-2769-EFDF-ECF8-3DED9055E0B3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9C4390-F471-1EC1-13EC-049E20D6B188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CF73B7-BF1E-E97E-D6A0-4C3E25C37FE7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39375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ora Bold"/>
              </a:rPr>
              <a:t>Recommendations Page – Mean-Variance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A2D1E-F725-DF1D-935E-09D0A0FE9677}"/>
              </a:ext>
            </a:extLst>
          </p:cNvPr>
          <p:cNvSpPr txBox="1"/>
          <p:nvPr/>
        </p:nvSpPr>
        <p:spPr>
          <a:xfrm>
            <a:off x="6476999" y="2543175"/>
            <a:ext cx="2524125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Chosen View:</a:t>
            </a:r>
            <a:r>
              <a:rPr lang="en-US" sz="1100"/>
              <a:t> Mean-Variance</a:t>
            </a:r>
          </a:p>
          <a:p>
            <a:endParaRPr lang="en-US" sz="1100"/>
          </a:p>
          <a:p>
            <a:r>
              <a:rPr lang="en-US" sz="1100" b="1"/>
              <a:t>Material Group Chosen:</a:t>
            </a:r>
            <a:r>
              <a:rPr lang="en-US" sz="1100"/>
              <a:t> 017</a:t>
            </a:r>
          </a:p>
          <a:p>
            <a:endParaRPr lang="en-US" sz="1100"/>
          </a:p>
          <a:p>
            <a:r>
              <a:rPr lang="en-US" sz="1100" b="1"/>
              <a:t>Select Increments: </a:t>
            </a:r>
            <a:r>
              <a:rPr lang="en-US" sz="1100"/>
              <a:t>10%</a:t>
            </a:r>
          </a:p>
          <a:p>
            <a:endParaRPr lang="en-US" sz="1100"/>
          </a:p>
          <a:p>
            <a:r>
              <a:rPr lang="en-US" sz="1100" b="1"/>
              <a:t>Number of Suppliers: </a:t>
            </a:r>
            <a:r>
              <a:rPr lang="en-US" sz="1100"/>
              <a:t>4</a:t>
            </a:r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91B07AC-C9DD-8BF3-37AA-C0EF879F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500128"/>
            <a:ext cx="6353175" cy="355294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B9B540-44D9-8A3D-F2DE-1CC6358CD79A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E21BE-431E-A80B-B44D-4459724424FC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A1D89-BDE4-315D-8570-61B9368737EA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204CE-AFA8-599D-8139-F1E21F00D50B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3F40D7-53BC-856F-F17B-1AF9BFE018C4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19526B-339F-E718-1D0C-85936D5797B9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760A7F-CDC8-DFF9-5A90-BCBA8B52E227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8317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321AC4-92A9-BC25-1E23-D4E87D51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567" y="941379"/>
            <a:ext cx="4082102" cy="424284"/>
          </a:xfrm>
        </p:spPr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Senior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E503-030A-88A9-67A7-CCB835C8E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C50D14-6381-DB14-F0E5-136CE7BD9736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5C3D1-599C-4430-9A8E-1724A05183A1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3BB9F8-6C6A-2AF4-53AE-D346EA405A68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C38907-2D29-47FF-F0E9-958349DC22AE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726F03-30BF-19B0-2821-13BF81CF11DC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B89C6C-BF9F-641D-1657-A4F541F5D0E1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4A24B-D5E1-7EE2-A3B6-13AE681C5640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E3A97-A257-3456-A728-0B471EBB513B}"/>
              </a:ext>
            </a:extLst>
          </p:cNvPr>
          <p:cNvSpPr txBox="1"/>
          <p:nvPr/>
        </p:nvSpPr>
        <p:spPr>
          <a:xfrm>
            <a:off x="143453" y="1446310"/>
            <a:ext cx="883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Helvetica Neue" panose="02000503000000020004"/>
              </a:rPr>
              <a:t>Seek opportunities for improvement in a setting appropriate for Industrial Engineering professional practice</a:t>
            </a:r>
          </a:p>
        </p:txBody>
      </p:sp>
      <p:pic>
        <p:nvPicPr>
          <p:cNvPr id="12" name="Graphic 11" descr="Idea outline">
            <a:extLst>
              <a:ext uri="{FF2B5EF4-FFF2-40B4-BE49-F238E27FC236}">
                <a16:creationId xmlns:a16="http://schemas.microsoft.com/office/drawing/2014/main" id="{72306DB3-894F-4C79-D797-964CBF1C1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6915" y="1787915"/>
            <a:ext cx="491085" cy="4910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2CD52E-5BF3-F99D-8357-8DA2CD8C43B5}"/>
              </a:ext>
            </a:extLst>
          </p:cNvPr>
          <p:cNvSpPr txBox="1"/>
          <p:nvPr/>
        </p:nvSpPr>
        <p:spPr>
          <a:xfrm>
            <a:off x="4093103" y="2005051"/>
            <a:ext cx="957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Helvetica Neue" panose="02000503000000020004"/>
              </a:rPr>
              <a:t>Learn…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2D7FD341-6E32-16D0-CB42-A907E2B19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463763"/>
              </p:ext>
            </p:extLst>
          </p:nvPr>
        </p:nvGraphicFramePr>
        <p:xfrm>
          <a:off x="357481" y="2118549"/>
          <a:ext cx="8244652" cy="2866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6" name="Graphic 15" descr="Tools with solid fill">
            <a:extLst>
              <a:ext uri="{FF2B5EF4-FFF2-40B4-BE49-F238E27FC236}">
                <a16:creationId xmlns:a16="http://schemas.microsoft.com/office/drawing/2014/main" id="{C02C3D10-F10B-711F-D7C1-F2D0D78623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305" y="2360654"/>
            <a:ext cx="422191" cy="422191"/>
          </a:xfrm>
          <a:prstGeom prst="rect">
            <a:avLst/>
          </a:prstGeom>
        </p:spPr>
      </p:pic>
      <p:pic>
        <p:nvPicPr>
          <p:cNvPr id="18" name="Graphic 17" descr="Research with solid fill">
            <a:extLst>
              <a:ext uri="{FF2B5EF4-FFF2-40B4-BE49-F238E27FC236}">
                <a16:creationId xmlns:a16="http://schemas.microsoft.com/office/drawing/2014/main" id="{EA2B0231-0B92-3867-71CF-7C9A135F1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2325" y="2994343"/>
            <a:ext cx="422192" cy="422192"/>
          </a:xfrm>
          <a:prstGeom prst="rect">
            <a:avLst/>
          </a:prstGeom>
        </p:spPr>
      </p:pic>
      <p:pic>
        <p:nvPicPr>
          <p:cNvPr id="20" name="Graphic 19" descr="Pencil with solid fill">
            <a:extLst>
              <a:ext uri="{FF2B5EF4-FFF2-40B4-BE49-F238E27FC236}">
                <a16:creationId xmlns:a16="http://schemas.microsoft.com/office/drawing/2014/main" id="{F3B6BE41-0210-C1EA-6571-74A2EE346B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325" y="3673058"/>
            <a:ext cx="422192" cy="422192"/>
          </a:xfrm>
          <a:prstGeom prst="rect">
            <a:avLst/>
          </a:prstGeom>
        </p:spPr>
      </p:pic>
      <p:pic>
        <p:nvPicPr>
          <p:cNvPr id="23" name="Graphic 22" descr="Books with solid fill">
            <a:extLst>
              <a:ext uri="{FF2B5EF4-FFF2-40B4-BE49-F238E27FC236}">
                <a16:creationId xmlns:a16="http://schemas.microsoft.com/office/drawing/2014/main" id="{2BFB2BEA-D435-0280-F81C-0B0F460DA7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2304" y="4329260"/>
            <a:ext cx="422192" cy="4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5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ora Bold"/>
              </a:rPr>
              <a:t>Recommendations Page – Distributions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A2D1E-F725-DF1D-935E-09D0A0FE9677}"/>
              </a:ext>
            </a:extLst>
          </p:cNvPr>
          <p:cNvSpPr txBox="1"/>
          <p:nvPr/>
        </p:nvSpPr>
        <p:spPr>
          <a:xfrm>
            <a:off x="6476999" y="2352675"/>
            <a:ext cx="252412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Chosen View:</a:t>
            </a:r>
            <a:r>
              <a:rPr lang="en-US"/>
              <a:t> Distributions</a:t>
            </a:r>
          </a:p>
          <a:p>
            <a:endParaRPr lang="en-US"/>
          </a:p>
          <a:p>
            <a:r>
              <a:rPr lang="en-US" b="1"/>
              <a:t>Material Group Chosen:</a:t>
            </a:r>
            <a:r>
              <a:rPr lang="en-US"/>
              <a:t> 017</a:t>
            </a:r>
          </a:p>
          <a:p>
            <a:endParaRPr lang="en-US"/>
          </a:p>
          <a:p>
            <a:r>
              <a:rPr lang="en-US" b="1"/>
              <a:t>Chosen Portfolio: </a:t>
            </a:r>
            <a:r>
              <a:rPr lang="en-US"/>
              <a:t>203</a:t>
            </a:r>
          </a:p>
          <a:p>
            <a:endParaRPr lang="en-US"/>
          </a:p>
          <a:p>
            <a:r>
              <a:rPr lang="en-US" b="1"/>
              <a:t>Select Increments: </a:t>
            </a:r>
            <a:r>
              <a:rPr lang="en-US"/>
              <a:t>10%</a:t>
            </a:r>
          </a:p>
          <a:p>
            <a:endParaRPr lang="en-US"/>
          </a:p>
          <a:p>
            <a:r>
              <a:rPr lang="en-US" b="1"/>
              <a:t>Number of Suppliers: </a:t>
            </a:r>
            <a:r>
              <a:rPr lang="en-US"/>
              <a:t>4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F815B36-156A-74C7-C58F-02559689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16875"/>
            <a:ext cx="6276975" cy="367182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5914AD-A069-4E61-4D7F-D21E292BA70A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FEC6E1-5145-01EB-150E-56BFF23BFCF2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2C12AA-2AA5-30CD-62AD-91B5B47414E2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AC5DD-FFDF-BD11-C2BB-50C23F1E6D92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F2E24E-9E89-08CC-2866-4E70A96DB4AB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FD5D1-1DC2-38A6-33E3-B17FF5998D9B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C45090-BFA0-5496-9E15-BA45CEF630CE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55467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83810-0515-D230-618F-3D13A71E1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960D-8296-26A7-A425-EA01B1826131}"/>
              </a:ext>
            </a:extLst>
          </p:cNvPr>
          <p:cNvSpPr txBox="1"/>
          <p:nvPr/>
        </p:nvSpPr>
        <p:spPr>
          <a:xfrm>
            <a:off x="905347" y="1548143"/>
            <a:ext cx="763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Opportunity: </a:t>
            </a: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inform decision makers with key data that explain procurement behavior</a:t>
            </a:r>
            <a:endParaRPr lang="en-US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FCA88-E42D-C437-E8C0-3EF0BD72EC66}"/>
              </a:ext>
            </a:extLst>
          </p:cNvPr>
          <p:cNvSpPr/>
          <p:nvPr/>
        </p:nvSpPr>
        <p:spPr>
          <a:xfrm>
            <a:off x="955486" y="1970835"/>
            <a:ext cx="2791324" cy="48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006F6-4BFF-F8DC-6D8D-F908E7028943}"/>
              </a:ext>
            </a:extLst>
          </p:cNvPr>
          <p:cNvSpPr/>
          <p:nvPr/>
        </p:nvSpPr>
        <p:spPr>
          <a:xfrm>
            <a:off x="3929426" y="1970835"/>
            <a:ext cx="4135135" cy="4878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Purpose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715EBE-CE44-791C-A558-99165488C57F}"/>
              </a:ext>
            </a:extLst>
          </p:cNvPr>
          <p:cNvGrpSpPr/>
          <p:nvPr/>
        </p:nvGrpSpPr>
        <p:grpSpPr>
          <a:xfrm>
            <a:off x="955486" y="2560849"/>
            <a:ext cx="7109075" cy="634255"/>
            <a:chOff x="955486" y="2560849"/>
            <a:chExt cx="7109075" cy="6342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7CBED1-9C61-4C9A-48FF-3D115F061692}"/>
                </a:ext>
              </a:extLst>
            </p:cNvPr>
            <p:cNvSpPr/>
            <p:nvPr/>
          </p:nvSpPr>
          <p:spPr>
            <a:xfrm>
              <a:off x="3929426" y="2560849"/>
              <a:ext cx="4135135" cy="634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Improve visibility in the procurement process to make it easy to immediately identify where issues are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337166-2036-E147-6050-0C22D908E39B}"/>
                </a:ext>
              </a:extLst>
            </p:cNvPr>
            <p:cNvSpPr txBox="1"/>
            <p:nvPr/>
          </p:nvSpPr>
          <p:spPr>
            <a:xfrm>
              <a:off x="1381250" y="2670226"/>
              <a:ext cx="236556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Identify Issues:</a:t>
              </a:r>
            </a:p>
            <a:p>
              <a:pPr algn="ctr"/>
              <a:r>
                <a:rPr lang="en-US" sz="1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suppliers, materials, material groups</a:t>
              </a:r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C665262A-B106-531A-36BB-15A78C58A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486" y="2705689"/>
              <a:ext cx="344571" cy="34457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8E4031-B1D4-998C-4136-767A85AFA23C}"/>
              </a:ext>
            </a:extLst>
          </p:cNvPr>
          <p:cNvGrpSpPr/>
          <p:nvPr/>
        </p:nvGrpSpPr>
        <p:grpSpPr>
          <a:xfrm>
            <a:off x="908522" y="4033154"/>
            <a:ext cx="7156039" cy="633698"/>
            <a:chOff x="908522" y="4033154"/>
            <a:chExt cx="7156039" cy="6336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C9C6DD-34F1-2D94-56EE-EDBFA25DD261}"/>
                </a:ext>
              </a:extLst>
            </p:cNvPr>
            <p:cNvSpPr/>
            <p:nvPr/>
          </p:nvSpPr>
          <p:spPr>
            <a:xfrm>
              <a:off x="3929427" y="4033154"/>
              <a:ext cx="4135134" cy="6336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Enable decision makers to choose how they cut and aggregate key 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9604EC-241C-2C67-1368-4FF77CF94FFC}"/>
                </a:ext>
              </a:extLst>
            </p:cNvPr>
            <p:cNvSpPr txBox="1"/>
            <p:nvPr/>
          </p:nvSpPr>
          <p:spPr>
            <a:xfrm>
              <a:off x="1381250" y="4073004"/>
              <a:ext cx="236556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Explore Data With Varying LOD:</a:t>
              </a:r>
            </a:p>
            <a:p>
              <a:pPr algn="ctr"/>
              <a:r>
                <a:rPr lang="en-US" sz="1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Analyze performance at various levels of detail</a:t>
              </a:r>
            </a:p>
          </p:txBody>
        </p:sp>
        <p:pic>
          <p:nvPicPr>
            <p:cNvPr id="12" name="Graphic 11" descr="Statistics with solid fill">
              <a:extLst>
                <a:ext uri="{FF2B5EF4-FFF2-40B4-BE49-F238E27FC236}">
                  <a16:creationId xmlns:a16="http://schemas.microsoft.com/office/drawing/2014/main" id="{B9FB476E-32BC-5A9F-A730-B8ED1E70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8522" y="4130754"/>
              <a:ext cx="438497" cy="43849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AAF7C7-55C7-30C2-EF36-672B7791B3A5}"/>
              </a:ext>
            </a:extLst>
          </p:cNvPr>
          <p:cNvGrpSpPr/>
          <p:nvPr/>
        </p:nvGrpSpPr>
        <p:grpSpPr>
          <a:xfrm>
            <a:off x="905347" y="3297280"/>
            <a:ext cx="7159214" cy="633698"/>
            <a:chOff x="905347" y="3297280"/>
            <a:chExt cx="7159214" cy="6336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8E8E44-902C-B7D7-6828-90D783383473}"/>
                </a:ext>
              </a:extLst>
            </p:cNvPr>
            <p:cNvSpPr/>
            <p:nvPr/>
          </p:nvSpPr>
          <p:spPr>
            <a:xfrm>
              <a:off x="3929427" y="3297280"/>
              <a:ext cx="4135134" cy="6336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Put supplier performance in context by overlaying data with global supply chain performance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32FB36-841E-7946-76F1-75CEA9E81D19}"/>
                </a:ext>
              </a:extLst>
            </p:cNvPr>
            <p:cNvSpPr txBox="1"/>
            <p:nvPr/>
          </p:nvSpPr>
          <p:spPr>
            <a:xfrm>
              <a:off x="1381250" y="3355029"/>
              <a:ext cx="236556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Explain Unexpected Behavior:</a:t>
              </a:r>
            </a:p>
            <a:p>
              <a:pPr algn="ctr"/>
              <a:r>
                <a:rPr lang="en-US" sz="1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compare with global supply chain index </a:t>
              </a:r>
            </a:p>
          </p:txBody>
        </p:sp>
        <p:pic>
          <p:nvPicPr>
            <p:cNvPr id="14" name="Graphic 13" descr="Scientific Thought with solid fill">
              <a:extLst>
                <a:ext uri="{FF2B5EF4-FFF2-40B4-BE49-F238E27FC236}">
                  <a16:creationId xmlns:a16="http://schemas.microsoft.com/office/drawing/2014/main" id="{4F21D114-CC21-4928-48B9-74CF054E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5347" y="3378358"/>
              <a:ext cx="507339" cy="507339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7654825-715C-49BE-5398-AE79B9CE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</p:spPr>
        <p:txBody>
          <a:bodyPr/>
          <a:lstStyle/>
          <a:p>
            <a:r>
              <a:rPr lang="en-US">
                <a:latin typeface="Helvetica Neue"/>
              </a:rPr>
              <a:t>Descriptive 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3B5CBD-FB1D-D16A-5AB1-FE74B5A54424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10AB50-E0D9-3520-586A-5C40CD2BE582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7E470-7B1E-F66A-78D8-9A52659D8B55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5830A-4F52-3329-8A51-7E6929800189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C517-E2AD-1C20-A54C-38AA26F33226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AA4D23-4EB2-F21D-465A-5E0F014DE4C2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F8F66C-FBB5-A9CF-C709-35EDB0182BE8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524201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Helvetica Neue"/>
              </a:rPr>
              <a:t>Streamlit</a:t>
            </a:r>
            <a:r>
              <a:rPr lang="en-US">
                <a:latin typeface="Helvetica Neue"/>
              </a:rPr>
              <a:t> Pages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C3B07-FCF3-FA03-E30F-E43D8FBA586B}"/>
              </a:ext>
            </a:extLst>
          </p:cNvPr>
          <p:cNvSpPr/>
          <p:nvPr/>
        </p:nvSpPr>
        <p:spPr>
          <a:xfrm>
            <a:off x="1038225" y="1466849"/>
            <a:ext cx="6962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err="1">
                <a:latin typeface="Helvetica Neue"/>
                <a:cs typeface="Arial"/>
              </a:rPr>
              <a:t>Streamlit</a:t>
            </a:r>
            <a:r>
              <a:rPr lang="en-US" sz="2000" b="1">
                <a:latin typeface="Helvetica Neue"/>
                <a:cs typeface="Arial"/>
              </a:rPr>
              <a:t> Pages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F3215-7362-92B5-ED78-03276E7E9DBE}"/>
              </a:ext>
            </a:extLst>
          </p:cNvPr>
          <p:cNvSpPr/>
          <p:nvPr/>
        </p:nvSpPr>
        <p:spPr>
          <a:xfrm>
            <a:off x="1041493" y="2124074"/>
            <a:ext cx="2114550" cy="1952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latin typeface="Helvetica Neue"/>
                <a:cs typeface="Arial"/>
              </a:rPr>
              <a:t>Supplier Recommendations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9AA442-9C98-CEDB-7BA5-B7DA9CCCB95A}"/>
              </a:ext>
            </a:extLst>
          </p:cNvPr>
          <p:cNvSpPr/>
          <p:nvPr/>
        </p:nvSpPr>
        <p:spPr>
          <a:xfrm>
            <a:off x="3460701" y="2124074"/>
            <a:ext cx="2114550" cy="1952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latin typeface="Helvetica Neue"/>
                <a:cs typeface="Arial"/>
              </a:rPr>
              <a:t>Homepage</a:t>
            </a:r>
            <a:endParaRPr lang="en-US">
              <a:latin typeface="Helvetica Neue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222E0-73DF-CD46-3FD0-DAE3926E1A36}"/>
              </a:ext>
            </a:extLst>
          </p:cNvPr>
          <p:cNvSpPr/>
          <p:nvPr/>
        </p:nvSpPr>
        <p:spPr>
          <a:xfrm>
            <a:off x="5888581" y="2124074"/>
            <a:ext cx="2114550" cy="1952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latin typeface="Helvetica Neue"/>
                <a:cs typeface="Arial"/>
              </a:rPr>
              <a:t>Analytics</a:t>
            </a:r>
            <a:endParaRPr lang="en-US">
              <a:latin typeface="Helvetica Neue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9214E-09C7-70C3-289E-FC9E226BE496}"/>
              </a:ext>
            </a:extLst>
          </p:cNvPr>
          <p:cNvSpPr/>
          <p:nvPr/>
        </p:nvSpPr>
        <p:spPr>
          <a:xfrm>
            <a:off x="1038224" y="4219574"/>
            <a:ext cx="6962775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Helvetica Neue"/>
                <a:cs typeface="Arial"/>
              </a:rPr>
              <a:t>Purpose:</a:t>
            </a:r>
            <a:r>
              <a:rPr lang="en-US" sz="1600" b="1">
                <a:latin typeface="Helvetica Neue"/>
                <a:ea typeface="+mn-lt"/>
                <a:cs typeface="+mn-lt"/>
              </a:rPr>
              <a:t> </a:t>
            </a:r>
            <a:r>
              <a:rPr lang="en-US" sz="1600">
                <a:solidFill>
                  <a:schemeClr val="bg1"/>
                </a:solidFill>
                <a:latin typeface="Helvetica Neue"/>
                <a:ea typeface="+mn-lt"/>
                <a:cs typeface="+mn-lt"/>
              </a:rPr>
              <a:t>Give users a high-level overview of the performance of each material group.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1CE62-338D-CEDB-6198-944A5B54BC70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C703C-F79D-6D0E-1DB6-112F6B035394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3E578-2308-781F-E9F2-47FA5885CAF5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26A3B3-4FBD-F91C-6EE2-DE34272A17D7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8628E9-F8D7-214B-0158-8A9958203981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428D5A-B80A-B300-62B7-D18B8B6AAFF2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BD39CC-EC16-202A-6AAA-5500AAC7AFCC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10494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33</a:t>
            </a:fld>
            <a:endParaRPr lang="en"/>
          </a:p>
        </p:txBody>
      </p:sp>
      <p:pic>
        <p:nvPicPr>
          <p:cNvPr id="5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C8AAB4-FB83-4ADB-CF2B-04F11A50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5" y="1408012"/>
            <a:ext cx="6005782" cy="3531399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C26EB5F-9BAF-ADE8-620A-2C2FC51C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</p:spPr>
        <p:txBody>
          <a:bodyPr/>
          <a:lstStyle/>
          <a:p>
            <a:r>
              <a:rPr lang="en-US">
                <a:latin typeface="Helvetica Neue"/>
              </a:rPr>
              <a:t>Homepage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5B19F-B3D2-2E10-E858-C5E3A56C447C}"/>
              </a:ext>
            </a:extLst>
          </p:cNvPr>
          <p:cNvSpPr txBox="1"/>
          <p:nvPr/>
        </p:nvSpPr>
        <p:spPr>
          <a:xfrm>
            <a:off x="6762749" y="3048000"/>
            <a:ext cx="223837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Helvetica Neue"/>
              </a:rPr>
              <a:t>Number of Material Groups:</a:t>
            </a:r>
            <a:r>
              <a:rPr lang="en-US" sz="1100">
                <a:latin typeface="Helvetica Neue"/>
              </a:rPr>
              <a:t> 5</a:t>
            </a:r>
            <a:endParaRPr lang="en-US" sz="1100" b="1">
              <a:latin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F30B4-355A-B666-0BA6-1A1C235A63F2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D1873-C3E7-85D1-EEAA-05DD3DEE8BBC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A8FA0-4C66-69BC-061E-6134B067F004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7D2EC-AF0B-96F9-51A3-577686D12612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EB632A-CADD-E1BB-23E6-43428CA9C56E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1DC0E0-709C-32B0-7C75-61FF084C847B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66C39B-0234-4128-14A5-A408F7307C2C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7614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Helvetica Neue"/>
              </a:rPr>
              <a:t>Streamlit</a:t>
            </a:r>
            <a:r>
              <a:rPr lang="en-US">
                <a:latin typeface="Helvetica Neue"/>
              </a:rPr>
              <a:t> Pages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C3B07-FCF3-FA03-E30F-E43D8FBA586B}"/>
              </a:ext>
            </a:extLst>
          </p:cNvPr>
          <p:cNvSpPr/>
          <p:nvPr/>
        </p:nvSpPr>
        <p:spPr>
          <a:xfrm>
            <a:off x="1038225" y="1466849"/>
            <a:ext cx="69627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err="1">
                <a:latin typeface="Helvetica Neue"/>
                <a:cs typeface="Arial"/>
              </a:rPr>
              <a:t>Streamlit</a:t>
            </a:r>
            <a:r>
              <a:rPr lang="en-US" sz="2000" b="1">
                <a:latin typeface="Helvetica Neue"/>
                <a:cs typeface="Arial"/>
              </a:rPr>
              <a:t> Pages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F3215-7362-92B5-ED78-03276E7E9DBE}"/>
              </a:ext>
            </a:extLst>
          </p:cNvPr>
          <p:cNvSpPr/>
          <p:nvPr/>
        </p:nvSpPr>
        <p:spPr>
          <a:xfrm>
            <a:off x="1041493" y="2124074"/>
            <a:ext cx="2114550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latin typeface="Helvetica Neue"/>
                <a:cs typeface="Arial"/>
              </a:rPr>
              <a:t>Supplier Recommendations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9AA442-9C98-CEDB-7BA5-B7DA9CCCB95A}"/>
              </a:ext>
            </a:extLst>
          </p:cNvPr>
          <p:cNvSpPr/>
          <p:nvPr/>
        </p:nvSpPr>
        <p:spPr>
          <a:xfrm>
            <a:off x="3460702" y="2124074"/>
            <a:ext cx="2114550" cy="1952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latin typeface="Helvetica Neue"/>
                <a:cs typeface="Arial"/>
              </a:rPr>
              <a:t>Homepage</a:t>
            </a:r>
            <a:endParaRPr lang="en-US">
              <a:latin typeface="Helvetica Neue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222E0-73DF-CD46-3FD0-DAE3926E1A36}"/>
              </a:ext>
            </a:extLst>
          </p:cNvPr>
          <p:cNvSpPr/>
          <p:nvPr/>
        </p:nvSpPr>
        <p:spPr>
          <a:xfrm>
            <a:off x="5880052" y="2124074"/>
            <a:ext cx="2114550" cy="1952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>
                <a:latin typeface="Helvetica Neue"/>
                <a:cs typeface="Arial"/>
              </a:rPr>
              <a:t>Analytics</a:t>
            </a:r>
            <a:endParaRPr lang="en-US">
              <a:latin typeface="Helvetica Neue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9214E-09C7-70C3-289E-FC9E226BE496}"/>
              </a:ext>
            </a:extLst>
          </p:cNvPr>
          <p:cNvSpPr/>
          <p:nvPr/>
        </p:nvSpPr>
        <p:spPr>
          <a:xfrm>
            <a:off x="1038224" y="4219574"/>
            <a:ext cx="6962775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Helvetica Neue"/>
                <a:cs typeface="Arial"/>
              </a:rPr>
              <a:t>Purpose: </a:t>
            </a:r>
            <a:r>
              <a:rPr lang="en-US" sz="1600">
                <a:solidFill>
                  <a:schemeClr val="bg1"/>
                </a:solidFill>
                <a:latin typeface="Helvetica Neue"/>
                <a:cs typeface="Arial"/>
              </a:rPr>
              <a:t>Explore the past and predicted performances at various levels of detail.</a:t>
            </a:r>
            <a:endParaRPr lang="en-US" sz="1600">
              <a:solidFill>
                <a:schemeClr val="bg1"/>
              </a:solidFill>
              <a:latin typeface="Helvetica Neue"/>
              <a:ea typeface="+mn-lt"/>
              <a:cs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01473-B41B-DE46-716A-B355C816F277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95DE3-6D43-EE83-5A5E-3CA2C00C5AC8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2F72D-609F-1CB3-D9D3-D3ECB1E3128C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3D5C3-F3CD-769A-F8CF-3B90A4E8E0C9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BEE0C4-1BE1-3A68-1DC1-820C9BF7059C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58DC72-673F-081F-650C-2F734ECF92E6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7F2AEE-A5CD-C92F-A17C-BDCDE66068B9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59126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Analytics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1857D5-02C1-FC8B-ED6B-A559E5AA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2618"/>
            <a:ext cx="7172325" cy="208108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E4D9C4-47BE-6E0F-E09E-B4F301FC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3729038"/>
            <a:ext cx="1304925" cy="1352550"/>
          </a:xfrm>
          <a:prstGeom prst="rect">
            <a:avLst/>
          </a:prstGeom>
          <a:ln>
            <a:solidFill>
              <a:srgbClr val="008222"/>
            </a:solidFill>
          </a:ln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CE74139-7F97-CE28-1AAC-D44D77A32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3733800"/>
            <a:ext cx="1590675" cy="135255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ECBD69-62A4-0407-4470-F2B7B48CE115}"/>
              </a:ext>
            </a:extLst>
          </p:cNvPr>
          <p:cNvSpPr txBox="1"/>
          <p:nvPr/>
        </p:nvSpPr>
        <p:spPr>
          <a:xfrm>
            <a:off x="4581524" y="2371725"/>
            <a:ext cx="1685925" cy="914400"/>
          </a:xfrm>
          <a:prstGeom prst="rect">
            <a:avLst/>
          </a:prstGeom>
          <a:noFill/>
          <a:ln>
            <a:solidFill>
              <a:srgbClr val="00822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F2CF9-E93F-1A2A-D81F-223CE60BEA53}"/>
              </a:ext>
            </a:extLst>
          </p:cNvPr>
          <p:cNvSpPr txBox="1"/>
          <p:nvPr/>
        </p:nvSpPr>
        <p:spPr>
          <a:xfrm>
            <a:off x="6372224" y="2371725"/>
            <a:ext cx="1695450" cy="10191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ACA60-0F70-57EA-EDDE-85A9D4F70E0B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38F6F-3BB0-B45D-B48E-3EA284E7286B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DC4C1A-F4F7-600B-0DCA-5CEE7ED3BA67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C4183F-E51D-867F-472F-9D5FB3D00386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7C4189-AEBC-40EE-0AA6-097026C39D91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4E4CF1-6CCD-16FD-500E-9013437B98ED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7AE9AD-2DBB-89D4-D33E-F18FD0946FD8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19171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Analytics Page – Scatter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57210-7082-C6C9-9FC0-16FDCE1F980E}"/>
              </a:ext>
            </a:extLst>
          </p:cNvPr>
          <p:cNvSpPr txBox="1"/>
          <p:nvPr/>
        </p:nvSpPr>
        <p:spPr>
          <a:xfrm>
            <a:off x="6324599" y="2390775"/>
            <a:ext cx="2743200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Helvetica Neue"/>
              </a:rPr>
              <a:t>Chosen View:</a:t>
            </a:r>
            <a:r>
              <a:rPr lang="en-US" sz="1100">
                <a:latin typeface="Helvetica Neue"/>
              </a:rPr>
              <a:t> Scatter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Level of Detail:</a:t>
            </a:r>
            <a:r>
              <a:rPr lang="en-US" sz="1100">
                <a:latin typeface="Helvetica Neue"/>
              </a:rPr>
              <a:t> Material Group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Show All Material Groups?: </a:t>
            </a:r>
            <a:r>
              <a:rPr lang="en-US" sz="1100">
                <a:latin typeface="Helvetica Neue"/>
              </a:rPr>
              <a:t>Yes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Dates: </a:t>
            </a:r>
            <a:r>
              <a:rPr lang="en-US" sz="1100">
                <a:latin typeface="Helvetica Neue"/>
              </a:rPr>
              <a:t>2019/03/01 - 2022/11/22</a:t>
            </a:r>
          </a:p>
        </p:txBody>
      </p:sp>
      <p:pic>
        <p:nvPicPr>
          <p:cNvPr id="5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080209C-4A5B-1FC0-0C71-1A726A55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15864"/>
            <a:ext cx="6115050" cy="34833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4936BB-D953-29F9-BA9B-D1F68DBCEF3E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B2C8A-6859-ABC2-8423-22D07DFA99C0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51FA9-5A3B-8C01-845D-0DBB9A1BEB34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FF029-032B-90E9-DF90-8E25C7891C3B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29897-0B57-2C08-13E2-DB255DDDFDE4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ED2B44-1E8E-C68D-6C30-1A84101D28C6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9662C2-00CA-870C-BFDC-DDF21B37BF35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71433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Analytics Page – Performance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52AB727-2E45-E47F-6AC1-D6EF14A6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59184"/>
            <a:ext cx="5753100" cy="351100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CF319F-FED7-CB14-0658-7E7808F972DD}"/>
              </a:ext>
            </a:extLst>
          </p:cNvPr>
          <p:cNvSpPr txBox="1"/>
          <p:nvPr/>
        </p:nvSpPr>
        <p:spPr>
          <a:xfrm>
            <a:off x="5591174" y="1866900"/>
            <a:ext cx="590550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ADB6C-845B-D90E-59AE-AB4AD6F38B37}"/>
              </a:ext>
            </a:extLst>
          </p:cNvPr>
          <p:cNvSpPr txBox="1"/>
          <p:nvPr/>
        </p:nvSpPr>
        <p:spPr>
          <a:xfrm>
            <a:off x="6677024" y="2219325"/>
            <a:ext cx="2352675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Helvetica Neue"/>
              </a:rPr>
              <a:t>Chosen View:</a:t>
            </a:r>
            <a:r>
              <a:rPr lang="en-US" sz="1100">
                <a:latin typeface="Helvetica Neue"/>
              </a:rPr>
              <a:t> Performance Over Time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Level of Detail:</a:t>
            </a:r>
            <a:r>
              <a:rPr lang="en-US" sz="1100">
                <a:latin typeface="Helvetica Neue"/>
              </a:rPr>
              <a:t> Material Group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Material Group Chosen:</a:t>
            </a:r>
            <a:r>
              <a:rPr lang="en-US" sz="1100">
                <a:latin typeface="Helvetica Neue"/>
              </a:rPr>
              <a:t> 048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Forecast?: </a:t>
            </a:r>
            <a:r>
              <a:rPr lang="en-US" sz="1100">
                <a:latin typeface="Helvetica Neue"/>
              </a:rPr>
              <a:t>No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Dates: </a:t>
            </a:r>
            <a:r>
              <a:rPr lang="en-US" sz="1100">
                <a:latin typeface="Helvetica Neue"/>
              </a:rPr>
              <a:t>2019/03/01 - 2022/11/22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17F0D-AD42-2689-93DA-1F73DE333CBC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D560A8-EC2B-763B-2491-B70BB3B26C0F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24C8B-6B18-FC91-0685-DBED6A0A3018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75153D-53BD-5D73-9192-B80407736368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E0AC89-9775-B9EA-A666-360E4BB37B03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76877-DEBD-73E9-639C-010E45791DF4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37F0C-A601-ACE1-C3F3-BAE12D2ED359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88654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9B08-500E-44BE-ECCF-3EC43707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6112"/>
            <a:ext cx="4345125" cy="435600"/>
          </a:xfrm>
        </p:spPr>
        <p:txBody>
          <a:bodyPr/>
          <a:lstStyle/>
          <a:p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Forecasting - Opportunity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A5D23-7B71-3329-7E32-9A926930B1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3847685F-074F-29D1-5DAF-F7670C7A4843}"/>
              </a:ext>
            </a:extLst>
          </p:cNvPr>
          <p:cNvSpPr/>
          <p:nvPr/>
        </p:nvSpPr>
        <p:spPr>
          <a:xfrm>
            <a:off x="5274987" y="3065500"/>
            <a:ext cx="2940661" cy="146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accent2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Make</a:t>
            </a: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  <a:r>
              <a:rPr lang="en-US" sz="1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supplier selection choices</a:t>
            </a:r>
            <a:r>
              <a:rPr lang="en-US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  <a:r>
              <a:rPr lang="en-US">
                <a:solidFill>
                  <a:schemeClr val="accent2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using</a:t>
            </a: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  <a:r>
              <a:rPr lang="en-US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en-US" sz="1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orward-looking forecasts</a:t>
            </a:r>
            <a:endParaRPr lang="en-US">
              <a:solidFill>
                <a:srgbClr val="FFFFFF"/>
              </a:solidFill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46FC55AF-969F-DFF7-91BC-DF4DFA7CDAE8}"/>
              </a:ext>
            </a:extLst>
          </p:cNvPr>
          <p:cNvSpPr/>
          <p:nvPr/>
        </p:nvSpPr>
        <p:spPr>
          <a:xfrm>
            <a:off x="1142912" y="3065500"/>
            <a:ext cx="2940662" cy="1469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Helvetica Neue"/>
                <a:ea typeface="+mn-lt"/>
                <a:cs typeface="+mn-lt"/>
              </a:rPr>
              <a:t>Visualize</a:t>
            </a:r>
            <a:r>
              <a:rPr lang="en-US" b="1">
                <a:latin typeface="Helvetica Neue"/>
                <a:ea typeface="+mn-lt"/>
                <a:cs typeface="+mn-lt"/>
              </a:rPr>
              <a:t> </a:t>
            </a:r>
            <a:r>
              <a:rPr lang="en-US">
                <a:solidFill>
                  <a:schemeClr val="accent2"/>
                </a:solidFill>
                <a:latin typeface="Helvetica Neue"/>
                <a:ea typeface="+mn-lt"/>
                <a:cs typeface="+mn-lt"/>
              </a:rPr>
              <a:t>supply chain </a:t>
            </a:r>
            <a:r>
              <a:rPr lang="en-US" sz="1600" b="1">
                <a:latin typeface="Helvetica Neue"/>
                <a:ea typeface="+mn-lt"/>
                <a:cs typeface="+mn-lt"/>
              </a:rPr>
              <a:t>trends</a:t>
            </a:r>
            <a:r>
              <a:rPr lang="en-US" sz="1600">
                <a:latin typeface="Helvetica Neue"/>
                <a:ea typeface="+mn-lt"/>
                <a:cs typeface="+mn-lt"/>
              </a:rPr>
              <a:t> </a:t>
            </a:r>
            <a:r>
              <a:rPr lang="en-US">
                <a:solidFill>
                  <a:schemeClr val="accent2"/>
                </a:solidFill>
                <a:latin typeface="Helvetica Neue"/>
                <a:ea typeface="+mn-lt"/>
                <a:cs typeface="+mn-lt"/>
              </a:rPr>
              <a:t>and directionality</a:t>
            </a:r>
            <a:endParaRPr lang="en-US">
              <a:solidFill>
                <a:schemeClr val="accent2"/>
              </a:solidFill>
              <a:ea typeface="+mn-lt"/>
              <a:cs typeface="+mn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E97AF4-50C7-D857-A2EA-540DFA14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18" y="1885998"/>
            <a:ext cx="983049" cy="9830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D689F8-C67E-FF3C-9CD8-DA54D924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42" y="1855056"/>
            <a:ext cx="1044932" cy="10449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403E8C-201E-FFE6-02B0-F2D1100E7E45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2183FF-CA42-1548-534A-4C475F1DC2E0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C363B-1887-013A-04B0-476DEF89CA96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2F6C6-FD19-2AE6-A8A4-7902562BED62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F6B61C-21E4-70B5-8A47-37144946C936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5C22A9-1390-B97C-69E6-9A37C4328E2A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8EF42C-E94B-6432-8733-9F5E699D3A40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865670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Analytics Page – Performance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8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20027B6-0F3A-579E-DB53-ED79CA10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446953"/>
            <a:ext cx="5495925" cy="363071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CF55DC-22A5-0537-ADFA-9D8F52E1016B}"/>
              </a:ext>
            </a:extLst>
          </p:cNvPr>
          <p:cNvSpPr txBox="1"/>
          <p:nvPr/>
        </p:nvSpPr>
        <p:spPr>
          <a:xfrm>
            <a:off x="6524624" y="2219325"/>
            <a:ext cx="2371725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Helvetica Neue"/>
              </a:rPr>
              <a:t>Chosen View:</a:t>
            </a:r>
            <a:r>
              <a:rPr lang="en-US" sz="1100">
                <a:latin typeface="Helvetica Neue"/>
              </a:rPr>
              <a:t> Performance Over Time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Level of Detail:</a:t>
            </a:r>
            <a:r>
              <a:rPr lang="en-US" sz="1100">
                <a:latin typeface="Helvetica Neue"/>
              </a:rPr>
              <a:t> Material Group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Material Group Chosen:</a:t>
            </a:r>
            <a:r>
              <a:rPr lang="en-US" sz="1100">
                <a:latin typeface="Helvetica Neue"/>
              </a:rPr>
              <a:t> 048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Forecast?: </a:t>
            </a:r>
            <a:r>
              <a:rPr lang="en-US" sz="1100">
                <a:latin typeface="Helvetica Neue"/>
              </a:rPr>
              <a:t>Yes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Dates: </a:t>
            </a:r>
            <a:r>
              <a:rPr lang="en-US" sz="1100">
                <a:latin typeface="Helvetica Neue"/>
              </a:rPr>
              <a:t>2019/03/01 - 2022/11/22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1D687-1AEC-B6B8-6D7B-7D8D4A2ED3EB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7E41B-6899-822B-8C23-F1152F84E54A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BB3535-5884-9497-BFAB-C7F3A3A182D0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9735EC-07A0-C572-1C83-EB3120F2AED7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194596-D3E6-3559-9499-A0DF43651696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D3E61-CFBA-EA0F-4968-439DAB7D6478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60837-C5D4-0884-EA0A-55766A9633D8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0594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E8FEF-77EB-E7CB-FA07-F506E7609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1CA75-D436-81A9-140E-40C6103A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 Overview</a:t>
            </a:r>
          </a:p>
        </p:txBody>
      </p:sp>
      <p:pic>
        <p:nvPicPr>
          <p:cNvPr id="4" name="Graphic 3" descr="Production with solid fill">
            <a:extLst>
              <a:ext uri="{FF2B5EF4-FFF2-40B4-BE49-F238E27FC236}">
                <a16:creationId xmlns:a16="http://schemas.microsoft.com/office/drawing/2014/main" id="{EAD8BC84-A189-45B4-8AE5-2486CD95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408" y="1780508"/>
            <a:ext cx="914400" cy="914400"/>
          </a:xfrm>
          <a:prstGeom prst="rect">
            <a:avLst/>
          </a:prstGeom>
        </p:spPr>
      </p:pic>
      <p:pic>
        <p:nvPicPr>
          <p:cNvPr id="5" name="Graphic 4" descr="Production with solid fill">
            <a:extLst>
              <a:ext uri="{FF2B5EF4-FFF2-40B4-BE49-F238E27FC236}">
                <a16:creationId xmlns:a16="http://schemas.microsoft.com/office/drawing/2014/main" id="{D46E25FC-018C-65F7-5348-FF34B7F1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311" y="2790955"/>
            <a:ext cx="914400" cy="914400"/>
          </a:xfrm>
          <a:prstGeom prst="rect">
            <a:avLst/>
          </a:prstGeom>
        </p:spPr>
      </p:pic>
      <p:pic>
        <p:nvPicPr>
          <p:cNvPr id="6" name="Graphic 5" descr="Production with solid fill">
            <a:extLst>
              <a:ext uri="{FF2B5EF4-FFF2-40B4-BE49-F238E27FC236}">
                <a16:creationId xmlns:a16="http://schemas.microsoft.com/office/drawing/2014/main" id="{46E18868-F387-6818-7A7A-1D536E34C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538" y="380140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245DF-F5C3-749E-FC20-5501726B3DF7}"/>
              </a:ext>
            </a:extLst>
          </p:cNvPr>
          <p:cNvSpPr txBox="1"/>
          <p:nvPr/>
        </p:nvSpPr>
        <p:spPr>
          <a:xfrm>
            <a:off x="578431" y="1367781"/>
            <a:ext cx="96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9BA63-6F7D-B71A-AC59-D5C77A941286}"/>
              </a:ext>
            </a:extLst>
          </p:cNvPr>
          <p:cNvSpPr txBox="1"/>
          <p:nvPr/>
        </p:nvSpPr>
        <p:spPr>
          <a:xfrm>
            <a:off x="4467062" y="1366717"/>
            <a:ext cx="165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C0FA32-6333-7957-B994-F23ECB209A27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 flipV="1">
            <a:off x="1518808" y="2033185"/>
            <a:ext cx="3430108" cy="2045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26BABA-2398-4D5A-E4BA-AFB27E8AD8E4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1518808" y="2237708"/>
            <a:ext cx="3430107" cy="11350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EF40BE-6DEB-ACC7-E20C-FF4C732CA5F9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1521711" y="2033185"/>
            <a:ext cx="3427205" cy="121497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96B633-38DF-AD80-85B8-D66146882287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1521711" y="3248155"/>
            <a:ext cx="3424776" cy="144090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4F227-8723-1F1D-8737-C99638B190EC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1517938" y="2700909"/>
            <a:ext cx="3430977" cy="155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09974D-FC35-FDDF-CFEA-CC0F19C8C360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 flipV="1">
            <a:off x="1517938" y="4062896"/>
            <a:ext cx="3429393" cy="195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B4F7F6-E8DE-18C5-A682-3D45C1B9AFC1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1517938" y="4258602"/>
            <a:ext cx="3428549" cy="430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1" name="Graphic 40" descr="Office Chair outline">
            <a:extLst>
              <a:ext uri="{FF2B5EF4-FFF2-40B4-BE49-F238E27FC236}">
                <a16:creationId xmlns:a16="http://schemas.microsoft.com/office/drawing/2014/main" id="{AB14F284-4A88-189A-86F2-AE60A8D80D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8916" y="1741012"/>
            <a:ext cx="584346" cy="584346"/>
          </a:xfrm>
          <a:prstGeom prst="rect">
            <a:avLst/>
          </a:prstGeom>
        </p:spPr>
      </p:pic>
      <p:pic>
        <p:nvPicPr>
          <p:cNvPr id="42" name="Graphic 41" descr="Office Chair outline">
            <a:extLst>
              <a:ext uri="{FF2B5EF4-FFF2-40B4-BE49-F238E27FC236}">
                <a16:creationId xmlns:a16="http://schemas.microsoft.com/office/drawing/2014/main" id="{D5474CFC-2828-FE25-C9E6-3ED83DECA5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8915" y="2408736"/>
            <a:ext cx="584346" cy="584346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AD4C3FD-0CC8-733E-B50A-00F765C90633}"/>
              </a:ext>
            </a:extLst>
          </p:cNvPr>
          <p:cNvSpPr/>
          <p:nvPr/>
        </p:nvSpPr>
        <p:spPr>
          <a:xfrm>
            <a:off x="5063253" y="2205224"/>
            <a:ext cx="355671" cy="6496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CDF1E5-269F-54BE-696B-ABC81AA28D7B}"/>
              </a:ext>
            </a:extLst>
          </p:cNvPr>
          <p:cNvSpPr/>
          <p:nvPr/>
        </p:nvSpPr>
        <p:spPr>
          <a:xfrm>
            <a:off x="5097023" y="2439164"/>
            <a:ext cx="283274" cy="2941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5DBAD6-958C-89AD-E18E-E55784BBBB58}"/>
              </a:ext>
            </a:extLst>
          </p:cNvPr>
          <p:cNvSpPr/>
          <p:nvPr/>
        </p:nvSpPr>
        <p:spPr>
          <a:xfrm>
            <a:off x="5309894" y="3262182"/>
            <a:ext cx="148912" cy="11052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D5A93C-8623-9837-1A52-09B8A9E11636}"/>
              </a:ext>
            </a:extLst>
          </p:cNvPr>
          <p:cNvSpPr/>
          <p:nvPr/>
        </p:nvSpPr>
        <p:spPr>
          <a:xfrm>
            <a:off x="5063253" y="4041979"/>
            <a:ext cx="341120" cy="1176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34C8B5-08D7-9524-5A15-F3DDEF2606C0}"/>
              </a:ext>
            </a:extLst>
          </p:cNvPr>
          <p:cNvSpPr/>
          <p:nvPr/>
        </p:nvSpPr>
        <p:spPr>
          <a:xfrm>
            <a:off x="5103577" y="4749851"/>
            <a:ext cx="268917" cy="16261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c 50" descr="Office Chair outline">
            <a:extLst>
              <a:ext uri="{FF2B5EF4-FFF2-40B4-BE49-F238E27FC236}">
                <a16:creationId xmlns:a16="http://schemas.microsoft.com/office/drawing/2014/main" id="{882364A1-2FF8-EA54-FF09-2101D70F02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8915" y="3080537"/>
            <a:ext cx="584346" cy="584346"/>
          </a:xfrm>
          <a:prstGeom prst="rect">
            <a:avLst/>
          </a:prstGeom>
        </p:spPr>
      </p:pic>
      <p:pic>
        <p:nvPicPr>
          <p:cNvPr id="52" name="Graphic 51" descr="Office Chair outline">
            <a:extLst>
              <a:ext uri="{FF2B5EF4-FFF2-40B4-BE49-F238E27FC236}">
                <a16:creationId xmlns:a16="http://schemas.microsoft.com/office/drawing/2014/main" id="{D46A70E0-6FA3-8721-9D42-D3BA588130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7331" y="3770723"/>
            <a:ext cx="584346" cy="584346"/>
          </a:xfrm>
          <a:prstGeom prst="rect">
            <a:avLst/>
          </a:prstGeom>
        </p:spPr>
      </p:pic>
      <p:pic>
        <p:nvPicPr>
          <p:cNvPr id="53" name="Graphic 52" descr="Office Chair outline">
            <a:extLst>
              <a:ext uri="{FF2B5EF4-FFF2-40B4-BE49-F238E27FC236}">
                <a16:creationId xmlns:a16="http://schemas.microsoft.com/office/drawing/2014/main" id="{9471CFDE-5EF8-3B7A-EAC8-3704092AB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6487" y="4396887"/>
            <a:ext cx="584346" cy="584346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FD9D62AF-495B-9778-9302-1C46AA6845E5}"/>
              </a:ext>
            </a:extLst>
          </p:cNvPr>
          <p:cNvSpPr/>
          <p:nvPr/>
        </p:nvSpPr>
        <p:spPr>
          <a:xfrm>
            <a:off x="5024009" y="3262182"/>
            <a:ext cx="148912" cy="11052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A8CF25-7A37-1850-B63F-48C09F57CFDD}"/>
              </a:ext>
            </a:extLst>
          </p:cNvPr>
          <p:cNvSpPr txBox="1"/>
          <p:nvPr/>
        </p:nvSpPr>
        <p:spPr>
          <a:xfrm>
            <a:off x="6998696" y="1366716"/>
            <a:ext cx="170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Late Days / Month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E19B22-2D2A-CA0E-8FA0-F56B855D6C3A}"/>
              </a:ext>
            </a:extLst>
          </p:cNvPr>
          <p:cNvSpPr txBox="1"/>
          <p:nvPr/>
        </p:nvSpPr>
        <p:spPr>
          <a:xfrm>
            <a:off x="7723519" y="1681224"/>
            <a:ext cx="25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Helvetica Neue" panose="02000503000000020004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35916A-E084-B926-BD58-4475840FBC9E}"/>
              </a:ext>
            </a:extLst>
          </p:cNvPr>
          <p:cNvSpPr txBox="1"/>
          <p:nvPr/>
        </p:nvSpPr>
        <p:spPr>
          <a:xfrm>
            <a:off x="7723518" y="2002108"/>
            <a:ext cx="25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  <a:latin typeface="Helvetica Neue" panose="02000503000000020004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90082E-0087-4B37-412E-57DF149F9C0E}"/>
              </a:ext>
            </a:extLst>
          </p:cNvPr>
          <p:cNvSpPr txBox="1"/>
          <p:nvPr/>
        </p:nvSpPr>
        <p:spPr>
          <a:xfrm>
            <a:off x="7723518" y="2547020"/>
            <a:ext cx="25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 Neue" panose="02000503000000020004"/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6AB4E3-4114-7216-7395-35DB7ECA9BC9}"/>
              </a:ext>
            </a:extLst>
          </p:cNvPr>
          <p:cNvSpPr txBox="1"/>
          <p:nvPr/>
        </p:nvSpPr>
        <p:spPr>
          <a:xfrm>
            <a:off x="7723517" y="3223068"/>
            <a:ext cx="25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Helvetica Neue" panose="02000503000000020004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479155-AE33-522B-A109-3007F54E891F}"/>
              </a:ext>
            </a:extLst>
          </p:cNvPr>
          <p:cNvSpPr txBox="1"/>
          <p:nvPr/>
        </p:nvSpPr>
        <p:spPr>
          <a:xfrm>
            <a:off x="7723517" y="3905606"/>
            <a:ext cx="25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 Neue" panose="02000503000000020004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0B3FD-687F-3FAB-DF26-7790767DBC46}"/>
              </a:ext>
            </a:extLst>
          </p:cNvPr>
          <p:cNvSpPr txBox="1"/>
          <p:nvPr/>
        </p:nvSpPr>
        <p:spPr>
          <a:xfrm>
            <a:off x="7662598" y="4367272"/>
            <a:ext cx="39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  <a:latin typeface="Helvetica Neue" panose="02000503000000020004"/>
              </a:rPr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FB0954-5967-06D1-8BB9-373D329E2B74}"/>
              </a:ext>
            </a:extLst>
          </p:cNvPr>
          <p:cNvSpPr txBox="1"/>
          <p:nvPr/>
        </p:nvSpPr>
        <p:spPr>
          <a:xfrm>
            <a:off x="7662598" y="4726789"/>
            <a:ext cx="39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Helvetica Neue" panose="02000503000000020004"/>
              </a:rPr>
              <a:t>11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ED1500-3CE1-9A9D-BA85-69A5C2264F42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 flipV="1">
            <a:off x="5533262" y="1835113"/>
            <a:ext cx="2190257" cy="19807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F08B28-F21F-9B4A-43FF-3BF0BA6847A8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5533262" y="2033185"/>
            <a:ext cx="2190256" cy="12281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221287-E280-523A-40F5-80CBBE766A03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5533261" y="2700909"/>
            <a:ext cx="21902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A86E76-36B2-AD8F-0052-57FA5E78F089}"/>
              </a:ext>
            </a:extLst>
          </p:cNvPr>
          <p:cNvCxnSpPr>
            <a:stCxn id="51" idx="3"/>
            <a:endCxn id="69" idx="1"/>
          </p:cNvCxnSpPr>
          <p:nvPr/>
        </p:nvCxnSpPr>
        <p:spPr>
          <a:xfrm>
            <a:off x="5533261" y="3372710"/>
            <a:ext cx="2190256" cy="42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2F14F-5AC3-B46C-BA63-9BD6A4438FA2}"/>
              </a:ext>
            </a:extLst>
          </p:cNvPr>
          <p:cNvCxnSpPr>
            <a:stCxn id="52" idx="3"/>
            <a:endCxn id="70" idx="1"/>
          </p:cNvCxnSpPr>
          <p:nvPr/>
        </p:nvCxnSpPr>
        <p:spPr>
          <a:xfrm flipV="1">
            <a:off x="5531677" y="4059495"/>
            <a:ext cx="2191840" cy="340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AA70F4-D07E-0646-9C3D-93040D15E35A}"/>
              </a:ext>
            </a:extLst>
          </p:cNvPr>
          <p:cNvCxnSpPr>
            <a:cxnSpLocks/>
            <a:stCxn id="53" idx="3"/>
            <a:endCxn id="71" idx="1"/>
          </p:cNvCxnSpPr>
          <p:nvPr/>
        </p:nvCxnSpPr>
        <p:spPr>
          <a:xfrm flipV="1">
            <a:off x="5530833" y="4521161"/>
            <a:ext cx="2131765" cy="1678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BF8BBEF-FBA3-4DB1-33E8-57B978A1AF0F}"/>
              </a:ext>
            </a:extLst>
          </p:cNvPr>
          <p:cNvCxnSpPr>
            <a:stCxn id="53" idx="3"/>
            <a:endCxn id="72" idx="1"/>
          </p:cNvCxnSpPr>
          <p:nvPr/>
        </p:nvCxnSpPr>
        <p:spPr>
          <a:xfrm>
            <a:off x="5530833" y="4689060"/>
            <a:ext cx="2131765" cy="1916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71D9394-832B-A6A7-3E99-CC07A81448B8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E3CF2-3981-23FE-43E5-57E8D8E491FA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3F258-B050-52AC-EC92-EE7045A4B371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341B6-23E8-8811-B668-35DCC702F52F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B5BBD3-ABCE-38AF-54BF-CCEC482F4478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0C8A4-7FB4-F84A-4DCB-F2F7B902E9A3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E0102-F8DC-8A1C-E507-439565E8E145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50183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5" grpId="0" animBg="1"/>
      <p:bldP spid="46" grpId="0" animBg="1"/>
      <p:bldP spid="48" grpId="0" animBg="1"/>
      <p:bldP spid="49" grpId="0" animBg="1"/>
      <p:bldP spid="50" grpId="0" animBg="1"/>
      <p:bldP spid="5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6F6-90C0-AB11-84A7-6A2072B6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2F6E7-DA70-BD9B-23BB-C4B488D864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73457-5E73-BC7E-2398-62763EC10764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F41BE-B2B0-4B68-13EA-BD529F887377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92511-34B4-FAE1-C13D-D87FC1A4F7F0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EC86F-F335-0B85-7200-87E6D3FA5EE8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A2845-A382-3F7E-D38A-D343C79F5FA6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84D51-EE9D-E6B2-725A-9C46BAA9F606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</a:rPr>
              <a:t>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6C38F-B30D-2D1B-852A-DA05F67A0F2A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</a:rPr>
              <a:t>Implementation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8A5E5B-40F5-F14F-6892-8D2C4BE6585A}"/>
              </a:ext>
            </a:extLst>
          </p:cNvPr>
          <p:cNvSpPr/>
          <p:nvPr/>
        </p:nvSpPr>
        <p:spPr>
          <a:xfrm>
            <a:off x="1862586" y="1495778"/>
            <a:ext cx="5126524" cy="66002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0" tIns="45720" rIns="91440" bIns="45720" rtlCol="0" anchor="ctr"/>
          <a:lstStyle/>
          <a:p>
            <a:pPr lvl="2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How can the client expect to gain </a:t>
            </a:r>
            <a:r>
              <a:rPr lang="en-US" sz="1600" u="sng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pic>
        <p:nvPicPr>
          <p:cNvPr id="22" name="Graphic 22" descr="Help outline">
            <a:extLst>
              <a:ext uri="{FF2B5EF4-FFF2-40B4-BE49-F238E27FC236}">
                <a16:creationId xmlns:a16="http://schemas.microsoft.com/office/drawing/2014/main" id="{104F5B71-60BB-0CC6-437B-15CB1D9C7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320" y="1527604"/>
            <a:ext cx="590640" cy="595981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BDE0D9A-A2EB-9494-C8CC-90B506BC5214}"/>
              </a:ext>
            </a:extLst>
          </p:cNvPr>
          <p:cNvSpPr/>
          <p:nvPr/>
        </p:nvSpPr>
        <p:spPr>
          <a:xfrm>
            <a:off x="390524" y="2376485"/>
            <a:ext cx="2740981" cy="247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r"/>
            <a:r>
              <a:rPr lang="en-US" sz="1600">
                <a:solidFill>
                  <a:schemeClr val="bg1"/>
                </a:solidFill>
                <a:latin typeface="Helvetica Neue"/>
                <a:cs typeface="Arial"/>
              </a:rPr>
              <a:t>Descriptive Analytics</a:t>
            </a:r>
            <a:endParaRPr lang="en-US" sz="1600">
              <a:solidFill>
                <a:schemeClr val="bg1"/>
              </a:solidFill>
              <a:cs typeface="Arial"/>
            </a:endParaRPr>
          </a:p>
          <a:p>
            <a:pPr algn="ctr"/>
            <a:endParaRPr lang="en-US">
              <a:latin typeface="Helvetica Neue"/>
              <a:cs typeface="Arial"/>
            </a:endParaRPr>
          </a:p>
          <a:p>
            <a:pPr algn="ctr"/>
            <a:endParaRPr lang="en-US" sz="1500">
              <a:latin typeface="Helvetica Neue"/>
              <a:cs typeface="Arial"/>
            </a:endParaRPr>
          </a:p>
          <a:p>
            <a:pPr lvl="1" algn="ctr"/>
            <a:r>
              <a:rPr lang="en-US" sz="1500">
                <a:latin typeface="Helvetica Neue"/>
                <a:cs typeface="Arial"/>
              </a:rPr>
              <a:t>Greater Visibility into procurement performance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FE67D8-4571-2D55-8FD5-8E9572A20CF9}"/>
              </a:ext>
            </a:extLst>
          </p:cNvPr>
          <p:cNvSpPr/>
          <p:nvPr/>
        </p:nvSpPr>
        <p:spPr>
          <a:xfrm>
            <a:off x="6272210" y="2381247"/>
            <a:ext cx="2737743" cy="247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r"/>
            <a:r>
              <a:rPr lang="en-US" sz="1600">
                <a:solidFill>
                  <a:schemeClr val="bg1"/>
                </a:solidFill>
                <a:latin typeface="Helvetica Neue"/>
                <a:cs typeface="Arial"/>
              </a:rPr>
              <a:t>Prescriptive Analytics</a:t>
            </a:r>
            <a:endParaRPr lang="en-US">
              <a:solidFill>
                <a:schemeClr val="bg1"/>
              </a:solidFill>
              <a:cs typeface="Arial"/>
            </a:endParaRPr>
          </a:p>
          <a:p>
            <a:pPr algn="ctr"/>
            <a:endParaRPr lang="en-US" sz="1500">
              <a:latin typeface="Helvetica Neue"/>
              <a:cs typeface="Arial"/>
            </a:endParaRPr>
          </a:p>
          <a:p>
            <a:pPr algn="ctr"/>
            <a:endParaRPr lang="en-US" sz="1500">
              <a:latin typeface="Helvetica Neue"/>
              <a:cs typeface="Arial"/>
            </a:endParaRPr>
          </a:p>
          <a:p>
            <a:pPr algn="ctr"/>
            <a:r>
              <a:rPr lang="en-US" sz="1500">
                <a:latin typeface="Helvetica Neue"/>
                <a:cs typeface="Arial"/>
              </a:rPr>
              <a:t>Business decisions backed by data-driven insights</a:t>
            </a:r>
          </a:p>
        </p:txBody>
      </p:sp>
      <p:pic>
        <p:nvPicPr>
          <p:cNvPr id="43" name="Graphic 43" descr="Badge 1 outline">
            <a:extLst>
              <a:ext uri="{FF2B5EF4-FFF2-40B4-BE49-F238E27FC236}">
                <a16:creationId xmlns:a16="http://schemas.microsoft.com/office/drawing/2014/main" id="{540822BE-21A1-41D8-62FD-D9A071339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41" y="2431372"/>
            <a:ext cx="476250" cy="476250"/>
          </a:xfrm>
          <a:prstGeom prst="rect">
            <a:avLst/>
          </a:prstGeom>
        </p:spPr>
      </p:pic>
      <p:pic>
        <p:nvPicPr>
          <p:cNvPr id="45" name="Graphic 45" descr="Badge 3 outline">
            <a:extLst>
              <a:ext uri="{FF2B5EF4-FFF2-40B4-BE49-F238E27FC236}">
                <a16:creationId xmlns:a16="http://schemas.microsoft.com/office/drawing/2014/main" id="{67BC0D1E-3A7E-9003-7AE6-3C594DCB2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2549" y="2441914"/>
            <a:ext cx="457200" cy="4572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677E416-0203-79C1-E599-EF62977109D1}"/>
              </a:ext>
            </a:extLst>
          </p:cNvPr>
          <p:cNvSpPr/>
          <p:nvPr/>
        </p:nvSpPr>
        <p:spPr>
          <a:xfrm>
            <a:off x="3319692" y="2375699"/>
            <a:ext cx="2741535" cy="247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>
                <a:solidFill>
                  <a:schemeClr val="bg1"/>
                </a:solidFill>
                <a:latin typeface="Helvetica Neue"/>
                <a:cs typeface="Arial"/>
              </a:rPr>
              <a:t>Forecasting</a:t>
            </a:r>
            <a:endParaRPr lang="en-US">
              <a:solidFill>
                <a:schemeClr val="bg1"/>
              </a:solidFill>
              <a:cs typeface="Arial"/>
            </a:endParaRPr>
          </a:p>
          <a:p>
            <a:pPr algn="ctr"/>
            <a:endParaRPr lang="en-US">
              <a:latin typeface="Helvetica Neue"/>
              <a:cs typeface="Arial"/>
            </a:endParaRPr>
          </a:p>
          <a:p>
            <a:pPr algn="ctr"/>
            <a:endParaRPr lang="en-US" sz="1500">
              <a:latin typeface="Helvetica Neue"/>
              <a:cs typeface="Arial"/>
            </a:endParaRPr>
          </a:p>
          <a:p>
            <a:pPr algn="ctr"/>
            <a:r>
              <a:rPr lang="en-US" sz="1500">
                <a:latin typeface="Helvetica Neue"/>
                <a:cs typeface="Arial"/>
              </a:rPr>
              <a:t>Prepare and compare with global supply chain</a:t>
            </a:r>
          </a:p>
        </p:txBody>
      </p:sp>
      <p:pic>
        <p:nvPicPr>
          <p:cNvPr id="44" name="Graphic 44" descr="Badge outline">
            <a:extLst>
              <a:ext uri="{FF2B5EF4-FFF2-40B4-BE49-F238E27FC236}">
                <a16:creationId xmlns:a16="http://schemas.microsoft.com/office/drawing/2014/main" id="{E4FD1736-1C07-D646-F517-78B1A4C517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30735" y="2441590"/>
            <a:ext cx="461963" cy="461963"/>
          </a:xfrm>
          <a:prstGeom prst="rect">
            <a:avLst/>
          </a:prstGeom>
        </p:spPr>
      </p:pic>
      <p:pic>
        <p:nvPicPr>
          <p:cNvPr id="48" name="Graphic 48" descr="Eye outline">
            <a:extLst>
              <a:ext uri="{FF2B5EF4-FFF2-40B4-BE49-F238E27FC236}">
                <a16:creationId xmlns:a16="http://schemas.microsoft.com/office/drawing/2014/main" id="{3B5C16ED-7646-D39F-AAB9-1E45572196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2592" y="3827280"/>
            <a:ext cx="914400" cy="914400"/>
          </a:xfrm>
          <a:prstGeom prst="rect">
            <a:avLst/>
          </a:prstGeom>
        </p:spPr>
      </p:pic>
      <p:pic>
        <p:nvPicPr>
          <p:cNvPr id="49" name="Graphic 49" descr="Playbook outline">
            <a:extLst>
              <a:ext uri="{FF2B5EF4-FFF2-40B4-BE49-F238E27FC236}">
                <a16:creationId xmlns:a16="http://schemas.microsoft.com/office/drawing/2014/main" id="{364702DD-2856-AF02-9B9C-C5363ECD65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89258" y="3939705"/>
            <a:ext cx="914400" cy="914400"/>
          </a:xfrm>
          <a:prstGeom prst="rect">
            <a:avLst/>
          </a:prstGeom>
        </p:spPr>
      </p:pic>
      <p:pic>
        <p:nvPicPr>
          <p:cNvPr id="50" name="Graphic 50" descr="Thought outline">
            <a:extLst>
              <a:ext uri="{FF2B5EF4-FFF2-40B4-BE49-F238E27FC236}">
                <a16:creationId xmlns:a16="http://schemas.microsoft.com/office/drawing/2014/main" id="{212FAFCC-D546-40FA-9FBC-516F1A951D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15342" y="3872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 animBg="1"/>
      <p:bldP spid="41" grpId="0" build="allAtOnce" animBg="1"/>
      <p:bldP spid="47" grpId="0" build="allAtOnce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0D174-0A09-4E22-EB08-43DB61D634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BBFA-E43B-D493-B7AA-B7FF01CE3E28}"/>
              </a:ext>
            </a:extLst>
          </p:cNvPr>
          <p:cNvSpPr txBox="1"/>
          <p:nvPr/>
        </p:nvSpPr>
        <p:spPr>
          <a:xfrm>
            <a:off x="2410190" y="1971585"/>
            <a:ext cx="439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66720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A: Supplier Performance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03F89-1E78-6A0E-2DD3-F24718EDA822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1364A-743E-1F65-2351-043F9185C742}"/>
              </a:ext>
            </a:extLst>
          </p:cNvPr>
          <p:cNvSpPr/>
          <p:nvPr/>
        </p:nvSpPr>
        <p:spPr>
          <a:xfrm>
            <a:off x="2684610" y="202300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Deliverable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335EB-1986-67BB-4FD4-5DFB5DB03A2C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0C981-9619-056F-3E88-31441AC5AA78}"/>
              </a:ext>
            </a:extLst>
          </p:cNvPr>
          <p:cNvSpPr/>
          <p:nvPr/>
        </p:nvSpPr>
        <p:spPr>
          <a:xfrm>
            <a:off x="3824434" y="202300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Deliverable #2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28452-F8A3-B14C-764A-1C84C8E26D44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2D17D-5CB9-2E41-692B-124FF5F9F826}"/>
              </a:ext>
            </a:extLst>
          </p:cNvPr>
          <p:cNvSpPr/>
          <p:nvPr/>
        </p:nvSpPr>
        <p:spPr>
          <a:xfrm>
            <a:off x="610408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B88A8-025B-65C8-0B85-DBCA57AF1280}"/>
              </a:ext>
            </a:extLst>
          </p:cNvPr>
          <p:cNvSpPr/>
          <p:nvPr/>
        </p:nvSpPr>
        <p:spPr>
          <a:xfrm>
            <a:off x="827590" y="1677235"/>
            <a:ext cx="3071750" cy="821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are suppliers judged?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5761D-24D6-1640-2D06-CD69FE67DF3B}"/>
              </a:ext>
            </a:extLst>
          </p:cNvPr>
          <p:cNvSpPr/>
          <p:nvPr/>
        </p:nvSpPr>
        <p:spPr>
          <a:xfrm>
            <a:off x="3899340" y="1677235"/>
            <a:ext cx="4278174" cy="8216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On-Time Percentage (OTP)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Days Late (ADL)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Days Late When Late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CF6B137-E4F0-F638-6142-A95C86658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05780"/>
              </p:ext>
            </p:extLst>
          </p:nvPr>
        </p:nvGraphicFramePr>
        <p:xfrm>
          <a:off x="827590" y="2809612"/>
          <a:ext cx="2563792" cy="16950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1896">
                  <a:extLst>
                    <a:ext uri="{9D8B030D-6E8A-4147-A177-3AD203B41FA5}">
                      <a16:colId xmlns:a16="http://schemas.microsoft.com/office/drawing/2014/main" val="2860781021"/>
                    </a:ext>
                  </a:extLst>
                </a:gridCol>
                <a:gridCol w="1281896">
                  <a:extLst>
                    <a:ext uri="{9D8B030D-6E8A-4147-A177-3AD203B41FA5}">
                      <a16:colId xmlns:a16="http://schemas.microsoft.com/office/drawing/2014/main" val="4061572103"/>
                    </a:ext>
                  </a:extLst>
                </a:gridCol>
              </a:tblGrid>
              <a:tr h="339014">
                <a:tc>
                  <a:txBody>
                    <a:bodyPr/>
                    <a:lstStyle/>
                    <a:p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# Days 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19559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40014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61764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397"/>
                  </a:ext>
                </a:extLst>
              </a:tr>
              <a:tr h="339014">
                <a:tc>
                  <a:txBody>
                    <a:bodyPr/>
                    <a:lstStyle/>
                    <a:p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54884"/>
                  </a:ext>
                </a:extLst>
              </a:tr>
            </a:tbl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AE9377DF-16B9-5AA6-5BF4-CB3188585F3D}"/>
              </a:ext>
            </a:extLst>
          </p:cNvPr>
          <p:cNvSpPr/>
          <p:nvPr/>
        </p:nvSpPr>
        <p:spPr>
          <a:xfrm>
            <a:off x="3606842" y="3277891"/>
            <a:ext cx="2145778" cy="776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On-Time Percentage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2469DE-DBB8-6819-F6D4-A4A3A16D3F5C}"/>
              </a:ext>
            </a:extLst>
          </p:cNvPr>
          <p:cNvSpPr/>
          <p:nvPr/>
        </p:nvSpPr>
        <p:spPr>
          <a:xfrm>
            <a:off x="6234299" y="3226334"/>
            <a:ext cx="1138776" cy="87938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50%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20B315E-233C-259A-1090-3E7E22FDF1ED}"/>
              </a:ext>
            </a:extLst>
          </p:cNvPr>
          <p:cNvSpPr/>
          <p:nvPr/>
        </p:nvSpPr>
        <p:spPr>
          <a:xfrm>
            <a:off x="3606842" y="3292248"/>
            <a:ext cx="2145778" cy="776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Average Days Late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0F1FB-EC7A-DE43-F8A2-595FD907F04A}"/>
              </a:ext>
            </a:extLst>
          </p:cNvPr>
          <p:cNvSpPr/>
          <p:nvPr/>
        </p:nvSpPr>
        <p:spPr>
          <a:xfrm>
            <a:off x="6234299" y="3217454"/>
            <a:ext cx="1138776" cy="87938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3 </a:t>
            </a:r>
            <a:r>
              <a:rPr lang="en-US" sz="2000" b="1">
                <a:solidFill>
                  <a:schemeClr val="accent1"/>
                </a:solidFill>
              </a:rPr>
              <a:t>Days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435A752-99D8-0E38-061D-4C820426F7D6}"/>
              </a:ext>
            </a:extLst>
          </p:cNvPr>
          <p:cNvSpPr/>
          <p:nvPr/>
        </p:nvSpPr>
        <p:spPr>
          <a:xfrm>
            <a:off x="3616854" y="3292247"/>
            <a:ext cx="2145778" cy="776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ADL When Late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21DC97-94EC-7F8E-310E-1043BCF05D08}"/>
              </a:ext>
            </a:extLst>
          </p:cNvPr>
          <p:cNvSpPr/>
          <p:nvPr/>
        </p:nvSpPr>
        <p:spPr>
          <a:xfrm>
            <a:off x="6244311" y="3217454"/>
            <a:ext cx="1138776" cy="87938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6 </a:t>
            </a:r>
            <a:r>
              <a:rPr lang="en-US" sz="2000" b="1">
                <a:solidFill>
                  <a:schemeClr val="accent1"/>
                </a:solidFill>
              </a:rPr>
              <a:t>Days</a:t>
            </a:r>
            <a:endParaRPr lang="en-US" sz="2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15" grpId="0" animBg="1"/>
      <p:bldP spid="15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A: Supplier Performance Metrics Cont’d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03F89-1E78-6A0E-2DD3-F24718EDA822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1364A-743E-1F65-2351-043F9185C742}"/>
              </a:ext>
            </a:extLst>
          </p:cNvPr>
          <p:cNvSpPr/>
          <p:nvPr/>
        </p:nvSpPr>
        <p:spPr>
          <a:xfrm>
            <a:off x="2684610" y="202300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Deliverable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335EB-1986-67BB-4FD4-5DFB5DB03A2C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0C981-9619-056F-3E88-31441AC5AA78}"/>
              </a:ext>
            </a:extLst>
          </p:cNvPr>
          <p:cNvSpPr/>
          <p:nvPr/>
        </p:nvSpPr>
        <p:spPr>
          <a:xfrm>
            <a:off x="3824434" y="202300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Deliverable #2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28452-F8A3-B14C-764A-1C84C8E26D44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2D17D-5CB9-2E41-692B-124FF5F9F826}"/>
              </a:ext>
            </a:extLst>
          </p:cNvPr>
          <p:cNvSpPr/>
          <p:nvPr/>
        </p:nvSpPr>
        <p:spPr>
          <a:xfrm>
            <a:off x="610408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B88A8-025B-65C8-0B85-DBCA57AF1280}"/>
              </a:ext>
            </a:extLst>
          </p:cNvPr>
          <p:cNvSpPr/>
          <p:nvPr/>
        </p:nvSpPr>
        <p:spPr>
          <a:xfrm>
            <a:off x="827590" y="1677235"/>
            <a:ext cx="3071750" cy="821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are suppliers judged?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5761D-24D6-1640-2D06-CD69FE67DF3B}"/>
              </a:ext>
            </a:extLst>
          </p:cNvPr>
          <p:cNvSpPr/>
          <p:nvPr/>
        </p:nvSpPr>
        <p:spPr>
          <a:xfrm>
            <a:off x="3899340" y="1677235"/>
            <a:ext cx="4278174" cy="8216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strike="sngStrike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On-Time Percentage (OTP)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Days Late (ADL)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strike="sngStrike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Days Late When 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09F34-9AE4-668C-3D1C-890BD6F33DC6}"/>
              </a:ext>
            </a:extLst>
          </p:cNvPr>
          <p:cNvSpPr txBox="1"/>
          <p:nvPr/>
        </p:nvSpPr>
        <p:spPr>
          <a:xfrm>
            <a:off x="827590" y="2552048"/>
            <a:ext cx="6593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couple things to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Supplier performance is aggregated on monthly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Supplier performance is aggregated at the material group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600" u="sng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Idea:</a:t>
            </a:r>
          </a:p>
          <a:p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can model supplier performance (ADL) as a probability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B: Supplier Performance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79E1E80-9485-414E-F667-19B08842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11" y="1480002"/>
            <a:ext cx="7346910" cy="3461198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C72AF9-6C5A-ADD5-55E2-53159F7C104E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B9A91-F999-CA70-0C3F-B35DE49C31BC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0B2E2-2C23-4C2D-5860-F7D15F41E097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695786-756B-D177-669B-9CC26175585C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D55AD0-DB2D-CA17-5E38-EC3E8954D7B8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7FC86D-A8C1-C737-D248-E277AA446A6F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BF908A-DFCF-82D7-8E25-CA6F5E962FB7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660966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C: Supplier Performance Distributions Fit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32" name="Picture 31" descr="Chart, waterfall chart&#10;&#10;Description automatically generated">
            <a:extLst>
              <a:ext uri="{FF2B5EF4-FFF2-40B4-BE49-F238E27FC236}">
                <a16:creationId xmlns:a16="http://schemas.microsoft.com/office/drawing/2014/main" id="{3E303E91-BEF4-BFAD-40D6-E36CD19D31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9788" y="1475624"/>
            <a:ext cx="7264424" cy="3465576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8A7C6D-C779-370F-6E16-CE59C611FB53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93522C-E150-44FA-3209-3BD1CFF2618C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13460B-A9D7-2CAC-02FB-F38A46D7DFAA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2E6EB5-125D-5DCA-C556-7EEDA741AFFC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146C11-4D2C-E22F-E0D9-952A894983A8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08EDA-978C-9084-2A41-72D726915D72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1A7454-E0DA-8F1B-9DD6-4C08D2FAC29F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769715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D: Monthly Trials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03F89-1E78-6A0E-2DD3-F24718EDA822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1364A-743E-1F65-2351-043F9185C742}"/>
              </a:ext>
            </a:extLst>
          </p:cNvPr>
          <p:cNvSpPr/>
          <p:nvPr/>
        </p:nvSpPr>
        <p:spPr>
          <a:xfrm>
            <a:off x="2684610" y="202300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Deliverable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335EB-1986-67BB-4FD4-5DFB5DB03A2C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0C981-9619-056F-3E88-31441AC5AA78}"/>
              </a:ext>
            </a:extLst>
          </p:cNvPr>
          <p:cNvSpPr/>
          <p:nvPr/>
        </p:nvSpPr>
        <p:spPr>
          <a:xfrm>
            <a:off x="3824434" y="202300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Deliverable #2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28452-F8A3-B14C-764A-1C84C8E26D44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2D17D-5CB9-2E41-692B-124FF5F9F826}"/>
              </a:ext>
            </a:extLst>
          </p:cNvPr>
          <p:cNvSpPr/>
          <p:nvPr/>
        </p:nvSpPr>
        <p:spPr>
          <a:xfrm>
            <a:off x="610408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393B9-2702-E965-187F-7E7BC850F1BB}"/>
              </a:ext>
            </a:extLst>
          </p:cNvPr>
          <p:cNvSpPr/>
          <p:nvPr/>
        </p:nvSpPr>
        <p:spPr>
          <a:xfrm>
            <a:off x="362315" y="1427180"/>
            <a:ext cx="8458411" cy="35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if we used this methodology in the past?</a:t>
            </a:r>
            <a:endParaRPr lang="en-US" sz="1500" b="1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9FF593E-984C-880C-CF82-3C05F0B8DE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5EDB39-2AB7-C11D-D66F-AC6D146FA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49274"/>
              </p:ext>
            </p:extLst>
          </p:nvPr>
        </p:nvGraphicFramePr>
        <p:xfrm>
          <a:off x="1247684" y="2035283"/>
          <a:ext cx="6648631" cy="2657015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1099169">
                  <a:extLst>
                    <a:ext uri="{9D8B030D-6E8A-4147-A177-3AD203B41FA5}">
                      <a16:colId xmlns:a16="http://schemas.microsoft.com/office/drawing/2014/main" val="1251717599"/>
                    </a:ext>
                  </a:extLst>
                </a:gridCol>
                <a:gridCol w="2506639">
                  <a:extLst>
                    <a:ext uri="{9D8B030D-6E8A-4147-A177-3AD203B41FA5}">
                      <a16:colId xmlns:a16="http://schemas.microsoft.com/office/drawing/2014/main" val="395669882"/>
                    </a:ext>
                  </a:extLst>
                </a:gridCol>
                <a:gridCol w="1919312">
                  <a:extLst>
                    <a:ext uri="{9D8B030D-6E8A-4147-A177-3AD203B41FA5}">
                      <a16:colId xmlns:a16="http://schemas.microsoft.com/office/drawing/2014/main" val="1185690276"/>
                    </a:ext>
                  </a:extLst>
                </a:gridCol>
                <a:gridCol w="1123511">
                  <a:extLst>
                    <a:ext uri="{9D8B030D-6E8A-4147-A177-3AD203B41FA5}">
                      <a16:colId xmlns:a16="http://schemas.microsoft.com/office/drawing/2014/main" val="2246545550"/>
                    </a:ext>
                  </a:extLst>
                </a:gridCol>
              </a:tblGrid>
              <a:tr h="481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 Monthly Total </a:t>
                      </a:r>
                    </a:p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Days Late (Recommended)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 Monthly Total </a:t>
                      </a:r>
                    </a:p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Days Late (Actual)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Marginal Improvement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6370594"/>
                  </a:ext>
                </a:extLst>
              </a:tr>
              <a:tr h="3132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4329102"/>
                  </a:ext>
                </a:extLst>
              </a:tr>
              <a:tr h="3132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953365"/>
                  </a:ext>
                </a:extLst>
              </a:tr>
              <a:tr h="3132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3724413"/>
                  </a:ext>
                </a:extLst>
              </a:tr>
              <a:tr h="3132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776892"/>
                  </a:ext>
                </a:extLst>
              </a:tr>
              <a:tr h="296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393411"/>
                  </a:ext>
                </a:extLst>
              </a:tr>
              <a:tr h="3132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2690873"/>
                  </a:ext>
                </a:extLst>
              </a:tr>
              <a:tr h="31320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546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624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E: Monthly Trials Visualized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393B9-2702-E965-187F-7E7BC850F1BB}"/>
              </a:ext>
            </a:extLst>
          </p:cNvPr>
          <p:cNvSpPr/>
          <p:nvPr/>
        </p:nvSpPr>
        <p:spPr>
          <a:xfrm>
            <a:off x="362315" y="1427180"/>
            <a:ext cx="8458411" cy="35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if we change the implementation date?</a:t>
            </a:r>
            <a:endParaRPr lang="en-US" sz="1500" b="1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9FF593E-984C-880C-CF82-3C05F0B8DE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10B64C-8DED-8FF6-A180-62643ACBF7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3503"/>
              </p:ext>
            </p:extLst>
          </p:nvPr>
        </p:nvGraphicFramePr>
        <p:xfrm>
          <a:off x="293330" y="1875178"/>
          <a:ext cx="6732984" cy="314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D2DBA49-762B-4D89-7A76-8983D12F0CF6}"/>
              </a:ext>
            </a:extLst>
          </p:cNvPr>
          <p:cNvSpPr/>
          <p:nvPr/>
        </p:nvSpPr>
        <p:spPr>
          <a:xfrm>
            <a:off x="7428439" y="2284482"/>
            <a:ext cx="1392287" cy="46587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Marginal Improvement: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77E37-BABE-FEFC-49C6-EE991CB945EE}"/>
              </a:ext>
            </a:extLst>
          </p:cNvPr>
          <p:cNvSpPr/>
          <p:nvPr/>
        </p:nvSpPr>
        <p:spPr>
          <a:xfrm>
            <a:off x="7428438" y="2897921"/>
            <a:ext cx="1392287" cy="4658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5.5 Days / 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66520-847E-9273-0C4A-D984A0E17C69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F5A49-9F52-045E-0BA0-DAB1AB5D3A1D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43C7B-D69E-6BAD-1B54-11E1F414AA6E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C1FACB-7682-C8E4-5166-D585ADD8D0AF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EC808-67BE-9408-6838-23DD12C040E1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1342C8-F01A-854E-EF8A-58AF256CA092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409DF-C375-8524-D065-2ECE1C5590D5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226673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F: Trials by Month / Material Group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03F89-1E78-6A0E-2DD3-F24718EDA822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1364A-743E-1F65-2351-043F9185C742}"/>
              </a:ext>
            </a:extLst>
          </p:cNvPr>
          <p:cNvSpPr/>
          <p:nvPr/>
        </p:nvSpPr>
        <p:spPr>
          <a:xfrm>
            <a:off x="2684610" y="202300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Deliverable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335EB-1986-67BB-4FD4-5DFB5DB03A2C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0C981-9619-056F-3E88-31441AC5AA78}"/>
              </a:ext>
            </a:extLst>
          </p:cNvPr>
          <p:cNvSpPr/>
          <p:nvPr/>
        </p:nvSpPr>
        <p:spPr>
          <a:xfrm>
            <a:off x="3824434" y="202300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Deliverable #2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28452-F8A3-B14C-764A-1C84C8E26D44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2D17D-5CB9-2E41-692B-124FF5F9F826}"/>
              </a:ext>
            </a:extLst>
          </p:cNvPr>
          <p:cNvSpPr/>
          <p:nvPr/>
        </p:nvSpPr>
        <p:spPr>
          <a:xfrm>
            <a:off x="610408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393B9-2702-E965-187F-7E7BC850F1BB}"/>
              </a:ext>
            </a:extLst>
          </p:cNvPr>
          <p:cNvSpPr/>
          <p:nvPr/>
        </p:nvSpPr>
        <p:spPr>
          <a:xfrm>
            <a:off x="362315" y="1427180"/>
            <a:ext cx="8458411" cy="35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if we used this methodology in the past?</a:t>
            </a:r>
            <a:endParaRPr lang="en-US" sz="1500" b="1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9FF593E-984C-880C-CF82-3C05F0B8DE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2EEFC2-3CC9-7B72-A361-067739E90D2B}"/>
              </a:ext>
            </a:extLst>
          </p:cNvPr>
          <p:cNvGraphicFramePr>
            <a:graphicFrameLocks noGrp="1"/>
          </p:cNvGraphicFramePr>
          <p:nvPr/>
        </p:nvGraphicFramePr>
        <p:xfrm>
          <a:off x="362315" y="2155374"/>
          <a:ext cx="7321722" cy="2138731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1394661">
                  <a:extLst>
                    <a:ext uri="{9D8B030D-6E8A-4147-A177-3AD203B41FA5}">
                      <a16:colId xmlns:a16="http://schemas.microsoft.com/office/drawing/2014/main" val="1210384096"/>
                    </a:ext>
                  </a:extLst>
                </a:gridCol>
                <a:gridCol w="730389">
                  <a:extLst>
                    <a:ext uri="{9D8B030D-6E8A-4147-A177-3AD203B41FA5}">
                      <a16:colId xmlns:a16="http://schemas.microsoft.com/office/drawing/2014/main" val="2756399813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2665357153"/>
                    </a:ext>
                  </a:extLst>
                </a:gridCol>
                <a:gridCol w="763968">
                  <a:extLst>
                    <a:ext uri="{9D8B030D-6E8A-4147-A177-3AD203B41FA5}">
                      <a16:colId xmlns:a16="http://schemas.microsoft.com/office/drawing/2014/main" val="3747524125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3996126143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2062557209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2905810071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2754487833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3981768224"/>
                    </a:ext>
                  </a:extLst>
                </a:gridCol>
              </a:tblGrid>
              <a:tr h="38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Implementation 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060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566430"/>
                  </a:ext>
                </a:extLst>
              </a:tr>
              <a:tr h="2447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5/1/21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894512"/>
                  </a:ext>
                </a:extLst>
              </a:tr>
              <a:tr h="2523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6/1/21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84860"/>
                  </a:ext>
                </a:extLst>
              </a:tr>
              <a:tr h="2230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7/1/21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2631270"/>
                  </a:ext>
                </a:extLst>
              </a:tr>
              <a:tr h="2288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8/1/21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-10.70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2799231"/>
                  </a:ext>
                </a:extLst>
              </a:tr>
              <a:tr h="21716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9/1/21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-18.12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-11.05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528381"/>
                  </a:ext>
                </a:extLst>
              </a:tr>
              <a:tr h="21129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10/1/21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-24.82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7733351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 Monthly Late Days Saved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-3.30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DBD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826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6E124F-3035-832B-F37C-017D591FE66C}"/>
              </a:ext>
            </a:extLst>
          </p:cNvPr>
          <p:cNvSpPr txBox="1"/>
          <p:nvPr/>
        </p:nvSpPr>
        <p:spPr>
          <a:xfrm>
            <a:off x="3145726" y="1847597"/>
            <a:ext cx="347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Marginal Improvement by Material Group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7273C-FC8F-9C6D-C6CC-806DAA40F23A}"/>
              </a:ext>
            </a:extLst>
          </p:cNvPr>
          <p:cNvGraphicFramePr>
            <a:graphicFrameLocks noGrp="1"/>
          </p:cNvGraphicFramePr>
          <p:nvPr/>
        </p:nvGraphicFramePr>
        <p:xfrm>
          <a:off x="362315" y="4408553"/>
          <a:ext cx="7321724" cy="375285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1394661">
                  <a:extLst>
                    <a:ext uri="{9D8B030D-6E8A-4147-A177-3AD203B41FA5}">
                      <a16:colId xmlns:a16="http://schemas.microsoft.com/office/drawing/2014/main" val="3051752074"/>
                    </a:ext>
                  </a:extLst>
                </a:gridCol>
                <a:gridCol w="730390">
                  <a:extLst>
                    <a:ext uri="{9D8B030D-6E8A-4147-A177-3AD203B41FA5}">
                      <a16:colId xmlns:a16="http://schemas.microsoft.com/office/drawing/2014/main" val="810046702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2446334834"/>
                    </a:ext>
                  </a:extLst>
                </a:gridCol>
                <a:gridCol w="763969">
                  <a:extLst>
                    <a:ext uri="{9D8B030D-6E8A-4147-A177-3AD203B41FA5}">
                      <a16:colId xmlns:a16="http://schemas.microsoft.com/office/drawing/2014/main" val="3030709573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3541227229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1310577024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518471975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2430423257"/>
                    </a:ext>
                  </a:extLst>
                </a:gridCol>
                <a:gridCol w="738784">
                  <a:extLst>
                    <a:ext uri="{9D8B030D-6E8A-4147-A177-3AD203B41FA5}">
                      <a16:colId xmlns:a16="http://schemas.microsoft.com/office/drawing/2014/main" val="2022548830"/>
                    </a:ext>
                  </a:extLst>
                </a:gridCol>
              </a:tblGrid>
              <a:tr h="364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 Yearly Late Days Saved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320.04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-39.6</a:t>
                      </a:r>
                    </a:p>
                  </a:txBody>
                  <a:tcPr marL="9525" marR="9525" marT="9525" marB="0" anchor="b">
                    <a:solidFill>
                      <a:srgbClr val="FDBD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158.64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316.68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0169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30BC9C-C086-1B1A-3F83-96648A0270E0}"/>
              </a:ext>
            </a:extLst>
          </p:cNvPr>
          <p:cNvCxnSpPr>
            <a:cxnSpLocks/>
          </p:cNvCxnSpPr>
          <p:nvPr/>
        </p:nvCxnSpPr>
        <p:spPr>
          <a:xfrm>
            <a:off x="7866607" y="2087462"/>
            <a:ext cx="0" cy="283600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7E26EC7-B50F-04B2-87DB-EBDB54F09C74}"/>
              </a:ext>
            </a:extLst>
          </p:cNvPr>
          <p:cNvSpPr/>
          <p:nvPr/>
        </p:nvSpPr>
        <p:spPr>
          <a:xfrm>
            <a:off x="8174982" y="2746439"/>
            <a:ext cx="736490" cy="1518053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911</a:t>
            </a:r>
          </a:p>
          <a:p>
            <a:pPr algn="ctr"/>
            <a:endParaRPr lang="en-US" sz="1100" b="1" u="sng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sz="11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Total Days Saved</a:t>
            </a:r>
          </a:p>
        </p:txBody>
      </p:sp>
    </p:spTree>
    <p:extLst>
      <p:ext uri="{BB962C8B-B14F-4D97-AF65-F5344CB8AC3E}">
        <p14:creationId xmlns:p14="http://schemas.microsoft.com/office/powerpoint/2010/main" val="10566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324B2D-3E98-DECE-B3C1-403AECA64D5B}"/>
              </a:ext>
            </a:extLst>
          </p:cNvPr>
          <p:cNvGraphicFramePr>
            <a:graphicFrameLocks noGrp="1"/>
          </p:cNvGraphicFramePr>
          <p:nvPr/>
        </p:nvGraphicFramePr>
        <p:xfrm>
          <a:off x="333741" y="2818665"/>
          <a:ext cx="3302000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Month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11/01/21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12/01/21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1/01/22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2/01/22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38505-E341-65BC-8FFD-B24CB830B896}"/>
              </a:ext>
            </a:extLst>
          </p:cNvPr>
          <p:cNvSpPr/>
          <p:nvPr/>
        </p:nvSpPr>
        <p:spPr>
          <a:xfrm>
            <a:off x="362315" y="2146060"/>
            <a:ext cx="2255757" cy="37358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Binned Data by Month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EFDC135-A80C-D9CC-6D0B-3A80AFBD112A}"/>
              </a:ext>
            </a:extLst>
          </p:cNvPr>
          <p:cNvSpPr/>
          <p:nvPr/>
        </p:nvSpPr>
        <p:spPr>
          <a:xfrm>
            <a:off x="3824434" y="2178979"/>
            <a:ext cx="738480" cy="340668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7D41D-E673-26F1-9CE1-52C73DF3E19F}"/>
              </a:ext>
            </a:extLst>
          </p:cNvPr>
          <p:cNvSpPr/>
          <p:nvPr/>
        </p:nvSpPr>
        <p:spPr>
          <a:xfrm>
            <a:off x="5370702" y="2164015"/>
            <a:ext cx="2716091" cy="426612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Frequency of Combinations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B564892-FB3A-3551-C027-AE48CC6D002F}"/>
              </a:ext>
            </a:extLst>
          </p:cNvPr>
          <p:cNvSpPr/>
          <p:nvPr/>
        </p:nvSpPr>
        <p:spPr>
          <a:xfrm>
            <a:off x="3853040" y="3240021"/>
            <a:ext cx="738480" cy="340668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AAE631-B973-E1C2-CF53-D40D86C1F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321"/>
              </p:ext>
            </p:extLst>
          </p:nvPr>
        </p:nvGraphicFramePr>
        <p:xfrm>
          <a:off x="4647235" y="2800755"/>
          <a:ext cx="4163026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4562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816016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758141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752355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  <a:gridCol w="723418">
                  <a:extLst>
                    <a:ext uri="{9D8B030D-6E8A-4147-A177-3AD203B41FA5}">
                      <a16:colId xmlns:a16="http://schemas.microsoft.com/office/drawing/2014/main" val="3487567185"/>
                    </a:ext>
                  </a:extLst>
                </a:gridCol>
                <a:gridCol w="638534">
                  <a:extLst>
                    <a:ext uri="{9D8B030D-6E8A-4147-A177-3AD203B41FA5}">
                      <a16:colId xmlns:a16="http://schemas.microsoft.com/office/drawing/2014/main" val="36590506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C044720-5AF4-FBAA-D2B8-B204E345E1C6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445A7-8852-4C3A-38F6-E4E83C555885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36A27-7190-C014-7273-2CAA1FC71A99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9F72B3-525C-CFF2-6627-9FCB3472F52E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04D5A7-AE54-7F87-8ABC-B4EE028CA31C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E4E8FC-C686-4FF9-F59B-C0F674746C1D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6C67FA-8186-FEA1-4659-B7D31CDAE728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39444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25F02-44B8-719A-5BC9-BA6832D1D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BF8FA6-74FA-7E3F-7DD8-6BA99746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Steelcase – By the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9593F-8C84-660E-206D-B7807EE2A15D}"/>
              </a:ext>
            </a:extLst>
          </p:cNvPr>
          <p:cNvSpPr txBox="1"/>
          <p:nvPr/>
        </p:nvSpPr>
        <p:spPr>
          <a:xfrm>
            <a:off x="6276985" y="3013050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Helvetica Neue" panose="02000503000000020004"/>
              </a:rPr>
              <a:t>48 Material Groups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C27C21-C17E-1319-7F51-E7A3023FB112}"/>
              </a:ext>
            </a:extLst>
          </p:cNvPr>
          <p:cNvSpPr/>
          <p:nvPr/>
        </p:nvSpPr>
        <p:spPr>
          <a:xfrm>
            <a:off x="5403018" y="1634453"/>
            <a:ext cx="3244381" cy="8120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91536-B02D-7DBA-C659-AE1444BA0824}"/>
              </a:ext>
            </a:extLst>
          </p:cNvPr>
          <p:cNvSpPr txBox="1"/>
          <p:nvPr/>
        </p:nvSpPr>
        <p:spPr>
          <a:xfrm>
            <a:off x="1571709" y="3014977"/>
            <a:ext cx="167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Helvetica Neue" panose="02000503000000020004"/>
              </a:rPr>
              <a:t>25,433 Orders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2434C-EC43-6794-8B01-141A307AA33C}"/>
              </a:ext>
            </a:extLst>
          </p:cNvPr>
          <p:cNvSpPr txBox="1"/>
          <p:nvPr/>
        </p:nvSpPr>
        <p:spPr>
          <a:xfrm>
            <a:off x="6443911" y="1852121"/>
            <a:ext cx="177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Helvetica Neue" panose="02000503000000020004"/>
              </a:rPr>
              <a:t>2,652 Materials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E8308-CE20-F0DF-D270-16CC60D74F18}"/>
              </a:ext>
            </a:extLst>
          </p:cNvPr>
          <p:cNvSpPr txBox="1"/>
          <p:nvPr/>
        </p:nvSpPr>
        <p:spPr>
          <a:xfrm>
            <a:off x="1268111" y="4196303"/>
            <a:ext cx="22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Helvetica Neue" panose="02000503000000020004"/>
              </a:rPr>
              <a:t>93M Components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634C2B-5DE2-5091-B858-3872BBE2CD4C}"/>
              </a:ext>
            </a:extLst>
          </p:cNvPr>
          <p:cNvSpPr/>
          <p:nvPr/>
        </p:nvSpPr>
        <p:spPr>
          <a:xfrm>
            <a:off x="5403018" y="2794326"/>
            <a:ext cx="3244381" cy="8120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DFA2382-D4D8-B00A-DB70-FD7BE8DC9331}"/>
              </a:ext>
            </a:extLst>
          </p:cNvPr>
          <p:cNvSpPr/>
          <p:nvPr/>
        </p:nvSpPr>
        <p:spPr>
          <a:xfrm>
            <a:off x="496603" y="2800386"/>
            <a:ext cx="3244381" cy="8120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3AA7499-9500-C870-BFF9-2037D39C0EB5}"/>
              </a:ext>
            </a:extLst>
          </p:cNvPr>
          <p:cNvSpPr/>
          <p:nvPr/>
        </p:nvSpPr>
        <p:spPr>
          <a:xfrm>
            <a:off x="521046" y="3967045"/>
            <a:ext cx="3244381" cy="8120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List outline">
            <a:extLst>
              <a:ext uri="{FF2B5EF4-FFF2-40B4-BE49-F238E27FC236}">
                <a16:creationId xmlns:a16="http://schemas.microsoft.com/office/drawing/2014/main" id="{9C9B0A45-A9A1-306A-7180-D9F70FBA7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761" y="2877343"/>
            <a:ext cx="858506" cy="683240"/>
          </a:xfrm>
          <a:prstGeom prst="rect">
            <a:avLst/>
          </a:prstGeom>
        </p:spPr>
      </p:pic>
      <p:pic>
        <p:nvPicPr>
          <p:cNvPr id="42" name="Graphic 41" descr="Office Chair with solid fill">
            <a:extLst>
              <a:ext uri="{FF2B5EF4-FFF2-40B4-BE49-F238E27FC236}">
                <a16:creationId xmlns:a16="http://schemas.microsoft.com/office/drawing/2014/main" id="{DDF424DE-D2FC-F6F0-85FD-5DABD6425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5475" y="2834189"/>
            <a:ext cx="769549" cy="769549"/>
          </a:xfrm>
          <a:prstGeom prst="rect">
            <a:avLst/>
          </a:prstGeom>
        </p:spPr>
      </p:pic>
      <p:pic>
        <p:nvPicPr>
          <p:cNvPr id="44" name="Graphic 43" descr="Receipt with solid fill">
            <a:extLst>
              <a:ext uri="{FF2B5EF4-FFF2-40B4-BE49-F238E27FC236}">
                <a16:creationId xmlns:a16="http://schemas.microsoft.com/office/drawing/2014/main" id="{B2386138-3438-3386-6893-350046B2E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6756" y="4024712"/>
            <a:ext cx="712515" cy="712515"/>
          </a:xfrm>
          <a:prstGeom prst="rect">
            <a:avLst/>
          </a:prstGeom>
        </p:spPr>
      </p:pic>
      <p:pic>
        <p:nvPicPr>
          <p:cNvPr id="46" name="Graphic 45" descr="Inventory with solid fill">
            <a:extLst>
              <a:ext uri="{FF2B5EF4-FFF2-40B4-BE49-F238E27FC236}">
                <a16:creationId xmlns:a16="http://schemas.microsoft.com/office/drawing/2014/main" id="{D26D7BE6-1CEE-E6DE-A794-A9419D0286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053" y="1638707"/>
            <a:ext cx="777053" cy="7770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4AD55B-1BF1-2650-350F-B12174A041A4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C7847-97A3-3D52-6130-F7A07E73BBFB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E58A8-EDA3-D928-F622-DDF4E8D92E16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0BE9A-6F05-00AA-C949-9DA7C3463F5B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67A-2E3E-817F-D2C9-4850B50A80CC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4D7C06-18C4-BF4F-80F8-7CC6AE2ACCE0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D56C7-A0E3-9B8C-B3C1-95699F1F3B62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2B423-529D-712E-45C0-B8F37F9E62B6}"/>
              </a:ext>
            </a:extLst>
          </p:cNvPr>
          <p:cNvSpPr txBox="1"/>
          <p:nvPr/>
        </p:nvSpPr>
        <p:spPr>
          <a:xfrm>
            <a:off x="1659728" y="1807843"/>
            <a:ext cx="157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Helvetica Neue" panose="02000503000000020004"/>
              </a:rPr>
              <a:t>2018     2022</a:t>
            </a:r>
          </a:p>
        </p:txBody>
      </p:sp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6DE65A31-5FA4-BF16-DC27-38ED2FFC70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26538" y="1861958"/>
            <a:ext cx="283592" cy="283592"/>
          </a:xfrm>
          <a:prstGeom prst="rect">
            <a:avLst/>
          </a:prstGeom>
        </p:spPr>
      </p:pic>
      <p:pic>
        <p:nvPicPr>
          <p:cNvPr id="33" name="Graphic 32" descr="Monthly calendar with solid fill">
            <a:extLst>
              <a:ext uri="{FF2B5EF4-FFF2-40B4-BE49-F238E27FC236}">
                <a16:creationId xmlns:a16="http://schemas.microsoft.com/office/drawing/2014/main" id="{4B12BED5-4D50-3ED2-8874-31069D5B62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6992" y="1637753"/>
            <a:ext cx="812044" cy="812044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ECABA4C-CA65-4268-4D92-94D88100D467}"/>
              </a:ext>
            </a:extLst>
          </p:cNvPr>
          <p:cNvSpPr/>
          <p:nvPr/>
        </p:nvSpPr>
        <p:spPr>
          <a:xfrm>
            <a:off x="496603" y="1635121"/>
            <a:ext cx="3244381" cy="8120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C807E17-A600-0CAE-2E1B-4DBBBBA33C22}"/>
              </a:ext>
            </a:extLst>
          </p:cNvPr>
          <p:cNvSpPr/>
          <p:nvPr/>
        </p:nvSpPr>
        <p:spPr>
          <a:xfrm>
            <a:off x="5403018" y="3973246"/>
            <a:ext cx="3244381" cy="8120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458027-A8F7-A12A-870E-96CC559CB431}"/>
              </a:ext>
            </a:extLst>
          </p:cNvPr>
          <p:cNvSpPr txBox="1"/>
          <p:nvPr/>
        </p:nvSpPr>
        <p:spPr>
          <a:xfrm>
            <a:off x="6411162" y="4181757"/>
            <a:ext cx="16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latin typeface="Helvetica Neue" panose="02000503000000020004"/>
              </a:rPr>
              <a:t>134 Suppliers</a:t>
            </a:r>
          </a:p>
        </p:txBody>
      </p:sp>
      <p:pic>
        <p:nvPicPr>
          <p:cNvPr id="41" name="Graphic 40" descr="Production with solid fill">
            <a:extLst>
              <a:ext uri="{FF2B5EF4-FFF2-40B4-BE49-F238E27FC236}">
                <a16:creationId xmlns:a16="http://schemas.microsoft.com/office/drawing/2014/main" id="{22B8EF74-285A-920F-100B-63D05B932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01068" y="3974947"/>
            <a:ext cx="812044" cy="8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22" grpId="0"/>
      <p:bldP spid="24" grpId="0"/>
      <p:bldP spid="26" grpId="0" animBg="1"/>
      <p:bldP spid="31" grpId="0" animBg="1"/>
      <p:bldP spid="32" grpId="0" animBg="1"/>
      <p:bldP spid="23" grpId="0"/>
      <p:bldP spid="34" grpId="0" animBg="1"/>
      <p:bldP spid="37" grpId="0" animBg="1"/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324B2D-3E98-DECE-B3C1-403AECA64D5B}"/>
              </a:ext>
            </a:extLst>
          </p:cNvPr>
          <p:cNvGraphicFramePr>
            <a:graphicFrameLocks noGrp="1"/>
          </p:cNvGraphicFramePr>
          <p:nvPr/>
        </p:nvGraphicFramePr>
        <p:xfrm>
          <a:off x="333741" y="2818665"/>
          <a:ext cx="3302000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Month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11/01/21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12/01/21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1/01/22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2/01/22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5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38505-E341-65BC-8FFD-B24CB830B896}"/>
              </a:ext>
            </a:extLst>
          </p:cNvPr>
          <p:cNvSpPr/>
          <p:nvPr/>
        </p:nvSpPr>
        <p:spPr>
          <a:xfrm>
            <a:off x="362315" y="2146060"/>
            <a:ext cx="3273426" cy="406506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Binned Data by Month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EFDC135-A80C-D9CC-6D0B-3A80AFBD112A}"/>
              </a:ext>
            </a:extLst>
          </p:cNvPr>
          <p:cNvSpPr/>
          <p:nvPr/>
        </p:nvSpPr>
        <p:spPr>
          <a:xfrm>
            <a:off x="3824434" y="2178979"/>
            <a:ext cx="738480" cy="340668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7D41D-E673-26F1-9CE1-52C73DF3E19F}"/>
              </a:ext>
            </a:extLst>
          </p:cNvPr>
          <p:cNvSpPr/>
          <p:nvPr/>
        </p:nvSpPr>
        <p:spPr>
          <a:xfrm>
            <a:off x="4647235" y="2145138"/>
            <a:ext cx="4163025" cy="406506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Frequency of Combinations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B564892-FB3A-3551-C027-AE48CC6D002F}"/>
              </a:ext>
            </a:extLst>
          </p:cNvPr>
          <p:cNvSpPr/>
          <p:nvPr/>
        </p:nvSpPr>
        <p:spPr>
          <a:xfrm>
            <a:off x="3853040" y="3240021"/>
            <a:ext cx="738480" cy="340668"/>
          </a:xfrm>
          <a:prstGeom prst="rightArrow">
            <a:avLst>
              <a:gd name="adj1" fmla="val 50000"/>
              <a:gd name="adj2" fmla="val 8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AAE631-B973-E1C2-CF53-D40D86C1F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99661"/>
              </p:ext>
            </p:extLst>
          </p:nvPr>
        </p:nvGraphicFramePr>
        <p:xfrm>
          <a:off x="4647235" y="2800755"/>
          <a:ext cx="4163026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4562">
                  <a:extLst>
                    <a:ext uri="{9D8B030D-6E8A-4147-A177-3AD203B41FA5}">
                      <a16:colId xmlns:a16="http://schemas.microsoft.com/office/drawing/2014/main" val="807784342"/>
                    </a:ext>
                  </a:extLst>
                </a:gridCol>
                <a:gridCol w="816016">
                  <a:extLst>
                    <a:ext uri="{9D8B030D-6E8A-4147-A177-3AD203B41FA5}">
                      <a16:colId xmlns:a16="http://schemas.microsoft.com/office/drawing/2014/main" val="355884556"/>
                    </a:ext>
                  </a:extLst>
                </a:gridCol>
                <a:gridCol w="758141">
                  <a:extLst>
                    <a:ext uri="{9D8B030D-6E8A-4147-A177-3AD203B41FA5}">
                      <a16:colId xmlns:a16="http://schemas.microsoft.com/office/drawing/2014/main" val="1708272484"/>
                    </a:ext>
                  </a:extLst>
                </a:gridCol>
                <a:gridCol w="752355">
                  <a:extLst>
                    <a:ext uri="{9D8B030D-6E8A-4147-A177-3AD203B41FA5}">
                      <a16:colId xmlns:a16="http://schemas.microsoft.com/office/drawing/2014/main" val="1476219640"/>
                    </a:ext>
                  </a:extLst>
                </a:gridCol>
                <a:gridCol w="723418">
                  <a:extLst>
                    <a:ext uri="{9D8B030D-6E8A-4147-A177-3AD203B41FA5}">
                      <a16:colId xmlns:a16="http://schemas.microsoft.com/office/drawing/2014/main" val="3487567185"/>
                    </a:ext>
                  </a:extLst>
                </a:gridCol>
                <a:gridCol w="638534">
                  <a:extLst>
                    <a:ext uri="{9D8B030D-6E8A-4147-A177-3AD203B41FA5}">
                      <a16:colId xmlns:a16="http://schemas.microsoft.com/office/drawing/2014/main" val="36590506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Supplier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616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69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79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61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126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310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E92D924-7D70-9DFA-9C9E-2955C71DD91A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2772D-0281-D1B7-D3FC-1474EAB453B5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90109-4A4F-C75C-D9EF-3B31E4E98F90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B1DC1-0442-D3AC-D49A-F5512125A4CF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8C9AE-E83F-4E5F-16F9-F7AEE20988F5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CD442-DCEE-D98F-7C18-DB1ED5CB5EBC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F8FC28-98C8-0B4C-CFD3-5BC4A5DAA846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73531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51</a:t>
            </a:fld>
            <a:endParaRPr lang="e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03F89-1E78-6A0E-2DD3-F24718EDA822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1364A-743E-1F65-2351-043F9185C742}"/>
              </a:ext>
            </a:extLst>
          </p:cNvPr>
          <p:cNvSpPr/>
          <p:nvPr/>
        </p:nvSpPr>
        <p:spPr>
          <a:xfrm>
            <a:off x="3818085" y="202300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Deliverable #2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335EB-1986-67BB-4FD4-5DFB5DB03A2C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0C981-9619-056F-3E88-31441AC5AA78}"/>
              </a:ext>
            </a:extLst>
          </p:cNvPr>
          <p:cNvSpPr/>
          <p:nvPr/>
        </p:nvSpPr>
        <p:spPr>
          <a:xfrm>
            <a:off x="2690959" y="202300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Deliverable #1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28452-F8A3-B14C-764A-1C84C8E26D44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2D17D-5CB9-2E41-692B-124FF5F9F826}"/>
              </a:ext>
            </a:extLst>
          </p:cNvPr>
          <p:cNvSpPr/>
          <p:nvPr/>
        </p:nvSpPr>
        <p:spPr>
          <a:xfrm>
            <a:off x="610408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pic>
        <p:nvPicPr>
          <p:cNvPr id="7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B634BCB-14E2-A52A-5020-DD50B866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7" y="1481365"/>
            <a:ext cx="7843387" cy="317334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C39D52-6E40-3181-632E-394038B6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</p:spPr>
        <p:txBody>
          <a:bodyPr/>
          <a:lstStyle/>
          <a:p>
            <a:r>
              <a:rPr lang="en-US">
                <a:latin typeface="Helvetica Neue"/>
              </a:rPr>
              <a:t>Appendix G: Homepage</a:t>
            </a:r>
          </a:p>
        </p:txBody>
      </p:sp>
    </p:spTree>
    <p:extLst>
      <p:ext uri="{BB962C8B-B14F-4D97-AF65-F5344CB8AC3E}">
        <p14:creationId xmlns:p14="http://schemas.microsoft.com/office/powerpoint/2010/main" val="2879739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Appendix G: Homepage Cont’d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03F89-1E78-6A0E-2DD3-F24718EDA822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1364A-743E-1F65-2351-043F9185C742}"/>
              </a:ext>
            </a:extLst>
          </p:cNvPr>
          <p:cNvSpPr/>
          <p:nvPr/>
        </p:nvSpPr>
        <p:spPr>
          <a:xfrm>
            <a:off x="3818085" y="202300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Deliverable #2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335EB-1986-67BB-4FD4-5DFB5DB03A2C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0C981-9619-056F-3E88-31441AC5AA78}"/>
              </a:ext>
            </a:extLst>
          </p:cNvPr>
          <p:cNvSpPr/>
          <p:nvPr/>
        </p:nvSpPr>
        <p:spPr>
          <a:xfrm>
            <a:off x="2690959" y="202300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Deliverable #1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28452-F8A3-B14C-764A-1C84C8E26D44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2D17D-5CB9-2E41-692B-124FF5F9F826}"/>
              </a:ext>
            </a:extLst>
          </p:cNvPr>
          <p:cNvSpPr/>
          <p:nvPr/>
        </p:nvSpPr>
        <p:spPr>
          <a:xfrm>
            <a:off x="610408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0CF9D82-D836-7E6D-BDAC-F9BA365E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629"/>
            <a:ext cx="4533900" cy="2770918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8695576-047C-05E0-0BD6-5928B7619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1981629"/>
            <a:ext cx="4562475" cy="2770918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ED51D-94A1-C1E2-8B9A-37DB74CB5B92}"/>
              </a:ext>
            </a:extLst>
          </p:cNvPr>
          <p:cNvSpPr txBox="1"/>
          <p:nvPr/>
        </p:nvSpPr>
        <p:spPr>
          <a:xfrm>
            <a:off x="342899" y="1609725"/>
            <a:ext cx="83915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 Neue"/>
              </a:rPr>
              <a:t>Expanded dropdowns for top two material groups.</a:t>
            </a:r>
          </a:p>
        </p:txBody>
      </p:sp>
    </p:spTree>
    <p:extLst>
      <p:ext uri="{BB962C8B-B14F-4D97-AF65-F5344CB8AC3E}">
        <p14:creationId xmlns:p14="http://schemas.microsoft.com/office/powerpoint/2010/main" val="5289104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Appendix H: Supplier Scoring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03F89-1E78-6A0E-2DD3-F24718EDA822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1364A-743E-1F65-2351-043F9185C742}"/>
              </a:ext>
            </a:extLst>
          </p:cNvPr>
          <p:cNvSpPr/>
          <p:nvPr/>
        </p:nvSpPr>
        <p:spPr>
          <a:xfrm>
            <a:off x="3818085" y="202300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Deliverable #2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335EB-1986-67BB-4FD4-5DFB5DB03A2C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0C981-9619-056F-3E88-31441AC5AA78}"/>
              </a:ext>
            </a:extLst>
          </p:cNvPr>
          <p:cNvSpPr/>
          <p:nvPr/>
        </p:nvSpPr>
        <p:spPr>
          <a:xfrm>
            <a:off x="2690959" y="202300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Deliverable #1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28452-F8A3-B14C-764A-1C84C8E26D44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2D17D-5CB9-2E41-692B-124FF5F9F826}"/>
              </a:ext>
            </a:extLst>
          </p:cNvPr>
          <p:cNvSpPr/>
          <p:nvPr/>
        </p:nvSpPr>
        <p:spPr>
          <a:xfrm>
            <a:off x="610408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3354DF8-691D-CFE0-CAC8-FBB3E799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410693"/>
            <a:ext cx="5819775" cy="3693714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6308003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Appendix H: Supplier Scoring Page Cont’d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03F89-1E78-6A0E-2DD3-F24718EDA822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1364A-743E-1F65-2351-043F9185C742}"/>
              </a:ext>
            </a:extLst>
          </p:cNvPr>
          <p:cNvSpPr/>
          <p:nvPr/>
        </p:nvSpPr>
        <p:spPr>
          <a:xfrm>
            <a:off x="3818085" y="202300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Deliverable #2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335EB-1986-67BB-4FD4-5DFB5DB03A2C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0C981-9619-056F-3E88-31441AC5AA78}"/>
              </a:ext>
            </a:extLst>
          </p:cNvPr>
          <p:cNvSpPr/>
          <p:nvPr/>
        </p:nvSpPr>
        <p:spPr>
          <a:xfrm>
            <a:off x="2690959" y="202300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Deliverable #1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28452-F8A3-B14C-764A-1C84C8E26D44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2D17D-5CB9-2E41-692B-124FF5F9F826}"/>
              </a:ext>
            </a:extLst>
          </p:cNvPr>
          <p:cNvSpPr/>
          <p:nvPr/>
        </p:nvSpPr>
        <p:spPr>
          <a:xfrm>
            <a:off x="610408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120D3113-B3ED-4BAF-4A59-DDF51D15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1245"/>
            <a:ext cx="6105525" cy="3594511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3358E-4A67-AFFC-AF30-CA3B69528637}"/>
              </a:ext>
            </a:extLst>
          </p:cNvPr>
          <p:cNvSpPr txBox="1"/>
          <p:nvPr/>
        </p:nvSpPr>
        <p:spPr>
          <a:xfrm>
            <a:off x="6724649" y="2505075"/>
            <a:ext cx="2238375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Helvetica Neue"/>
              </a:rPr>
              <a:t>Material Group Chosen:</a:t>
            </a:r>
            <a:r>
              <a:rPr lang="en-US" sz="1100">
                <a:latin typeface="Helvetica Neue"/>
              </a:rPr>
              <a:t> 073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Dates: </a:t>
            </a:r>
            <a:r>
              <a:rPr lang="en-US" sz="1100">
                <a:latin typeface="Helvetica Neue"/>
              </a:rPr>
              <a:t>2019/03/01 - 2022/11/22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Weights: </a:t>
            </a:r>
            <a:r>
              <a:rPr lang="en-US" sz="1100">
                <a:latin typeface="Helvetica Neue"/>
              </a:rPr>
              <a:t>60% - Avg Late %</a:t>
            </a:r>
          </a:p>
          <a:p>
            <a:r>
              <a:rPr lang="en-US" sz="1100">
                <a:latin typeface="Helvetica Neue"/>
              </a:rPr>
              <a:t>                20% - Avg Lead Time</a:t>
            </a:r>
          </a:p>
          <a:p>
            <a:r>
              <a:rPr lang="en-US" sz="1100">
                <a:latin typeface="Helvetica Neue"/>
              </a:rPr>
              <a:t>                20% - Price Heuristic</a:t>
            </a:r>
          </a:p>
        </p:txBody>
      </p:sp>
    </p:spTree>
    <p:extLst>
      <p:ext uri="{BB962C8B-B14F-4D97-AF65-F5344CB8AC3E}">
        <p14:creationId xmlns:p14="http://schemas.microsoft.com/office/powerpoint/2010/main" val="837427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Appendix I: Analytics Page – Scatter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E03F89-1E78-6A0E-2DD3-F24718EDA822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1364A-743E-1F65-2351-043F9185C742}"/>
              </a:ext>
            </a:extLst>
          </p:cNvPr>
          <p:cNvSpPr/>
          <p:nvPr/>
        </p:nvSpPr>
        <p:spPr>
          <a:xfrm>
            <a:off x="3818085" y="202300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Deliverable #2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335EB-1986-67BB-4FD4-5DFB5DB03A2C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0C981-9619-056F-3E88-31441AC5AA78}"/>
              </a:ext>
            </a:extLst>
          </p:cNvPr>
          <p:cNvSpPr/>
          <p:nvPr/>
        </p:nvSpPr>
        <p:spPr>
          <a:xfrm>
            <a:off x="2690959" y="202300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Deliverable #1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28452-F8A3-B14C-764A-1C84C8E26D44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62D17D-5CB9-2E41-692B-124FF5F9F826}"/>
              </a:ext>
            </a:extLst>
          </p:cNvPr>
          <p:cNvSpPr/>
          <p:nvPr/>
        </p:nvSpPr>
        <p:spPr>
          <a:xfrm>
            <a:off x="610408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52B44C-1A5F-5DFC-64A1-90861098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06339"/>
            <a:ext cx="6115050" cy="349289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57210-7082-C6C9-9FC0-16FDCE1F980E}"/>
              </a:ext>
            </a:extLst>
          </p:cNvPr>
          <p:cNvSpPr txBox="1"/>
          <p:nvPr/>
        </p:nvSpPr>
        <p:spPr>
          <a:xfrm>
            <a:off x="6324599" y="2390775"/>
            <a:ext cx="2743200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Helvetica Neue"/>
              </a:rPr>
              <a:t>Chosen View:</a:t>
            </a:r>
            <a:r>
              <a:rPr lang="en-US" sz="1100">
                <a:latin typeface="Helvetica Neue"/>
              </a:rPr>
              <a:t> Scatter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Level of Detail:</a:t>
            </a:r>
            <a:r>
              <a:rPr lang="en-US" sz="1100">
                <a:latin typeface="Helvetica Neue"/>
              </a:rPr>
              <a:t> Material Group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Material Groups Chosen:</a:t>
            </a:r>
            <a:r>
              <a:rPr lang="en-US" sz="1100">
                <a:latin typeface="Helvetica Neue"/>
              </a:rPr>
              <a:t> 002, 048, 057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Show All Material Groups?: </a:t>
            </a:r>
            <a:r>
              <a:rPr lang="en-US" sz="1100">
                <a:latin typeface="Helvetica Neue"/>
              </a:rPr>
              <a:t>No</a:t>
            </a:r>
          </a:p>
          <a:p>
            <a:endParaRPr lang="en-US" sz="1100">
              <a:latin typeface="Helvetica Neue"/>
            </a:endParaRPr>
          </a:p>
          <a:p>
            <a:r>
              <a:rPr lang="en-US" sz="1100" b="1">
                <a:latin typeface="Helvetica Neue"/>
              </a:rPr>
              <a:t>Dates: </a:t>
            </a:r>
            <a:r>
              <a:rPr lang="en-US" sz="1100">
                <a:latin typeface="Helvetica Neue"/>
              </a:rPr>
              <a:t>2019/03/01 - 2022/11/22</a:t>
            </a:r>
          </a:p>
        </p:txBody>
      </p:sp>
    </p:spTree>
    <p:extLst>
      <p:ext uri="{BB962C8B-B14F-4D97-AF65-F5344CB8AC3E}">
        <p14:creationId xmlns:p14="http://schemas.microsoft.com/office/powerpoint/2010/main" val="391399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9B08-500E-44BE-ECCF-3EC43707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Appendix J: Original Success Metrics</a:t>
            </a:r>
            <a:endParaRPr lang="en-US" b="0"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A5D23-7B71-3329-7E32-9A926930B1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3847685F-074F-29D1-5DAF-F7670C7A4843}"/>
              </a:ext>
            </a:extLst>
          </p:cNvPr>
          <p:cNvSpPr>
            <a:spLocks/>
          </p:cNvSpPr>
          <p:nvPr/>
        </p:nvSpPr>
        <p:spPr>
          <a:xfrm>
            <a:off x="864973" y="2250091"/>
            <a:ext cx="7303967" cy="643317"/>
          </a:xfrm>
          <a:prstGeom prst="roundRect">
            <a:avLst/>
          </a:prstGeom>
          <a:solidFill>
            <a:srgbClr val="155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600"/>
              </a:spcAft>
            </a:pPr>
            <a:r>
              <a:rPr lang="en-US" b="1" u="sng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Financial Impact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Drive savings through increased supplier reliability and decreased supplier costs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46FC55AF-969F-DFF7-91BC-DF4DFA7CDAE8}"/>
              </a:ext>
            </a:extLst>
          </p:cNvPr>
          <p:cNvSpPr>
            <a:spLocks/>
          </p:cNvSpPr>
          <p:nvPr/>
        </p:nvSpPr>
        <p:spPr>
          <a:xfrm>
            <a:off x="864973" y="1449725"/>
            <a:ext cx="7303967" cy="6425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600"/>
              </a:spcAft>
            </a:pPr>
            <a:r>
              <a:rPr lang="en-US" b="1" u="sng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 Improvement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Move on time PO percentage from 88% to 99%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F5FD8FA7-97AD-01CC-0A6E-CFD4D5C3D714}"/>
              </a:ext>
            </a:extLst>
          </p:cNvPr>
          <p:cNvSpPr/>
          <p:nvPr/>
        </p:nvSpPr>
        <p:spPr>
          <a:xfrm>
            <a:off x="864973" y="3112338"/>
            <a:ext cx="3440419" cy="1564857"/>
          </a:xfrm>
          <a:prstGeom prst="roundRect">
            <a:avLst/>
          </a:prstGeom>
          <a:solidFill>
            <a:srgbClr val="155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t"/>
          <a:lstStyle/>
          <a:p>
            <a:pPr algn="ctr">
              <a:spcAft>
                <a:spcPts val="600"/>
              </a:spcAft>
            </a:pPr>
            <a:r>
              <a:rPr lang="en-US" sz="1200" b="1" u="sng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Supplier Reliability</a:t>
            </a:r>
            <a:endParaRPr lang="en-US" sz="9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Reduce delayed production cycles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Reduce safety stock requirements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 Reduce inventory costs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Increase customer fulfillment</a:t>
            </a:r>
          </a:p>
          <a:p>
            <a:pPr marL="285750" indent="-285750" algn="ctr">
              <a:buChar char="•"/>
            </a:pP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8A22001-212B-9131-FC73-959F44A8F806}"/>
              </a:ext>
            </a:extLst>
          </p:cNvPr>
          <p:cNvSpPr/>
          <p:nvPr/>
        </p:nvSpPr>
        <p:spPr>
          <a:xfrm>
            <a:off x="4728521" y="3112338"/>
            <a:ext cx="3440419" cy="1563624"/>
          </a:xfrm>
          <a:prstGeom prst="roundRect">
            <a:avLst/>
          </a:prstGeom>
          <a:solidFill>
            <a:srgbClr val="155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>
              <a:spcAft>
                <a:spcPts val="600"/>
              </a:spcAft>
            </a:pPr>
            <a:r>
              <a:rPr lang="en-US" sz="1200" b="1" u="sng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Supplier Costs</a:t>
            </a:r>
            <a:endParaRPr lang="en-US" sz="105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 of materials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Propensity to increase costs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87A8D-53B7-861B-9386-AC7E0072421D}"/>
              </a:ext>
            </a:extLst>
          </p:cNvPr>
          <p:cNvSpPr/>
          <p:nvPr/>
        </p:nvSpPr>
        <p:spPr>
          <a:xfrm>
            <a:off x="4964258" y="203844"/>
            <a:ext cx="922232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Success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BD313-E72F-9104-0727-874CDB0A493A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BF0A7F-E87B-DDF7-9E00-123D322B93B3}"/>
              </a:ext>
            </a:extLst>
          </p:cNvPr>
          <p:cNvSpPr/>
          <p:nvPr/>
        </p:nvSpPr>
        <p:spPr>
          <a:xfrm>
            <a:off x="2684610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59AA8-16DA-A10A-76AA-2234517894C0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F14C9-175C-BCA2-CC89-E70D5AF9BFBF}"/>
              </a:ext>
            </a:extLst>
          </p:cNvPr>
          <p:cNvSpPr/>
          <p:nvPr/>
        </p:nvSpPr>
        <p:spPr>
          <a:xfrm>
            <a:off x="3824434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Deliverables</a:t>
            </a:r>
          </a:p>
        </p:txBody>
      </p:sp>
    </p:spTree>
    <p:extLst>
      <p:ext uri="{BB962C8B-B14F-4D97-AF65-F5344CB8AC3E}">
        <p14:creationId xmlns:p14="http://schemas.microsoft.com/office/powerpoint/2010/main" val="31125643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6844-5DF3-A17B-0A34-43DB3F41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Appendix K: Forecasting -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F7391-0A23-A1BE-19AD-36CA1E6DF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 lang="e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FC3EE-82D5-D498-31C3-A9AE5DB8CAE5}"/>
              </a:ext>
            </a:extLst>
          </p:cNvPr>
          <p:cNvSpPr txBox="1"/>
          <p:nvPr/>
        </p:nvSpPr>
        <p:spPr>
          <a:xfrm>
            <a:off x="2587752" y="4708602"/>
            <a:ext cx="39684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Forecast begins at the black line in May 2022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6369C3-61BE-761D-3BAC-20B97D4E444A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3DEF66-166B-8A20-6613-33DB2708D595}"/>
              </a:ext>
            </a:extLst>
          </p:cNvPr>
          <p:cNvSpPr/>
          <p:nvPr/>
        </p:nvSpPr>
        <p:spPr>
          <a:xfrm>
            <a:off x="2684610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5EB41-0D03-874E-7FA4-373E219C3C5B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Success Metrics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893C2-9654-D157-BF77-BBF1CB5F7B07}"/>
              </a:ext>
            </a:extLst>
          </p:cNvPr>
          <p:cNvSpPr/>
          <p:nvPr/>
        </p:nvSpPr>
        <p:spPr>
          <a:xfrm>
            <a:off x="3824434" y="202300"/>
            <a:ext cx="922232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Deliverables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F69FB-654F-EE9D-2EAE-86D7D82F8466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314D94-716C-D5EF-3020-789F5353236B}"/>
              </a:ext>
            </a:extLst>
          </p:cNvPr>
          <p:cNvGrpSpPr/>
          <p:nvPr/>
        </p:nvGrpSpPr>
        <p:grpSpPr>
          <a:xfrm>
            <a:off x="1040005" y="1370650"/>
            <a:ext cx="7063990" cy="3337952"/>
            <a:chOff x="1040004" y="1395771"/>
            <a:chExt cx="7063990" cy="3337952"/>
          </a:xfrm>
        </p:grpSpPr>
        <p:pic>
          <p:nvPicPr>
            <p:cNvPr id="25" name="Picture 30" descr="Chart, line chart&#10;&#10;Description automatically generated">
              <a:extLst>
                <a:ext uri="{FF2B5EF4-FFF2-40B4-BE49-F238E27FC236}">
                  <a16:creationId xmlns:a16="http://schemas.microsoft.com/office/drawing/2014/main" id="{8DCF4911-12A7-BAC7-A41D-354CA42DA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04" y="1395771"/>
              <a:ext cx="7063990" cy="3337952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3AB3C2-F2F2-48E8-51C2-27FEA8C7B62F}"/>
                </a:ext>
              </a:extLst>
            </p:cNvPr>
            <p:cNvCxnSpPr/>
            <p:nvPr/>
          </p:nvCxnSpPr>
          <p:spPr>
            <a:xfrm>
              <a:off x="7079063" y="1555610"/>
              <a:ext cx="12561" cy="3020785"/>
            </a:xfrm>
            <a:prstGeom prst="straightConnector1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705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6844-5DF3-A17B-0A34-43DB3F41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Appendix K: Forecasting - Implementation Cont’d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F7391-0A23-A1BE-19AD-36CA1E6DF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 lang="en"/>
          </a:p>
        </p:txBody>
      </p:sp>
      <p:sp>
        <p:nvSpPr>
          <p:cNvPr id="17" name="Right Arrow 9">
            <a:extLst>
              <a:ext uri="{FF2B5EF4-FFF2-40B4-BE49-F238E27FC236}">
                <a16:creationId xmlns:a16="http://schemas.microsoft.com/office/drawing/2014/main" id="{CBE9CF25-6EFC-E10A-3EAF-91A638C33512}"/>
              </a:ext>
            </a:extLst>
          </p:cNvPr>
          <p:cNvSpPr/>
          <p:nvPr/>
        </p:nvSpPr>
        <p:spPr>
          <a:xfrm rot="5400000">
            <a:off x="4439419" y="2782691"/>
            <a:ext cx="276447" cy="1970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6D4FA6-19C5-02E9-CD23-F2E6D8B603AC}"/>
              </a:ext>
            </a:extLst>
          </p:cNvPr>
          <p:cNvSpPr txBox="1"/>
          <p:nvPr/>
        </p:nvSpPr>
        <p:spPr>
          <a:xfrm>
            <a:off x="2675335" y="1348416"/>
            <a:ext cx="37933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Using Historical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5AE7E-81DE-8377-F89D-A00105F43B5C}"/>
              </a:ext>
            </a:extLst>
          </p:cNvPr>
          <p:cNvSpPr txBox="1"/>
          <p:nvPr/>
        </p:nvSpPr>
        <p:spPr>
          <a:xfrm>
            <a:off x="2675335" y="3015783"/>
            <a:ext cx="37933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Using Forecasted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6369C3-61BE-761D-3BAC-20B97D4E444A}"/>
              </a:ext>
            </a:extLst>
          </p:cNvPr>
          <p:cNvSpPr/>
          <p:nvPr/>
        </p:nvSpPr>
        <p:spPr>
          <a:xfrm>
            <a:off x="404962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3DEF66-166B-8A20-6613-33DB2708D595}"/>
              </a:ext>
            </a:extLst>
          </p:cNvPr>
          <p:cNvSpPr/>
          <p:nvPr/>
        </p:nvSpPr>
        <p:spPr>
          <a:xfrm>
            <a:off x="2684610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5EB41-0D03-874E-7FA4-373E219C3C5B}"/>
              </a:ext>
            </a:extLst>
          </p:cNvPr>
          <p:cNvSpPr/>
          <p:nvPr/>
        </p:nvSpPr>
        <p:spPr>
          <a:xfrm>
            <a:off x="4964258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Success Metrics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893C2-9654-D157-BF77-BBF1CB5F7B07}"/>
              </a:ext>
            </a:extLst>
          </p:cNvPr>
          <p:cNvSpPr/>
          <p:nvPr/>
        </p:nvSpPr>
        <p:spPr>
          <a:xfrm>
            <a:off x="3824434" y="202300"/>
            <a:ext cx="922232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Deliverables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F69FB-654F-EE9D-2EAE-86D7D82F8466}"/>
              </a:ext>
            </a:extLst>
          </p:cNvPr>
          <p:cNvSpPr/>
          <p:nvPr/>
        </p:nvSpPr>
        <p:spPr>
          <a:xfrm>
            <a:off x="1544786" y="202300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5D35E1-2573-8235-FB9D-DC2B59AD6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46053"/>
              </p:ext>
            </p:extLst>
          </p:nvPr>
        </p:nvGraphicFramePr>
        <p:xfrm>
          <a:off x="858634" y="1713142"/>
          <a:ext cx="7426732" cy="972912"/>
        </p:xfrm>
        <a:graphic>
          <a:graphicData uri="http://schemas.openxmlformats.org/drawingml/2006/table">
            <a:tbl>
              <a:tblPr/>
              <a:tblGrid>
                <a:gridCol w="787288">
                  <a:extLst>
                    <a:ext uri="{9D8B030D-6E8A-4147-A177-3AD203B41FA5}">
                      <a16:colId xmlns:a16="http://schemas.microsoft.com/office/drawing/2014/main" val="3671955259"/>
                    </a:ext>
                  </a:extLst>
                </a:gridCol>
                <a:gridCol w="549544">
                  <a:extLst>
                    <a:ext uri="{9D8B030D-6E8A-4147-A177-3AD203B41FA5}">
                      <a16:colId xmlns:a16="http://schemas.microsoft.com/office/drawing/2014/main" val="1584245734"/>
                    </a:ext>
                  </a:extLst>
                </a:gridCol>
                <a:gridCol w="1526511">
                  <a:extLst>
                    <a:ext uri="{9D8B030D-6E8A-4147-A177-3AD203B41FA5}">
                      <a16:colId xmlns:a16="http://schemas.microsoft.com/office/drawing/2014/main" val="1876153494"/>
                    </a:ext>
                  </a:extLst>
                </a:gridCol>
                <a:gridCol w="1721196">
                  <a:extLst>
                    <a:ext uri="{9D8B030D-6E8A-4147-A177-3AD203B41FA5}">
                      <a16:colId xmlns:a16="http://schemas.microsoft.com/office/drawing/2014/main" val="998613209"/>
                    </a:ext>
                  </a:extLst>
                </a:gridCol>
                <a:gridCol w="1800571">
                  <a:extLst>
                    <a:ext uri="{9D8B030D-6E8A-4147-A177-3AD203B41FA5}">
                      <a16:colId xmlns:a16="http://schemas.microsoft.com/office/drawing/2014/main" val="4281143376"/>
                    </a:ext>
                  </a:extLst>
                </a:gridCol>
                <a:gridCol w="1041622">
                  <a:extLst>
                    <a:ext uri="{9D8B030D-6E8A-4147-A177-3AD203B41FA5}">
                      <a16:colId xmlns:a16="http://schemas.microsoft.com/office/drawing/2014/main" val="736930492"/>
                    </a:ext>
                  </a:extLst>
                </a:gridCol>
              </a:tblGrid>
              <a:tr h="32430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Supplier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Score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On-Time (%)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Lateness Severity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Expected Lead Time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35557"/>
                  </a:ext>
                </a:extLst>
              </a:tr>
              <a:tr h="3243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Royal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98</a:t>
                      </a:r>
                      <a:r>
                        <a:rPr lang="en-US" sz="11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95%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 Days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 Days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92757"/>
                  </a:ext>
                </a:extLst>
              </a:tr>
              <a:tr h="3243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73%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Days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 Days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089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89C1E5-3FC7-D342-5FA3-2F66C9CA9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8016"/>
              </p:ext>
            </p:extLst>
          </p:nvPr>
        </p:nvGraphicFramePr>
        <p:xfrm>
          <a:off x="858634" y="3368391"/>
          <a:ext cx="7426732" cy="972912"/>
        </p:xfrm>
        <a:graphic>
          <a:graphicData uri="http://schemas.openxmlformats.org/drawingml/2006/table">
            <a:tbl>
              <a:tblPr/>
              <a:tblGrid>
                <a:gridCol w="787288">
                  <a:extLst>
                    <a:ext uri="{9D8B030D-6E8A-4147-A177-3AD203B41FA5}">
                      <a16:colId xmlns:a16="http://schemas.microsoft.com/office/drawing/2014/main" val="3671955259"/>
                    </a:ext>
                  </a:extLst>
                </a:gridCol>
                <a:gridCol w="549544">
                  <a:extLst>
                    <a:ext uri="{9D8B030D-6E8A-4147-A177-3AD203B41FA5}">
                      <a16:colId xmlns:a16="http://schemas.microsoft.com/office/drawing/2014/main" val="1584245734"/>
                    </a:ext>
                  </a:extLst>
                </a:gridCol>
                <a:gridCol w="1526511">
                  <a:extLst>
                    <a:ext uri="{9D8B030D-6E8A-4147-A177-3AD203B41FA5}">
                      <a16:colId xmlns:a16="http://schemas.microsoft.com/office/drawing/2014/main" val="1876153494"/>
                    </a:ext>
                  </a:extLst>
                </a:gridCol>
                <a:gridCol w="1721196">
                  <a:extLst>
                    <a:ext uri="{9D8B030D-6E8A-4147-A177-3AD203B41FA5}">
                      <a16:colId xmlns:a16="http://schemas.microsoft.com/office/drawing/2014/main" val="998613209"/>
                    </a:ext>
                  </a:extLst>
                </a:gridCol>
                <a:gridCol w="1800571">
                  <a:extLst>
                    <a:ext uri="{9D8B030D-6E8A-4147-A177-3AD203B41FA5}">
                      <a16:colId xmlns:a16="http://schemas.microsoft.com/office/drawing/2014/main" val="4281143376"/>
                    </a:ext>
                  </a:extLst>
                </a:gridCol>
                <a:gridCol w="1041622">
                  <a:extLst>
                    <a:ext uri="{9D8B030D-6E8A-4147-A177-3AD203B41FA5}">
                      <a16:colId xmlns:a16="http://schemas.microsoft.com/office/drawing/2014/main" val="736930492"/>
                    </a:ext>
                  </a:extLst>
                </a:gridCol>
              </a:tblGrid>
              <a:tr h="32430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Supplier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Score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On-Time (%)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Lateness Severity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Expected Lead Time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35557"/>
                  </a:ext>
                </a:extLst>
              </a:tr>
              <a:tr h="32430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Royal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99</a:t>
                      </a:r>
                      <a:r>
                        <a:rPr lang="en-US" sz="11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98%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 Days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 Days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992757"/>
                  </a:ext>
                </a:extLst>
              </a:tr>
              <a:tr h="32430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  <a:endParaRPr lang="en-US" sz="1100" b="0" i="0" u="none" strike="noStrike" noProof="0">
                        <a:effectLst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70%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Days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 Days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0.28</a:t>
                      </a:r>
                    </a:p>
                  </a:txBody>
                  <a:tcPr marL="81929" marR="81929" marT="40965" marB="40965" anchor="ctr">
                    <a:lnL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86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089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0160849-DBB3-FA6C-1BD7-164044244FD5}"/>
              </a:ext>
            </a:extLst>
          </p:cNvPr>
          <p:cNvSpPr/>
          <p:nvPr/>
        </p:nvSpPr>
        <p:spPr>
          <a:xfrm>
            <a:off x="2997848" y="4408293"/>
            <a:ext cx="184727" cy="210076"/>
          </a:xfrm>
          <a:prstGeom prst="rect">
            <a:avLst/>
          </a:prstGeom>
          <a:solidFill>
            <a:srgbClr val="00B050"/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145E6-C5AE-2A14-E74E-D0C883C08E83}"/>
              </a:ext>
            </a:extLst>
          </p:cNvPr>
          <p:cNvSpPr txBox="1"/>
          <p:nvPr/>
        </p:nvSpPr>
        <p:spPr>
          <a:xfrm>
            <a:off x="3182575" y="4390220"/>
            <a:ext cx="1426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Currently Forecasted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5D90B-9D54-BA01-0BE0-391B7BA0D3D9}"/>
              </a:ext>
            </a:extLst>
          </p:cNvPr>
          <p:cNvSpPr/>
          <p:nvPr/>
        </p:nvSpPr>
        <p:spPr>
          <a:xfrm>
            <a:off x="4751932" y="4426366"/>
            <a:ext cx="184727" cy="210076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85F1C-44A8-294F-F96E-825F98FE749A}"/>
              </a:ext>
            </a:extLst>
          </p:cNvPr>
          <p:cNvSpPr txBox="1"/>
          <p:nvPr/>
        </p:nvSpPr>
        <p:spPr>
          <a:xfrm>
            <a:off x="4936658" y="4408293"/>
            <a:ext cx="171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Potential for Forecasting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9470E1-8E3F-B9AB-6FC6-D789F59C616F}"/>
              </a:ext>
            </a:extLst>
          </p:cNvPr>
          <p:cNvSpPr txBox="1"/>
          <p:nvPr/>
        </p:nvSpPr>
        <p:spPr>
          <a:xfrm>
            <a:off x="2953793" y="4781650"/>
            <a:ext cx="3050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*Some of the data in the tables is not real data* </a:t>
            </a:r>
          </a:p>
        </p:txBody>
      </p:sp>
    </p:spTree>
    <p:extLst>
      <p:ext uri="{BB962C8B-B14F-4D97-AF65-F5344CB8AC3E}">
        <p14:creationId xmlns:p14="http://schemas.microsoft.com/office/powerpoint/2010/main" val="3356422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L: Joint Distributions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Selecting the correct weights: Linear Programming</a:t>
            </a:r>
            <a:endParaRPr lang="en-US" sz="1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B2C2F-B930-02D4-C178-D926ACE7CB03}"/>
                  </a:ext>
                </a:extLst>
              </p:cNvPr>
              <p:cNvSpPr txBox="1"/>
              <p:nvPr/>
            </p:nvSpPr>
            <p:spPr>
              <a:xfrm>
                <a:off x="997234" y="2136367"/>
                <a:ext cx="2299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B2C2F-B930-02D4-C178-D926ACE7C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4" y="2136367"/>
                <a:ext cx="2299980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4B7651-CC23-A1E9-52EC-5A4C925C41F1}"/>
                  </a:ext>
                </a:extLst>
              </p:cNvPr>
              <p:cNvSpPr txBox="1"/>
              <p:nvPr/>
            </p:nvSpPr>
            <p:spPr>
              <a:xfrm>
                <a:off x="3763050" y="2145554"/>
                <a:ext cx="2083738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 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∈{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𝑆𝑢𝑝𝑝𝑙𝑖𝑒𝑟𝑠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} </m:t>
                      </m:r>
                    </m:oMath>
                  </m:oMathPara>
                </a14:m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4B7651-CC23-A1E9-52EC-5A4C925C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050" y="2145554"/>
                <a:ext cx="2083738" cy="358368"/>
              </a:xfrm>
              <a:prstGeom prst="rect">
                <a:avLst/>
              </a:prstGeom>
              <a:blipFill>
                <a:blip r:embed="rId3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077C42E-F3A6-5046-F0D2-7C8A41682981}"/>
              </a:ext>
            </a:extLst>
          </p:cNvPr>
          <p:cNvSpPr txBox="1"/>
          <p:nvPr/>
        </p:nvSpPr>
        <p:spPr>
          <a:xfrm>
            <a:off x="5740806" y="2175114"/>
            <a:ext cx="264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Weights given to each supplier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D2227D-9D00-8510-3A5B-1F972AC51E7B}"/>
                  </a:ext>
                </a:extLst>
              </p:cNvPr>
              <p:cNvSpPr txBox="1"/>
              <p:nvPr/>
            </p:nvSpPr>
            <p:spPr>
              <a:xfrm>
                <a:off x="1015765" y="2635360"/>
                <a:ext cx="6667460" cy="688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Helvetica Neue" panose="02000503000000020004" pitchFamily="2" charset="0"/>
                                      <a:cs typeface="Helvetica Neue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Helvetica Neue" panose="02000503000000020004" pitchFamily="2" charset="0"/>
                                      <a:cs typeface="Helvetica Neue" panose="02000503000000020004" pitchFamily="2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Helvetica Neue" panose="02000503000000020004" pitchFamily="2" charset="0"/>
                                      <a:cs typeface="Helvetica Neue" panose="02000503000000020004" pitchFamily="2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" panose="02000503000000020004" pitchFamily="2" charset="0"/>
                                </a:rPr>
                                <m:t>×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 ∈{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𝐶𝑜𝑚𝑏𝑖𝑛𝑎𝑡𝑖𝑜𝑛𝑠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𝑗𝑜𝑖𝑛𝑡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𝑑𝑖𝑠𝑡𝑟𝑖𝑏𝑢𝑡𝑖𝑜𝑛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}</m:t>
                      </m:r>
                    </m:oMath>
                  </m:oMathPara>
                </a14:m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D2227D-9D00-8510-3A5B-1F972AC5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65" y="2635360"/>
                <a:ext cx="6667460" cy="688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5BBCC41F-0497-D66D-96EB-AA4A601507D4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0F113D-9C34-6700-4A67-68291461D675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302CD3-4670-722B-A828-5DB9CD804958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AF68D6-FAAC-CA17-6AA0-27A07CD464C6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A74517-A884-A4A3-DC39-D9B1BC2478A0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38953-DDB5-F6C1-2AAA-27F87AF917A2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BFFDFD-C78F-BC31-E583-8435D7106A95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A6116-4B47-5A38-40A4-F9DE2BF9561D}"/>
              </a:ext>
            </a:extLst>
          </p:cNvPr>
          <p:cNvSpPr txBox="1"/>
          <p:nvPr/>
        </p:nvSpPr>
        <p:spPr>
          <a:xfrm>
            <a:off x="371037" y="2140457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760F1-E0CA-9B05-069C-63071C670451}"/>
              </a:ext>
            </a:extLst>
          </p:cNvPr>
          <p:cNvSpPr txBox="1"/>
          <p:nvPr/>
        </p:nvSpPr>
        <p:spPr>
          <a:xfrm>
            <a:off x="352650" y="2763364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S.t.</a:t>
            </a: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DECA5E-5C30-AB34-7EA4-1307CD9886CE}"/>
                  </a:ext>
                </a:extLst>
              </p:cNvPr>
              <p:cNvSpPr txBox="1"/>
              <p:nvPr/>
            </p:nvSpPr>
            <p:spPr>
              <a:xfrm>
                <a:off x="1015765" y="3141254"/>
                <a:ext cx="1259806" cy="688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Helvetica Neue" panose="02000503000000020004" pitchFamily="2" charset="0"/>
                                  <a:cs typeface="Helvetica Neue" panose="02000503000000020004" pitchFamily="2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DECA5E-5C30-AB34-7EA4-1307CD98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65" y="3141254"/>
                <a:ext cx="1259806" cy="6885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DF3950-8103-4521-6D58-E6C3728EFDD8}"/>
                  </a:ext>
                </a:extLst>
              </p:cNvPr>
              <p:cNvSpPr txBox="1"/>
              <p:nvPr/>
            </p:nvSpPr>
            <p:spPr>
              <a:xfrm>
                <a:off x="997234" y="3724826"/>
                <a:ext cx="3325073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≥0 ∀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𝑆𝑢𝑝𝑝𝑙𝑖𝑒𝑟𝑠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}</m:t>
                      </m:r>
                    </m:oMath>
                  </m:oMathPara>
                </a14:m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DF3950-8103-4521-6D58-E6C3728E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4" y="3724826"/>
                <a:ext cx="3325073" cy="358368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08CB5C-C596-54A5-7137-364AF9659050}"/>
                  </a:ext>
                </a:extLst>
              </p:cNvPr>
              <p:cNvSpPr txBox="1"/>
              <p:nvPr/>
            </p:nvSpPr>
            <p:spPr>
              <a:xfrm>
                <a:off x="993784" y="4051536"/>
                <a:ext cx="7152982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  <m:t>0.1, 0.2, 0.3, 0.4, 0.5, 0.6, 0.7, 0.8, 0.9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∀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  <m:t>𝑆𝑢𝑝𝑝𝑙𝑖𝑒𝑟𝑠</m:t>
                          </m:r>
                        </m:e>
                      </m:d>
                    </m:oMath>
                  </m:oMathPara>
                </a14:m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08CB5C-C596-54A5-7137-364AF9659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84" y="4051536"/>
                <a:ext cx="7152982" cy="358368"/>
              </a:xfrm>
              <a:prstGeom prst="rect">
                <a:avLst/>
              </a:prstGeom>
              <a:blipFill>
                <a:blip r:embed="rId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65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25F02-44B8-719A-5BC9-BA6832D1D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BF8FA6-74FA-7E3F-7DD8-6BA99746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Declining Supplier Performance</a:t>
            </a:r>
          </a:p>
        </p:txBody>
      </p:sp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4CB9A253-9B8A-2795-4885-6F4D6B53456E}"/>
              </a:ext>
            </a:extLst>
          </p:cNvPr>
          <p:cNvSpPr/>
          <p:nvPr/>
        </p:nvSpPr>
        <p:spPr>
          <a:xfrm>
            <a:off x="404962" y="2719511"/>
            <a:ext cx="3739896" cy="9144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        Average Order Delay</a:t>
            </a:r>
          </a:p>
          <a:p>
            <a:pPr algn="ctr"/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        2 days early </a:t>
            </a: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1 day late</a:t>
            </a:r>
            <a:endParaRPr lang="en-US" sz="1600"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22A19DDC-8CCB-6044-E3F3-747E093B2A13}"/>
              </a:ext>
            </a:extLst>
          </p:cNvPr>
          <p:cNvSpPr/>
          <p:nvPr/>
        </p:nvSpPr>
        <p:spPr>
          <a:xfrm>
            <a:off x="400920" y="3835451"/>
            <a:ext cx="3743938" cy="91440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Percentage of On-Time Orders</a:t>
            </a:r>
          </a:p>
          <a:p>
            <a:pPr algn="ctr"/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95% </a:t>
            </a:r>
            <a:r>
              <a:rPr lang="en-US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88% </a:t>
            </a:r>
            <a:endParaRPr lang="en-US" sz="1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2DCD6858-82AD-D243-62F8-262A1285C021}"/>
              </a:ext>
            </a:extLst>
          </p:cNvPr>
          <p:cNvSpPr/>
          <p:nvPr/>
        </p:nvSpPr>
        <p:spPr>
          <a:xfrm>
            <a:off x="400920" y="1604727"/>
            <a:ext cx="3743938" cy="91440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Unpredictable Delivery Time</a:t>
            </a:r>
          </a:p>
        </p:txBody>
      </p:sp>
      <p:pic>
        <p:nvPicPr>
          <p:cNvPr id="6" name="Graphic 5" descr="Downward trend graph with solid fill">
            <a:extLst>
              <a:ext uri="{FF2B5EF4-FFF2-40B4-BE49-F238E27FC236}">
                <a16:creationId xmlns:a16="http://schemas.microsoft.com/office/drawing/2014/main" id="{D9AD3E2F-8EA7-3330-5351-F07D9F5E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079" y="2875787"/>
            <a:ext cx="601846" cy="601846"/>
          </a:xfrm>
          <a:prstGeom prst="rect">
            <a:avLst/>
          </a:prstGeom>
        </p:spPr>
      </p:pic>
      <p:pic>
        <p:nvPicPr>
          <p:cNvPr id="8" name="Graphic 7" descr="Stopwatch 75% with solid fill">
            <a:extLst>
              <a:ext uri="{FF2B5EF4-FFF2-40B4-BE49-F238E27FC236}">
                <a16:creationId xmlns:a16="http://schemas.microsoft.com/office/drawing/2014/main" id="{FFC4F870-B54C-2A0D-43FD-CA0CEF244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079" y="3991728"/>
            <a:ext cx="601846" cy="601846"/>
          </a:xfrm>
          <a:prstGeom prst="rect">
            <a:avLst/>
          </a:prstGeom>
        </p:spPr>
      </p:pic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6990251E-04DA-FFDF-DD64-FD61209AB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912" y="1769808"/>
            <a:ext cx="584238" cy="584238"/>
          </a:xfrm>
          <a:prstGeom prst="rect">
            <a:avLst/>
          </a:prstGeom>
        </p:spPr>
      </p:pic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79008CA1-06D6-6AB5-B9AF-755155A65B78}"/>
              </a:ext>
            </a:extLst>
          </p:cNvPr>
          <p:cNvSpPr/>
          <p:nvPr/>
        </p:nvSpPr>
        <p:spPr>
          <a:xfrm>
            <a:off x="5922323" y="2144572"/>
            <a:ext cx="2734864" cy="206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600" b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Increased costs:</a:t>
            </a:r>
            <a:endParaRPr lang="en-US" sz="16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Inventory costs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Delayed production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Fees associated with late delivery to customers</a:t>
            </a:r>
          </a:p>
          <a:p>
            <a:pPr marL="285750" indent="-285750">
              <a:buFontTx/>
              <a:buChar char="-"/>
            </a:pPr>
            <a:endParaRPr lang="en-US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47C4CF4B-EFE1-900A-F316-7AA1274FE6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41944" y="2726616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20D70FC-CBC0-D7B2-0CB1-B8DCC5DAFD71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710CC7-81B1-2AD5-E469-3DCBF17AE672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F2980D-B460-1FE6-0690-19EC7FE8B08D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6D7B7B-1779-7A85-DDEF-5B4D95BC4DE4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71D78B-E27E-2C0B-AA01-15A0A7E67152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1282E9-2CA5-358C-3BFF-09D9FB675538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A442B4-ED43-B8A5-ED1E-769AF874BD6F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6155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3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M: Joint Distributions Cont’d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 with actual weights</a:t>
            </a:r>
            <a:endParaRPr lang="en-US" sz="1800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C554FD-64C1-47D5-FA76-0DB14B0B8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20163"/>
              </p:ext>
            </p:extLst>
          </p:nvPr>
        </p:nvGraphicFramePr>
        <p:xfrm>
          <a:off x="362315" y="2820582"/>
          <a:ext cx="2498035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98035">
                  <a:extLst>
                    <a:ext uri="{9D8B030D-6E8A-4147-A177-3AD203B41FA5}">
                      <a16:colId xmlns:a16="http://schemas.microsoft.com/office/drawing/2014/main" val="376537292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𝚺 (Weights x Suppliers) = 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843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(0.2 x 0) + (0.3 x 0) + (0.5 x 0) = 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3876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(0.2 x 0) + (0.3 x 0) + (0.5 x 1) = 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2469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(0.2 x 0) + (0.3 x 0) + (0.5 x 2) = 1.0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4705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(0.2 x 0) + (0.3 x 1) + (0.5 x 0) = 0.3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4001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16514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CF4D11-EDE7-3699-976D-1F7D44FF6411}"/>
              </a:ext>
            </a:extLst>
          </p:cNvPr>
          <p:cNvSpPr/>
          <p:nvPr/>
        </p:nvSpPr>
        <p:spPr>
          <a:xfrm>
            <a:off x="362315" y="2164964"/>
            <a:ext cx="2498035" cy="47630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 Performance:</a:t>
            </a:r>
          </a:p>
          <a:p>
            <a:pPr algn="ctr"/>
            <a:r>
              <a:rPr lang="en-US" sz="1200" u="sng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Actual Weights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4196499-1D03-BB28-E8A9-3082D2666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43997"/>
              </p:ext>
            </p:extLst>
          </p:nvPr>
        </p:nvGraphicFramePr>
        <p:xfrm>
          <a:off x="362314" y="4189515"/>
          <a:ext cx="2498036" cy="40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0555">
                  <a:extLst>
                    <a:ext uri="{9D8B030D-6E8A-4147-A177-3AD203B41FA5}">
                      <a16:colId xmlns:a16="http://schemas.microsoft.com/office/drawing/2014/main" val="2448211017"/>
                    </a:ext>
                  </a:extLst>
                </a:gridCol>
                <a:gridCol w="789369">
                  <a:extLst>
                    <a:ext uri="{9D8B030D-6E8A-4147-A177-3AD203B41FA5}">
                      <a16:colId xmlns:a16="http://schemas.microsoft.com/office/drawing/2014/main" val="1597846067"/>
                    </a:ext>
                  </a:extLst>
                </a:gridCol>
                <a:gridCol w="868112">
                  <a:extLst>
                    <a:ext uri="{9D8B030D-6E8A-4147-A177-3AD203B41FA5}">
                      <a16:colId xmlns:a16="http://schemas.microsoft.com/office/drawing/2014/main" val="41813798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Weight 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Weight 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Weight 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764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662778"/>
                  </a:ext>
                </a:extLst>
              </a:tr>
            </a:tbl>
          </a:graphicData>
        </a:graphic>
      </p:graphicFrame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A3C3BBFB-DE9B-A9BE-09AB-1DBC6275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39" y="2062180"/>
            <a:ext cx="5891616" cy="27471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F3B9A6B-5AA4-DAD0-E422-C70E46B6677F}"/>
              </a:ext>
            </a:extLst>
          </p:cNvPr>
          <p:cNvSpPr/>
          <p:nvPr/>
        </p:nvSpPr>
        <p:spPr>
          <a:xfrm>
            <a:off x="8079129" y="2934181"/>
            <a:ext cx="816015" cy="719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Mean: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0.96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414975-AAFE-B75E-39B3-A318D9DE78C8}"/>
              </a:ext>
            </a:extLst>
          </p:cNvPr>
          <p:cNvSpPr/>
          <p:nvPr/>
        </p:nvSpPr>
        <p:spPr>
          <a:xfrm>
            <a:off x="8079129" y="3871731"/>
            <a:ext cx="816015" cy="719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STD: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0.63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366682-A277-2E8A-07E9-6EAA1F4110E7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ADB07-3364-1A66-401E-9D92DC61408E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719122-DC4D-160B-00F7-E191E794800F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E36EF1-B0EE-3E0D-A3E1-E3FB7FA3AE8D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C06E0-5B5C-DFBE-BD51-F50D18496607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1E64F9-02EA-F2BD-CBFC-1577FE8E11D6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7CB0E-1771-686B-3996-B67B1A62FBEA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338125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M: Joint Distributions Cont’d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ECD2E-964D-7DBD-B651-874010F64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E93BD-9485-129D-68FF-AB105A7EC917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Joint distribution with recommended weights</a:t>
            </a:r>
            <a:endParaRPr lang="en-US" sz="1800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C554FD-64C1-47D5-FA76-0DB14B0B8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93613"/>
              </p:ext>
            </p:extLst>
          </p:nvPr>
        </p:nvGraphicFramePr>
        <p:xfrm>
          <a:off x="362315" y="2820582"/>
          <a:ext cx="2435749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35749">
                  <a:extLst>
                    <a:ext uri="{9D8B030D-6E8A-4147-A177-3AD203B41FA5}">
                      <a16:colId xmlns:a16="http://schemas.microsoft.com/office/drawing/2014/main" val="376537292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𝚺 (Weights x Suppliers) = Z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843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(0.0 x 0) + (0.9 x 0) + (0.1 x 0) = 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3876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(0.0 x 0) + (0.9 x 0) + (0.1 x 1) = 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2469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(0.0 x 0) + (0.9 x 0) + (0.1 x 2) = 1.0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4705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(0.0 x 0) + (0.9 x 1) + (0.1 x 0) = 0.3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4001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16514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CF4D11-EDE7-3699-976D-1F7D44FF6411}"/>
              </a:ext>
            </a:extLst>
          </p:cNvPr>
          <p:cNvSpPr/>
          <p:nvPr/>
        </p:nvSpPr>
        <p:spPr>
          <a:xfrm>
            <a:off x="362315" y="2164965"/>
            <a:ext cx="2435747" cy="4763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 Performance:</a:t>
            </a:r>
          </a:p>
          <a:p>
            <a:pPr algn="ctr"/>
            <a:r>
              <a:rPr lang="en-US" sz="1200" u="sng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Recommended Weights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4196499-1D03-BB28-E8A9-3082D2666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0419"/>
              </p:ext>
            </p:extLst>
          </p:nvPr>
        </p:nvGraphicFramePr>
        <p:xfrm>
          <a:off x="362314" y="4189515"/>
          <a:ext cx="2435748" cy="40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596">
                  <a:extLst>
                    <a:ext uri="{9D8B030D-6E8A-4147-A177-3AD203B41FA5}">
                      <a16:colId xmlns:a16="http://schemas.microsoft.com/office/drawing/2014/main" val="2448211017"/>
                    </a:ext>
                  </a:extLst>
                </a:gridCol>
                <a:gridCol w="769686">
                  <a:extLst>
                    <a:ext uri="{9D8B030D-6E8A-4147-A177-3AD203B41FA5}">
                      <a16:colId xmlns:a16="http://schemas.microsoft.com/office/drawing/2014/main" val="1597846067"/>
                    </a:ext>
                  </a:extLst>
                </a:gridCol>
                <a:gridCol w="846466">
                  <a:extLst>
                    <a:ext uri="{9D8B030D-6E8A-4147-A177-3AD203B41FA5}">
                      <a16:colId xmlns:a16="http://schemas.microsoft.com/office/drawing/2014/main" val="41813798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Weight 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Weight 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Weight 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764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662778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BD4ABA6-E939-2D30-11B1-DDAC4B17D35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89" y="2098649"/>
            <a:ext cx="5888736" cy="2743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908709-200F-DC7E-1F5C-6BCEEBA5B617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0BBB8C-D131-03D6-037A-310E153580D5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C88AF-76EA-B506-78D4-520A86A9038D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052C08-CE6F-43A3-3B5B-630CE8BDEF11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AFBAB-B630-7414-2526-6B6122CD90CC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E0FED-54D5-BD98-E2E5-FD476D56ED55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CBB1F8-2A90-B749-A5D0-0864D269A6F5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ED4DFE-97C5-05DF-84A4-EC062F0ED409}"/>
              </a:ext>
            </a:extLst>
          </p:cNvPr>
          <p:cNvSpPr/>
          <p:nvPr/>
        </p:nvSpPr>
        <p:spPr>
          <a:xfrm>
            <a:off x="8079129" y="2934181"/>
            <a:ext cx="816015" cy="719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Mean:</a:t>
            </a:r>
          </a:p>
          <a:p>
            <a:pPr algn="ctr"/>
            <a:r>
              <a:rPr lang="en-US" sz="1200" strike="sngStrike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0.96</a:t>
            </a:r>
          </a:p>
          <a:p>
            <a:pPr algn="ctr"/>
            <a:r>
              <a:rPr lang="en-US" sz="12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7851C-BC36-1BC9-97CD-2713B321E22F}"/>
              </a:ext>
            </a:extLst>
          </p:cNvPr>
          <p:cNvSpPr/>
          <p:nvPr/>
        </p:nvSpPr>
        <p:spPr>
          <a:xfrm>
            <a:off x="8079129" y="3871731"/>
            <a:ext cx="816015" cy="719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STD:</a:t>
            </a:r>
          </a:p>
          <a:p>
            <a:pPr algn="ctr"/>
            <a:r>
              <a:rPr lang="en-US" sz="1200" strike="sngStrike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0.63</a:t>
            </a:r>
          </a:p>
          <a:p>
            <a:pPr algn="ctr"/>
            <a:r>
              <a:rPr lang="en-US" sz="12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0.06</a:t>
            </a:r>
          </a:p>
          <a:p>
            <a:pPr algn="ctr"/>
            <a:endParaRPr lang="en-US" sz="1200" strike="sngStrike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223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9EA-4709-2E4E-1BC5-97CD293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Appendix O: Does it Work?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B858B-1CB4-3A8C-AE5E-2DD8497E5FEE}"/>
              </a:ext>
            </a:extLst>
          </p:cNvPr>
          <p:cNvSpPr/>
          <p:nvPr/>
        </p:nvSpPr>
        <p:spPr>
          <a:xfrm>
            <a:off x="121963" y="3120263"/>
            <a:ext cx="2036715" cy="352529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Actual Weights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06B438-6BF0-AE96-B716-5BE2B5FDA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27603"/>
              </p:ext>
            </p:extLst>
          </p:nvPr>
        </p:nvGraphicFramePr>
        <p:xfrm>
          <a:off x="136156" y="3590110"/>
          <a:ext cx="2022515" cy="5480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3214">
                  <a:extLst>
                    <a:ext uri="{9D8B030D-6E8A-4147-A177-3AD203B41FA5}">
                      <a16:colId xmlns:a16="http://schemas.microsoft.com/office/drawing/2014/main" val="1597846067"/>
                    </a:ext>
                  </a:extLst>
                </a:gridCol>
                <a:gridCol w="1059301">
                  <a:extLst>
                    <a:ext uri="{9D8B030D-6E8A-4147-A177-3AD203B41FA5}">
                      <a16:colId xmlns:a16="http://schemas.microsoft.com/office/drawing/2014/main" val="41813798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Purforms Inc.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Steelcase 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764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66277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AE393B9-2702-E965-187F-7E7BC850F1BB}"/>
              </a:ext>
            </a:extLst>
          </p:cNvPr>
          <p:cNvSpPr/>
          <p:nvPr/>
        </p:nvSpPr>
        <p:spPr>
          <a:xfrm>
            <a:off x="121963" y="1427180"/>
            <a:ext cx="8698763" cy="4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if we used this methodology in the past?</a:t>
            </a:r>
            <a:endParaRPr lang="en-US" sz="18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C839C-FC8E-9AD7-39C3-D14D7AF2ADAE}"/>
              </a:ext>
            </a:extLst>
          </p:cNvPr>
          <p:cNvSpPr/>
          <p:nvPr/>
        </p:nvSpPr>
        <p:spPr>
          <a:xfrm>
            <a:off x="121963" y="2001076"/>
            <a:ext cx="2036713" cy="46587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Urethane Products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B370E-8F50-DF43-7A4C-E8920713A663}"/>
              </a:ext>
            </a:extLst>
          </p:cNvPr>
          <p:cNvSpPr/>
          <p:nvPr/>
        </p:nvSpPr>
        <p:spPr>
          <a:xfrm>
            <a:off x="136161" y="2596545"/>
            <a:ext cx="2036711" cy="4064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Date: Aug. 2021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722F2F-98E1-0CD6-E469-03E4289E371B}"/>
              </a:ext>
            </a:extLst>
          </p:cNvPr>
          <p:cNvCxnSpPr>
            <a:cxnSpLocks/>
          </p:cNvCxnSpPr>
          <p:nvPr/>
        </p:nvCxnSpPr>
        <p:spPr>
          <a:xfrm>
            <a:off x="2310759" y="1986994"/>
            <a:ext cx="0" cy="283600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D03D939-4755-8F60-AE05-55059AD1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53" y="1938507"/>
            <a:ext cx="6641484" cy="301417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EFD6B82-B863-44C9-BE47-408AE25C10B7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0ED6B-A0E6-B50E-77AA-B9E139666EAC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E45B7A-758C-C610-E625-B46B7CB9DB60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8C5C55-2C5F-A64C-ECBF-CCE754956B3C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3241F3-7B72-4CBF-F9B4-1982DC993489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69D703-50D5-72BB-6420-5495886DADD9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BE7B69-507A-37DB-E80D-8B37B7E39C24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5281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25F02-44B8-719A-5BC9-BA6832D1D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B249C8-E0DE-D627-2F18-CDA62577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Opportunities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583493-BE47-6A47-7B92-0EB91B438DCC}"/>
              </a:ext>
            </a:extLst>
          </p:cNvPr>
          <p:cNvSpPr/>
          <p:nvPr/>
        </p:nvSpPr>
        <p:spPr>
          <a:xfrm>
            <a:off x="903111" y="2731376"/>
            <a:ext cx="636726" cy="10987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Office Chair outline">
            <a:extLst>
              <a:ext uri="{FF2B5EF4-FFF2-40B4-BE49-F238E27FC236}">
                <a16:creationId xmlns:a16="http://schemas.microsoft.com/office/drawing/2014/main" id="{EAD81083-400F-4CA3-278A-789B774CB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638" y="1861232"/>
            <a:ext cx="1069673" cy="1069673"/>
          </a:xfrm>
          <a:prstGeom prst="rect">
            <a:avLst/>
          </a:prstGeom>
        </p:spPr>
      </p:pic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1801EB2-8E62-8F30-0A4B-5BC87D22C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14703"/>
              </p:ext>
            </p:extLst>
          </p:nvPr>
        </p:nvGraphicFramePr>
        <p:xfrm>
          <a:off x="2533935" y="1427658"/>
          <a:ext cx="6096000" cy="1630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11874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23534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698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Helvetica Neue" panose="02000503000000020004"/>
                        </a:rPr>
                        <a:t>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Helvetica Neue" panose="02000503000000020004"/>
                        </a:rPr>
                        <a:t>Percentage of Deliveries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Helvetica Neue" panose="02000503000000020004"/>
                        </a:rPr>
                        <a:t>Late Days /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4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atin typeface="Helvetica Neue" panose="0200050300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Helvetica Neue" panose="02000503000000020004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Helvetica Neue" panose="02000503000000020004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atin typeface="Helvetica Neue" panose="0200050300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Helvetica Neue" panose="02000503000000020004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Helvetica Neue" panose="02000503000000020004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8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atin typeface="Helvetica Neue" panose="0200050300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Helvetica Neue" panose="02000503000000020004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Helvetica Neue" panose="020005030000000200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64846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38D794-85C3-0E28-98A1-37BB8555DC0A}"/>
              </a:ext>
            </a:extLst>
          </p:cNvPr>
          <p:cNvCxnSpPr>
            <a:cxnSpLocks/>
          </p:cNvCxnSpPr>
          <p:nvPr/>
        </p:nvCxnSpPr>
        <p:spPr>
          <a:xfrm>
            <a:off x="216224" y="3162484"/>
            <a:ext cx="8675292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Office Chair outline">
            <a:extLst>
              <a:ext uri="{FF2B5EF4-FFF2-40B4-BE49-F238E27FC236}">
                <a16:creationId xmlns:a16="http://schemas.microsoft.com/office/drawing/2014/main" id="{1BF36E45-84FA-9249-1512-C6C96DB3D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638" y="3798326"/>
            <a:ext cx="1069673" cy="106967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A851FF37-A3E8-0E65-9D23-B3B4DC9EBF48}"/>
              </a:ext>
            </a:extLst>
          </p:cNvPr>
          <p:cNvSpPr/>
          <p:nvPr/>
        </p:nvSpPr>
        <p:spPr>
          <a:xfrm>
            <a:off x="887806" y="4652763"/>
            <a:ext cx="678708" cy="10481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50226D47-3144-8D1F-2061-5A4743119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11488"/>
              </p:ext>
            </p:extLst>
          </p:nvPr>
        </p:nvGraphicFramePr>
        <p:xfrm>
          <a:off x="2533935" y="4015899"/>
          <a:ext cx="609600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150154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75953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131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Helvetica Neue" panose="02000503000000020004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atin typeface="Helvetica Neue" panose="02000503000000020004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7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65384"/>
                  </a:ext>
                </a:extLst>
              </a:tr>
            </a:tbl>
          </a:graphicData>
        </a:graphic>
      </p:graphicFrame>
      <p:pic>
        <p:nvPicPr>
          <p:cNvPr id="41" name="Graphic 40" descr="Production with solid fill">
            <a:extLst>
              <a:ext uri="{FF2B5EF4-FFF2-40B4-BE49-F238E27FC236}">
                <a16:creationId xmlns:a16="http://schemas.microsoft.com/office/drawing/2014/main" id="{551A32D5-1D20-5CFD-5A0D-50190ACDD7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2602" y="4015899"/>
            <a:ext cx="400258" cy="400258"/>
          </a:xfrm>
          <a:prstGeom prst="rect">
            <a:avLst/>
          </a:prstGeom>
        </p:spPr>
      </p:pic>
      <p:pic>
        <p:nvPicPr>
          <p:cNvPr id="42" name="Graphic 41" descr="Production with solid fill">
            <a:extLst>
              <a:ext uri="{FF2B5EF4-FFF2-40B4-BE49-F238E27FC236}">
                <a16:creationId xmlns:a16="http://schemas.microsoft.com/office/drawing/2014/main" id="{0B0D1026-4325-8421-056D-15AF04FA4F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2602" y="4370846"/>
            <a:ext cx="400258" cy="40025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F842CC0-9365-755B-3296-E122122D3CFE}"/>
              </a:ext>
            </a:extLst>
          </p:cNvPr>
          <p:cNvSpPr txBox="1"/>
          <p:nvPr/>
        </p:nvSpPr>
        <p:spPr>
          <a:xfrm>
            <a:off x="494242" y="1475764"/>
            <a:ext cx="151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Helvetica Neue" panose="02000503000000020004"/>
              </a:rPr>
              <a:t>Material Group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0587E0-5146-6743-8A1A-362720B4B95B}"/>
              </a:ext>
            </a:extLst>
          </p:cNvPr>
          <p:cNvSpPr txBox="1"/>
          <p:nvPr/>
        </p:nvSpPr>
        <p:spPr>
          <a:xfrm rot="10800000" flipV="1">
            <a:off x="2467016" y="3199791"/>
            <a:ext cx="4626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Helvetica Neue" panose="02000503000000020004"/>
              </a:rPr>
              <a:t>Select the best suppliers for a material group</a:t>
            </a:r>
          </a:p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9DA674-8E7B-2FF3-7F83-4598B293B80A}"/>
              </a:ext>
            </a:extLst>
          </p:cNvPr>
          <p:cNvSpPr txBox="1"/>
          <p:nvPr/>
        </p:nvSpPr>
        <p:spPr>
          <a:xfrm>
            <a:off x="2467018" y="3522527"/>
            <a:ext cx="5404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Helvetica Neue" panose="02000503000000020004"/>
              </a:rPr>
              <a:t>Allocate more deliveries to better performing suppliers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1992D-4BBE-C85A-C398-0A1FBA251640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3C8D7-94AA-E081-EFE6-B0C39DD0BD7B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8944D-AF53-F29E-A07D-8A39D402500D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1560D2-5F6B-532F-5D7D-4F749645402A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E6E03C-AAA1-6A20-D87E-4F98F9F6DF12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7160E4-1EC5-E0CB-772D-0960AE5E8C68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FCBBD-849A-3999-DFFB-2222B5DDB76D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pic>
        <p:nvPicPr>
          <p:cNvPr id="12" name="Graphic 11" descr="Production with solid fill">
            <a:extLst>
              <a:ext uri="{FF2B5EF4-FFF2-40B4-BE49-F238E27FC236}">
                <a16:creationId xmlns:a16="http://schemas.microsoft.com/office/drawing/2014/main" id="{099F57C4-65B8-8724-524A-D8369E9D93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32602" y="1932528"/>
            <a:ext cx="400257" cy="400257"/>
          </a:xfrm>
          <a:prstGeom prst="rect">
            <a:avLst/>
          </a:prstGeom>
        </p:spPr>
      </p:pic>
      <p:pic>
        <p:nvPicPr>
          <p:cNvPr id="13" name="Graphic 12" descr="Production with solid fill">
            <a:extLst>
              <a:ext uri="{FF2B5EF4-FFF2-40B4-BE49-F238E27FC236}">
                <a16:creationId xmlns:a16="http://schemas.microsoft.com/office/drawing/2014/main" id="{CE57CC31-9DD1-BF2E-86C0-045BC724D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2602" y="2299333"/>
            <a:ext cx="400258" cy="400258"/>
          </a:xfrm>
          <a:prstGeom prst="rect">
            <a:avLst/>
          </a:prstGeom>
        </p:spPr>
      </p:pic>
      <p:pic>
        <p:nvPicPr>
          <p:cNvPr id="18" name="Graphic 17" descr="Production with solid fill">
            <a:extLst>
              <a:ext uri="{FF2B5EF4-FFF2-40B4-BE49-F238E27FC236}">
                <a16:creationId xmlns:a16="http://schemas.microsoft.com/office/drawing/2014/main" id="{82A36287-BAD8-C9E1-EC2E-1D17EAAE62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2602" y="2680030"/>
            <a:ext cx="400257" cy="4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  <p:bldP spid="62" grpId="0"/>
      <p:bldP spid="64" grpId="0"/>
      <p:bldP spid="65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62338-9A72-410D-D1D8-8DE54FDB79A1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D7574B-A821-EC32-22EA-433262B9A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25203"/>
              </p:ext>
            </p:extLst>
          </p:nvPr>
        </p:nvGraphicFramePr>
        <p:xfrm>
          <a:off x="362315" y="2115706"/>
          <a:ext cx="5658022" cy="2834795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358363">
                  <a:extLst>
                    <a:ext uri="{9D8B030D-6E8A-4147-A177-3AD203B41FA5}">
                      <a16:colId xmlns:a16="http://schemas.microsoft.com/office/drawing/2014/main" val="3338774598"/>
                    </a:ext>
                  </a:extLst>
                </a:gridCol>
                <a:gridCol w="1545021">
                  <a:extLst>
                    <a:ext uri="{9D8B030D-6E8A-4147-A177-3AD203B41FA5}">
                      <a16:colId xmlns:a16="http://schemas.microsoft.com/office/drawing/2014/main" val="1861570210"/>
                    </a:ext>
                  </a:extLst>
                </a:gridCol>
                <a:gridCol w="1754638">
                  <a:extLst>
                    <a:ext uri="{9D8B030D-6E8A-4147-A177-3AD203B41FA5}">
                      <a16:colId xmlns:a16="http://schemas.microsoft.com/office/drawing/2014/main" val="241648443"/>
                    </a:ext>
                  </a:extLst>
                </a:gridCol>
              </a:tblGrid>
              <a:tr h="29733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Supplier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Late Percentage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Number of Orders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1548152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Rogers Foam Corp.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4523919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Purforms Inc.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3%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180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97064824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Steelcase France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18%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32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7303764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Intex Technologies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23%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2144943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Kent Manufacturing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1,250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6623417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Grand Rapids Foam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39%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8871343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All Metal Designs Inc.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40%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1983585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Grand Rapids Foam (TX)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50%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610539"/>
                  </a:ext>
                </a:extLst>
              </a:tr>
              <a:tr h="2681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Average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33%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241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6569743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02A7509-6E37-664F-1CC1-D57E95D5F13E}"/>
              </a:ext>
            </a:extLst>
          </p:cNvPr>
          <p:cNvSpPr/>
          <p:nvPr/>
        </p:nvSpPr>
        <p:spPr>
          <a:xfrm>
            <a:off x="6578738" y="2115706"/>
            <a:ext cx="2241987" cy="59710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average, suppliers deliver 33% of orders late 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7F681-162E-0EC4-F285-7AACB5068B65}"/>
              </a:ext>
            </a:extLst>
          </p:cNvPr>
          <p:cNvSpPr/>
          <p:nvPr/>
        </p:nvSpPr>
        <p:spPr>
          <a:xfrm>
            <a:off x="6576029" y="3613969"/>
            <a:ext cx="2244697" cy="60763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 Suppliers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157BDD-AF58-D375-D486-5F32EEE99BEE}"/>
              </a:ext>
            </a:extLst>
          </p:cNvPr>
          <p:cNvSpPr/>
          <p:nvPr/>
        </p:nvSpPr>
        <p:spPr>
          <a:xfrm>
            <a:off x="6576028" y="2859575"/>
            <a:ext cx="2244697" cy="60763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1,000s of orders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CB429-C0D8-3168-4AA4-A67C1684C187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D73827-65F1-2DF3-CA27-541001D77F77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60141-C7CC-C85F-8447-365E298F4FA8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4206E-6F27-A1CF-0A88-D728706D2395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41E961-9D23-6240-AB27-F301E82B66D1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0F83D1-AB09-C825-A781-22DE84E3BC77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1BE89A-AAF6-296C-448E-7FD0B2D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</p:spPr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Recommending Suppliers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72ACCB-BEE5-0F5E-F3CC-C3C9C8094D6D}"/>
              </a:ext>
            </a:extLst>
          </p:cNvPr>
          <p:cNvSpPr/>
          <p:nvPr/>
        </p:nvSpPr>
        <p:spPr>
          <a:xfrm>
            <a:off x="6576028" y="4368363"/>
            <a:ext cx="2244697" cy="572838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Supplier performance varies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F2391-1A59-2573-5DC2-EA2AEC2B3F24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10FB1101-EE09-B6C7-AB77-84AF4992DED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6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62338-9A72-410D-D1D8-8DE54FDB79A1}"/>
              </a:ext>
            </a:extLst>
          </p:cNvPr>
          <p:cNvSpPr/>
          <p:nvPr/>
        </p:nvSpPr>
        <p:spPr>
          <a:xfrm>
            <a:off x="362315" y="1427179"/>
            <a:ext cx="8458411" cy="47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Group: Urethane Products</a:t>
            </a:r>
            <a:endParaRPr lang="en-US" sz="1800" b="1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D7574B-A821-EC32-22EA-433262B9A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48158"/>
              </p:ext>
            </p:extLst>
          </p:nvPr>
        </p:nvGraphicFramePr>
        <p:xfrm>
          <a:off x="2459735" y="2075226"/>
          <a:ext cx="6357840" cy="2850029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928053">
                  <a:extLst>
                    <a:ext uri="{9D8B030D-6E8A-4147-A177-3AD203B41FA5}">
                      <a16:colId xmlns:a16="http://schemas.microsoft.com/office/drawing/2014/main" val="3338774598"/>
                    </a:ext>
                  </a:extLst>
                </a:gridCol>
                <a:gridCol w="1662953">
                  <a:extLst>
                    <a:ext uri="{9D8B030D-6E8A-4147-A177-3AD203B41FA5}">
                      <a16:colId xmlns:a16="http://schemas.microsoft.com/office/drawing/2014/main" val="1861570210"/>
                    </a:ext>
                  </a:extLst>
                </a:gridCol>
                <a:gridCol w="1766834">
                  <a:extLst>
                    <a:ext uri="{9D8B030D-6E8A-4147-A177-3AD203B41FA5}">
                      <a16:colId xmlns:a16="http://schemas.microsoft.com/office/drawing/2014/main" val="241648443"/>
                    </a:ext>
                  </a:extLst>
                </a:gridCol>
              </a:tblGrid>
              <a:tr h="31256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Supplier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Late Percentage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/>
                        </a:rPr>
                        <a:t>Number of Orders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548152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Rogers Foam Corp.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0%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23919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Purforms Inc.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3%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180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7064824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Steelcase France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7303764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Intex Technologies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2144943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Kent Manufacturing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1,250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6623417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Grand Rapids Foam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887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All Metal Designs Inc.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1983585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/>
                        </a:rPr>
                        <a:t>Grand Rapids Foam (TX)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2610539"/>
                  </a:ext>
                </a:extLst>
              </a:tr>
              <a:tr h="2792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Average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65697437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7A1BE89A-AAF6-296C-448E-7FD0B2D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</p:spPr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Recommending Suppliers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0AEFF-27F8-B14E-8956-24A5CB30C684}"/>
              </a:ext>
            </a:extLst>
          </p:cNvPr>
          <p:cNvSpPr/>
          <p:nvPr/>
        </p:nvSpPr>
        <p:spPr>
          <a:xfrm>
            <a:off x="362315" y="2086887"/>
            <a:ext cx="1897043" cy="969726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u="sng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Strategy:</a:t>
            </a:r>
          </a:p>
          <a:p>
            <a:endParaRPr lang="en-US" sz="1200" b="1" u="sng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recommend only the best supplier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4408A-2097-5C07-9ECF-C0CF6AFEFD65}"/>
              </a:ext>
            </a:extLst>
          </p:cNvPr>
          <p:cNvSpPr/>
          <p:nvPr/>
        </p:nvSpPr>
        <p:spPr>
          <a:xfrm>
            <a:off x="23228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89022-CEA6-717F-EDC4-6FB6E3630DA8}"/>
              </a:ext>
            </a:extLst>
          </p:cNvPr>
          <p:cNvSpPr/>
          <p:nvPr/>
        </p:nvSpPr>
        <p:spPr>
          <a:xfrm>
            <a:off x="2275571" y="218245"/>
            <a:ext cx="922232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BF363-ABAA-2DD7-C31B-EEFD8E5C5FD0}"/>
              </a:ext>
            </a:extLst>
          </p:cNvPr>
          <p:cNvSpPr/>
          <p:nvPr/>
        </p:nvSpPr>
        <p:spPr>
          <a:xfrm>
            <a:off x="5346841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2F11F7-DBDD-F83E-F4DA-E68516806A96}"/>
              </a:ext>
            </a:extLst>
          </p:cNvPr>
          <p:cNvSpPr/>
          <p:nvPr/>
        </p:nvSpPr>
        <p:spPr>
          <a:xfrm>
            <a:off x="3297214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2C61DF-ACA4-F2E1-8B38-6827EEE3D14E}"/>
              </a:ext>
            </a:extLst>
          </p:cNvPr>
          <p:cNvSpPr/>
          <p:nvPr/>
        </p:nvSpPr>
        <p:spPr>
          <a:xfrm>
            <a:off x="1253928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&amp;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4EB39-05D0-4D9A-A872-4F271CB93FBE}"/>
              </a:ext>
            </a:extLst>
          </p:cNvPr>
          <p:cNvSpPr/>
          <p:nvPr/>
        </p:nvSpPr>
        <p:spPr>
          <a:xfrm>
            <a:off x="6374825" y="218245"/>
            <a:ext cx="922232" cy="307777"/>
          </a:xfrm>
          <a:prstGeom prst="rect">
            <a:avLst/>
          </a:prstGeom>
          <a:solidFill>
            <a:srgbClr val="D8D6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AB9F9-6403-3FF9-BB17-31A770E61580}"/>
              </a:ext>
            </a:extLst>
          </p:cNvPr>
          <p:cNvSpPr/>
          <p:nvPr/>
        </p:nvSpPr>
        <p:spPr>
          <a:xfrm>
            <a:off x="4318857" y="218245"/>
            <a:ext cx="922232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Limitations</a:t>
            </a: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919EA0E3-1FCC-7AFF-984E-DAFD822B4C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112416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6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6D8DAD"/>
      </a:accent1>
      <a:accent2>
        <a:srgbClr val="C0CDD8"/>
      </a:accent2>
      <a:accent3>
        <a:srgbClr val="9CA27B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f1cb94b-44f5-4310-974f-2fac5666f9eb">
      <UserInfo>
        <DisplayName>Blake, Brandy B</DisplayName>
        <AccountId>24</AccountId>
        <AccountType/>
      </UserInfo>
    </SharedWithUsers>
    <lcf76f155ced4ddcb4097134ff3c332f xmlns="9fb3eea8-048d-4b35-b400-bed3bfcf670e">
      <Terms xmlns="http://schemas.microsoft.com/office/infopath/2007/PartnerControls"/>
    </lcf76f155ced4ddcb4097134ff3c332f>
    <TaxCatchAll xmlns="af1cb94b-44f5-4310-974f-2fac5666f9e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1A6F7C029C41B639D677C77E2F32" ma:contentTypeVersion="10" ma:contentTypeDescription="Create a new document." ma:contentTypeScope="" ma:versionID="68c3d61f79722a627b1edc92f49418bd">
  <xsd:schema xmlns:xsd="http://www.w3.org/2001/XMLSchema" xmlns:xs="http://www.w3.org/2001/XMLSchema" xmlns:p="http://schemas.microsoft.com/office/2006/metadata/properties" xmlns:ns2="9fb3eea8-048d-4b35-b400-bed3bfcf670e" xmlns:ns3="af1cb94b-44f5-4310-974f-2fac5666f9eb" targetNamespace="http://schemas.microsoft.com/office/2006/metadata/properties" ma:root="true" ma:fieldsID="8c4ce132143ddbed810940ca8d2b529d" ns2:_="" ns3:_="">
    <xsd:import namespace="9fb3eea8-048d-4b35-b400-bed3bfcf670e"/>
    <xsd:import namespace="af1cb94b-44f5-4310-974f-2fac5666f9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b3eea8-048d-4b35-b400-bed3bfcf67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94b-44f5-4310-974f-2fac5666f9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32cbe8e-4eff-471c-9744-b501d8be887e}" ma:internalName="TaxCatchAll" ma:showField="CatchAllData" ma:web="af1cb94b-44f5-4310-974f-2fac5666f9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E97245-8B6E-4D49-82FC-E7A7854958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33BFD4-2240-4C27-94A1-5A2E8BE7FA56}">
  <ds:schemaRefs>
    <ds:schemaRef ds:uri="9fb3eea8-048d-4b35-b400-bed3bfcf670e"/>
    <ds:schemaRef ds:uri="af1cb94b-44f5-4310-974f-2fac5666f9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EB0B75-818C-42A8-BCF7-D824F4FBBF92}">
  <ds:schemaRefs>
    <ds:schemaRef ds:uri="9fb3eea8-048d-4b35-b400-bed3bfcf670e"/>
    <ds:schemaRef ds:uri="af1cb94b-44f5-4310-974f-2fac5666f9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62</Slides>
  <Notes>26</Notes>
  <HiddenSlides>15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Viola template</vt:lpstr>
      <vt:lpstr>SteelJackets</vt:lpstr>
      <vt:lpstr>Team Introduction</vt:lpstr>
      <vt:lpstr>Senior Design</vt:lpstr>
      <vt:lpstr>System Overview</vt:lpstr>
      <vt:lpstr>Steelcase – By the Numbers</vt:lpstr>
      <vt:lpstr>Declining Supplier Performance</vt:lpstr>
      <vt:lpstr>Opportunities</vt:lpstr>
      <vt:lpstr>Recommending Suppliers</vt:lpstr>
      <vt:lpstr>Recommending Suppliers</vt:lpstr>
      <vt:lpstr>Recommending Suppliers</vt:lpstr>
      <vt:lpstr>Recommending Suppliers</vt:lpstr>
      <vt:lpstr>Recommending Suppliers</vt:lpstr>
      <vt:lpstr>Distribution Fitting</vt:lpstr>
      <vt:lpstr>Supplier Performance</vt:lpstr>
      <vt:lpstr>Joint Distributions</vt:lpstr>
      <vt:lpstr>Joint Distributions</vt:lpstr>
      <vt:lpstr>Joint Distributions</vt:lpstr>
      <vt:lpstr>Joint Distributions</vt:lpstr>
      <vt:lpstr>Joint Distributions</vt:lpstr>
      <vt:lpstr>Joint Distributions</vt:lpstr>
      <vt:lpstr>Joint Distributions</vt:lpstr>
      <vt:lpstr>Joint Distributions</vt:lpstr>
      <vt:lpstr>Joint Distributions</vt:lpstr>
      <vt:lpstr>Does it Work?</vt:lpstr>
      <vt:lpstr>Limitations</vt:lpstr>
      <vt:lpstr>Streamlit Introduction</vt:lpstr>
      <vt:lpstr>Streamlit Pages</vt:lpstr>
      <vt:lpstr>Recommendations Page – Portfolio Weights View</vt:lpstr>
      <vt:lpstr>Recommendations Page – Mean-Variance View</vt:lpstr>
      <vt:lpstr>Recommendations Page – Distributions View</vt:lpstr>
      <vt:lpstr>Descriptive Analytics</vt:lpstr>
      <vt:lpstr>Streamlit Pages</vt:lpstr>
      <vt:lpstr>Homepage</vt:lpstr>
      <vt:lpstr>Streamlit Pages</vt:lpstr>
      <vt:lpstr>Analytics Page</vt:lpstr>
      <vt:lpstr>Analytics Page – Scatter</vt:lpstr>
      <vt:lpstr>Analytics Page – Performance Over Time</vt:lpstr>
      <vt:lpstr>Forecasting - Opportunity</vt:lpstr>
      <vt:lpstr>Analytics Page – Performance Over Time</vt:lpstr>
      <vt:lpstr>Summary</vt:lpstr>
      <vt:lpstr>PowerPoint Presentation</vt:lpstr>
      <vt:lpstr>Appendix A: Supplier Performance Metrics</vt:lpstr>
      <vt:lpstr>Appendix A: Supplier Performance Metrics Cont’d</vt:lpstr>
      <vt:lpstr>Appendix B: Supplier Performance Distributions</vt:lpstr>
      <vt:lpstr>Appendix C: Supplier Performance Distributions Fit</vt:lpstr>
      <vt:lpstr>Appendix D: Monthly Trials</vt:lpstr>
      <vt:lpstr>Appendix E: Monthly Trials Visualized</vt:lpstr>
      <vt:lpstr>Appendix F: Trials by Month / Material Group</vt:lpstr>
      <vt:lpstr>Joint Distributions</vt:lpstr>
      <vt:lpstr>Joint Distributions</vt:lpstr>
      <vt:lpstr>Appendix G: Homepage</vt:lpstr>
      <vt:lpstr>Appendix G: Homepage Cont’d</vt:lpstr>
      <vt:lpstr>Appendix H: Supplier Scoring Page</vt:lpstr>
      <vt:lpstr>Appendix H: Supplier Scoring Page Cont’d</vt:lpstr>
      <vt:lpstr>Appendix I: Analytics Page – Scatter</vt:lpstr>
      <vt:lpstr>Appendix J: Original Success Metrics</vt:lpstr>
      <vt:lpstr>Appendix K: Forecasting - Implementation</vt:lpstr>
      <vt:lpstr>Appendix K: Forecasting - Implementation Cont’d</vt:lpstr>
      <vt:lpstr>Appendix L: Joint Distributions</vt:lpstr>
      <vt:lpstr>Appendix M: Joint Distributions Cont’d</vt:lpstr>
      <vt:lpstr>Appendix M: Joint Distributions Cont’d</vt:lpstr>
      <vt:lpstr>Appendix O: Does it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17 Project Proposal</dc:title>
  <cp:revision>1</cp:revision>
  <dcterms:modified xsi:type="dcterms:W3CDTF">2022-12-05T15:20:51Z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0x010100570D1A6F7C029C41B639D677C77E2F32</vt:lpwstr>
  </property>
  <property fmtid="{D5CDD505-2E9C-101B-9397-08002B2CF9AE}" pid="3" name="MediaServiceImageTags">
    <vt:lpwstr/>
  </property>
</Properties>
</file>