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sldIdLst>
    <p:sldId id="256" r:id="rId2"/>
    <p:sldId id="257" r:id="rId3"/>
    <p:sldId id="259" r:id="rId4"/>
    <p:sldId id="260" r:id="rId5"/>
    <p:sldId id="261" r:id="rId6"/>
    <p:sldId id="262" r:id="rId7"/>
    <p:sldId id="263" r:id="rId8"/>
    <p:sldId id="264" r:id="rId9"/>
    <p:sldId id="25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64" d="100"/>
          <a:sy n="64" d="100"/>
        </p:scale>
        <p:origin x="84"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BB038C-D29A-4792-A03A-4A29803D0350}"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6476F-93A6-4274-BC42-3CC727D15F89}" type="slidenum">
              <a:rPr lang="en-US" smtClean="0"/>
              <a:t>‹#›</a:t>
            </a:fld>
            <a:endParaRPr lang="en-US"/>
          </a:p>
        </p:txBody>
      </p:sp>
    </p:spTree>
    <p:extLst>
      <p:ext uri="{BB962C8B-B14F-4D97-AF65-F5344CB8AC3E}">
        <p14:creationId xmlns:p14="http://schemas.microsoft.com/office/powerpoint/2010/main" val="402787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BB038C-D29A-4792-A03A-4A29803D0350}"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6476F-93A6-4274-BC42-3CC727D15F89}" type="slidenum">
              <a:rPr lang="en-US" smtClean="0"/>
              <a:t>‹#›</a:t>
            </a:fld>
            <a:endParaRPr lang="en-US"/>
          </a:p>
        </p:txBody>
      </p:sp>
    </p:spTree>
    <p:extLst>
      <p:ext uri="{BB962C8B-B14F-4D97-AF65-F5344CB8AC3E}">
        <p14:creationId xmlns:p14="http://schemas.microsoft.com/office/powerpoint/2010/main" val="120161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BB038C-D29A-4792-A03A-4A29803D0350}"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6476F-93A6-4274-BC42-3CC727D15F8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7737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BB038C-D29A-4792-A03A-4A29803D0350}"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6476F-93A6-4274-BC42-3CC727D15F89}" type="slidenum">
              <a:rPr lang="en-US" smtClean="0"/>
              <a:t>‹#›</a:t>
            </a:fld>
            <a:endParaRPr lang="en-US"/>
          </a:p>
        </p:txBody>
      </p:sp>
    </p:spTree>
    <p:extLst>
      <p:ext uri="{BB962C8B-B14F-4D97-AF65-F5344CB8AC3E}">
        <p14:creationId xmlns:p14="http://schemas.microsoft.com/office/powerpoint/2010/main" val="154205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BB038C-D29A-4792-A03A-4A29803D0350}"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6476F-93A6-4274-BC42-3CC727D15F8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0540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BB038C-D29A-4792-A03A-4A29803D0350}"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6476F-93A6-4274-BC42-3CC727D15F89}" type="slidenum">
              <a:rPr lang="en-US" smtClean="0"/>
              <a:t>‹#›</a:t>
            </a:fld>
            <a:endParaRPr lang="en-US"/>
          </a:p>
        </p:txBody>
      </p:sp>
    </p:spTree>
    <p:extLst>
      <p:ext uri="{BB962C8B-B14F-4D97-AF65-F5344CB8AC3E}">
        <p14:creationId xmlns:p14="http://schemas.microsoft.com/office/powerpoint/2010/main" val="2465262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BB038C-D29A-4792-A03A-4A29803D0350}"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6476F-93A6-4274-BC42-3CC727D15F89}" type="slidenum">
              <a:rPr lang="en-US" smtClean="0"/>
              <a:t>‹#›</a:t>
            </a:fld>
            <a:endParaRPr lang="en-US"/>
          </a:p>
        </p:txBody>
      </p:sp>
    </p:spTree>
    <p:extLst>
      <p:ext uri="{BB962C8B-B14F-4D97-AF65-F5344CB8AC3E}">
        <p14:creationId xmlns:p14="http://schemas.microsoft.com/office/powerpoint/2010/main" val="376315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BB038C-D29A-4792-A03A-4A29803D0350}"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6476F-93A6-4274-BC42-3CC727D15F89}" type="slidenum">
              <a:rPr lang="en-US" smtClean="0"/>
              <a:t>‹#›</a:t>
            </a:fld>
            <a:endParaRPr lang="en-US"/>
          </a:p>
        </p:txBody>
      </p:sp>
    </p:spTree>
    <p:extLst>
      <p:ext uri="{BB962C8B-B14F-4D97-AF65-F5344CB8AC3E}">
        <p14:creationId xmlns:p14="http://schemas.microsoft.com/office/powerpoint/2010/main" val="3798220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BB038C-D29A-4792-A03A-4A29803D0350}"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6476F-93A6-4274-BC42-3CC727D15F89}" type="slidenum">
              <a:rPr lang="en-US" smtClean="0"/>
              <a:t>‹#›</a:t>
            </a:fld>
            <a:endParaRPr lang="en-US"/>
          </a:p>
        </p:txBody>
      </p:sp>
    </p:spTree>
    <p:extLst>
      <p:ext uri="{BB962C8B-B14F-4D97-AF65-F5344CB8AC3E}">
        <p14:creationId xmlns:p14="http://schemas.microsoft.com/office/powerpoint/2010/main" val="293885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BB038C-D29A-4792-A03A-4A29803D0350}"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C6476F-93A6-4274-BC42-3CC727D15F89}" type="slidenum">
              <a:rPr lang="en-US" smtClean="0"/>
              <a:t>‹#›</a:t>
            </a:fld>
            <a:endParaRPr lang="en-US"/>
          </a:p>
        </p:txBody>
      </p:sp>
    </p:spTree>
    <p:extLst>
      <p:ext uri="{BB962C8B-B14F-4D97-AF65-F5344CB8AC3E}">
        <p14:creationId xmlns:p14="http://schemas.microsoft.com/office/powerpoint/2010/main" val="331502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BB038C-D29A-4792-A03A-4A29803D0350}"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C6476F-93A6-4274-BC42-3CC727D15F89}" type="slidenum">
              <a:rPr lang="en-US" smtClean="0"/>
              <a:t>‹#›</a:t>
            </a:fld>
            <a:endParaRPr lang="en-US"/>
          </a:p>
        </p:txBody>
      </p:sp>
    </p:spTree>
    <p:extLst>
      <p:ext uri="{BB962C8B-B14F-4D97-AF65-F5344CB8AC3E}">
        <p14:creationId xmlns:p14="http://schemas.microsoft.com/office/powerpoint/2010/main" val="177049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BB038C-D29A-4792-A03A-4A29803D0350}" type="datetimeFigureOut">
              <a:rPr lang="en-US" smtClean="0"/>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C6476F-93A6-4274-BC42-3CC727D15F89}" type="slidenum">
              <a:rPr lang="en-US" smtClean="0"/>
              <a:t>‹#›</a:t>
            </a:fld>
            <a:endParaRPr lang="en-US"/>
          </a:p>
        </p:txBody>
      </p:sp>
    </p:spTree>
    <p:extLst>
      <p:ext uri="{BB962C8B-B14F-4D97-AF65-F5344CB8AC3E}">
        <p14:creationId xmlns:p14="http://schemas.microsoft.com/office/powerpoint/2010/main" val="113566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BB038C-D29A-4792-A03A-4A29803D0350}" type="datetimeFigureOut">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C6476F-93A6-4274-BC42-3CC727D15F89}" type="slidenum">
              <a:rPr lang="en-US" smtClean="0"/>
              <a:t>‹#›</a:t>
            </a:fld>
            <a:endParaRPr lang="en-US"/>
          </a:p>
        </p:txBody>
      </p:sp>
    </p:spTree>
    <p:extLst>
      <p:ext uri="{BB962C8B-B14F-4D97-AF65-F5344CB8AC3E}">
        <p14:creationId xmlns:p14="http://schemas.microsoft.com/office/powerpoint/2010/main" val="341122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B038C-D29A-4792-A03A-4A29803D0350}" type="datetimeFigureOut">
              <a:rPr lang="en-US" smtClean="0"/>
              <a:t>5/9/2020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C6476F-93A6-4274-BC42-3CC727D15F89}" type="slidenum">
              <a:rPr lang="en-US" smtClean="0"/>
              <a:t>‹#›</a:t>
            </a:fld>
            <a:endParaRPr lang="en-US"/>
          </a:p>
        </p:txBody>
      </p:sp>
    </p:spTree>
    <p:extLst>
      <p:ext uri="{BB962C8B-B14F-4D97-AF65-F5344CB8AC3E}">
        <p14:creationId xmlns:p14="http://schemas.microsoft.com/office/powerpoint/2010/main" val="387388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BB038C-D29A-4792-A03A-4A29803D0350}"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C6476F-93A6-4274-BC42-3CC727D15F89}" type="slidenum">
              <a:rPr lang="en-US" smtClean="0"/>
              <a:t>‹#›</a:t>
            </a:fld>
            <a:endParaRPr lang="en-US"/>
          </a:p>
        </p:txBody>
      </p:sp>
    </p:spTree>
    <p:extLst>
      <p:ext uri="{BB962C8B-B14F-4D97-AF65-F5344CB8AC3E}">
        <p14:creationId xmlns:p14="http://schemas.microsoft.com/office/powerpoint/2010/main" val="303405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BB038C-D29A-4792-A03A-4A29803D0350}"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C6476F-93A6-4274-BC42-3CC727D15F89}" type="slidenum">
              <a:rPr lang="en-US" smtClean="0"/>
              <a:t>‹#›</a:t>
            </a:fld>
            <a:endParaRPr lang="en-US"/>
          </a:p>
        </p:txBody>
      </p:sp>
    </p:spTree>
    <p:extLst>
      <p:ext uri="{BB962C8B-B14F-4D97-AF65-F5344CB8AC3E}">
        <p14:creationId xmlns:p14="http://schemas.microsoft.com/office/powerpoint/2010/main" val="138753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BB038C-D29A-4792-A03A-4A29803D0350}" type="datetimeFigureOut">
              <a:rPr lang="en-US" smtClean="0"/>
              <a:t>5/9/2020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C6476F-93A6-4274-BC42-3CC727D15F89}" type="slidenum">
              <a:rPr lang="en-US" smtClean="0"/>
              <a:t>‹#›</a:t>
            </a:fld>
            <a:endParaRPr lang="en-US"/>
          </a:p>
        </p:txBody>
      </p:sp>
    </p:spTree>
    <p:extLst>
      <p:ext uri="{BB962C8B-B14F-4D97-AF65-F5344CB8AC3E}">
        <p14:creationId xmlns:p14="http://schemas.microsoft.com/office/powerpoint/2010/main" val="3637264129"/>
      </p:ext>
    </p:extLst>
  </p:cSld>
  <p:clrMap bg1="dk1" tx1="lt1" bg2="dk2" tx2="lt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london.gov.uk/dataset/land-area-and-population-density-ward-and-borough" TargetMode="External"/><Relationship Id="rId2" Type="http://schemas.openxmlformats.org/officeDocument/2006/relationships/hyperlink" Target="https://data.london.gov.uk/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Finding best London borough for Indian Restaurant</a:t>
            </a:r>
            <a:endParaRPr lang="en-US" sz="4400" dirty="0"/>
          </a:p>
        </p:txBody>
      </p:sp>
      <p:sp>
        <p:nvSpPr>
          <p:cNvPr id="3" name="Subtitle 2"/>
          <p:cNvSpPr>
            <a:spLocks noGrp="1"/>
          </p:cNvSpPr>
          <p:nvPr>
            <p:ph type="subTitle" idx="1"/>
          </p:nvPr>
        </p:nvSpPr>
        <p:spPr/>
        <p:txBody>
          <a:bodyPr>
            <a:normAutofit/>
          </a:bodyPr>
          <a:lstStyle/>
          <a:p>
            <a:r>
              <a:rPr lang="en-US" sz="2800" dirty="0" smtClean="0"/>
              <a:t>Jyoti Kumar</a:t>
            </a:r>
            <a:endParaRPr lang="en-US" sz="2800" dirty="0"/>
          </a:p>
        </p:txBody>
      </p:sp>
    </p:spTree>
    <p:extLst>
      <p:ext uri="{BB962C8B-B14F-4D97-AF65-F5344CB8AC3E}">
        <p14:creationId xmlns:p14="http://schemas.microsoft.com/office/powerpoint/2010/main" val="110605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further direction</a:t>
            </a:r>
            <a:endParaRPr lang="en-US" dirty="0"/>
          </a:p>
        </p:txBody>
      </p:sp>
      <p:sp>
        <p:nvSpPr>
          <p:cNvPr id="3" name="Content Placeholder 2"/>
          <p:cNvSpPr>
            <a:spLocks noGrp="1"/>
          </p:cNvSpPr>
          <p:nvPr>
            <p:ph idx="1"/>
          </p:nvPr>
        </p:nvSpPr>
        <p:spPr>
          <a:xfrm>
            <a:off x="677333" y="2160589"/>
            <a:ext cx="9426037" cy="4195241"/>
          </a:xfrm>
        </p:spPr>
        <p:txBody>
          <a:bodyPr>
            <a:normAutofit/>
          </a:bodyPr>
          <a:lstStyle/>
          <a:p>
            <a:r>
              <a:rPr lang="en-US" dirty="0" smtClean="0"/>
              <a:t>Based on the analysis Westminster &amp; </a:t>
            </a:r>
            <a:r>
              <a:rPr lang="en-US" dirty="0" err="1" smtClean="0"/>
              <a:t>Wandsworth</a:t>
            </a:r>
            <a:r>
              <a:rPr lang="en-US" dirty="0" smtClean="0"/>
              <a:t> were chosen the most attractive option.</a:t>
            </a:r>
          </a:p>
          <a:p>
            <a:r>
              <a:rPr lang="en-US" dirty="0" smtClean="0"/>
              <a:t>Further analysis can also be done on other Boroughs in the common set defined from two analysis based on other factors such as distance to city center etc.</a:t>
            </a:r>
          </a:p>
          <a:p>
            <a:r>
              <a:rPr lang="en-US" dirty="0" smtClean="0"/>
              <a:t>Once borough is selected deeper analysis can be done to find the best exact restaurant location in that borough taking into account factors such as number of parking places in the vicinity etc.</a:t>
            </a:r>
          </a:p>
          <a:p>
            <a:r>
              <a:rPr lang="en-US" dirty="0" smtClean="0"/>
              <a:t>Foursquare doesn’t represent the full picture as many venues are not listed, so another map such as Google map or </a:t>
            </a:r>
            <a:r>
              <a:rPr lang="en-US" dirty="0" err="1" smtClean="0"/>
              <a:t>Openstreetmap</a:t>
            </a:r>
            <a:r>
              <a:rPr lang="en-US" dirty="0" smtClean="0"/>
              <a:t> may provide more insights. </a:t>
            </a:r>
          </a:p>
          <a:p>
            <a:r>
              <a:rPr lang="en-US" dirty="0" smtClean="0"/>
              <a:t>Also Borough have complex geometry and doing analysis based on radius from center might have missed some key venues and prone to error. This can definitely be further improved.</a:t>
            </a:r>
            <a:endParaRPr lang="en-US" dirty="0"/>
          </a:p>
        </p:txBody>
      </p:sp>
    </p:spTree>
    <p:extLst>
      <p:ext uri="{BB962C8B-B14F-4D97-AF65-F5344CB8AC3E}">
        <p14:creationId xmlns:p14="http://schemas.microsoft.com/office/powerpoint/2010/main" val="3096407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London has huge variety of restaurant for every taste and thus to start restaurant business may not be an easy task.</a:t>
            </a:r>
          </a:p>
          <a:p>
            <a:pPr>
              <a:buFont typeface="Arial" panose="020B0604020202020204" pitchFamily="34" charset="0"/>
              <a:buChar char="•"/>
            </a:pPr>
            <a:r>
              <a:rPr lang="en-US" dirty="0" smtClean="0"/>
              <a:t> Our stakeholder would like to open an Indian restaurant with middle-high level price.</a:t>
            </a:r>
          </a:p>
          <a:p>
            <a:pPr>
              <a:buFont typeface="Arial" panose="020B0604020202020204" pitchFamily="34" charset="0"/>
              <a:buChar char="•"/>
            </a:pPr>
            <a:r>
              <a:rPr lang="en-US" dirty="0"/>
              <a:t> </a:t>
            </a:r>
            <a:r>
              <a:rPr lang="en-US" dirty="0" smtClean="0"/>
              <a:t>There are many criteria which affect the decision to select the location for restaurant to maximize revenue.</a:t>
            </a:r>
          </a:p>
          <a:p>
            <a:pPr>
              <a:buFont typeface="Arial" panose="020B0604020202020204" pitchFamily="34" charset="0"/>
              <a:buChar char="•"/>
            </a:pPr>
            <a:r>
              <a:rPr lang="en-US" dirty="0"/>
              <a:t> </a:t>
            </a:r>
            <a:r>
              <a:rPr lang="en-US" dirty="0" smtClean="0"/>
              <a:t>In this project we perform basic analysis to chose most optimum borough in London for opening an Indian restaurant. </a:t>
            </a:r>
          </a:p>
          <a:p>
            <a:pPr>
              <a:buFont typeface="Arial" panose="020B0604020202020204" pitchFamily="34" charset="0"/>
              <a:buChar char="•"/>
            </a:pPr>
            <a:r>
              <a:rPr lang="en-US" dirty="0"/>
              <a:t> </a:t>
            </a:r>
            <a:r>
              <a:rPr lang="en-US" dirty="0" smtClean="0"/>
              <a:t>The analysis is purely based on the population, density of current restaurants and income per person in the borough. </a:t>
            </a:r>
            <a:endParaRPr lang="en-US" dirty="0"/>
          </a:p>
        </p:txBody>
      </p:sp>
    </p:spTree>
    <p:extLst>
      <p:ext uri="{BB962C8B-B14F-4D97-AF65-F5344CB8AC3E}">
        <p14:creationId xmlns:p14="http://schemas.microsoft.com/office/powerpoint/2010/main" val="2966627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cleaning </a:t>
            </a:r>
            <a:endParaRPr lang="en-US" dirty="0"/>
          </a:p>
        </p:txBody>
      </p:sp>
      <p:sp>
        <p:nvSpPr>
          <p:cNvPr id="3" name="Content Placeholder 2"/>
          <p:cNvSpPr>
            <a:spLocks noGrp="1"/>
          </p:cNvSpPr>
          <p:nvPr>
            <p:ph idx="1"/>
          </p:nvPr>
        </p:nvSpPr>
        <p:spPr/>
        <p:txBody>
          <a:bodyPr>
            <a:normAutofit/>
          </a:bodyPr>
          <a:lstStyle/>
          <a:p>
            <a:r>
              <a:rPr lang="en-US" dirty="0" smtClean="0"/>
              <a:t>Data related Net income per person, population, population density and Asian community population for each borough was sourced from London </a:t>
            </a:r>
            <a:r>
              <a:rPr lang="en-US" dirty="0" err="1" smtClean="0"/>
              <a:t>datastore</a:t>
            </a:r>
            <a:r>
              <a:rPr lang="en-US" dirty="0"/>
              <a:t> </a:t>
            </a:r>
            <a:r>
              <a:rPr lang="en-US" u="sng" dirty="0">
                <a:hlinkClick r:id="rId2"/>
              </a:rPr>
              <a:t>https://data.london.gov.uk/dataset</a:t>
            </a:r>
            <a:r>
              <a:rPr lang="en-US" u="sng" dirty="0" smtClean="0">
                <a:hlinkClick r:id="rId2"/>
              </a:rPr>
              <a:t>/</a:t>
            </a:r>
            <a:endParaRPr lang="en-US" u="sng" dirty="0" smtClean="0"/>
          </a:p>
          <a:p>
            <a:r>
              <a:rPr lang="en-US" dirty="0" smtClean="0"/>
              <a:t>Coordinates of all the borough in London was sourced from Wikipedia </a:t>
            </a:r>
            <a:r>
              <a:rPr lang="en-US" u="sng" dirty="0" smtClean="0">
                <a:hlinkClick r:id="rId3"/>
              </a:rPr>
              <a:t>https</a:t>
            </a:r>
            <a:r>
              <a:rPr lang="en-US" u="sng" dirty="0">
                <a:hlinkClick r:id="rId3"/>
              </a:rPr>
              <a:t>://data.london.gov.uk/dataset/land-area-and-population-density-ward-and-borough</a:t>
            </a:r>
            <a:r>
              <a:rPr lang="en-US" dirty="0"/>
              <a:t> </a:t>
            </a:r>
            <a:endParaRPr lang="en-US" dirty="0" smtClean="0"/>
          </a:p>
          <a:p>
            <a:r>
              <a:rPr lang="en-US" dirty="0" smtClean="0"/>
              <a:t>Number of restaurants and Indian restaurants within certain radius of each borough was sourced using </a:t>
            </a:r>
            <a:r>
              <a:rPr lang="en-US" dirty="0" err="1" smtClean="0"/>
              <a:t>Foresquare</a:t>
            </a:r>
            <a:r>
              <a:rPr lang="en-US" dirty="0" smtClean="0"/>
              <a:t> API.</a:t>
            </a:r>
          </a:p>
          <a:p>
            <a:r>
              <a:rPr lang="en-US" dirty="0" smtClean="0"/>
              <a:t>All the relevant data from each source was combined in one </a:t>
            </a:r>
            <a:r>
              <a:rPr lang="en-US" dirty="0" err="1" smtClean="0"/>
              <a:t>dataframe</a:t>
            </a:r>
            <a:r>
              <a:rPr lang="en-US" dirty="0" smtClean="0"/>
              <a:t>, which required cleaning, formatting and harmonizing from each source. </a:t>
            </a:r>
          </a:p>
          <a:p>
            <a:r>
              <a:rPr lang="en-US" dirty="0" smtClean="0"/>
              <a:t>Cleaned data has 32 rows (for each borough) and 10 columns. </a:t>
            </a:r>
            <a:endParaRPr lang="en-US" dirty="0"/>
          </a:p>
        </p:txBody>
      </p:sp>
    </p:spTree>
    <p:extLst>
      <p:ext uri="{BB962C8B-B14F-4D97-AF65-F5344CB8AC3E}">
        <p14:creationId xmlns:p14="http://schemas.microsoft.com/office/powerpoint/2010/main" val="1722728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 population</a:t>
            </a:r>
            <a:endParaRPr lang="en-US" dirty="0"/>
          </a:p>
        </p:txBody>
      </p:sp>
      <p:pic>
        <p:nvPicPr>
          <p:cNvPr id="4" name="Content Placeholder 3"/>
          <p:cNvPicPr>
            <a:picLocks noGrp="1" noChangeAspect="1"/>
          </p:cNvPicPr>
          <p:nvPr>
            <p:ph idx="1"/>
          </p:nvPr>
        </p:nvPicPr>
        <p:blipFill>
          <a:blip r:embed="rId2"/>
          <a:stretch>
            <a:fillRect/>
          </a:stretch>
        </p:blipFill>
        <p:spPr>
          <a:xfrm>
            <a:off x="149902" y="1404912"/>
            <a:ext cx="5683532" cy="3881437"/>
          </a:xfrm>
          <a:prstGeom prst="rect">
            <a:avLst/>
          </a:prstGeom>
        </p:spPr>
      </p:pic>
      <p:pic>
        <p:nvPicPr>
          <p:cNvPr id="5" name="Picture 4"/>
          <p:cNvPicPr>
            <a:picLocks noChangeAspect="1"/>
          </p:cNvPicPr>
          <p:nvPr/>
        </p:nvPicPr>
        <p:blipFill>
          <a:blip r:embed="rId3"/>
          <a:stretch>
            <a:fillRect/>
          </a:stretch>
        </p:blipFill>
        <p:spPr>
          <a:xfrm>
            <a:off x="5833434" y="1404912"/>
            <a:ext cx="5825193" cy="3881437"/>
          </a:xfrm>
          <a:prstGeom prst="rect">
            <a:avLst/>
          </a:prstGeom>
        </p:spPr>
      </p:pic>
      <p:sp>
        <p:nvSpPr>
          <p:cNvPr id="6" name="TextBox 5"/>
          <p:cNvSpPr txBox="1"/>
          <p:nvPr/>
        </p:nvSpPr>
        <p:spPr>
          <a:xfrm>
            <a:off x="314793" y="5486400"/>
            <a:ext cx="11260108" cy="923330"/>
          </a:xfrm>
          <a:prstGeom prst="rect">
            <a:avLst/>
          </a:prstGeom>
          <a:solidFill>
            <a:schemeClr val="bg2"/>
          </a:solidFill>
        </p:spPr>
        <p:txBody>
          <a:bodyPr wrap="square" rtlCol="0">
            <a:spAutoFit/>
          </a:bodyPr>
          <a:lstStyle/>
          <a:p>
            <a:r>
              <a:rPr lang="en-US" dirty="0" smtClean="0"/>
              <a:t>Simple bar chart of population data reveals that even if the most populated borough is Barnet the population density in that borough is only average as the area of this borough is really large. The most densely populated borough on the other hand is Tower Hamlets and Islington.</a:t>
            </a:r>
            <a:endParaRPr lang="en-US" dirty="0"/>
          </a:p>
        </p:txBody>
      </p:sp>
    </p:spTree>
    <p:extLst>
      <p:ext uri="{BB962C8B-B14F-4D97-AF65-F5344CB8AC3E}">
        <p14:creationId xmlns:p14="http://schemas.microsoft.com/office/powerpoint/2010/main" val="931902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 Restaurants</a:t>
            </a:r>
            <a:endParaRPr lang="en-US" dirty="0"/>
          </a:p>
        </p:txBody>
      </p:sp>
      <p:sp>
        <p:nvSpPr>
          <p:cNvPr id="3" name="Content Placeholder 2"/>
          <p:cNvSpPr>
            <a:spLocks noGrp="1"/>
          </p:cNvSpPr>
          <p:nvPr>
            <p:ph idx="1"/>
          </p:nvPr>
        </p:nvSpPr>
        <p:spPr>
          <a:xfrm>
            <a:off x="350734" y="1607288"/>
            <a:ext cx="4836913" cy="3880773"/>
          </a:xfrm>
        </p:spPr>
        <p:txBody>
          <a:bodyPr>
            <a:normAutofit/>
          </a:bodyPr>
          <a:lstStyle/>
          <a:p>
            <a:pPr marL="0" indent="0">
              <a:buNone/>
            </a:pPr>
            <a:r>
              <a:rPr lang="en-US" dirty="0" smtClean="0"/>
              <a:t>Simple bar chart analysis on number of restaurant gives some idea how these are distributed over different boroughs.</a:t>
            </a:r>
          </a:p>
          <a:p>
            <a:pPr marL="0" indent="0">
              <a:buNone/>
            </a:pPr>
            <a:endParaRPr lang="en-US" dirty="0"/>
          </a:p>
          <a:p>
            <a:pPr marL="0" indent="0">
              <a:buNone/>
            </a:pPr>
            <a:r>
              <a:rPr lang="en-US" dirty="0" smtClean="0"/>
              <a:t>Hammersmith and </a:t>
            </a:r>
            <a:r>
              <a:rPr lang="en-US" dirty="0" err="1" smtClean="0"/>
              <a:t>Fulham</a:t>
            </a:r>
            <a:r>
              <a:rPr lang="en-US" dirty="0" smtClean="0"/>
              <a:t> clearly have large number of restaurants as well as good proportion of that are Indian restaurant. </a:t>
            </a:r>
          </a:p>
          <a:p>
            <a:pPr marL="0" indent="0">
              <a:buNone/>
            </a:pPr>
            <a:endParaRPr lang="en-US" dirty="0"/>
          </a:p>
          <a:p>
            <a:pPr marL="0" indent="0">
              <a:buNone/>
            </a:pPr>
            <a:r>
              <a:rPr lang="en-US" dirty="0" smtClean="0"/>
              <a:t>On the other hand Westminster doesn’t have enough proportion of Indian restaurant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5187647" y="1427406"/>
            <a:ext cx="6702431" cy="4553669"/>
          </a:xfrm>
          <a:prstGeom prst="rect">
            <a:avLst/>
          </a:prstGeom>
        </p:spPr>
      </p:pic>
    </p:spTree>
    <p:extLst>
      <p:ext uri="{BB962C8B-B14F-4D97-AF65-F5344CB8AC3E}">
        <p14:creationId xmlns:p14="http://schemas.microsoft.com/office/powerpoint/2010/main" val="4103040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Analysis</a:t>
            </a:r>
            <a:endParaRPr lang="en-US" dirty="0"/>
          </a:p>
        </p:txBody>
      </p:sp>
      <p:sp>
        <p:nvSpPr>
          <p:cNvPr id="3" name="Content Placeholder 2"/>
          <p:cNvSpPr>
            <a:spLocks noGrp="1"/>
          </p:cNvSpPr>
          <p:nvPr>
            <p:ph idx="1"/>
          </p:nvPr>
        </p:nvSpPr>
        <p:spPr/>
        <p:txBody>
          <a:bodyPr>
            <a:normAutofit/>
          </a:bodyPr>
          <a:lstStyle/>
          <a:p>
            <a:r>
              <a:rPr lang="en-US" dirty="0" smtClean="0"/>
              <a:t>Two cluster analysis was performed</a:t>
            </a:r>
          </a:p>
          <a:p>
            <a:pPr lvl="1"/>
            <a:r>
              <a:rPr lang="en-US" dirty="0" smtClean="0"/>
              <a:t>First using total population</a:t>
            </a:r>
          </a:p>
          <a:p>
            <a:pPr lvl="1"/>
            <a:r>
              <a:rPr lang="en-US" dirty="0" smtClean="0"/>
              <a:t>Second using Asian population only</a:t>
            </a:r>
          </a:p>
          <a:p>
            <a:pPr lvl="1"/>
            <a:endParaRPr lang="en-US" dirty="0"/>
          </a:p>
          <a:p>
            <a:r>
              <a:rPr lang="en-US" dirty="0"/>
              <a:t>To identify groups (clusters) with similar characteristics, the unsupervised learning method to our data, namely K-Means algorithm, was applied to our data</a:t>
            </a:r>
            <a:r>
              <a:rPr lang="en-US" dirty="0" smtClean="0"/>
              <a:t>.</a:t>
            </a:r>
          </a:p>
          <a:p>
            <a:endParaRPr lang="en-US" dirty="0"/>
          </a:p>
          <a:p>
            <a:r>
              <a:rPr lang="en-US" dirty="0" smtClean="0"/>
              <a:t>The strategy was to compare the result and the common set from optimum clusters of two analysis might be the most optimum borough.</a:t>
            </a:r>
          </a:p>
          <a:p>
            <a:endParaRPr lang="en-US" dirty="0" smtClean="0"/>
          </a:p>
        </p:txBody>
      </p:sp>
    </p:spTree>
    <p:extLst>
      <p:ext uri="{BB962C8B-B14F-4D97-AF65-F5344CB8AC3E}">
        <p14:creationId xmlns:p14="http://schemas.microsoft.com/office/powerpoint/2010/main" val="190913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analysis – No of clusters</a:t>
            </a:r>
            <a:endParaRPr lang="en-US" dirty="0"/>
          </a:p>
        </p:txBody>
      </p:sp>
      <p:sp>
        <p:nvSpPr>
          <p:cNvPr id="3" name="Content Placeholder 2"/>
          <p:cNvSpPr>
            <a:spLocks noGrp="1"/>
          </p:cNvSpPr>
          <p:nvPr>
            <p:ph idx="1"/>
          </p:nvPr>
        </p:nvSpPr>
        <p:spPr>
          <a:xfrm>
            <a:off x="677334" y="1813810"/>
            <a:ext cx="8596668" cy="4227553"/>
          </a:xfrm>
        </p:spPr>
        <p:txBody>
          <a:bodyPr/>
          <a:lstStyle/>
          <a:p>
            <a:r>
              <a:rPr lang="en-US" dirty="0" smtClean="0"/>
              <a:t>To identify the optimum number of clusters the elbow method was used</a:t>
            </a:r>
          </a:p>
          <a:p>
            <a:endParaRPr lang="en-US" dirty="0" smtClean="0"/>
          </a:p>
          <a:p>
            <a:r>
              <a:rPr lang="en-US" dirty="0" smtClean="0"/>
              <a:t>When doing analysis using total population 3 clusters were used whereas only 2 clusters were used when doing analysis using Asian population only</a:t>
            </a:r>
            <a:endParaRPr lang="en-US" dirty="0"/>
          </a:p>
        </p:txBody>
      </p:sp>
      <p:pic>
        <p:nvPicPr>
          <p:cNvPr id="4" name="Picture 3"/>
          <p:cNvPicPr/>
          <p:nvPr/>
        </p:nvPicPr>
        <p:blipFill>
          <a:blip r:embed="rId2"/>
          <a:stretch>
            <a:fillRect/>
          </a:stretch>
        </p:blipFill>
        <p:spPr>
          <a:xfrm>
            <a:off x="1087291" y="3485651"/>
            <a:ext cx="3481705" cy="2381250"/>
          </a:xfrm>
          <a:prstGeom prst="rect">
            <a:avLst/>
          </a:prstGeom>
        </p:spPr>
      </p:pic>
      <p:pic>
        <p:nvPicPr>
          <p:cNvPr id="5" name="Picture 4"/>
          <p:cNvPicPr/>
          <p:nvPr/>
        </p:nvPicPr>
        <p:blipFill>
          <a:blip r:embed="rId3"/>
          <a:stretch>
            <a:fillRect/>
          </a:stretch>
        </p:blipFill>
        <p:spPr>
          <a:xfrm>
            <a:off x="5492577" y="3447551"/>
            <a:ext cx="3781425" cy="2457450"/>
          </a:xfrm>
          <a:prstGeom prst="rect">
            <a:avLst/>
          </a:prstGeom>
        </p:spPr>
      </p:pic>
      <p:sp>
        <p:nvSpPr>
          <p:cNvPr id="6" name="TextBox 5"/>
          <p:cNvSpPr txBox="1"/>
          <p:nvPr/>
        </p:nvSpPr>
        <p:spPr>
          <a:xfrm>
            <a:off x="1476010" y="5842668"/>
            <a:ext cx="3092986" cy="276999"/>
          </a:xfrm>
          <a:prstGeom prst="rect">
            <a:avLst/>
          </a:prstGeom>
          <a:solidFill>
            <a:schemeClr val="bg1">
              <a:lumMod val="95000"/>
            </a:schemeClr>
          </a:solidFill>
        </p:spPr>
        <p:txBody>
          <a:bodyPr wrap="square" rtlCol="0">
            <a:spAutoFit/>
          </a:bodyPr>
          <a:lstStyle>
            <a:defPPr>
              <a:defRPr lang="en-US"/>
            </a:defPPr>
            <a:lvl1pPr algn="ctr">
              <a:defRPr sz="1200"/>
            </a:lvl1pPr>
          </a:lstStyle>
          <a:p>
            <a:r>
              <a:rPr lang="en-US" dirty="0"/>
              <a:t>Using total population</a:t>
            </a:r>
          </a:p>
        </p:txBody>
      </p:sp>
      <p:sp>
        <p:nvSpPr>
          <p:cNvPr id="7" name="TextBox 6"/>
          <p:cNvSpPr txBox="1"/>
          <p:nvPr/>
        </p:nvSpPr>
        <p:spPr>
          <a:xfrm>
            <a:off x="5836796" y="5893386"/>
            <a:ext cx="3092986" cy="276999"/>
          </a:xfrm>
          <a:prstGeom prst="rect">
            <a:avLst/>
          </a:prstGeom>
          <a:solidFill>
            <a:schemeClr val="bg1">
              <a:lumMod val="95000"/>
            </a:schemeClr>
          </a:solidFill>
        </p:spPr>
        <p:txBody>
          <a:bodyPr wrap="square" rtlCol="0">
            <a:spAutoFit/>
          </a:bodyPr>
          <a:lstStyle>
            <a:defPPr>
              <a:defRPr lang="en-US"/>
            </a:defPPr>
            <a:lvl1pPr algn="ctr">
              <a:defRPr sz="1200"/>
            </a:lvl1pPr>
          </a:lstStyle>
          <a:p>
            <a:r>
              <a:rPr lang="en-US" dirty="0"/>
              <a:t>Using Asian population only</a:t>
            </a:r>
          </a:p>
        </p:txBody>
      </p:sp>
    </p:spTree>
    <p:extLst>
      <p:ext uri="{BB962C8B-B14F-4D97-AF65-F5344CB8AC3E}">
        <p14:creationId xmlns:p14="http://schemas.microsoft.com/office/powerpoint/2010/main" val="2570491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Custer analysis - Result</a:t>
            </a:r>
            <a:endParaRPr lang="en-US" dirty="0"/>
          </a:p>
        </p:txBody>
      </p:sp>
      <p:sp>
        <p:nvSpPr>
          <p:cNvPr id="3" name="Content Placeholder 2"/>
          <p:cNvSpPr>
            <a:spLocks noGrp="1"/>
          </p:cNvSpPr>
          <p:nvPr>
            <p:ph idx="1"/>
          </p:nvPr>
        </p:nvSpPr>
        <p:spPr>
          <a:xfrm>
            <a:off x="440260" y="2113721"/>
            <a:ext cx="5021768" cy="3880773"/>
          </a:xfrm>
        </p:spPr>
        <p:txBody>
          <a:bodyPr>
            <a:normAutofit/>
          </a:bodyPr>
          <a:lstStyle/>
          <a:p>
            <a:r>
              <a:rPr lang="en-US" dirty="0" smtClean="0"/>
              <a:t>Scatter plot has been shown. Grey color shows the center of cluster. </a:t>
            </a:r>
          </a:p>
          <a:p>
            <a:r>
              <a:rPr lang="en-US" dirty="0" smtClean="0"/>
              <a:t>Using total population one cluster is clearly an outlier which has high number of restaurants. Out of these one also has high number of Indian restaurants. </a:t>
            </a:r>
          </a:p>
          <a:p>
            <a:r>
              <a:rPr lang="en-US" dirty="0" smtClean="0"/>
              <a:t>Both analysis shows there is good number of boroughs in a cluster where income is high but restaurant density is not so high, especially Indian restaurant. Our target should be these clusters.  </a:t>
            </a:r>
            <a:endParaRPr lang="en-US" dirty="0"/>
          </a:p>
        </p:txBody>
      </p:sp>
      <p:grpSp>
        <p:nvGrpSpPr>
          <p:cNvPr id="4" name="Group 3"/>
          <p:cNvGrpSpPr/>
          <p:nvPr/>
        </p:nvGrpSpPr>
        <p:grpSpPr>
          <a:xfrm>
            <a:off x="5699102" y="4434819"/>
            <a:ext cx="6173108" cy="2040932"/>
            <a:chOff x="0" y="0"/>
            <a:chExt cx="7524750" cy="2381250"/>
          </a:xfrm>
        </p:grpSpPr>
        <p:pic>
          <p:nvPicPr>
            <p:cNvPr id="5" name="Picture 4"/>
            <p:cNvPicPr>
              <a:picLocks noChangeAspect="1"/>
            </p:cNvPicPr>
            <p:nvPr/>
          </p:nvPicPr>
          <p:blipFill>
            <a:blip r:embed="rId2"/>
            <a:stretch>
              <a:fillRect/>
            </a:stretch>
          </p:blipFill>
          <p:spPr>
            <a:xfrm>
              <a:off x="0" y="0"/>
              <a:ext cx="3771900" cy="2314575"/>
            </a:xfrm>
            <a:prstGeom prst="rect">
              <a:avLst/>
            </a:prstGeom>
          </p:spPr>
        </p:pic>
        <p:pic>
          <p:nvPicPr>
            <p:cNvPr id="6" name="Picture 5"/>
            <p:cNvPicPr>
              <a:picLocks noChangeAspect="1"/>
            </p:cNvPicPr>
            <p:nvPr/>
          </p:nvPicPr>
          <p:blipFill>
            <a:blip r:embed="rId3"/>
            <a:stretch>
              <a:fillRect/>
            </a:stretch>
          </p:blipFill>
          <p:spPr>
            <a:xfrm>
              <a:off x="3771900" y="0"/>
              <a:ext cx="3752850" cy="2381250"/>
            </a:xfrm>
            <a:prstGeom prst="rect">
              <a:avLst/>
            </a:prstGeom>
          </p:spPr>
        </p:pic>
      </p:grpSp>
      <p:grpSp>
        <p:nvGrpSpPr>
          <p:cNvPr id="7" name="Group 6"/>
          <p:cNvGrpSpPr/>
          <p:nvPr/>
        </p:nvGrpSpPr>
        <p:grpSpPr>
          <a:xfrm>
            <a:off x="5684698" y="2205532"/>
            <a:ext cx="6187512" cy="1999098"/>
            <a:chOff x="0" y="-23229"/>
            <a:chExt cx="8651009" cy="2799043"/>
          </a:xfrm>
        </p:grpSpPr>
        <p:pic>
          <p:nvPicPr>
            <p:cNvPr id="8" name="Picture 7"/>
            <p:cNvPicPr/>
            <p:nvPr/>
          </p:nvPicPr>
          <p:blipFill>
            <a:blip r:embed="rId4"/>
            <a:stretch>
              <a:fillRect/>
            </a:stretch>
          </p:blipFill>
          <p:spPr>
            <a:xfrm>
              <a:off x="0" y="1"/>
              <a:ext cx="4294847" cy="2775813"/>
            </a:xfrm>
            <a:prstGeom prst="rect">
              <a:avLst/>
            </a:prstGeom>
          </p:spPr>
        </p:pic>
        <p:pic>
          <p:nvPicPr>
            <p:cNvPr id="9" name="Picture 8"/>
            <p:cNvPicPr/>
            <p:nvPr/>
          </p:nvPicPr>
          <p:blipFill>
            <a:blip r:embed="rId5"/>
            <a:stretch>
              <a:fillRect/>
            </a:stretch>
          </p:blipFill>
          <p:spPr>
            <a:xfrm>
              <a:off x="4347983" y="-23229"/>
              <a:ext cx="4303026" cy="2775814"/>
            </a:xfrm>
            <a:prstGeom prst="rect">
              <a:avLst/>
            </a:prstGeom>
          </p:spPr>
        </p:pic>
      </p:grpSp>
      <p:sp>
        <p:nvSpPr>
          <p:cNvPr id="10" name="TextBox 9"/>
          <p:cNvSpPr txBox="1"/>
          <p:nvPr/>
        </p:nvSpPr>
        <p:spPr>
          <a:xfrm>
            <a:off x="6040801" y="1944846"/>
            <a:ext cx="2578543" cy="276999"/>
          </a:xfrm>
          <a:prstGeom prst="rect">
            <a:avLst/>
          </a:prstGeom>
          <a:solidFill>
            <a:schemeClr val="bg1">
              <a:lumMod val="95000"/>
            </a:schemeClr>
          </a:solidFill>
        </p:spPr>
        <p:txBody>
          <a:bodyPr wrap="square" rtlCol="0">
            <a:spAutoFit/>
          </a:bodyPr>
          <a:lstStyle/>
          <a:p>
            <a:pPr algn="ctr"/>
            <a:r>
              <a:rPr lang="en-US" sz="1200" dirty="0" smtClean="0"/>
              <a:t>Restaurant density vs Net income</a:t>
            </a:r>
            <a:endParaRPr lang="en-US" sz="1200" dirty="0"/>
          </a:p>
        </p:txBody>
      </p:sp>
      <p:sp>
        <p:nvSpPr>
          <p:cNvPr id="11" name="TextBox 10"/>
          <p:cNvSpPr txBox="1"/>
          <p:nvPr/>
        </p:nvSpPr>
        <p:spPr>
          <a:xfrm>
            <a:off x="5481030" y="4266163"/>
            <a:ext cx="369332" cy="2152441"/>
          </a:xfrm>
          <a:prstGeom prst="rect">
            <a:avLst/>
          </a:prstGeom>
          <a:solidFill>
            <a:schemeClr val="bg1">
              <a:lumMod val="95000"/>
            </a:schemeClr>
          </a:solidFill>
        </p:spPr>
        <p:txBody>
          <a:bodyPr vert="vert270" wrap="square" rtlCol="0">
            <a:spAutoFit/>
          </a:bodyPr>
          <a:lstStyle>
            <a:defPPr>
              <a:defRPr lang="en-US"/>
            </a:defPPr>
            <a:lvl1pPr algn="ctr">
              <a:defRPr sz="1400"/>
            </a:lvl1pPr>
          </a:lstStyle>
          <a:p>
            <a:r>
              <a:rPr lang="en-US" sz="1200" dirty="0"/>
              <a:t>Using Asian population only</a:t>
            </a:r>
          </a:p>
        </p:txBody>
      </p:sp>
      <p:sp>
        <p:nvSpPr>
          <p:cNvPr id="12" name="TextBox 11"/>
          <p:cNvSpPr txBox="1"/>
          <p:nvPr/>
        </p:nvSpPr>
        <p:spPr>
          <a:xfrm>
            <a:off x="8961044" y="1928560"/>
            <a:ext cx="2949170" cy="276999"/>
          </a:xfrm>
          <a:prstGeom prst="rect">
            <a:avLst/>
          </a:prstGeom>
          <a:solidFill>
            <a:schemeClr val="bg1">
              <a:lumMod val="95000"/>
            </a:schemeClr>
          </a:solidFill>
        </p:spPr>
        <p:txBody>
          <a:bodyPr wrap="square" rtlCol="0">
            <a:spAutoFit/>
          </a:bodyPr>
          <a:lstStyle/>
          <a:p>
            <a:pPr algn="ctr"/>
            <a:r>
              <a:rPr lang="en-US" sz="1200" dirty="0" smtClean="0"/>
              <a:t>Indian Restaurant density vs Net income</a:t>
            </a:r>
            <a:endParaRPr lang="en-US" sz="1200" dirty="0"/>
          </a:p>
        </p:txBody>
      </p:sp>
      <p:sp>
        <p:nvSpPr>
          <p:cNvPr id="13" name="TextBox 12"/>
          <p:cNvSpPr txBox="1"/>
          <p:nvPr/>
        </p:nvSpPr>
        <p:spPr>
          <a:xfrm>
            <a:off x="5500032" y="2113721"/>
            <a:ext cx="369332" cy="2152441"/>
          </a:xfrm>
          <a:prstGeom prst="rect">
            <a:avLst/>
          </a:prstGeom>
          <a:solidFill>
            <a:schemeClr val="bg1">
              <a:lumMod val="95000"/>
            </a:schemeClr>
          </a:solidFill>
        </p:spPr>
        <p:txBody>
          <a:bodyPr vert="vert270" wrap="square" rtlCol="0">
            <a:spAutoFit/>
          </a:bodyPr>
          <a:lstStyle>
            <a:defPPr>
              <a:defRPr lang="en-US"/>
            </a:defPPr>
            <a:lvl1pPr algn="ctr">
              <a:defRPr sz="1400"/>
            </a:lvl1pPr>
          </a:lstStyle>
          <a:p>
            <a:r>
              <a:rPr lang="en-US" sz="1200" dirty="0"/>
              <a:t>Using </a:t>
            </a:r>
            <a:r>
              <a:rPr lang="en-US" sz="1200" dirty="0" smtClean="0"/>
              <a:t>total population</a:t>
            </a:r>
            <a:endParaRPr lang="en-US" sz="1200" dirty="0"/>
          </a:p>
        </p:txBody>
      </p:sp>
    </p:spTree>
    <p:extLst>
      <p:ext uri="{BB962C8B-B14F-4D97-AF65-F5344CB8AC3E}">
        <p14:creationId xmlns:p14="http://schemas.microsoft.com/office/powerpoint/2010/main" val="3715285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analysis – Optimum cluster</a:t>
            </a:r>
            <a:endParaRPr lang="en-US" dirty="0"/>
          </a:p>
        </p:txBody>
      </p:sp>
      <p:grpSp>
        <p:nvGrpSpPr>
          <p:cNvPr id="14" name="Group 13"/>
          <p:cNvGrpSpPr/>
          <p:nvPr/>
        </p:nvGrpSpPr>
        <p:grpSpPr>
          <a:xfrm>
            <a:off x="308002" y="1392056"/>
            <a:ext cx="11379173" cy="5003592"/>
            <a:chOff x="308002" y="1392056"/>
            <a:chExt cx="11379173" cy="5003592"/>
          </a:xfrm>
        </p:grpSpPr>
        <p:pic>
          <p:nvPicPr>
            <p:cNvPr id="10" name="Picture 9"/>
            <p:cNvPicPr>
              <a:picLocks noChangeAspect="1"/>
            </p:cNvPicPr>
            <p:nvPr/>
          </p:nvPicPr>
          <p:blipFill>
            <a:blip r:embed="rId2"/>
            <a:stretch>
              <a:fillRect/>
            </a:stretch>
          </p:blipFill>
          <p:spPr>
            <a:xfrm>
              <a:off x="504825" y="1392056"/>
              <a:ext cx="11182350" cy="2305050"/>
            </a:xfrm>
            <a:prstGeom prst="rect">
              <a:avLst/>
            </a:prstGeom>
          </p:spPr>
        </p:pic>
        <p:pic>
          <p:nvPicPr>
            <p:cNvPr id="11" name="Picture 10"/>
            <p:cNvPicPr>
              <a:picLocks noChangeAspect="1"/>
            </p:cNvPicPr>
            <p:nvPr/>
          </p:nvPicPr>
          <p:blipFill>
            <a:blip r:embed="rId3"/>
            <a:stretch>
              <a:fillRect/>
            </a:stretch>
          </p:blipFill>
          <p:spPr>
            <a:xfrm>
              <a:off x="571500" y="3861998"/>
              <a:ext cx="11115675" cy="2533650"/>
            </a:xfrm>
            <a:prstGeom prst="rect">
              <a:avLst/>
            </a:prstGeom>
          </p:spPr>
        </p:pic>
        <p:sp>
          <p:nvSpPr>
            <p:cNvPr id="12" name="TextBox 11"/>
            <p:cNvSpPr txBox="1"/>
            <p:nvPr/>
          </p:nvSpPr>
          <p:spPr>
            <a:xfrm>
              <a:off x="308002" y="4243207"/>
              <a:ext cx="369332" cy="2152441"/>
            </a:xfrm>
            <a:prstGeom prst="rect">
              <a:avLst/>
            </a:prstGeom>
            <a:solidFill>
              <a:schemeClr val="bg1">
                <a:lumMod val="95000"/>
              </a:schemeClr>
            </a:solidFill>
          </p:spPr>
          <p:txBody>
            <a:bodyPr vert="vert270" wrap="square" rtlCol="0">
              <a:spAutoFit/>
            </a:bodyPr>
            <a:lstStyle>
              <a:defPPr>
                <a:defRPr lang="en-US"/>
              </a:defPPr>
              <a:lvl1pPr algn="ctr">
                <a:defRPr sz="1400"/>
              </a:lvl1pPr>
            </a:lstStyle>
            <a:p>
              <a:r>
                <a:rPr lang="en-US" sz="1200" dirty="0"/>
                <a:t>Using Asian population only</a:t>
              </a:r>
            </a:p>
          </p:txBody>
        </p:sp>
        <p:sp>
          <p:nvSpPr>
            <p:cNvPr id="13" name="TextBox 12"/>
            <p:cNvSpPr txBox="1"/>
            <p:nvPr/>
          </p:nvSpPr>
          <p:spPr>
            <a:xfrm>
              <a:off x="308002" y="1636635"/>
              <a:ext cx="369332" cy="2152441"/>
            </a:xfrm>
            <a:prstGeom prst="rect">
              <a:avLst/>
            </a:prstGeom>
            <a:solidFill>
              <a:schemeClr val="bg1">
                <a:lumMod val="95000"/>
              </a:schemeClr>
            </a:solidFill>
          </p:spPr>
          <p:txBody>
            <a:bodyPr vert="vert270" wrap="square" rtlCol="0">
              <a:spAutoFit/>
            </a:bodyPr>
            <a:lstStyle>
              <a:defPPr>
                <a:defRPr lang="en-US"/>
              </a:defPPr>
              <a:lvl1pPr algn="ctr">
                <a:defRPr sz="1400"/>
              </a:lvl1pPr>
            </a:lstStyle>
            <a:p>
              <a:r>
                <a:rPr lang="en-US" sz="1200" dirty="0"/>
                <a:t>Using </a:t>
              </a:r>
              <a:r>
                <a:rPr lang="en-US" sz="1200" dirty="0" smtClean="0"/>
                <a:t>total population</a:t>
              </a:r>
              <a:endParaRPr lang="en-US" sz="1200" dirty="0"/>
            </a:p>
          </p:txBody>
        </p:sp>
      </p:grpSp>
      <p:sp>
        <p:nvSpPr>
          <p:cNvPr id="15" name="TextBox 14"/>
          <p:cNvSpPr txBox="1"/>
          <p:nvPr/>
        </p:nvSpPr>
        <p:spPr>
          <a:xfrm>
            <a:off x="427067" y="6321407"/>
            <a:ext cx="11260108" cy="523220"/>
          </a:xfrm>
          <a:prstGeom prst="rect">
            <a:avLst/>
          </a:prstGeom>
          <a:solidFill>
            <a:schemeClr val="bg2"/>
          </a:solidFill>
        </p:spPr>
        <p:txBody>
          <a:bodyPr wrap="square" rtlCol="0">
            <a:spAutoFit/>
          </a:bodyPr>
          <a:lstStyle/>
          <a:p>
            <a:r>
              <a:rPr lang="en-US" sz="1400" dirty="0" smtClean="0"/>
              <a:t>Common set of boroughs from the two analysis are Bromley, Islington, Richmond upon </a:t>
            </a:r>
            <a:r>
              <a:rPr lang="en-US" sz="1400" dirty="0" err="1" smtClean="0"/>
              <a:t>thames</a:t>
            </a:r>
            <a:r>
              <a:rPr lang="en-US" sz="1400" dirty="0" smtClean="0"/>
              <a:t>, </a:t>
            </a:r>
            <a:r>
              <a:rPr lang="en-US" sz="1400" dirty="0" err="1" smtClean="0"/>
              <a:t>Wandsworth</a:t>
            </a:r>
            <a:r>
              <a:rPr lang="en-US" sz="1400" dirty="0" smtClean="0"/>
              <a:t> and Westminster, out of this </a:t>
            </a:r>
            <a:r>
              <a:rPr lang="en-US" sz="1400" dirty="0" err="1" smtClean="0"/>
              <a:t>Wandsworth</a:t>
            </a:r>
            <a:r>
              <a:rPr lang="en-US" sz="1400" dirty="0" smtClean="0"/>
              <a:t> and </a:t>
            </a:r>
            <a:r>
              <a:rPr lang="en-US" sz="1400" dirty="0" err="1" smtClean="0"/>
              <a:t>Westmisnter</a:t>
            </a:r>
            <a:r>
              <a:rPr lang="en-US" sz="1400" dirty="0" smtClean="0"/>
              <a:t> can be most attractive due to high value of income per person. </a:t>
            </a:r>
            <a:endParaRPr lang="en-US" sz="1400" dirty="0"/>
          </a:p>
        </p:txBody>
      </p:sp>
    </p:spTree>
    <p:extLst>
      <p:ext uri="{BB962C8B-B14F-4D97-AF65-F5344CB8AC3E}">
        <p14:creationId xmlns:p14="http://schemas.microsoft.com/office/powerpoint/2010/main" val="3792552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178</TotalTime>
  <Words>728</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Finding best London borough for Indian Restaurant</vt:lpstr>
      <vt:lpstr>Introduction</vt:lpstr>
      <vt:lpstr>Data acquisition and cleaning </vt:lpstr>
      <vt:lpstr>Exploratory Data analysis - population</vt:lpstr>
      <vt:lpstr>Exploratory data analysis - Restaurants</vt:lpstr>
      <vt:lpstr>Cluster Analysis</vt:lpstr>
      <vt:lpstr>Cluster analysis – No of clusters</vt:lpstr>
      <vt:lpstr>Custer analysis - Result</vt:lpstr>
      <vt:lpstr>Cluster analysis – Optimum cluster</vt:lpstr>
      <vt:lpstr>Conclusion and further direction</vt:lpstr>
    </vt:vector>
  </TitlesOfParts>
  <Company>PGS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best London borough for Indian Restaurant</dc:title>
  <dc:creator>Jyoti Kumar</dc:creator>
  <cp:lastModifiedBy>Jyoti Kumar</cp:lastModifiedBy>
  <cp:revision>24</cp:revision>
  <dcterms:created xsi:type="dcterms:W3CDTF">2020-05-09T06:54:29Z</dcterms:created>
  <dcterms:modified xsi:type="dcterms:W3CDTF">2020-05-09T09:53:02Z</dcterms:modified>
</cp:coreProperties>
</file>