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30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Verdana "/>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050CD48-0110-4606-9CA5-7D83B1130E01}"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72274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0CD48-0110-4606-9CA5-7D83B1130E01}"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62725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0CD48-0110-4606-9CA5-7D83B1130E01}"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72214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50CD48-0110-4606-9CA5-7D83B1130E01}"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295228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050CD48-0110-4606-9CA5-7D83B1130E01}"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902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Verdana "/>
              </a:defRPr>
            </a:lvl1pPr>
            <a:lvl2pPr>
              <a:defRPr>
                <a:latin typeface="Verdana "/>
              </a:defRPr>
            </a:lvl2pPr>
            <a:lvl3pPr>
              <a:defRPr>
                <a:latin typeface="Verdana "/>
              </a:defRPr>
            </a:lvl3pPr>
            <a:lvl4pPr>
              <a:defRPr>
                <a:latin typeface="Verdana "/>
              </a:defRPr>
            </a:lvl4pPr>
            <a:lvl5pPr>
              <a:defRPr>
                <a:latin typeface="Verdana "/>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Verdana "/>
              </a:defRPr>
            </a:lvl1pPr>
            <a:lvl2pPr>
              <a:defRPr>
                <a:latin typeface="Verdana "/>
              </a:defRPr>
            </a:lvl2pPr>
            <a:lvl3pPr>
              <a:defRPr>
                <a:latin typeface="Verdana "/>
              </a:defRPr>
            </a:lvl3pPr>
            <a:lvl4pPr>
              <a:defRPr>
                <a:latin typeface="Verdana "/>
              </a:defRPr>
            </a:lvl4pPr>
            <a:lvl5pPr>
              <a:defRPr>
                <a:latin typeface="Verdana "/>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050CD48-0110-4606-9CA5-7D83B1130E01}"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120919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Verdana "/>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Verdana "/>
              </a:defRPr>
            </a:lvl1pPr>
            <a:lvl2pPr>
              <a:defRPr>
                <a:latin typeface="Verdana "/>
              </a:defRPr>
            </a:lvl2pPr>
            <a:lvl3pPr>
              <a:defRPr>
                <a:latin typeface="Verdana "/>
              </a:defRPr>
            </a:lvl3pPr>
            <a:lvl4pPr>
              <a:defRPr>
                <a:latin typeface="Verdana "/>
              </a:defRPr>
            </a:lvl4pPr>
            <a:lvl5pPr>
              <a:defRPr>
                <a:latin typeface="Verdana "/>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Verdana "/>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Verdana "/>
              </a:defRPr>
            </a:lvl1pPr>
            <a:lvl2pPr>
              <a:defRPr>
                <a:latin typeface="Verdana "/>
              </a:defRPr>
            </a:lvl2pPr>
            <a:lvl3pPr>
              <a:defRPr>
                <a:latin typeface="Verdana "/>
              </a:defRPr>
            </a:lvl3pPr>
            <a:lvl4pPr>
              <a:defRPr>
                <a:latin typeface="Verdana "/>
              </a:defRPr>
            </a:lvl4pPr>
            <a:lvl5pPr>
              <a:defRPr>
                <a:latin typeface="Verdana "/>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050CD48-0110-4606-9CA5-7D83B1130E01}" type="datetimeFigureOut">
              <a:rPr lang="en-US" smtClean="0"/>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127572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0CD48-0110-4606-9CA5-7D83B1130E01}" type="datetimeFigureOut">
              <a:rPr lang="en-US" smtClean="0"/>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309608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0CD48-0110-4606-9CA5-7D83B1130E01}" type="datetimeFigureOut">
              <a:rPr lang="en-US" smtClean="0"/>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401388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50CD48-0110-4606-9CA5-7D83B1130E01}"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388129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50CD48-0110-4606-9CA5-7D83B1130E01}"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F99AF-B817-475E-93DC-E885D4A8D0BC}" type="slidenum">
              <a:rPr lang="en-US" smtClean="0"/>
              <a:t>‹#›</a:t>
            </a:fld>
            <a:endParaRPr lang="en-US"/>
          </a:p>
        </p:txBody>
      </p:sp>
    </p:spTree>
    <p:extLst>
      <p:ext uri="{BB962C8B-B14F-4D97-AF65-F5344CB8AC3E}">
        <p14:creationId xmlns:p14="http://schemas.microsoft.com/office/powerpoint/2010/main" val="356857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0CD48-0110-4606-9CA5-7D83B1130E01}" type="datetimeFigureOut">
              <a:rPr lang="en-US" smtClean="0"/>
              <a:t>12/17/2020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F99AF-B817-475E-93DC-E885D4A8D0BC}" type="slidenum">
              <a:rPr lang="en-US" smtClean="0"/>
              <a:t>‹#›</a:t>
            </a:fld>
            <a:endParaRPr lang="en-US"/>
          </a:p>
        </p:txBody>
      </p:sp>
    </p:spTree>
    <p:extLst>
      <p:ext uri="{BB962C8B-B14F-4D97-AF65-F5344CB8AC3E}">
        <p14:creationId xmlns:p14="http://schemas.microsoft.com/office/powerpoint/2010/main" val="53556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uUGPc49ahbE"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ncbi.nlm.nih.gov/pubmedhealth/PMH000146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youtube.com/watch?v=LKuNokt9B1Q&amp;feature=youtu.be&amp;annotation_id=annotation_2235594151&amp;feature=iv&amp;src_vid=4bXZRgJ-1f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a:t>
            </a:r>
          </a:p>
        </p:txBody>
      </p:sp>
      <p:sp>
        <p:nvSpPr>
          <p:cNvPr id="3" name="Subtitle 2"/>
          <p:cNvSpPr>
            <a:spLocks noGrp="1"/>
          </p:cNvSpPr>
          <p:nvPr>
            <p:ph type="subTitle" idx="1"/>
          </p:nvPr>
        </p:nvSpPr>
        <p:spPr/>
        <p:txBody>
          <a:bodyPr/>
          <a:lstStyle/>
          <a:p>
            <a:r>
              <a:rPr lang="en-US" dirty="0"/>
              <a:t>What is Stress and how a person can react to it.</a:t>
            </a:r>
          </a:p>
        </p:txBody>
      </p:sp>
    </p:spTree>
    <p:extLst>
      <p:ext uri="{BB962C8B-B14F-4D97-AF65-F5344CB8AC3E}">
        <p14:creationId xmlns:p14="http://schemas.microsoft.com/office/powerpoint/2010/main" val="182858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a:t>
            </a:r>
            <a:r>
              <a:rPr lang="en-US" dirty="0" err="1"/>
              <a:t>Seyle</a:t>
            </a:r>
            <a:r>
              <a:rPr lang="en-US" dirty="0"/>
              <a:t> (Continued)</a:t>
            </a:r>
          </a:p>
        </p:txBody>
      </p:sp>
      <p:sp>
        <p:nvSpPr>
          <p:cNvPr id="3" name="Content Placeholder 2"/>
          <p:cNvSpPr>
            <a:spLocks noGrp="1"/>
          </p:cNvSpPr>
          <p:nvPr>
            <p:ph idx="1"/>
          </p:nvPr>
        </p:nvSpPr>
        <p:spPr/>
        <p:txBody>
          <a:bodyPr/>
          <a:lstStyle/>
          <a:p>
            <a:r>
              <a:rPr lang="en-US" dirty="0"/>
              <a:t>He concluded that no matter what the stress the body will react the same way.</a:t>
            </a:r>
          </a:p>
          <a:p>
            <a:r>
              <a:rPr lang="en-US" dirty="0"/>
              <a:t>In his book he described the three phase process.</a:t>
            </a:r>
          </a:p>
          <a:p>
            <a:endParaRPr lang="en-US" dirty="0"/>
          </a:p>
        </p:txBody>
      </p:sp>
    </p:spTree>
    <p:extLst>
      <p:ext uri="{BB962C8B-B14F-4D97-AF65-F5344CB8AC3E}">
        <p14:creationId xmlns:p14="http://schemas.microsoft.com/office/powerpoint/2010/main" val="261592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Adaptation Syndrome-Introduction</a:t>
            </a:r>
          </a:p>
        </p:txBody>
      </p:sp>
      <p:sp>
        <p:nvSpPr>
          <p:cNvPr id="3" name="Content Placeholder 2"/>
          <p:cNvSpPr>
            <a:spLocks noGrp="1"/>
          </p:cNvSpPr>
          <p:nvPr>
            <p:ph idx="1"/>
          </p:nvPr>
        </p:nvSpPr>
        <p:spPr/>
        <p:txBody>
          <a:bodyPr/>
          <a:lstStyle/>
          <a:p>
            <a:pPr>
              <a:defRPr/>
            </a:pPr>
            <a:r>
              <a:rPr lang="en-US" altLang="en-US" i="1" dirty="0"/>
              <a:t>General Adaptation Syndrome (GAS)</a:t>
            </a:r>
            <a:r>
              <a:rPr lang="en-US" altLang="en-US" dirty="0"/>
              <a:t> to generalize the actions of the sympathetic nervous system. </a:t>
            </a:r>
          </a:p>
          <a:p>
            <a:pPr>
              <a:defRPr/>
            </a:pPr>
            <a:r>
              <a:rPr lang="en-US" altLang="en-US" dirty="0"/>
              <a:t>There are three phases to the GAS which give a pictorial view of what happens in the autonomic nervous system as it is stimulated by stress and then recovers into a phase of relaxation.</a:t>
            </a:r>
          </a:p>
          <a:p>
            <a:endParaRPr lang="en-US" dirty="0"/>
          </a:p>
        </p:txBody>
      </p:sp>
    </p:spTree>
    <p:extLst>
      <p:ext uri="{BB962C8B-B14F-4D97-AF65-F5344CB8AC3E}">
        <p14:creationId xmlns:p14="http://schemas.microsoft.com/office/powerpoint/2010/main" val="438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General Adaptation Syndrome-Stage 1-2</a:t>
            </a:r>
          </a:p>
        </p:txBody>
      </p:sp>
      <p:sp>
        <p:nvSpPr>
          <p:cNvPr id="5" name="Content Placeholder 4"/>
          <p:cNvSpPr>
            <a:spLocks noGrp="1"/>
          </p:cNvSpPr>
          <p:nvPr>
            <p:ph sz="half" idx="1"/>
          </p:nvPr>
        </p:nvSpPr>
        <p:spPr>
          <a:xfrm>
            <a:off x="838200" y="1825625"/>
            <a:ext cx="10515600" cy="4351338"/>
          </a:xfrm>
        </p:spPr>
        <p:txBody>
          <a:bodyPr>
            <a:normAutofit/>
          </a:bodyPr>
          <a:lstStyle/>
          <a:p>
            <a:pPr>
              <a:defRPr/>
            </a:pPr>
            <a:r>
              <a:rPr lang="en-US" altLang="en-US" dirty="0"/>
              <a:t>The first stage is the </a:t>
            </a:r>
            <a:r>
              <a:rPr lang="en-US" altLang="en-US" b="1" dirty="0"/>
              <a:t>alarm</a:t>
            </a:r>
            <a:r>
              <a:rPr lang="en-US" altLang="en-US" dirty="0"/>
              <a:t> stage, which involves the first and second stages of the stress response. Our normal level of resistance is reduced, and we become "at risk.“</a:t>
            </a:r>
          </a:p>
          <a:p>
            <a:pPr>
              <a:defRPr/>
            </a:pPr>
            <a:r>
              <a:rPr lang="en-US" altLang="en-US" dirty="0"/>
              <a:t> In stage two, the </a:t>
            </a:r>
            <a:r>
              <a:rPr lang="en-US" altLang="en-US" b="1" dirty="0"/>
              <a:t>adaptation</a:t>
            </a:r>
            <a:r>
              <a:rPr lang="en-US" altLang="en-US" dirty="0"/>
              <a:t> stage (also called the stage of resistance), the techniques of stress management help bring the body back into balance. </a:t>
            </a:r>
          </a:p>
          <a:p>
            <a:endParaRPr lang="en-US" dirty="0"/>
          </a:p>
        </p:txBody>
      </p:sp>
    </p:spTree>
    <p:extLst>
      <p:ext uri="{BB962C8B-B14F-4D97-AF65-F5344CB8AC3E}">
        <p14:creationId xmlns:p14="http://schemas.microsoft.com/office/powerpoint/2010/main" val="149444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Adaptation Syndrome-third stage</a:t>
            </a:r>
          </a:p>
        </p:txBody>
      </p:sp>
      <p:sp>
        <p:nvSpPr>
          <p:cNvPr id="5" name="Content Placeholder 4"/>
          <p:cNvSpPr>
            <a:spLocks noGrp="1"/>
          </p:cNvSpPr>
          <p:nvPr>
            <p:ph idx="1"/>
          </p:nvPr>
        </p:nvSpPr>
        <p:spPr/>
        <p:txBody>
          <a:bodyPr/>
          <a:lstStyle/>
          <a:p>
            <a:pPr>
              <a:defRPr/>
            </a:pPr>
            <a:r>
              <a:rPr lang="en-US" altLang="en-US" dirty="0"/>
              <a:t>If the techniques are successful, the stress response will subside. However, if there are no stress management techniques available to cope with the stressors, there will be an overload to the system. </a:t>
            </a:r>
          </a:p>
          <a:p>
            <a:pPr>
              <a:defRPr/>
            </a:pPr>
            <a:r>
              <a:rPr lang="en-US" altLang="en-US" dirty="0"/>
              <a:t>This leads the body into the third stage, which is the </a:t>
            </a:r>
            <a:r>
              <a:rPr lang="en-US" altLang="en-US" b="1" dirty="0"/>
              <a:t>exhaustion</a:t>
            </a:r>
            <a:r>
              <a:rPr lang="en-US" altLang="en-US" dirty="0"/>
              <a:t> stage. There is very little resistance left in this stage. The immune system is severely taxed, illnesses occur, and even death may be a result of this last stage.</a:t>
            </a:r>
          </a:p>
          <a:p>
            <a:endParaRPr lang="en-US" dirty="0"/>
          </a:p>
        </p:txBody>
      </p:sp>
    </p:spTree>
    <p:extLst>
      <p:ext uri="{BB962C8B-B14F-4D97-AF65-F5344CB8AC3E}">
        <p14:creationId xmlns:p14="http://schemas.microsoft.com/office/powerpoint/2010/main" val="406001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Management-positive or negative</a:t>
            </a:r>
          </a:p>
        </p:txBody>
      </p:sp>
      <p:sp>
        <p:nvSpPr>
          <p:cNvPr id="3" name="Content Placeholder 2"/>
          <p:cNvSpPr>
            <a:spLocks noGrp="1"/>
          </p:cNvSpPr>
          <p:nvPr>
            <p:ph idx="1"/>
          </p:nvPr>
        </p:nvSpPr>
        <p:spPr/>
        <p:txBody>
          <a:bodyPr/>
          <a:lstStyle/>
          <a:p>
            <a:r>
              <a:rPr lang="en-US" altLang="en-US" dirty="0" err="1"/>
              <a:t>Seyle</a:t>
            </a:r>
            <a:r>
              <a:rPr lang="en-US" altLang="en-US" dirty="0"/>
              <a:t> looks at stress as either positive (eustress) or negative (distress). Eustress is </a:t>
            </a:r>
            <a:r>
              <a:rPr lang="en-US" altLang="en-US" i="1" dirty="0"/>
              <a:t>a pleasurable, satisfying experience</a:t>
            </a:r>
            <a:r>
              <a:rPr lang="en-US" altLang="en-US" dirty="0"/>
              <a:t>. This kind of stress brings happiness and joy to our lives.  An obvious question then, is how can something good be bad for me? </a:t>
            </a:r>
          </a:p>
          <a:p>
            <a:endParaRPr lang="en-US" dirty="0"/>
          </a:p>
        </p:txBody>
      </p:sp>
    </p:spTree>
    <p:extLst>
      <p:ext uri="{BB962C8B-B14F-4D97-AF65-F5344CB8AC3E}">
        <p14:creationId xmlns:p14="http://schemas.microsoft.com/office/powerpoint/2010/main" val="106858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Management-physiological change</a:t>
            </a:r>
          </a:p>
        </p:txBody>
      </p:sp>
      <p:sp>
        <p:nvSpPr>
          <p:cNvPr id="3" name="Content Placeholder 2"/>
          <p:cNvSpPr>
            <a:spLocks noGrp="1"/>
          </p:cNvSpPr>
          <p:nvPr>
            <p:ph sz="half" idx="1"/>
          </p:nvPr>
        </p:nvSpPr>
        <p:spPr>
          <a:xfrm>
            <a:off x="838200" y="1825625"/>
            <a:ext cx="10515600" cy="4351338"/>
          </a:xfrm>
        </p:spPr>
        <p:txBody>
          <a:bodyPr/>
          <a:lstStyle/>
          <a:p>
            <a:r>
              <a:rPr lang="en-US" altLang="en-US" dirty="0"/>
              <a:t>Although positive experiences can make you happy, they also cause physiological change in the body. However, this type of change is greatly preferred over distress. </a:t>
            </a:r>
          </a:p>
          <a:p>
            <a:endParaRPr lang="en-US" dirty="0"/>
          </a:p>
        </p:txBody>
      </p:sp>
    </p:spTree>
    <p:extLst>
      <p:ext uri="{BB962C8B-B14F-4D97-AF65-F5344CB8AC3E}">
        <p14:creationId xmlns:p14="http://schemas.microsoft.com/office/powerpoint/2010/main" val="360155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Stress Management-distress</a:t>
            </a:r>
          </a:p>
        </p:txBody>
      </p:sp>
      <p:sp>
        <p:nvSpPr>
          <p:cNvPr id="6" name="Content Placeholder 5"/>
          <p:cNvSpPr>
            <a:spLocks noGrp="1"/>
          </p:cNvSpPr>
          <p:nvPr>
            <p:ph idx="1"/>
          </p:nvPr>
        </p:nvSpPr>
        <p:spPr/>
        <p:txBody>
          <a:bodyPr/>
          <a:lstStyle/>
          <a:p>
            <a:r>
              <a:rPr lang="en-US" altLang="en-US" dirty="0"/>
              <a:t>Distress is </a:t>
            </a:r>
            <a:r>
              <a:rPr lang="en-US" altLang="en-US" i="1" dirty="0"/>
              <a:t>damaging or unpleasant stress</a:t>
            </a:r>
            <a:r>
              <a:rPr lang="en-US" altLang="en-US" dirty="0"/>
              <a:t>. This kind of stress brings on feelings of anxiety, worry, and frustration. It is important for physical and psychological health that distress is either eliminated or managed. It is difficult, if not impossible, to totally eliminate distress. Stress, in large or small amounts, is a part of our daily lives. Therefore, it may be more important to learn how to manage stress than try to eliminate it. </a:t>
            </a:r>
          </a:p>
          <a:p>
            <a:endParaRPr lang="en-US" dirty="0"/>
          </a:p>
        </p:txBody>
      </p:sp>
    </p:spTree>
    <p:extLst>
      <p:ext uri="{BB962C8B-B14F-4D97-AF65-F5344CB8AC3E}">
        <p14:creationId xmlns:p14="http://schemas.microsoft.com/office/powerpoint/2010/main" val="205556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bodies physical reaction to stress: The Endocrine System</a:t>
            </a:r>
            <a:endParaRPr lang="en-US" dirty="0"/>
          </a:p>
        </p:txBody>
      </p:sp>
      <p:sp>
        <p:nvSpPr>
          <p:cNvPr id="3" name="Content Placeholder 2"/>
          <p:cNvSpPr>
            <a:spLocks noGrp="1"/>
          </p:cNvSpPr>
          <p:nvPr>
            <p:ph idx="1"/>
          </p:nvPr>
        </p:nvSpPr>
        <p:spPr/>
        <p:txBody>
          <a:bodyPr/>
          <a:lstStyle/>
          <a:p>
            <a:pPr>
              <a:defRPr/>
            </a:pPr>
            <a:r>
              <a:rPr lang="en-US" altLang="en-US" dirty="0"/>
              <a:t>Adrenal medulla (inner portion of the adrenal gland) </a:t>
            </a:r>
          </a:p>
          <a:p>
            <a:pPr lvl="1">
              <a:defRPr/>
            </a:pPr>
            <a:r>
              <a:rPr lang="en-US" altLang="en-US" dirty="0"/>
              <a:t>This secretes adrenalin (epinephrine) and noradrenaline  (norepinephrine)  which leads to changes within the body.</a:t>
            </a:r>
          </a:p>
          <a:p>
            <a:pPr lvl="1">
              <a:defRPr/>
            </a:pPr>
            <a:r>
              <a:rPr lang="en-US" altLang="en-US" dirty="0"/>
              <a:t>These can last for a very long time</a:t>
            </a:r>
          </a:p>
          <a:p>
            <a:pPr lvl="2">
              <a:defRPr/>
            </a:pPr>
            <a:r>
              <a:rPr lang="en-US" altLang="en-US" dirty="0"/>
              <a:t>HR increases</a:t>
            </a:r>
          </a:p>
          <a:p>
            <a:pPr lvl="2">
              <a:defRPr/>
            </a:pPr>
            <a:r>
              <a:rPr lang="en-US" altLang="en-US" dirty="0"/>
              <a:t>Increase in blood flow from out of the heart</a:t>
            </a:r>
          </a:p>
          <a:p>
            <a:endParaRPr lang="en-US" dirty="0"/>
          </a:p>
        </p:txBody>
      </p:sp>
    </p:spTree>
    <p:extLst>
      <p:ext uri="{BB962C8B-B14F-4D97-AF65-F5344CB8AC3E}">
        <p14:creationId xmlns:p14="http://schemas.microsoft.com/office/powerpoint/2010/main" val="81948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Endocrine System</a:t>
            </a:r>
            <a:endParaRPr lang="en-US" dirty="0"/>
          </a:p>
        </p:txBody>
      </p:sp>
      <p:sp>
        <p:nvSpPr>
          <p:cNvPr id="3" name="Content Placeholder 2"/>
          <p:cNvSpPr>
            <a:spLocks noGrp="1"/>
          </p:cNvSpPr>
          <p:nvPr>
            <p:ph idx="1"/>
          </p:nvPr>
        </p:nvSpPr>
        <p:spPr/>
        <p:txBody>
          <a:bodyPr/>
          <a:lstStyle/>
          <a:p>
            <a:pPr>
              <a:defRPr/>
            </a:pPr>
            <a:r>
              <a:rPr lang="en-US" altLang="en-US" dirty="0"/>
              <a:t>Widening of the coronary arteries</a:t>
            </a:r>
          </a:p>
          <a:p>
            <a:pPr>
              <a:defRPr/>
            </a:pPr>
            <a:r>
              <a:rPr lang="en-US" altLang="en-US" dirty="0"/>
              <a:t>Bronchial tubes widen</a:t>
            </a:r>
          </a:p>
          <a:p>
            <a:pPr>
              <a:defRPr/>
            </a:pPr>
            <a:r>
              <a:rPr lang="en-US" altLang="en-US" dirty="0"/>
              <a:t>Body process increases</a:t>
            </a:r>
          </a:p>
          <a:p>
            <a:pPr>
              <a:defRPr/>
            </a:pPr>
            <a:r>
              <a:rPr lang="en-US" altLang="en-US" dirty="0"/>
              <a:t>Blood vessels narrow in the muscles and skin of the legs and arms.</a:t>
            </a:r>
          </a:p>
          <a:p>
            <a:pPr>
              <a:defRPr/>
            </a:pPr>
            <a:r>
              <a:rPr lang="en-US" altLang="en-US" dirty="0"/>
              <a:t>Increase in oxygen consumption </a:t>
            </a:r>
          </a:p>
          <a:p>
            <a:endParaRPr lang="en-US" dirty="0"/>
          </a:p>
        </p:txBody>
      </p:sp>
    </p:spTree>
    <p:extLst>
      <p:ext uri="{BB962C8B-B14F-4D97-AF65-F5344CB8AC3E}">
        <p14:creationId xmlns:p14="http://schemas.microsoft.com/office/powerpoint/2010/main" val="219087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Autonomic Nervous System-intro</a:t>
            </a:r>
            <a:endParaRPr lang="en-US" dirty="0"/>
          </a:p>
        </p:txBody>
      </p:sp>
      <p:sp>
        <p:nvSpPr>
          <p:cNvPr id="5" name="Content Placeholder 4"/>
          <p:cNvSpPr>
            <a:spLocks noGrp="1"/>
          </p:cNvSpPr>
          <p:nvPr>
            <p:ph sz="half" idx="1"/>
          </p:nvPr>
        </p:nvSpPr>
        <p:spPr>
          <a:xfrm>
            <a:off x="838200" y="1825625"/>
            <a:ext cx="10515600" cy="4351338"/>
          </a:xfrm>
        </p:spPr>
        <p:txBody>
          <a:bodyPr/>
          <a:lstStyle/>
          <a:p>
            <a:pPr>
              <a:defRPr/>
            </a:pPr>
            <a:r>
              <a:rPr lang="en-US" altLang="en-US" sz="2400" dirty="0"/>
              <a:t>Parts of the body that are on automatic</a:t>
            </a:r>
          </a:p>
          <a:p>
            <a:pPr lvl="1">
              <a:defRPr/>
            </a:pPr>
            <a:r>
              <a:rPr lang="en-US" altLang="en-US" sz="2000" dirty="0"/>
              <a:t>HR, BP, breathing, and body fluid regulation</a:t>
            </a:r>
          </a:p>
          <a:p>
            <a:pPr>
              <a:defRPr/>
            </a:pPr>
            <a:r>
              <a:rPr lang="en-US" altLang="en-US" dirty="0"/>
              <a:t>Sympathetic nervous system</a:t>
            </a:r>
          </a:p>
          <a:p>
            <a:pPr lvl="1">
              <a:defRPr/>
            </a:pPr>
            <a:r>
              <a:rPr lang="en-US" altLang="en-US" dirty="0"/>
              <a:t>In charge of expending energy</a:t>
            </a:r>
          </a:p>
          <a:p>
            <a:pPr>
              <a:defRPr/>
            </a:pPr>
            <a:r>
              <a:rPr lang="en-US" altLang="en-US" dirty="0"/>
              <a:t>Parasympathetic nervous system</a:t>
            </a:r>
          </a:p>
          <a:p>
            <a:pPr lvl="1">
              <a:defRPr/>
            </a:pPr>
            <a:r>
              <a:rPr lang="en-US" altLang="en-US" dirty="0"/>
              <a:t>Conserving energy</a:t>
            </a:r>
          </a:p>
          <a:p>
            <a:endParaRPr lang="en-US" dirty="0"/>
          </a:p>
        </p:txBody>
      </p:sp>
    </p:spTree>
    <p:extLst>
      <p:ext uri="{BB962C8B-B14F-4D97-AF65-F5344CB8AC3E}">
        <p14:creationId xmlns:p14="http://schemas.microsoft.com/office/powerpoint/2010/main" val="393513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a:t>
            </a:r>
          </a:p>
        </p:txBody>
      </p:sp>
      <p:sp>
        <p:nvSpPr>
          <p:cNvPr id="3" name="Content Placeholder 2"/>
          <p:cNvSpPr>
            <a:spLocks noGrp="1"/>
          </p:cNvSpPr>
          <p:nvPr>
            <p:ph sz="half" idx="1"/>
          </p:nvPr>
        </p:nvSpPr>
        <p:spPr>
          <a:xfrm>
            <a:off x="838200" y="1825625"/>
            <a:ext cx="10628586" cy="4351338"/>
          </a:xfrm>
        </p:spPr>
        <p:txBody>
          <a:bodyPr/>
          <a:lstStyle/>
          <a:p>
            <a:r>
              <a:rPr lang="en-US" dirty="0"/>
              <a:t>It can happen to all of us.</a:t>
            </a:r>
          </a:p>
          <a:p>
            <a:r>
              <a:rPr lang="en-US" dirty="0"/>
              <a:t>What are some things that stress you?</a:t>
            </a:r>
          </a:p>
          <a:p>
            <a:pPr lvl="1"/>
            <a:r>
              <a:rPr lang="en-US" dirty="0"/>
              <a:t>Friends</a:t>
            </a:r>
          </a:p>
          <a:p>
            <a:pPr lvl="1"/>
            <a:r>
              <a:rPr lang="en-US" dirty="0"/>
              <a:t>Family</a:t>
            </a:r>
          </a:p>
          <a:p>
            <a:pPr lvl="1"/>
            <a:r>
              <a:rPr lang="en-US" dirty="0"/>
              <a:t>School</a:t>
            </a:r>
          </a:p>
          <a:p>
            <a:pPr lvl="1"/>
            <a:r>
              <a:rPr lang="en-US" dirty="0"/>
              <a:t>Work</a:t>
            </a:r>
          </a:p>
          <a:p>
            <a:pPr lvl="1"/>
            <a:r>
              <a:rPr lang="en-US" dirty="0"/>
              <a:t>Driving </a:t>
            </a:r>
          </a:p>
        </p:txBody>
      </p:sp>
    </p:spTree>
    <p:extLst>
      <p:ext uri="{BB962C8B-B14F-4D97-AF65-F5344CB8AC3E}">
        <p14:creationId xmlns:p14="http://schemas.microsoft.com/office/powerpoint/2010/main" val="172711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Autonomic Nervous System-Sympathetic</a:t>
            </a:r>
            <a:endParaRPr lang="en-US" dirty="0"/>
          </a:p>
        </p:txBody>
      </p:sp>
      <p:sp>
        <p:nvSpPr>
          <p:cNvPr id="5" name="Content Placeholder 4"/>
          <p:cNvSpPr>
            <a:spLocks noGrp="1"/>
          </p:cNvSpPr>
          <p:nvPr>
            <p:ph idx="1"/>
          </p:nvPr>
        </p:nvSpPr>
        <p:spPr/>
        <p:txBody>
          <a:bodyPr/>
          <a:lstStyle/>
          <a:p>
            <a:pPr>
              <a:defRPr/>
            </a:pPr>
            <a:r>
              <a:rPr lang="en-US" altLang="en-US" dirty="0"/>
              <a:t>Sympathetic nervous system reacts to stress in the following ways:</a:t>
            </a:r>
          </a:p>
          <a:p>
            <a:pPr lvl="1">
              <a:defRPr/>
            </a:pPr>
            <a:r>
              <a:rPr lang="en-US" altLang="en-US" dirty="0"/>
              <a:t>HR increases</a:t>
            </a:r>
          </a:p>
          <a:p>
            <a:pPr lvl="1">
              <a:defRPr/>
            </a:pPr>
            <a:r>
              <a:rPr lang="en-US" altLang="en-US" dirty="0"/>
              <a:t>Increase force when the heart contracts</a:t>
            </a:r>
          </a:p>
          <a:p>
            <a:pPr lvl="1">
              <a:defRPr/>
            </a:pPr>
            <a:r>
              <a:rPr lang="en-US" altLang="en-US" dirty="0"/>
              <a:t>Dilate coronary arteries</a:t>
            </a:r>
          </a:p>
          <a:p>
            <a:pPr lvl="1">
              <a:defRPr/>
            </a:pPr>
            <a:r>
              <a:rPr lang="en-US" altLang="en-US" dirty="0"/>
              <a:t>Tightening of the ab arteries</a:t>
            </a:r>
          </a:p>
          <a:p>
            <a:pPr lvl="1">
              <a:defRPr/>
            </a:pPr>
            <a:r>
              <a:rPr lang="en-US" altLang="en-US" dirty="0"/>
              <a:t>Pupils dilate</a:t>
            </a:r>
          </a:p>
          <a:p>
            <a:pPr lvl="1">
              <a:defRPr/>
            </a:pPr>
            <a:r>
              <a:rPr lang="en-US" altLang="en-US" dirty="0"/>
              <a:t>Bronchial tubes dilate</a:t>
            </a:r>
          </a:p>
          <a:p>
            <a:endParaRPr lang="en-US" dirty="0"/>
          </a:p>
        </p:txBody>
      </p:sp>
    </p:spTree>
    <p:extLst>
      <p:ext uri="{BB962C8B-B14F-4D97-AF65-F5344CB8AC3E}">
        <p14:creationId xmlns:p14="http://schemas.microsoft.com/office/powerpoint/2010/main" val="176884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Autonomic Nervous System-body’s reaction</a:t>
            </a:r>
            <a:endParaRPr lang="en-US" dirty="0"/>
          </a:p>
        </p:txBody>
      </p:sp>
      <p:sp>
        <p:nvSpPr>
          <p:cNvPr id="3" name="Content Placeholder 2"/>
          <p:cNvSpPr>
            <a:spLocks noGrp="1"/>
          </p:cNvSpPr>
          <p:nvPr>
            <p:ph idx="1"/>
          </p:nvPr>
        </p:nvSpPr>
        <p:spPr/>
        <p:txBody>
          <a:bodyPr/>
          <a:lstStyle/>
          <a:p>
            <a:pPr>
              <a:defRPr/>
            </a:pPr>
            <a:r>
              <a:rPr lang="en-US" altLang="en-US" dirty="0"/>
              <a:t>Strength increases in the skeletal muscles.</a:t>
            </a:r>
          </a:p>
          <a:p>
            <a:pPr>
              <a:defRPr/>
            </a:pPr>
            <a:r>
              <a:rPr lang="en-US" altLang="en-US" dirty="0"/>
              <a:t>Glucose is released from the liver</a:t>
            </a:r>
          </a:p>
          <a:p>
            <a:pPr>
              <a:defRPr/>
            </a:pPr>
            <a:r>
              <a:rPr lang="en-US" altLang="en-US" dirty="0"/>
              <a:t>Mental activity increases</a:t>
            </a:r>
          </a:p>
          <a:p>
            <a:pPr>
              <a:defRPr/>
            </a:pPr>
            <a:r>
              <a:rPr lang="en-US" altLang="en-US" dirty="0"/>
              <a:t>Dilate arterioles deep in skeletal muscles </a:t>
            </a:r>
          </a:p>
          <a:p>
            <a:pPr>
              <a:defRPr/>
            </a:pPr>
            <a:r>
              <a:rPr lang="en-US" altLang="en-US" dirty="0"/>
              <a:t>Increase basal metabolic rate significantly  </a:t>
            </a:r>
          </a:p>
          <a:p>
            <a:endParaRPr lang="en-US" dirty="0"/>
          </a:p>
        </p:txBody>
      </p:sp>
    </p:spTree>
    <p:extLst>
      <p:ext uri="{BB962C8B-B14F-4D97-AF65-F5344CB8AC3E}">
        <p14:creationId xmlns:p14="http://schemas.microsoft.com/office/powerpoint/2010/main" val="152701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Autonomic Nervous System-Parasympathetic</a:t>
            </a:r>
            <a:endParaRPr lang="en-US" dirty="0"/>
          </a:p>
        </p:txBody>
      </p:sp>
      <p:sp>
        <p:nvSpPr>
          <p:cNvPr id="5" name="Content Placeholder 4"/>
          <p:cNvSpPr>
            <a:spLocks noGrp="1"/>
          </p:cNvSpPr>
          <p:nvPr>
            <p:ph sz="half" idx="1"/>
          </p:nvPr>
        </p:nvSpPr>
        <p:spPr/>
        <p:txBody>
          <a:bodyPr/>
          <a:lstStyle/>
          <a:p>
            <a:pPr>
              <a:defRPr/>
            </a:pPr>
            <a:r>
              <a:rPr lang="en-US" altLang="en-US" dirty="0"/>
              <a:t>Parasympathetic nervous system</a:t>
            </a:r>
          </a:p>
          <a:p>
            <a:pPr lvl="1">
              <a:defRPr/>
            </a:pPr>
            <a:r>
              <a:rPr lang="en-US" altLang="en-US" dirty="0"/>
              <a:t>This brings the body back to a resting state</a:t>
            </a:r>
          </a:p>
          <a:p>
            <a:endParaRPr lang="en-US" dirty="0"/>
          </a:p>
        </p:txBody>
      </p:sp>
    </p:spTree>
    <p:extLst>
      <p:ext uri="{BB962C8B-B14F-4D97-AF65-F5344CB8AC3E}">
        <p14:creationId xmlns:p14="http://schemas.microsoft.com/office/powerpoint/2010/main" val="312724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Psychosomatic Disease-Intro</a:t>
            </a:r>
            <a:endParaRPr lang="en-US" dirty="0"/>
          </a:p>
        </p:txBody>
      </p:sp>
      <p:sp>
        <p:nvSpPr>
          <p:cNvPr id="3" name="Content Placeholder 2"/>
          <p:cNvSpPr>
            <a:spLocks noGrp="1"/>
          </p:cNvSpPr>
          <p:nvPr>
            <p:ph idx="1"/>
          </p:nvPr>
        </p:nvSpPr>
        <p:spPr/>
        <p:txBody>
          <a:bodyPr/>
          <a:lstStyle/>
          <a:p>
            <a:pPr>
              <a:defRPr/>
            </a:pPr>
            <a:r>
              <a:rPr lang="en-US" altLang="en-US" dirty="0"/>
              <a:t>Psychosomatic</a:t>
            </a:r>
          </a:p>
          <a:p>
            <a:pPr lvl="1">
              <a:defRPr/>
            </a:pPr>
            <a:r>
              <a:rPr lang="en-US" altLang="en-US" dirty="0"/>
              <a:t>Conditions that have both mind and body component.</a:t>
            </a:r>
          </a:p>
          <a:p>
            <a:pPr lvl="2">
              <a:defRPr/>
            </a:pPr>
            <a:r>
              <a:rPr lang="en-US" altLang="en-US" dirty="0"/>
              <a:t>This is not all mind but involves both mind and body.</a:t>
            </a:r>
          </a:p>
          <a:p>
            <a:endParaRPr lang="en-US" dirty="0"/>
          </a:p>
        </p:txBody>
      </p:sp>
    </p:spTree>
    <p:extLst>
      <p:ext uri="{BB962C8B-B14F-4D97-AF65-F5344CB8AC3E}">
        <p14:creationId xmlns:p14="http://schemas.microsoft.com/office/powerpoint/2010/main" val="234203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Psychosomatic Disease-Psychophysiological</a:t>
            </a:r>
            <a:endParaRPr lang="en-US" dirty="0"/>
          </a:p>
        </p:txBody>
      </p:sp>
      <p:sp>
        <p:nvSpPr>
          <p:cNvPr id="5" name="Content Placeholder 4"/>
          <p:cNvSpPr>
            <a:spLocks noGrp="1"/>
          </p:cNvSpPr>
          <p:nvPr>
            <p:ph sz="half" idx="1"/>
          </p:nvPr>
        </p:nvSpPr>
        <p:spPr>
          <a:xfrm>
            <a:off x="838200" y="1825625"/>
            <a:ext cx="10515600" cy="4351338"/>
          </a:xfrm>
        </p:spPr>
        <p:txBody>
          <a:bodyPr/>
          <a:lstStyle/>
          <a:p>
            <a:pPr>
              <a:defRPr/>
            </a:pPr>
            <a:r>
              <a:rPr lang="en-US" altLang="en-US" dirty="0"/>
              <a:t>Psychophysiological can be interchanged with psychosomatic </a:t>
            </a:r>
          </a:p>
          <a:p>
            <a:pPr lvl="1">
              <a:defRPr/>
            </a:pPr>
            <a:r>
              <a:rPr lang="en-US" altLang="en-US" dirty="0"/>
              <a:t>Component in the mind </a:t>
            </a:r>
          </a:p>
          <a:p>
            <a:pPr lvl="1">
              <a:defRPr/>
            </a:pPr>
            <a:r>
              <a:rPr lang="en-US" altLang="en-US" dirty="0"/>
              <a:t>Real disease and can be diagnosed.</a:t>
            </a:r>
          </a:p>
          <a:p>
            <a:pPr lvl="1">
              <a:defRPr/>
            </a:pPr>
            <a:r>
              <a:rPr lang="en-US" altLang="en-US" dirty="0"/>
              <a:t>Will show physical signs.</a:t>
            </a:r>
          </a:p>
          <a:p>
            <a:pPr lvl="1">
              <a:defRPr/>
            </a:pPr>
            <a:r>
              <a:rPr lang="en-US" altLang="en-US" dirty="0"/>
              <a:t>It truly is a component of the mind.</a:t>
            </a:r>
            <a:r>
              <a:rPr lang="en-US" altLang="en-US" dirty="0">
                <a:hlinkClick r:id="rId2"/>
              </a:rPr>
              <a:t> </a:t>
            </a:r>
            <a:endParaRPr lang="en-US" altLang="en-US" dirty="0"/>
          </a:p>
          <a:p>
            <a:endParaRPr lang="en-US" dirty="0"/>
          </a:p>
        </p:txBody>
      </p:sp>
    </p:spTree>
    <p:extLst>
      <p:ext uri="{BB962C8B-B14F-4D97-AF65-F5344CB8AC3E}">
        <p14:creationId xmlns:p14="http://schemas.microsoft.com/office/powerpoint/2010/main" val="77937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Psychosomatic Disease-Psychogenic</a:t>
            </a:r>
            <a:endParaRPr lang="en-US" dirty="0"/>
          </a:p>
        </p:txBody>
      </p:sp>
      <p:sp>
        <p:nvSpPr>
          <p:cNvPr id="5" name="Content Placeholder 4"/>
          <p:cNvSpPr>
            <a:spLocks noGrp="1"/>
          </p:cNvSpPr>
          <p:nvPr>
            <p:ph idx="1"/>
          </p:nvPr>
        </p:nvSpPr>
        <p:spPr/>
        <p:txBody>
          <a:bodyPr/>
          <a:lstStyle/>
          <a:p>
            <a:pPr>
              <a:defRPr/>
            </a:pPr>
            <a:r>
              <a:rPr lang="en-US" altLang="en-US" dirty="0"/>
              <a:t>Psychogenic </a:t>
            </a:r>
          </a:p>
          <a:p>
            <a:pPr lvl="1">
              <a:defRPr/>
            </a:pPr>
            <a:r>
              <a:rPr lang="en-US" altLang="en-US" dirty="0"/>
              <a:t>Physical disease caused by emotional stress without a microorganism involved.</a:t>
            </a:r>
          </a:p>
          <a:p>
            <a:pPr lvl="1">
              <a:defRPr/>
            </a:pPr>
            <a:r>
              <a:rPr lang="en-US" altLang="en-US" dirty="0"/>
              <a:t>The mind changes the physiology and the body breaks down.</a:t>
            </a:r>
          </a:p>
          <a:p>
            <a:pPr lvl="2">
              <a:defRPr/>
            </a:pPr>
            <a:r>
              <a:rPr lang="en-US" altLang="en-US" dirty="0"/>
              <a:t>Asthma is an example </a:t>
            </a:r>
          </a:p>
          <a:p>
            <a:endParaRPr lang="en-US" dirty="0"/>
          </a:p>
        </p:txBody>
      </p:sp>
    </p:spTree>
    <p:extLst>
      <p:ext uri="{BB962C8B-B14F-4D97-AF65-F5344CB8AC3E}">
        <p14:creationId xmlns:p14="http://schemas.microsoft.com/office/powerpoint/2010/main" val="167680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Psychosomatic Disease-</a:t>
            </a:r>
            <a:r>
              <a:rPr lang="en-US" altLang="en-US" dirty="0" err="1"/>
              <a:t>Somatogenic</a:t>
            </a:r>
            <a:endParaRPr lang="en-US" dirty="0"/>
          </a:p>
        </p:txBody>
      </p:sp>
      <p:sp>
        <p:nvSpPr>
          <p:cNvPr id="3" name="Content Placeholder 2"/>
          <p:cNvSpPr>
            <a:spLocks noGrp="1"/>
          </p:cNvSpPr>
          <p:nvPr>
            <p:ph idx="1"/>
          </p:nvPr>
        </p:nvSpPr>
        <p:spPr/>
        <p:txBody>
          <a:bodyPr/>
          <a:lstStyle/>
          <a:p>
            <a:pPr>
              <a:defRPr/>
            </a:pPr>
            <a:r>
              <a:rPr lang="en-US" altLang="en-US" dirty="0" err="1"/>
              <a:t>Somatogenic</a:t>
            </a:r>
            <a:r>
              <a:rPr lang="en-US" altLang="en-US" dirty="0"/>
              <a:t> </a:t>
            </a:r>
          </a:p>
          <a:p>
            <a:pPr lvl="1">
              <a:defRPr/>
            </a:pPr>
            <a:r>
              <a:rPr lang="en-US" altLang="en-US" dirty="0"/>
              <a:t>A psychosomatic disease in which the mind increases the bodies susceptibility to some diseases.</a:t>
            </a:r>
          </a:p>
          <a:p>
            <a:pPr lvl="2">
              <a:defRPr/>
            </a:pPr>
            <a:r>
              <a:rPr lang="en-US" altLang="en-US" dirty="0"/>
              <a:t>Cancer</a:t>
            </a:r>
          </a:p>
          <a:p>
            <a:pPr lvl="2">
              <a:defRPr/>
            </a:pPr>
            <a:r>
              <a:rPr lang="en-US" altLang="en-US" dirty="0">
                <a:hlinkClick r:id="rId2"/>
              </a:rPr>
              <a:t>Rheumatoid arthritis</a:t>
            </a:r>
            <a:endParaRPr lang="en-US" altLang="en-US" dirty="0"/>
          </a:p>
          <a:p>
            <a:endParaRPr lang="en-US" dirty="0"/>
          </a:p>
        </p:txBody>
      </p:sp>
    </p:spTree>
    <p:extLst>
      <p:ext uri="{BB962C8B-B14F-4D97-AF65-F5344CB8AC3E}">
        <p14:creationId xmlns:p14="http://schemas.microsoft.com/office/powerpoint/2010/main" val="352191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Stress and the Immunological System-Psychoneuroimmunology </a:t>
            </a:r>
            <a:endParaRPr lang="en-US" dirty="0"/>
          </a:p>
        </p:txBody>
      </p:sp>
      <p:sp>
        <p:nvSpPr>
          <p:cNvPr id="3" name="Content Placeholder 2"/>
          <p:cNvSpPr>
            <a:spLocks noGrp="1"/>
          </p:cNvSpPr>
          <p:nvPr>
            <p:ph idx="1"/>
          </p:nvPr>
        </p:nvSpPr>
        <p:spPr/>
        <p:txBody>
          <a:bodyPr/>
          <a:lstStyle/>
          <a:p>
            <a:pPr>
              <a:defRPr/>
            </a:pPr>
            <a:r>
              <a:rPr lang="en-US" altLang="en-US" dirty="0"/>
              <a:t>Psychoneuroimmunology</a:t>
            </a:r>
          </a:p>
          <a:p>
            <a:pPr lvl="1">
              <a:defRPr/>
            </a:pPr>
            <a:r>
              <a:rPr lang="en-US" altLang="en-US" dirty="0"/>
              <a:t>The study of the illness-causing and healing effects of the mind on the body. </a:t>
            </a:r>
          </a:p>
          <a:p>
            <a:pPr lvl="1">
              <a:defRPr/>
            </a:pPr>
            <a:r>
              <a:rPr lang="en-US" altLang="en-US" dirty="0"/>
              <a:t>Ornstein &amp; Sobel found that people who had a bereavement had much lower immunological system functions.</a:t>
            </a:r>
          </a:p>
          <a:p>
            <a:pPr lvl="1">
              <a:defRPr/>
            </a:pPr>
            <a:r>
              <a:rPr lang="en-US" altLang="en-US" dirty="0"/>
              <a:t>The flip side if you laugh or simply relax you can boost your immune system. </a:t>
            </a:r>
          </a:p>
          <a:p>
            <a:endParaRPr lang="en-US" dirty="0"/>
          </a:p>
        </p:txBody>
      </p:sp>
    </p:spTree>
    <p:extLst>
      <p:ext uri="{BB962C8B-B14F-4D97-AF65-F5344CB8AC3E}">
        <p14:creationId xmlns:p14="http://schemas.microsoft.com/office/powerpoint/2010/main" val="25513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A71C-0D91-4395-9615-B7B056001D34}"/>
              </a:ext>
            </a:extLst>
          </p:cNvPr>
          <p:cNvSpPr>
            <a:spLocks noGrp="1"/>
          </p:cNvSpPr>
          <p:nvPr>
            <p:ph type="title"/>
          </p:nvPr>
        </p:nvSpPr>
        <p:spPr/>
        <p:txBody>
          <a:bodyPr/>
          <a:lstStyle/>
          <a:p>
            <a:r>
              <a:rPr lang="en-US" dirty="0"/>
              <a:t>Specific Conditions-Backache</a:t>
            </a:r>
          </a:p>
        </p:txBody>
      </p:sp>
      <p:sp>
        <p:nvSpPr>
          <p:cNvPr id="3" name="Content Placeholder 2">
            <a:extLst>
              <a:ext uri="{FF2B5EF4-FFF2-40B4-BE49-F238E27FC236}">
                <a16:creationId xmlns:a16="http://schemas.microsoft.com/office/drawing/2014/main" id="{EE367495-FF7A-4B18-A37F-BFA65DF271E7}"/>
              </a:ext>
            </a:extLst>
          </p:cNvPr>
          <p:cNvSpPr>
            <a:spLocks noGrp="1"/>
          </p:cNvSpPr>
          <p:nvPr>
            <p:ph idx="1"/>
          </p:nvPr>
        </p:nvSpPr>
        <p:spPr/>
        <p:txBody>
          <a:bodyPr/>
          <a:lstStyle/>
          <a:p>
            <a:r>
              <a:rPr lang="en-US" dirty="0"/>
              <a:t>This impacts 80% of people </a:t>
            </a:r>
          </a:p>
          <a:p>
            <a:r>
              <a:rPr lang="en-US" dirty="0"/>
              <a:t>Very common in people who have experienced stress </a:t>
            </a:r>
          </a:p>
          <a:p>
            <a:r>
              <a:rPr lang="en-US" dirty="0"/>
              <a:t>Psychosocial factors contribute more then structural</a:t>
            </a:r>
          </a:p>
          <a:p>
            <a:pPr lvl="1"/>
            <a:r>
              <a:rPr lang="en-US" dirty="0"/>
              <a:t>But workers with higher stress levels tend to lift objects more quickly and use their back muscles in ways that make them susceptible to injury. </a:t>
            </a:r>
          </a:p>
        </p:txBody>
      </p:sp>
    </p:spTree>
    <p:extLst>
      <p:ext uri="{BB962C8B-B14F-4D97-AF65-F5344CB8AC3E}">
        <p14:creationId xmlns:p14="http://schemas.microsoft.com/office/powerpoint/2010/main" val="1131489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Conditions-Hypertension	</a:t>
            </a:r>
            <a:endParaRPr lang="en-US" dirty="0"/>
          </a:p>
        </p:txBody>
      </p:sp>
      <p:sp>
        <p:nvSpPr>
          <p:cNvPr id="3" name="Content Placeholder 2"/>
          <p:cNvSpPr>
            <a:spLocks noGrp="1"/>
          </p:cNvSpPr>
          <p:nvPr>
            <p:ph idx="1"/>
          </p:nvPr>
        </p:nvSpPr>
        <p:spPr/>
        <p:txBody>
          <a:bodyPr/>
          <a:lstStyle/>
          <a:p>
            <a:pPr marL="306000" indent="-306000">
              <a:defRPr/>
            </a:pPr>
            <a:r>
              <a:rPr lang="en-US" altLang="en-US" dirty="0"/>
              <a:t>Hypertension </a:t>
            </a:r>
          </a:p>
          <a:p>
            <a:pPr marL="630000" lvl="1" indent="-306000">
              <a:defRPr/>
            </a:pPr>
            <a:r>
              <a:rPr lang="en-US" altLang="en-US" dirty="0"/>
              <a:t>This is excessive  and damaging pressure of the blood against the walls of the arterial blood vessels. </a:t>
            </a:r>
          </a:p>
          <a:p>
            <a:pPr marL="630000" lvl="1" indent="-306000">
              <a:defRPr/>
            </a:pPr>
            <a:r>
              <a:rPr lang="en-US" altLang="en-US" dirty="0"/>
              <a:t>If you have greater then 140 mm Hg or diastolic pressure over 90 mm Hg then you have hypertension.</a:t>
            </a:r>
          </a:p>
          <a:p>
            <a:endParaRPr lang="en-US" dirty="0"/>
          </a:p>
        </p:txBody>
      </p:sp>
    </p:spTree>
    <p:extLst>
      <p:ext uri="{BB962C8B-B14F-4D97-AF65-F5344CB8AC3E}">
        <p14:creationId xmlns:p14="http://schemas.microsoft.com/office/powerpoint/2010/main" val="31083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Stress Management	</a:t>
            </a:r>
          </a:p>
        </p:txBody>
      </p:sp>
      <p:sp>
        <p:nvSpPr>
          <p:cNvPr id="6" name="Content Placeholder 5"/>
          <p:cNvSpPr>
            <a:spLocks noGrp="1"/>
          </p:cNvSpPr>
          <p:nvPr>
            <p:ph idx="1"/>
          </p:nvPr>
        </p:nvSpPr>
        <p:spPr/>
        <p:txBody>
          <a:bodyPr/>
          <a:lstStyle/>
          <a:p>
            <a:r>
              <a:rPr lang="en-US" dirty="0"/>
              <a:t>Everyone has some level of stress in their lives. </a:t>
            </a:r>
            <a:r>
              <a:rPr lang="en-US" altLang="en-US" dirty="0"/>
              <a:t>Pressures, deadlines, unmet expectations, special events, and positive rewards may all bring on a higher level of stress. Notice that the examples given above are both negative and positive.</a:t>
            </a:r>
            <a:endParaRPr lang="en-US" dirty="0"/>
          </a:p>
        </p:txBody>
      </p:sp>
    </p:spTree>
    <p:extLst>
      <p:ext uri="{BB962C8B-B14F-4D97-AF65-F5344CB8AC3E}">
        <p14:creationId xmlns:p14="http://schemas.microsoft.com/office/powerpoint/2010/main" val="289784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Conditions-Blood Pressure</a:t>
            </a:r>
            <a:endParaRPr lang="en-US" dirty="0"/>
          </a:p>
        </p:txBody>
      </p:sp>
      <p:sp>
        <p:nvSpPr>
          <p:cNvPr id="4" name="Content Placeholder 3"/>
          <p:cNvSpPr>
            <a:spLocks noGrp="1"/>
          </p:cNvSpPr>
          <p:nvPr>
            <p:ph sz="half" idx="1"/>
          </p:nvPr>
        </p:nvSpPr>
        <p:spPr>
          <a:xfrm>
            <a:off x="838200" y="1825625"/>
            <a:ext cx="10515600" cy="4351338"/>
          </a:xfrm>
        </p:spPr>
        <p:txBody>
          <a:bodyPr>
            <a:normAutofit/>
          </a:bodyPr>
          <a:lstStyle/>
          <a:p>
            <a:pPr>
              <a:defRPr/>
            </a:pPr>
            <a:r>
              <a:rPr lang="en-US" altLang="en-US" dirty="0"/>
              <a:t>Several things can lead to high BP</a:t>
            </a:r>
          </a:p>
          <a:p>
            <a:pPr lvl="1">
              <a:defRPr/>
            </a:pPr>
            <a:r>
              <a:rPr lang="en-US" altLang="en-US" dirty="0"/>
              <a:t>Very much life style related </a:t>
            </a:r>
          </a:p>
          <a:p>
            <a:pPr lvl="2">
              <a:defRPr/>
            </a:pPr>
            <a:r>
              <a:rPr lang="en-US" altLang="en-US" dirty="0"/>
              <a:t>High diet in salt</a:t>
            </a:r>
          </a:p>
          <a:p>
            <a:pPr lvl="2">
              <a:defRPr/>
            </a:pPr>
            <a:r>
              <a:rPr lang="en-US" altLang="en-US" dirty="0"/>
              <a:t>You should consume 1500 -2400 mg per day</a:t>
            </a:r>
          </a:p>
          <a:p>
            <a:pPr lvl="2">
              <a:defRPr/>
            </a:pPr>
            <a:r>
              <a:rPr lang="en-US" altLang="en-US" dirty="0"/>
              <a:t>The actual average consumption for Americans is 10,000-20,000 mg daily.</a:t>
            </a:r>
          </a:p>
          <a:p>
            <a:pPr lvl="2">
              <a:defRPr/>
            </a:pPr>
            <a:r>
              <a:rPr lang="en-US" altLang="en-US" dirty="0"/>
              <a:t>This is hard to monitor because so much salt is hidden in processed foods.</a:t>
            </a:r>
          </a:p>
          <a:p>
            <a:pPr lvl="2">
              <a:defRPr/>
            </a:pPr>
            <a:r>
              <a:rPr lang="en-US" altLang="en-US" dirty="0"/>
              <a:t>Go online and find the a food with the highest sodium content </a:t>
            </a:r>
          </a:p>
          <a:p>
            <a:endParaRPr lang="en-US" dirty="0"/>
          </a:p>
        </p:txBody>
      </p:sp>
    </p:spTree>
    <p:extLst>
      <p:ext uri="{BB962C8B-B14F-4D97-AF65-F5344CB8AC3E}">
        <p14:creationId xmlns:p14="http://schemas.microsoft.com/office/powerpoint/2010/main" val="251592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Specific Conditions-Stats</a:t>
            </a:r>
            <a:endParaRPr lang="en-US" dirty="0"/>
          </a:p>
        </p:txBody>
      </p:sp>
      <p:sp>
        <p:nvSpPr>
          <p:cNvPr id="6" name="Content Placeholder 5"/>
          <p:cNvSpPr>
            <a:spLocks noGrp="1"/>
          </p:cNvSpPr>
          <p:nvPr>
            <p:ph idx="1"/>
          </p:nvPr>
        </p:nvSpPr>
        <p:spPr/>
        <p:txBody>
          <a:bodyPr/>
          <a:lstStyle/>
          <a:p>
            <a:pPr lvl="1">
              <a:defRPr/>
            </a:pPr>
            <a:r>
              <a:rPr lang="en-US" altLang="en-US" dirty="0"/>
              <a:t>Essential hypertension is hypertension with no known cause </a:t>
            </a:r>
          </a:p>
          <a:p>
            <a:pPr lvl="2">
              <a:defRPr/>
            </a:pPr>
            <a:r>
              <a:rPr lang="en-US" altLang="en-US" dirty="0"/>
              <a:t>90% of people with hypertension</a:t>
            </a:r>
          </a:p>
          <a:p>
            <a:pPr lvl="1">
              <a:defRPr/>
            </a:pPr>
            <a:r>
              <a:rPr lang="en-US" altLang="en-US" dirty="0"/>
              <a:t>41% of people 20-74 are hypertensive </a:t>
            </a:r>
          </a:p>
          <a:p>
            <a:pPr lvl="1">
              <a:defRPr/>
            </a:pPr>
            <a:r>
              <a:rPr lang="en-US" altLang="en-US" dirty="0"/>
              <a:t>16% of 20-24 year-olds are hypertensive </a:t>
            </a:r>
          </a:p>
          <a:p>
            <a:pPr lvl="1">
              <a:defRPr/>
            </a:pPr>
            <a:r>
              <a:rPr lang="en-US" altLang="en-US" dirty="0"/>
              <a:t>More women then men</a:t>
            </a:r>
          </a:p>
          <a:p>
            <a:endParaRPr lang="en-US" dirty="0"/>
          </a:p>
        </p:txBody>
      </p:sp>
    </p:spTree>
    <p:extLst>
      <p:ext uri="{BB962C8B-B14F-4D97-AF65-F5344CB8AC3E}">
        <p14:creationId xmlns:p14="http://schemas.microsoft.com/office/powerpoint/2010/main" val="1457238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Conditions-Ulcers</a:t>
            </a:r>
            <a:endParaRPr lang="en-US" dirty="0"/>
          </a:p>
        </p:txBody>
      </p:sp>
      <p:sp>
        <p:nvSpPr>
          <p:cNvPr id="3" name="Content Placeholder 2"/>
          <p:cNvSpPr>
            <a:spLocks noGrp="1"/>
          </p:cNvSpPr>
          <p:nvPr>
            <p:ph idx="1"/>
          </p:nvPr>
        </p:nvSpPr>
        <p:spPr/>
        <p:txBody>
          <a:bodyPr/>
          <a:lstStyle/>
          <a:p>
            <a:pPr>
              <a:defRPr/>
            </a:pPr>
            <a:r>
              <a:rPr lang="en-US" altLang="en-US" dirty="0">
                <a:hlinkClick r:id="rId2"/>
              </a:rPr>
              <a:t>Ulcers</a:t>
            </a:r>
            <a:endParaRPr lang="en-US" altLang="en-US" dirty="0"/>
          </a:p>
          <a:p>
            <a:pPr lvl="1">
              <a:defRPr/>
            </a:pPr>
            <a:r>
              <a:rPr lang="en-US" altLang="en-US" dirty="0"/>
              <a:t>These are cuts or fissures in the wall of the stomach.</a:t>
            </a:r>
          </a:p>
          <a:p>
            <a:pPr lvl="1">
              <a:defRPr/>
            </a:pPr>
            <a:r>
              <a:rPr lang="en-US" altLang="en-US" dirty="0"/>
              <a:t>7% of population have them</a:t>
            </a:r>
          </a:p>
          <a:p>
            <a:pPr lvl="1">
              <a:defRPr/>
            </a:pPr>
            <a:r>
              <a:rPr lang="en-US" altLang="en-US" dirty="0"/>
              <a:t>Stress was thought to cause ulcers, but in many cases it is a bacteria helicobacter pylori. (H pylori)</a:t>
            </a:r>
          </a:p>
          <a:p>
            <a:pPr lvl="1">
              <a:defRPr/>
            </a:pPr>
            <a:r>
              <a:rPr lang="en-US" altLang="en-US" dirty="0"/>
              <a:t>It inflames the stomach lining  and stimulates acid production.</a:t>
            </a:r>
          </a:p>
          <a:p>
            <a:endParaRPr lang="en-US" dirty="0"/>
          </a:p>
        </p:txBody>
      </p:sp>
    </p:spTree>
    <p:extLst>
      <p:ext uri="{BB962C8B-B14F-4D97-AF65-F5344CB8AC3E}">
        <p14:creationId xmlns:p14="http://schemas.microsoft.com/office/powerpoint/2010/main" val="3441922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Conditions-anti-inflammatory drugs</a:t>
            </a:r>
            <a:endParaRPr lang="en-US" dirty="0"/>
          </a:p>
        </p:txBody>
      </p:sp>
      <p:sp>
        <p:nvSpPr>
          <p:cNvPr id="3" name="Content Placeholder 2"/>
          <p:cNvSpPr>
            <a:spLocks noGrp="1"/>
          </p:cNvSpPr>
          <p:nvPr>
            <p:ph sz="half" idx="1"/>
          </p:nvPr>
        </p:nvSpPr>
        <p:spPr/>
        <p:txBody>
          <a:bodyPr/>
          <a:lstStyle/>
          <a:p>
            <a:pPr>
              <a:defRPr/>
            </a:pPr>
            <a:r>
              <a:rPr lang="en-US" altLang="en-US" dirty="0"/>
              <a:t>Another cause of ulcers is the ingestion of aspirin and other </a:t>
            </a:r>
            <a:r>
              <a:rPr lang="en-US" altLang="en-US" dirty="0" err="1"/>
              <a:t>nonsterodial</a:t>
            </a:r>
            <a:r>
              <a:rPr lang="en-US" altLang="en-US" dirty="0"/>
              <a:t> anti-inflammatory drugs</a:t>
            </a:r>
          </a:p>
          <a:p>
            <a:pPr lvl="1">
              <a:defRPr/>
            </a:pPr>
            <a:r>
              <a:rPr lang="en-US" altLang="en-US" dirty="0"/>
              <a:t>Advil, </a:t>
            </a:r>
            <a:r>
              <a:rPr lang="en-US" altLang="en-US" dirty="0" err="1"/>
              <a:t>motrin</a:t>
            </a:r>
            <a:r>
              <a:rPr lang="en-US" altLang="en-US" dirty="0"/>
              <a:t>, </a:t>
            </a:r>
            <a:r>
              <a:rPr lang="en-US" altLang="en-US" dirty="0" err="1"/>
              <a:t>nuprin</a:t>
            </a:r>
            <a:endParaRPr lang="en-US" altLang="en-US" dirty="0"/>
          </a:p>
          <a:p>
            <a:pPr lvl="1">
              <a:defRPr/>
            </a:pPr>
            <a:r>
              <a:rPr lang="en-US" altLang="en-US" dirty="0"/>
              <a:t>They promote bleeding in stomach and can wear away its protective lining. </a:t>
            </a:r>
          </a:p>
          <a:p>
            <a:endParaRPr lang="en-US" dirty="0"/>
          </a:p>
        </p:txBody>
      </p:sp>
    </p:spTree>
    <p:extLst>
      <p:ext uri="{BB962C8B-B14F-4D97-AF65-F5344CB8AC3E}">
        <p14:creationId xmlns:p14="http://schemas.microsoft.com/office/powerpoint/2010/main" val="328937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Specific Conditions-Migraines</a:t>
            </a:r>
            <a:endParaRPr lang="en-US" dirty="0"/>
          </a:p>
        </p:txBody>
      </p:sp>
      <p:sp>
        <p:nvSpPr>
          <p:cNvPr id="6" name="Content Placeholder 5"/>
          <p:cNvSpPr>
            <a:spLocks noGrp="1"/>
          </p:cNvSpPr>
          <p:nvPr>
            <p:ph idx="1"/>
          </p:nvPr>
        </p:nvSpPr>
        <p:spPr/>
        <p:txBody>
          <a:bodyPr/>
          <a:lstStyle/>
          <a:p>
            <a:pPr>
              <a:defRPr/>
            </a:pPr>
            <a:r>
              <a:rPr lang="en-US" altLang="en-US" dirty="0"/>
              <a:t>Migraine headaches </a:t>
            </a:r>
          </a:p>
          <a:p>
            <a:pPr lvl="1">
              <a:defRPr/>
            </a:pPr>
            <a:r>
              <a:rPr lang="en-US" altLang="en-US" dirty="0"/>
              <a:t>Read example in book page 54</a:t>
            </a:r>
          </a:p>
          <a:p>
            <a:pPr lvl="1">
              <a:defRPr/>
            </a:pPr>
            <a:r>
              <a:rPr lang="en-US" altLang="en-US" dirty="0"/>
              <a:t>These are the results of a constriction and dilation of the carotid arteries of one side of the head.</a:t>
            </a:r>
          </a:p>
          <a:p>
            <a:pPr lvl="2">
              <a:defRPr/>
            </a:pPr>
            <a:r>
              <a:rPr lang="en-US" altLang="en-US" dirty="0"/>
              <a:t>The constriction phase is called the </a:t>
            </a:r>
            <a:r>
              <a:rPr lang="en-US" altLang="en-US" dirty="0" err="1"/>
              <a:t>preattack</a:t>
            </a:r>
            <a:r>
              <a:rPr lang="en-US" altLang="en-US" dirty="0"/>
              <a:t> </a:t>
            </a:r>
            <a:r>
              <a:rPr lang="en-US" altLang="en-US" dirty="0" err="1"/>
              <a:t>prodrome</a:t>
            </a:r>
            <a:endParaRPr lang="en-US" altLang="en-US" dirty="0"/>
          </a:p>
          <a:p>
            <a:pPr lvl="3">
              <a:defRPr/>
            </a:pPr>
            <a:r>
              <a:rPr lang="en-US" altLang="en-US" dirty="0"/>
              <a:t>Associated with light or noise sensitivity, irritability, and a flushing or pallor skin.</a:t>
            </a:r>
          </a:p>
          <a:p>
            <a:pPr lvl="3">
              <a:defRPr/>
            </a:pPr>
            <a:r>
              <a:rPr lang="en-US" altLang="en-US" dirty="0"/>
              <a:t>The </a:t>
            </a:r>
            <a:r>
              <a:rPr lang="en-US" altLang="en-US" dirty="0" err="1"/>
              <a:t>prodrome</a:t>
            </a:r>
            <a:r>
              <a:rPr lang="en-US" altLang="en-US" dirty="0"/>
              <a:t> starts one to two hours before the headache itself</a:t>
            </a:r>
          </a:p>
          <a:p>
            <a:pPr lvl="3">
              <a:defRPr/>
            </a:pPr>
            <a:r>
              <a:rPr lang="en-US" altLang="en-US" dirty="0"/>
              <a:t>The actual headache lasts around 6 hours </a:t>
            </a:r>
          </a:p>
          <a:p>
            <a:pPr lvl="3">
              <a:defRPr/>
            </a:pPr>
            <a:r>
              <a:rPr lang="en-US" altLang="en-US" dirty="0"/>
              <a:t>Often times occurring on the weekends</a:t>
            </a:r>
          </a:p>
          <a:p>
            <a:endParaRPr lang="en-US" dirty="0"/>
          </a:p>
        </p:txBody>
      </p:sp>
    </p:spTree>
    <p:extLst>
      <p:ext uri="{BB962C8B-B14F-4D97-AF65-F5344CB8AC3E}">
        <p14:creationId xmlns:p14="http://schemas.microsoft.com/office/powerpoint/2010/main" val="3487932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Conditions-Migraine Treatment</a:t>
            </a:r>
            <a:endParaRPr lang="en-US" dirty="0"/>
          </a:p>
        </p:txBody>
      </p:sp>
      <p:sp>
        <p:nvSpPr>
          <p:cNvPr id="3" name="Content Placeholder 2"/>
          <p:cNvSpPr>
            <a:spLocks noGrp="1"/>
          </p:cNvSpPr>
          <p:nvPr>
            <p:ph idx="1"/>
          </p:nvPr>
        </p:nvSpPr>
        <p:spPr/>
        <p:txBody>
          <a:bodyPr/>
          <a:lstStyle/>
          <a:p>
            <a:pPr>
              <a:defRPr/>
            </a:pPr>
            <a:r>
              <a:rPr lang="en-US" altLang="en-US" dirty="0"/>
              <a:t>How do you treat your migraines?</a:t>
            </a:r>
          </a:p>
          <a:p>
            <a:pPr>
              <a:defRPr/>
            </a:pPr>
            <a:r>
              <a:rPr lang="en-US" altLang="en-US" dirty="0"/>
              <a:t>It is a unique headache associated with one side of the head.</a:t>
            </a:r>
          </a:p>
          <a:p>
            <a:pPr>
              <a:defRPr/>
            </a:pPr>
            <a:r>
              <a:rPr lang="en-US" altLang="en-US" dirty="0"/>
              <a:t>Over 10% of Americans </a:t>
            </a:r>
          </a:p>
          <a:p>
            <a:pPr>
              <a:defRPr/>
            </a:pPr>
            <a:r>
              <a:rPr lang="en-US" altLang="en-US" dirty="0"/>
              <a:t>More women then men</a:t>
            </a:r>
          </a:p>
          <a:p>
            <a:pPr>
              <a:defRPr/>
            </a:pPr>
            <a:r>
              <a:rPr lang="en-US" altLang="en-US" dirty="0"/>
              <a:t>Can start at a very young age (18 months), most start before the age of 12. </a:t>
            </a:r>
          </a:p>
          <a:p>
            <a:pPr>
              <a:defRPr/>
            </a:pPr>
            <a:r>
              <a:rPr lang="en-US" altLang="en-US" dirty="0"/>
              <a:t>Various medications to help with it.</a:t>
            </a:r>
          </a:p>
          <a:p>
            <a:endParaRPr lang="en-US" dirty="0"/>
          </a:p>
        </p:txBody>
      </p:sp>
    </p:spTree>
    <p:extLst>
      <p:ext uri="{BB962C8B-B14F-4D97-AF65-F5344CB8AC3E}">
        <p14:creationId xmlns:p14="http://schemas.microsoft.com/office/powerpoint/2010/main" val="3021471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Conditions-Avoidance</a:t>
            </a:r>
            <a:endParaRPr lang="en-US" dirty="0"/>
          </a:p>
        </p:txBody>
      </p:sp>
      <p:sp>
        <p:nvSpPr>
          <p:cNvPr id="3" name="Content Placeholder 2"/>
          <p:cNvSpPr>
            <a:spLocks noGrp="1"/>
          </p:cNvSpPr>
          <p:nvPr>
            <p:ph idx="1"/>
          </p:nvPr>
        </p:nvSpPr>
        <p:spPr/>
        <p:txBody>
          <a:bodyPr/>
          <a:lstStyle/>
          <a:p>
            <a:pPr>
              <a:defRPr/>
            </a:pPr>
            <a:r>
              <a:rPr lang="en-US" altLang="en-US" dirty="0"/>
              <a:t>Some people need to avoid chocolate, aged cheese, and red wine </a:t>
            </a:r>
          </a:p>
          <a:p>
            <a:pPr>
              <a:defRPr/>
            </a:pPr>
            <a:r>
              <a:rPr lang="en-US" altLang="en-US" dirty="0"/>
              <a:t>For many they are caused by emotional stress or tension </a:t>
            </a:r>
          </a:p>
          <a:p>
            <a:pPr>
              <a:defRPr/>
            </a:pPr>
            <a:r>
              <a:rPr lang="en-US" altLang="en-US" dirty="0"/>
              <a:t>They are a sign that your life has gone awry and a life style change may be needed. </a:t>
            </a:r>
          </a:p>
        </p:txBody>
      </p:sp>
    </p:spTree>
    <p:extLst>
      <p:ext uri="{BB962C8B-B14F-4D97-AF65-F5344CB8AC3E}">
        <p14:creationId xmlns:p14="http://schemas.microsoft.com/office/powerpoint/2010/main" val="2261266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Conditions-Tension Headaches</a:t>
            </a:r>
            <a:endParaRPr lang="en-US" dirty="0"/>
          </a:p>
        </p:txBody>
      </p:sp>
      <p:sp>
        <p:nvSpPr>
          <p:cNvPr id="4" name="Content Placeholder 3"/>
          <p:cNvSpPr>
            <a:spLocks noGrp="1"/>
          </p:cNvSpPr>
          <p:nvPr>
            <p:ph sz="half" idx="1"/>
          </p:nvPr>
        </p:nvSpPr>
        <p:spPr/>
        <p:txBody>
          <a:bodyPr/>
          <a:lstStyle/>
          <a:p>
            <a:pPr>
              <a:defRPr/>
            </a:pPr>
            <a:r>
              <a:rPr lang="en-US" altLang="en-US" dirty="0"/>
              <a:t>Tension headaches</a:t>
            </a:r>
          </a:p>
          <a:p>
            <a:pPr lvl="1">
              <a:defRPr/>
            </a:pPr>
            <a:r>
              <a:rPr lang="en-US" altLang="en-US" dirty="0"/>
              <a:t>Mostly caused by stress</a:t>
            </a:r>
          </a:p>
          <a:p>
            <a:pPr lvl="1">
              <a:defRPr/>
            </a:pPr>
            <a:r>
              <a:rPr lang="en-US" altLang="en-US" dirty="0"/>
              <a:t>Can be caused by muscle tensions  accompanying stress.</a:t>
            </a:r>
          </a:p>
          <a:p>
            <a:pPr lvl="2">
              <a:defRPr/>
            </a:pPr>
            <a:r>
              <a:rPr lang="en-US" altLang="en-US" dirty="0"/>
              <a:t>The tension impacts the forehead, jaw, or neck.</a:t>
            </a:r>
          </a:p>
          <a:p>
            <a:endParaRPr lang="en-US" dirty="0"/>
          </a:p>
        </p:txBody>
      </p:sp>
    </p:spTree>
    <p:extLst>
      <p:ext uri="{BB962C8B-B14F-4D97-AF65-F5344CB8AC3E}">
        <p14:creationId xmlns:p14="http://schemas.microsoft.com/office/powerpoint/2010/main" val="1419906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Specific Conditions-Other Causes </a:t>
            </a:r>
            <a:endParaRPr lang="en-US" dirty="0"/>
          </a:p>
        </p:txBody>
      </p:sp>
      <p:sp>
        <p:nvSpPr>
          <p:cNvPr id="6" name="Content Placeholder 5"/>
          <p:cNvSpPr>
            <a:spLocks noGrp="1"/>
          </p:cNvSpPr>
          <p:nvPr>
            <p:ph idx="1"/>
          </p:nvPr>
        </p:nvSpPr>
        <p:spPr/>
        <p:txBody>
          <a:bodyPr>
            <a:normAutofit/>
          </a:bodyPr>
          <a:lstStyle/>
          <a:p>
            <a:pPr>
              <a:defRPr/>
            </a:pPr>
            <a:r>
              <a:rPr lang="en-US" altLang="en-US" dirty="0"/>
              <a:t>Other causes include: </a:t>
            </a:r>
          </a:p>
          <a:p>
            <a:pPr lvl="1">
              <a:defRPr/>
            </a:pPr>
            <a:r>
              <a:rPr lang="en-US" altLang="en-US" dirty="0"/>
              <a:t>Inadequate rest</a:t>
            </a:r>
          </a:p>
          <a:p>
            <a:pPr lvl="1">
              <a:defRPr/>
            </a:pPr>
            <a:r>
              <a:rPr lang="en-US" altLang="en-US" dirty="0"/>
              <a:t>Poor posture</a:t>
            </a:r>
          </a:p>
          <a:p>
            <a:pPr lvl="1">
              <a:defRPr/>
            </a:pPr>
            <a:r>
              <a:rPr lang="en-US" altLang="en-US" dirty="0"/>
              <a:t>Emotional or mental stress, including depression</a:t>
            </a:r>
          </a:p>
          <a:p>
            <a:pPr lvl="1">
              <a:defRPr/>
            </a:pPr>
            <a:r>
              <a:rPr lang="en-US" altLang="en-US" dirty="0"/>
              <a:t>Anxiety</a:t>
            </a:r>
          </a:p>
          <a:p>
            <a:pPr lvl="1">
              <a:defRPr/>
            </a:pPr>
            <a:r>
              <a:rPr lang="en-US" altLang="en-US" dirty="0"/>
              <a:t>Fatigue</a:t>
            </a:r>
          </a:p>
          <a:p>
            <a:pPr lvl="1">
              <a:defRPr/>
            </a:pPr>
            <a:r>
              <a:rPr lang="en-US" altLang="en-US" dirty="0"/>
              <a:t>Hunger</a:t>
            </a:r>
          </a:p>
          <a:p>
            <a:pPr lvl="1">
              <a:defRPr/>
            </a:pPr>
            <a:r>
              <a:rPr lang="en-US" altLang="en-US" dirty="0"/>
              <a:t>Overexertion</a:t>
            </a:r>
          </a:p>
          <a:p>
            <a:pPr>
              <a:defRPr/>
            </a:pPr>
            <a:r>
              <a:rPr lang="en-US" altLang="en-US" dirty="0"/>
              <a:t>Treatment includes medications, heat for tense muscles, or massage.</a:t>
            </a:r>
          </a:p>
          <a:p>
            <a:endParaRPr lang="en-US" dirty="0"/>
          </a:p>
        </p:txBody>
      </p:sp>
    </p:spTree>
    <p:extLst>
      <p:ext uri="{BB962C8B-B14F-4D97-AF65-F5344CB8AC3E}">
        <p14:creationId xmlns:p14="http://schemas.microsoft.com/office/powerpoint/2010/main" val="2515133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Conditions-TMJ</a:t>
            </a:r>
            <a:endParaRPr lang="en-US" dirty="0"/>
          </a:p>
        </p:txBody>
      </p:sp>
      <p:sp>
        <p:nvSpPr>
          <p:cNvPr id="3" name="Content Placeholder 2"/>
          <p:cNvSpPr>
            <a:spLocks noGrp="1"/>
          </p:cNvSpPr>
          <p:nvPr>
            <p:ph idx="1"/>
          </p:nvPr>
        </p:nvSpPr>
        <p:spPr/>
        <p:txBody>
          <a:bodyPr/>
          <a:lstStyle/>
          <a:p>
            <a:pPr>
              <a:defRPr/>
            </a:pPr>
            <a:r>
              <a:rPr lang="en-US" altLang="en-US" dirty="0"/>
              <a:t>TMJ syndrome </a:t>
            </a:r>
          </a:p>
          <a:p>
            <a:pPr lvl="1">
              <a:defRPr/>
            </a:pPr>
            <a:r>
              <a:rPr lang="en-US" altLang="en-US" dirty="0"/>
              <a:t>Temporomandibular syndrome is the interference with the smooth functioning of the jaw</a:t>
            </a:r>
          </a:p>
          <a:p>
            <a:pPr lvl="1">
              <a:defRPr/>
            </a:pPr>
            <a:r>
              <a:rPr lang="en-US" altLang="en-US" dirty="0"/>
              <a:t>The temporomandibular joint connects the upper and lower jaw</a:t>
            </a:r>
          </a:p>
          <a:p>
            <a:pPr lvl="2">
              <a:defRPr/>
            </a:pPr>
            <a:r>
              <a:rPr lang="en-US" altLang="en-US" dirty="0"/>
              <a:t>Requires the coordination of five muscles and several ligaments</a:t>
            </a:r>
          </a:p>
          <a:p>
            <a:endParaRPr lang="en-US" dirty="0"/>
          </a:p>
        </p:txBody>
      </p:sp>
    </p:spTree>
    <p:extLst>
      <p:ext uri="{BB962C8B-B14F-4D97-AF65-F5344CB8AC3E}">
        <p14:creationId xmlns:p14="http://schemas.microsoft.com/office/powerpoint/2010/main" val="422615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Management-Where stress comes from</a:t>
            </a:r>
          </a:p>
        </p:txBody>
      </p:sp>
      <p:sp>
        <p:nvSpPr>
          <p:cNvPr id="3" name="Content Placeholder 2"/>
          <p:cNvSpPr>
            <a:spLocks noGrp="1"/>
          </p:cNvSpPr>
          <p:nvPr>
            <p:ph idx="1"/>
          </p:nvPr>
        </p:nvSpPr>
        <p:spPr/>
        <p:txBody>
          <a:bodyPr/>
          <a:lstStyle/>
          <a:p>
            <a:pPr>
              <a:defRPr/>
            </a:pPr>
            <a:r>
              <a:rPr lang="en-US" dirty="0"/>
              <a:t>It comes down to how we handle the little things in our lives.</a:t>
            </a:r>
          </a:p>
          <a:p>
            <a:pPr lvl="1">
              <a:defRPr/>
            </a:pPr>
            <a:r>
              <a:rPr lang="en-US" dirty="0"/>
              <a:t>They come from our environment, mind set, social connections, and our purpose in life.</a:t>
            </a:r>
          </a:p>
          <a:p>
            <a:pPr lvl="1">
              <a:defRPr/>
            </a:pPr>
            <a:r>
              <a:rPr lang="en-US" dirty="0"/>
              <a:t>Much more important then the big stress events</a:t>
            </a:r>
          </a:p>
        </p:txBody>
      </p:sp>
    </p:spTree>
    <p:extLst>
      <p:ext uri="{BB962C8B-B14F-4D97-AF65-F5344CB8AC3E}">
        <p14:creationId xmlns:p14="http://schemas.microsoft.com/office/powerpoint/2010/main" val="4269082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Conditions-Diagram</a:t>
            </a:r>
            <a:endParaRPr lang="en-US" dirty="0"/>
          </a:p>
        </p:txBody>
      </p:sp>
      <p:pic>
        <p:nvPicPr>
          <p:cNvPr id="4" name="Picture 2" descr="Diagram of the Temporalis muscle, Temporal vone, Temporomandibular joint, Mandible, and Masseter muscle. " title="Muscles in a a human head.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4481" y="1690688"/>
            <a:ext cx="5723038" cy="453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831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Conditions-TMJ Symptoms</a:t>
            </a:r>
            <a:endParaRPr lang="en-US" dirty="0"/>
          </a:p>
        </p:txBody>
      </p:sp>
      <p:sp>
        <p:nvSpPr>
          <p:cNvPr id="3" name="Content Placeholder 2"/>
          <p:cNvSpPr>
            <a:spLocks noGrp="1"/>
          </p:cNvSpPr>
          <p:nvPr>
            <p:ph idx="1"/>
          </p:nvPr>
        </p:nvSpPr>
        <p:spPr/>
        <p:txBody>
          <a:bodyPr/>
          <a:lstStyle/>
          <a:p>
            <a:pPr>
              <a:defRPr/>
            </a:pPr>
            <a:r>
              <a:rPr lang="en-US" altLang="en-US" dirty="0"/>
              <a:t>If you have TMJ you may have feel </a:t>
            </a:r>
          </a:p>
          <a:p>
            <a:pPr lvl="1">
              <a:defRPr/>
            </a:pPr>
            <a:r>
              <a:rPr lang="en-US" altLang="en-US" dirty="0"/>
              <a:t>Pain</a:t>
            </a:r>
          </a:p>
          <a:p>
            <a:pPr lvl="1">
              <a:defRPr/>
            </a:pPr>
            <a:r>
              <a:rPr lang="en-US" altLang="en-US" dirty="0"/>
              <a:t>Clicking or popping sounds when you open or close your mouth</a:t>
            </a:r>
          </a:p>
          <a:p>
            <a:pPr lvl="1">
              <a:defRPr/>
            </a:pPr>
            <a:r>
              <a:rPr lang="en-US" altLang="en-US" dirty="0"/>
              <a:t>Migraine headaches</a:t>
            </a:r>
          </a:p>
          <a:p>
            <a:pPr lvl="1">
              <a:defRPr/>
            </a:pPr>
            <a:r>
              <a:rPr lang="en-US" altLang="en-US" dirty="0"/>
              <a:t>Earaches</a:t>
            </a:r>
          </a:p>
          <a:p>
            <a:pPr lvl="1">
              <a:defRPr/>
            </a:pPr>
            <a:r>
              <a:rPr lang="en-US" altLang="en-US" dirty="0"/>
              <a:t>Ringing in your ears</a:t>
            </a:r>
          </a:p>
          <a:p>
            <a:pPr lvl="1">
              <a:defRPr/>
            </a:pPr>
            <a:r>
              <a:rPr lang="en-US" altLang="en-US" dirty="0"/>
              <a:t>Dizziness or sensitive teeth </a:t>
            </a:r>
          </a:p>
          <a:p>
            <a:endParaRPr lang="en-US" dirty="0"/>
          </a:p>
        </p:txBody>
      </p:sp>
    </p:spTree>
    <p:extLst>
      <p:ext uri="{BB962C8B-B14F-4D97-AF65-F5344CB8AC3E}">
        <p14:creationId xmlns:p14="http://schemas.microsoft.com/office/powerpoint/2010/main" val="1730520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Specific Conditions-TMJ Information</a:t>
            </a:r>
            <a:endParaRPr lang="en-US" dirty="0"/>
          </a:p>
        </p:txBody>
      </p:sp>
      <p:sp>
        <p:nvSpPr>
          <p:cNvPr id="3" name="Content Placeholder 2"/>
          <p:cNvSpPr>
            <a:spLocks noGrp="1"/>
          </p:cNvSpPr>
          <p:nvPr>
            <p:ph idx="1"/>
          </p:nvPr>
        </p:nvSpPr>
        <p:spPr/>
        <p:txBody>
          <a:bodyPr>
            <a:normAutofit lnSpcReduction="10000"/>
          </a:bodyPr>
          <a:lstStyle/>
          <a:p>
            <a:pPr>
              <a:defRPr/>
            </a:pPr>
            <a:r>
              <a:rPr lang="en-US" altLang="en-US" dirty="0"/>
              <a:t>Women aged 20-40 are the biggest group with this condition </a:t>
            </a:r>
          </a:p>
          <a:p>
            <a:pPr>
              <a:defRPr/>
            </a:pPr>
            <a:r>
              <a:rPr lang="en-US" altLang="en-US" dirty="0"/>
              <a:t>Most common cause is clenching or grinding of the teeth due to stress </a:t>
            </a:r>
          </a:p>
          <a:p>
            <a:pPr lvl="1">
              <a:defRPr/>
            </a:pPr>
            <a:r>
              <a:rPr lang="en-US" altLang="en-US" dirty="0"/>
              <a:t>Other causes include </a:t>
            </a:r>
          </a:p>
          <a:p>
            <a:pPr lvl="2">
              <a:defRPr/>
            </a:pPr>
            <a:r>
              <a:rPr lang="en-US" altLang="en-US" dirty="0"/>
              <a:t>Blow to the head </a:t>
            </a:r>
          </a:p>
          <a:p>
            <a:pPr lvl="2">
              <a:defRPr/>
            </a:pPr>
            <a:r>
              <a:rPr lang="en-US" altLang="en-US" dirty="0"/>
              <a:t>Gum chewing</a:t>
            </a:r>
          </a:p>
          <a:p>
            <a:pPr lvl="2">
              <a:defRPr/>
            </a:pPr>
            <a:r>
              <a:rPr lang="en-US" altLang="en-US" dirty="0"/>
              <a:t>Nail biting</a:t>
            </a:r>
          </a:p>
          <a:p>
            <a:pPr lvl="2">
              <a:defRPr/>
            </a:pPr>
            <a:r>
              <a:rPr lang="en-US" altLang="en-US" dirty="0"/>
              <a:t>Jaw jutting </a:t>
            </a:r>
          </a:p>
          <a:p>
            <a:pPr>
              <a:defRPr/>
            </a:pPr>
            <a:r>
              <a:rPr lang="en-US" altLang="en-US" dirty="0"/>
              <a:t>Treatment includes a acrylic mouthpiece </a:t>
            </a:r>
          </a:p>
          <a:p>
            <a:pPr lvl="1">
              <a:defRPr/>
            </a:pPr>
            <a:r>
              <a:rPr lang="en-US" altLang="en-US" dirty="0"/>
              <a:t>Wear it all day or when you sleep </a:t>
            </a:r>
          </a:p>
          <a:p>
            <a:pPr lvl="1">
              <a:defRPr/>
            </a:pPr>
            <a:r>
              <a:rPr lang="en-US" altLang="en-US" dirty="0"/>
              <a:t>Biofeedback as well can help to relax the jaw</a:t>
            </a:r>
          </a:p>
          <a:p>
            <a:endParaRPr lang="en-US" dirty="0"/>
          </a:p>
        </p:txBody>
      </p:sp>
    </p:spTree>
    <p:extLst>
      <p:ext uri="{BB962C8B-B14F-4D97-AF65-F5344CB8AC3E}">
        <p14:creationId xmlns:p14="http://schemas.microsoft.com/office/powerpoint/2010/main" val="326847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Posttraumatic Stress Disorder</a:t>
            </a:r>
            <a:endParaRPr lang="en-US" dirty="0"/>
          </a:p>
        </p:txBody>
      </p:sp>
      <p:sp>
        <p:nvSpPr>
          <p:cNvPr id="3" name="Content Placeholder 2"/>
          <p:cNvSpPr>
            <a:spLocks noGrp="1"/>
          </p:cNvSpPr>
          <p:nvPr>
            <p:ph idx="1"/>
          </p:nvPr>
        </p:nvSpPr>
        <p:spPr/>
        <p:txBody>
          <a:bodyPr>
            <a:normAutofit lnSpcReduction="10000"/>
          </a:bodyPr>
          <a:lstStyle/>
          <a:p>
            <a:pPr>
              <a:defRPr/>
            </a:pPr>
            <a:r>
              <a:rPr lang="en-US" altLang="en-US" dirty="0"/>
              <a:t>These occur in people who have experienced an extreme psychological or physical event that is interpreted as particularly distressing.</a:t>
            </a:r>
          </a:p>
          <a:p>
            <a:pPr lvl="1">
              <a:defRPr/>
            </a:pPr>
            <a:r>
              <a:rPr lang="en-US" altLang="en-US" dirty="0"/>
              <a:t>Threat to ones life or serious injury.</a:t>
            </a:r>
          </a:p>
          <a:p>
            <a:pPr>
              <a:defRPr/>
            </a:pPr>
            <a:r>
              <a:rPr lang="en-US" altLang="en-US" dirty="0"/>
              <a:t>Symptoms include </a:t>
            </a:r>
          </a:p>
          <a:p>
            <a:pPr lvl="1">
              <a:defRPr/>
            </a:pPr>
            <a:r>
              <a:rPr lang="en-US" altLang="en-US" dirty="0"/>
              <a:t>Reliving the event </a:t>
            </a:r>
          </a:p>
          <a:p>
            <a:pPr lvl="2">
              <a:defRPr/>
            </a:pPr>
            <a:r>
              <a:rPr lang="en-US" altLang="en-US" dirty="0"/>
              <a:t>Recurrent flashbacks, repeated memories and emotions, dreams, nightmares, illusions, or hallucinations related to traumatic events from which one is often amnesic.</a:t>
            </a:r>
          </a:p>
          <a:p>
            <a:pPr lvl="1">
              <a:defRPr/>
            </a:pPr>
            <a:r>
              <a:rPr lang="en-US" altLang="en-US" dirty="0"/>
              <a:t>Avoidance </a:t>
            </a:r>
          </a:p>
          <a:p>
            <a:pPr lvl="2">
              <a:defRPr/>
            </a:pPr>
            <a:r>
              <a:rPr lang="en-US" altLang="en-US" dirty="0"/>
              <a:t>Numbness to things and people around you, detached, show less of your moods, feel like you have no future</a:t>
            </a:r>
          </a:p>
          <a:p>
            <a:endParaRPr lang="en-US" dirty="0"/>
          </a:p>
        </p:txBody>
      </p:sp>
    </p:spTree>
    <p:extLst>
      <p:ext uri="{BB962C8B-B14F-4D97-AF65-F5344CB8AC3E}">
        <p14:creationId xmlns:p14="http://schemas.microsoft.com/office/powerpoint/2010/main" val="1963826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Posttraumatic Stress Disorder-Symptoms</a:t>
            </a:r>
            <a:endParaRPr lang="en-US" dirty="0"/>
          </a:p>
        </p:txBody>
      </p:sp>
      <p:sp>
        <p:nvSpPr>
          <p:cNvPr id="3" name="Content Placeholder 2"/>
          <p:cNvSpPr>
            <a:spLocks noGrp="1"/>
          </p:cNvSpPr>
          <p:nvPr>
            <p:ph sz="half" idx="1"/>
          </p:nvPr>
        </p:nvSpPr>
        <p:spPr/>
        <p:txBody>
          <a:bodyPr/>
          <a:lstStyle/>
          <a:p>
            <a:pPr>
              <a:defRPr/>
            </a:pPr>
            <a:r>
              <a:rPr lang="en-US" altLang="en-US" dirty="0"/>
              <a:t>Arousal </a:t>
            </a:r>
          </a:p>
          <a:p>
            <a:pPr lvl="1">
              <a:defRPr/>
            </a:pPr>
            <a:r>
              <a:rPr lang="en-US" altLang="en-US" dirty="0"/>
              <a:t>Difficulty concentrating</a:t>
            </a:r>
          </a:p>
          <a:p>
            <a:pPr lvl="1">
              <a:defRPr/>
            </a:pPr>
            <a:r>
              <a:rPr lang="en-US" altLang="en-US" dirty="0"/>
              <a:t>Startling easily </a:t>
            </a:r>
          </a:p>
          <a:p>
            <a:pPr lvl="1">
              <a:defRPr/>
            </a:pPr>
            <a:r>
              <a:rPr lang="en-US" altLang="en-US" dirty="0"/>
              <a:t>Exaggerated responses to things that startle you </a:t>
            </a:r>
          </a:p>
          <a:p>
            <a:pPr lvl="1">
              <a:defRPr/>
            </a:pPr>
            <a:r>
              <a:rPr lang="en-US" altLang="en-US" dirty="0"/>
              <a:t>Trouble sleeping </a:t>
            </a:r>
          </a:p>
          <a:p>
            <a:pPr lvl="1">
              <a:defRPr/>
            </a:pPr>
            <a:r>
              <a:rPr lang="en-US" altLang="en-US" dirty="0"/>
              <a:t>Hypervigilance </a:t>
            </a:r>
          </a:p>
          <a:p>
            <a:endParaRPr lang="en-US" dirty="0"/>
          </a:p>
        </p:txBody>
      </p:sp>
    </p:spTree>
    <p:extLst>
      <p:ext uri="{BB962C8B-B14F-4D97-AF65-F5344CB8AC3E}">
        <p14:creationId xmlns:p14="http://schemas.microsoft.com/office/powerpoint/2010/main" val="1667394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Posttraumatic </a:t>
            </a:r>
            <a:r>
              <a:rPr lang="en-US" altLang="en-US"/>
              <a:t>Stress Disorder-Recovery</a:t>
            </a:r>
            <a:endParaRPr lang="en-US" dirty="0"/>
          </a:p>
        </p:txBody>
      </p:sp>
      <p:sp>
        <p:nvSpPr>
          <p:cNvPr id="5" name="Content Placeholder 4"/>
          <p:cNvSpPr>
            <a:spLocks noGrp="1"/>
          </p:cNvSpPr>
          <p:nvPr>
            <p:ph idx="1"/>
          </p:nvPr>
        </p:nvSpPr>
        <p:spPr/>
        <p:txBody>
          <a:bodyPr/>
          <a:lstStyle/>
          <a:p>
            <a:pPr>
              <a:defRPr/>
            </a:pPr>
            <a:r>
              <a:rPr lang="en-US" altLang="en-US" dirty="0"/>
              <a:t>25% of people who have experienced some type of traumatic event will come down with this condition. </a:t>
            </a:r>
          </a:p>
          <a:p>
            <a:pPr>
              <a:defRPr/>
            </a:pPr>
            <a:r>
              <a:rPr lang="en-US" altLang="en-US" dirty="0"/>
              <a:t>To recover from this you need the following:</a:t>
            </a:r>
          </a:p>
          <a:p>
            <a:pPr lvl="1">
              <a:defRPr/>
            </a:pPr>
            <a:r>
              <a:rPr lang="en-US" altLang="en-US" dirty="0"/>
              <a:t>Supportive relationships with family or friends</a:t>
            </a:r>
          </a:p>
          <a:p>
            <a:pPr lvl="1">
              <a:defRPr/>
            </a:pPr>
            <a:r>
              <a:rPr lang="en-US" altLang="en-US" dirty="0"/>
              <a:t>Medication (anti depressants) </a:t>
            </a:r>
          </a:p>
          <a:p>
            <a:pPr lvl="1">
              <a:defRPr/>
            </a:pPr>
            <a:r>
              <a:rPr lang="en-US" altLang="en-US" dirty="0"/>
              <a:t>Exposure therapy </a:t>
            </a:r>
          </a:p>
          <a:p>
            <a:pPr lvl="1">
              <a:defRPr/>
            </a:pPr>
            <a:r>
              <a:rPr lang="en-US" altLang="en-US" dirty="0"/>
              <a:t>Did not dwell on the event</a:t>
            </a:r>
          </a:p>
          <a:p>
            <a:pPr lvl="1">
              <a:defRPr/>
            </a:pPr>
            <a:r>
              <a:rPr lang="en-US" altLang="en-US" dirty="0"/>
              <a:t>Have personal faith or religious beliefs</a:t>
            </a:r>
          </a:p>
          <a:p>
            <a:pPr lvl="1">
              <a:defRPr/>
            </a:pPr>
            <a:r>
              <a:rPr lang="en-US" altLang="en-US" dirty="0"/>
              <a:t>Had a sense of humor </a:t>
            </a:r>
          </a:p>
          <a:p>
            <a:endParaRPr lang="en-US" dirty="0"/>
          </a:p>
        </p:txBody>
      </p:sp>
    </p:spTree>
    <p:extLst>
      <p:ext uri="{BB962C8B-B14F-4D97-AF65-F5344CB8AC3E}">
        <p14:creationId xmlns:p14="http://schemas.microsoft.com/office/powerpoint/2010/main" val="420230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Management-Men vs. Women</a:t>
            </a:r>
          </a:p>
        </p:txBody>
      </p:sp>
      <p:sp>
        <p:nvSpPr>
          <p:cNvPr id="3" name="Content Placeholder 2"/>
          <p:cNvSpPr>
            <a:spLocks noGrp="1"/>
          </p:cNvSpPr>
          <p:nvPr>
            <p:ph sz="half" idx="1"/>
          </p:nvPr>
        </p:nvSpPr>
        <p:spPr/>
        <p:txBody>
          <a:bodyPr/>
          <a:lstStyle/>
          <a:p>
            <a:pPr>
              <a:defRPr/>
            </a:pPr>
            <a:r>
              <a:rPr lang="en-US" dirty="0"/>
              <a:t>Men and stress</a:t>
            </a:r>
          </a:p>
          <a:p>
            <a:pPr lvl="1">
              <a:defRPr/>
            </a:pPr>
            <a:r>
              <a:rPr lang="en-US" dirty="0"/>
              <a:t>Tend to fight it run away from it </a:t>
            </a:r>
          </a:p>
          <a:p>
            <a:pPr>
              <a:defRPr/>
            </a:pPr>
            <a:r>
              <a:rPr lang="en-US" dirty="0"/>
              <a:t>Women and stress</a:t>
            </a:r>
          </a:p>
          <a:p>
            <a:pPr lvl="1">
              <a:defRPr/>
            </a:pPr>
            <a:r>
              <a:rPr lang="en-US" dirty="0"/>
              <a:t>Tend to use social connections</a:t>
            </a:r>
          </a:p>
          <a:p>
            <a:pPr lvl="1">
              <a:defRPr/>
            </a:pPr>
            <a:r>
              <a:rPr lang="en-US" dirty="0"/>
              <a:t>Nurturing  activities to protect themselves and others  </a:t>
            </a:r>
          </a:p>
          <a:p>
            <a:endParaRPr lang="en-US" dirty="0"/>
          </a:p>
        </p:txBody>
      </p:sp>
      <p:pic>
        <p:nvPicPr>
          <p:cNvPr id="5" name="Picture 2" descr="In the foreground a woman lis thinking about something. In the background, partially blurred out, a man sits flipping through channels on his tv remote control, with his head partially resting on his fist.  " title="Man and a Woma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81231"/>
            <a:ext cx="5181600" cy="34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09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Management-Definition</a:t>
            </a:r>
          </a:p>
        </p:txBody>
      </p:sp>
      <p:sp>
        <p:nvSpPr>
          <p:cNvPr id="3" name="Content Placeholder 2"/>
          <p:cNvSpPr>
            <a:spLocks noGrp="1"/>
          </p:cNvSpPr>
          <p:nvPr>
            <p:ph idx="1"/>
          </p:nvPr>
        </p:nvSpPr>
        <p:spPr/>
        <p:txBody>
          <a:bodyPr/>
          <a:lstStyle/>
          <a:p>
            <a:r>
              <a:rPr lang="en-US" altLang="en-US" dirty="0"/>
              <a:t>Definition</a:t>
            </a:r>
          </a:p>
          <a:p>
            <a:pPr lvl="1"/>
            <a:r>
              <a:rPr lang="en-US" altLang="en-US" dirty="0"/>
              <a:t>A misconception people often have is that </a:t>
            </a:r>
            <a:r>
              <a:rPr lang="en-US" altLang="en-US" i="1" dirty="0"/>
              <a:t>stress</a:t>
            </a:r>
            <a:r>
              <a:rPr lang="en-US" altLang="en-US" dirty="0"/>
              <a:t> is something negative. The dictionary (Webster's Ninth New Collegiate) defines stress as </a:t>
            </a:r>
            <a:r>
              <a:rPr lang="en-US" altLang="en-US" i="1" dirty="0"/>
              <a:t>constraining force or influence; a physical, chemical, or emotional factor that causes bodily or mental tension and may be a factor in disease causation; and one of bodily or mental tension resulting from factors that tend to alter an existent equilibrium.</a:t>
            </a:r>
          </a:p>
          <a:p>
            <a:endParaRPr lang="en-US" dirty="0"/>
          </a:p>
        </p:txBody>
      </p:sp>
    </p:spTree>
    <p:extLst>
      <p:ext uri="{BB962C8B-B14F-4D97-AF65-F5344CB8AC3E}">
        <p14:creationId xmlns:p14="http://schemas.microsoft.com/office/powerpoint/2010/main" val="91971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Management-Combination</a:t>
            </a:r>
          </a:p>
        </p:txBody>
      </p:sp>
      <p:sp>
        <p:nvSpPr>
          <p:cNvPr id="3" name="Content Placeholder 2"/>
          <p:cNvSpPr>
            <a:spLocks noGrp="1"/>
          </p:cNvSpPr>
          <p:nvPr>
            <p:ph idx="1"/>
          </p:nvPr>
        </p:nvSpPr>
        <p:spPr/>
        <p:txBody>
          <a:bodyPr/>
          <a:lstStyle/>
          <a:p>
            <a:pPr>
              <a:defRPr/>
            </a:pPr>
            <a:r>
              <a:rPr lang="en-US" dirty="0"/>
              <a:t>Stress-is a combination of the stressor, stress reactivity, and strain.</a:t>
            </a:r>
          </a:p>
          <a:p>
            <a:pPr lvl="1">
              <a:defRPr/>
            </a:pPr>
            <a:r>
              <a:rPr lang="en-US" dirty="0"/>
              <a:t>Stimulus</a:t>
            </a:r>
          </a:p>
          <a:p>
            <a:pPr lvl="1">
              <a:defRPr/>
            </a:pPr>
            <a:r>
              <a:rPr lang="en-US" dirty="0"/>
              <a:t>Response</a:t>
            </a:r>
          </a:p>
          <a:p>
            <a:pPr lvl="1">
              <a:defRPr/>
            </a:pPr>
            <a:r>
              <a:rPr lang="en-US" dirty="0"/>
              <a:t>Whole spectrum of interacting factors</a:t>
            </a:r>
          </a:p>
          <a:p>
            <a:pPr lvl="1">
              <a:defRPr/>
            </a:pPr>
            <a:r>
              <a:rPr lang="en-US" dirty="0"/>
              <a:t>Stimulus response interaction </a:t>
            </a:r>
          </a:p>
          <a:p>
            <a:endParaRPr lang="en-US" dirty="0"/>
          </a:p>
        </p:txBody>
      </p:sp>
    </p:spTree>
    <p:extLst>
      <p:ext uri="{BB962C8B-B14F-4D97-AF65-F5344CB8AC3E}">
        <p14:creationId xmlns:p14="http://schemas.microsoft.com/office/powerpoint/2010/main" val="236451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Management-Walter Cannon</a:t>
            </a:r>
          </a:p>
        </p:txBody>
      </p:sp>
      <p:sp>
        <p:nvSpPr>
          <p:cNvPr id="3" name="Content Placeholder 2"/>
          <p:cNvSpPr>
            <a:spLocks noGrp="1"/>
          </p:cNvSpPr>
          <p:nvPr>
            <p:ph idx="1"/>
          </p:nvPr>
        </p:nvSpPr>
        <p:spPr/>
        <p:txBody>
          <a:bodyPr/>
          <a:lstStyle/>
          <a:p>
            <a:r>
              <a:rPr lang="en-US" altLang="en-US" dirty="0"/>
              <a:t>Looking back at the beginnings of stress management, we are introduced to Walter Cannon, a Harvard Medical School physiologist. In the early 1900s he explained the body's physiological reaction to stress. Cannon identified stress as the "</a:t>
            </a:r>
            <a:r>
              <a:rPr lang="en-US" altLang="en-US" b="1" dirty="0"/>
              <a:t>flight-or-fight response</a:t>
            </a:r>
            <a:r>
              <a:rPr lang="en-US" altLang="en-US" dirty="0"/>
              <a:t>."  Basically, this means that when you are faced with a stressful situation you either fight it or run away from it. This led to research by a man whose name is synonymous with stress.</a:t>
            </a:r>
          </a:p>
          <a:p>
            <a:pPr marL="0" indent="0">
              <a:buNone/>
            </a:pPr>
            <a:endParaRPr lang="en-US" dirty="0"/>
          </a:p>
        </p:txBody>
      </p:sp>
    </p:spTree>
    <p:extLst>
      <p:ext uri="{BB962C8B-B14F-4D97-AF65-F5344CB8AC3E}">
        <p14:creationId xmlns:p14="http://schemas.microsoft.com/office/powerpoint/2010/main" val="2976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Management-Hans </a:t>
            </a:r>
            <a:r>
              <a:rPr lang="en-US" dirty="0" err="1"/>
              <a:t>Seyle</a:t>
            </a:r>
            <a:endParaRPr lang="en-US" dirty="0"/>
          </a:p>
        </p:txBody>
      </p:sp>
      <p:sp>
        <p:nvSpPr>
          <p:cNvPr id="3" name="Content Placeholder 2"/>
          <p:cNvSpPr>
            <a:spLocks noGrp="1"/>
          </p:cNvSpPr>
          <p:nvPr>
            <p:ph idx="1"/>
          </p:nvPr>
        </p:nvSpPr>
        <p:spPr/>
        <p:txBody>
          <a:bodyPr/>
          <a:lstStyle/>
          <a:p>
            <a:pPr>
              <a:defRPr/>
            </a:pPr>
            <a:r>
              <a:rPr lang="en-US" altLang="en-US" b="1" dirty="0"/>
              <a:t>Hans </a:t>
            </a:r>
            <a:r>
              <a:rPr lang="en-US" altLang="en-US" b="1" dirty="0" err="1"/>
              <a:t>Seyle</a:t>
            </a:r>
            <a:r>
              <a:rPr lang="en-US" altLang="en-US" dirty="0"/>
              <a:t> is a major pioneer in the field of stress. He is the author of the book </a:t>
            </a:r>
            <a:r>
              <a:rPr lang="en-US" altLang="en-US" i="1" dirty="0"/>
              <a:t>The Stress of Life</a:t>
            </a:r>
            <a:r>
              <a:rPr lang="en-US" altLang="en-US" dirty="0"/>
              <a:t>. </a:t>
            </a:r>
          </a:p>
          <a:p>
            <a:pPr lvl="1">
              <a:defRPr/>
            </a:pPr>
            <a:r>
              <a:rPr lang="en-US" altLang="en-US" dirty="0"/>
              <a:t>Although written in 1956, it contains good information on stress and how the body reacts when stressed.</a:t>
            </a:r>
          </a:p>
          <a:p>
            <a:pPr>
              <a:buClr>
                <a:schemeClr val="tx1"/>
              </a:buClr>
            </a:pPr>
            <a:endParaRPr lang="en-US" dirty="0"/>
          </a:p>
        </p:txBody>
      </p:sp>
    </p:spTree>
    <p:extLst>
      <p:ext uri="{BB962C8B-B14F-4D97-AF65-F5344CB8AC3E}">
        <p14:creationId xmlns:p14="http://schemas.microsoft.com/office/powerpoint/2010/main" val="195497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1988</Words>
  <Application>Microsoft Office PowerPoint</Application>
  <PresentationFormat>Widescreen</PresentationFormat>
  <Paragraphs>232</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Verdana</vt:lpstr>
      <vt:lpstr>Verdana </vt:lpstr>
      <vt:lpstr>Office Theme</vt:lpstr>
      <vt:lpstr>Unit 1</vt:lpstr>
      <vt:lpstr>Stress </vt:lpstr>
      <vt:lpstr>Stress Management </vt:lpstr>
      <vt:lpstr>Stress Management-Where stress comes from</vt:lpstr>
      <vt:lpstr>Stress Management-Men vs. Women</vt:lpstr>
      <vt:lpstr>Stress Management-Definition</vt:lpstr>
      <vt:lpstr>Stress Management-Combination</vt:lpstr>
      <vt:lpstr>Stress Management-Walter Cannon</vt:lpstr>
      <vt:lpstr>Stress Management-Hans Seyle</vt:lpstr>
      <vt:lpstr>Stress Management-Seyle (Continued)</vt:lpstr>
      <vt:lpstr>The General Adaptation Syndrome-Introduction</vt:lpstr>
      <vt:lpstr>The General Adaptation Syndrome-Stage 1-2</vt:lpstr>
      <vt:lpstr>The General Adaptation Syndrome-third stage</vt:lpstr>
      <vt:lpstr>Stress Management-positive or negative</vt:lpstr>
      <vt:lpstr>Stress Management-physiological change</vt:lpstr>
      <vt:lpstr>Stress Management-distress</vt:lpstr>
      <vt:lpstr>The bodies physical reaction to stress: The Endocrine System</vt:lpstr>
      <vt:lpstr>Endocrine System</vt:lpstr>
      <vt:lpstr>Autonomic Nervous System-intro</vt:lpstr>
      <vt:lpstr>Autonomic Nervous System-Sympathetic</vt:lpstr>
      <vt:lpstr>Autonomic Nervous System-body’s reaction</vt:lpstr>
      <vt:lpstr>Autonomic Nervous System-Parasympathetic</vt:lpstr>
      <vt:lpstr>Psychosomatic Disease-Intro</vt:lpstr>
      <vt:lpstr>Psychosomatic Disease-Psychophysiological</vt:lpstr>
      <vt:lpstr>Psychosomatic Disease-Psychogenic</vt:lpstr>
      <vt:lpstr>Psychosomatic Disease-Somatogenic</vt:lpstr>
      <vt:lpstr>Stress and the Immunological System-Psychoneuroimmunology </vt:lpstr>
      <vt:lpstr>Specific Conditions-Backache</vt:lpstr>
      <vt:lpstr>Specific Conditions-Hypertension </vt:lpstr>
      <vt:lpstr>Specific Conditions-Blood Pressure</vt:lpstr>
      <vt:lpstr>Specific Conditions-Stats</vt:lpstr>
      <vt:lpstr>Specific Conditions-Ulcers</vt:lpstr>
      <vt:lpstr>Specific Conditions-anti-inflammatory drugs</vt:lpstr>
      <vt:lpstr>Specific Conditions-Migraines</vt:lpstr>
      <vt:lpstr>Specific Conditions-Migraine Treatment</vt:lpstr>
      <vt:lpstr>Specific Conditions-Avoidance</vt:lpstr>
      <vt:lpstr>Specific Conditions-Tension Headaches</vt:lpstr>
      <vt:lpstr>Specific Conditions-Other Causes </vt:lpstr>
      <vt:lpstr>Specific Conditions-TMJ</vt:lpstr>
      <vt:lpstr>Specific Conditions-Diagram</vt:lpstr>
      <vt:lpstr>Specific Conditions-TMJ Symptoms</vt:lpstr>
      <vt:lpstr>Specific Conditions-TMJ Information</vt:lpstr>
      <vt:lpstr>Posttraumatic Stress Disorder</vt:lpstr>
      <vt:lpstr>Posttraumatic Stress Disorder-Symptoms</vt:lpstr>
      <vt:lpstr>Posttraumatic Stress Disorder-Recovery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Guzowski, Charles J</dc:creator>
  <cp:lastModifiedBy>Nykamp, Chad D</cp:lastModifiedBy>
  <cp:revision>25</cp:revision>
  <dcterms:created xsi:type="dcterms:W3CDTF">2018-12-10T13:49:02Z</dcterms:created>
  <dcterms:modified xsi:type="dcterms:W3CDTF">2020-12-17T15:51:29Z</dcterms:modified>
</cp:coreProperties>
</file>