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9" r:id="rId1"/>
  </p:sldMasterIdLst>
  <p:notesMasterIdLst>
    <p:notesMasterId r:id="rId29"/>
  </p:notesMasterIdLst>
  <p:sldIdLst>
    <p:sldId id="256" r:id="rId2"/>
    <p:sldId id="257" r:id="rId3"/>
    <p:sldId id="258" r:id="rId4"/>
    <p:sldId id="279" r:id="rId5"/>
    <p:sldId id="266" r:id="rId6"/>
    <p:sldId id="278" r:id="rId7"/>
    <p:sldId id="276" r:id="rId8"/>
    <p:sldId id="280" r:id="rId9"/>
    <p:sldId id="259" r:id="rId10"/>
    <p:sldId id="277" r:id="rId11"/>
    <p:sldId id="267" r:id="rId12"/>
    <p:sldId id="271" r:id="rId13"/>
    <p:sldId id="281" r:id="rId14"/>
    <p:sldId id="283" r:id="rId15"/>
    <p:sldId id="282" r:id="rId16"/>
    <p:sldId id="268" r:id="rId17"/>
    <p:sldId id="269" r:id="rId18"/>
    <p:sldId id="262" r:id="rId19"/>
    <p:sldId id="272" r:id="rId20"/>
    <p:sldId id="275" r:id="rId21"/>
    <p:sldId id="273" r:id="rId22"/>
    <p:sldId id="274" r:id="rId23"/>
    <p:sldId id="261" r:id="rId24"/>
    <p:sldId id="263" r:id="rId25"/>
    <p:sldId id="285" r:id="rId26"/>
    <p:sldId id="284" r:id="rId27"/>
    <p:sldId id="270" r:id="rId2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A2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102" y="81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781365eec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781365eec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1939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78a291e06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8a291e06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142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781365eec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781365eec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78a291e0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78a291e0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78a291e06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78a291e06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78a291e06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78a291e06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01533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78a291e06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78a291e06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5847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78a291e06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78a291e06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3288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78a291e06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8a291e06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781365eec6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781365eec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781365eec6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781365eec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6438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781365eec6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781365eec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9520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781365eec6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781365eec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895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781365eec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781365eec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781365eec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781365eec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9213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781365eec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781365eec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5198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577850"/>
            <a:ext cx="8086725" cy="2514600"/>
          </a:xfrm>
        </p:spPr>
        <p:txBody>
          <a:bodyPr anchor="b">
            <a:noAutofit/>
          </a:bodyPr>
          <a:lstStyle>
            <a:lvl1pPr algn="l">
              <a:lnSpc>
                <a:spcPct val="80000"/>
              </a:lnSpc>
              <a:defRPr sz="6600" spc="-9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00634" y="3155157"/>
            <a:ext cx="6921151" cy="1234440"/>
          </a:xfrm>
        </p:spPr>
        <p:txBody>
          <a:bodyPr>
            <a:normAutofit/>
          </a:bodyPr>
          <a:lstStyle>
            <a:lvl1pPr marL="0" indent="0" algn="l">
              <a:buNone/>
              <a:defRPr sz="2400">
                <a:solidFill>
                  <a:srgbClr val="262626"/>
                </a:solidFill>
                <a:latin typeface="+mj-lt"/>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8/28/2023</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238920981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t>8/28/2023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8057507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521494"/>
            <a:ext cx="1971675" cy="360045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78644" y="535782"/>
            <a:ext cx="5800725" cy="4050506"/>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t>8/28/2023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255318382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extLst>
      <p:ext uri="{BB962C8B-B14F-4D97-AF65-F5344CB8AC3E}">
        <p14:creationId xmlns:p14="http://schemas.microsoft.com/office/powerpoint/2010/main" val="2527240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t>8/28/2023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348435828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52628" y="575564"/>
            <a:ext cx="8085582" cy="2516886"/>
          </a:xfrm>
        </p:spPr>
        <p:txBody>
          <a:bodyPr anchor="b">
            <a:normAutofit/>
          </a:bodyPr>
          <a:lstStyle>
            <a:lvl1pPr>
              <a:lnSpc>
                <a:spcPct val="80000"/>
              </a:lnSpc>
              <a:defRPr sz="6600" b="0" baseline="0">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00634" y="3153157"/>
            <a:ext cx="6919722" cy="1234440"/>
          </a:xfrm>
        </p:spPr>
        <p:txBody>
          <a:bodyPr anchor="t">
            <a:normAutofit/>
          </a:bodyPr>
          <a:lstStyle>
            <a:lvl1pPr marL="0" indent="0">
              <a:buNone/>
              <a:defRPr sz="2400">
                <a:solidFill>
                  <a:schemeClr val="tx1"/>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586B75A-687E-405C-8A0B-8D00578BA2C3}" type="datetimeFigureOut">
              <a:rPr lang="en-US" smtClean="0"/>
              <a:pPr/>
              <a:t>8/28/2023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154871978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07492" y="1498601"/>
            <a:ext cx="3497580" cy="282549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508498" y="1498601"/>
            <a:ext cx="3497580" cy="282549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8/28/2023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353501269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07492" y="1530350"/>
            <a:ext cx="3497580" cy="542550"/>
          </a:xfrm>
        </p:spPr>
        <p:txBody>
          <a:bodyPr anchor="ctr">
            <a:normAutofit/>
          </a:bodyPr>
          <a:lstStyle>
            <a:lvl1pPr marL="0" indent="0">
              <a:buNone/>
              <a:defRPr sz="1650" b="0" cap="all" baseline="0">
                <a:solidFill>
                  <a:schemeClr val="tx1">
                    <a:lumMod val="85000"/>
                    <a:lumOff val="15000"/>
                  </a:schemeClr>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507492" y="2064813"/>
            <a:ext cx="3497580" cy="240030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505706" y="1528826"/>
            <a:ext cx="3497580" cy="541782"/>
          </a:xfrm>
        </p:spPr>
        <p:txBody>
          <a:bodyPr anchor="ctr">
            <a:normAutofit/>
          </a:bodyPr>
          <a:lstStyle>
            <a:lvl1pPr marL="0" indent="0">
              <a:buNone/>
              <a:defRPr sz="1650" b="0" cap="all" baseline="0">
                <a:solidFill>
                  <a:schemeClr val="tx1">
                    <a:lumMod val="85000"/>
                    <a:lumOff val="15000"/>
                  </a:schemeClr>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505706" y="2063243"/>
            <a:ext cx="3497580" cy="240030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t>8/28/2023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387746203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t>8/28/2023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313546141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8/28/2023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410689501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Rectangle 1"/>
          <p:cNvSpPr/>
          <p:nvPr/>
        </p:nvSpPr>
        <p:spPr>
          <a:xfrm>
            <a:off x="5715000" y="0"/>
            <a:ext cx="3429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406712"/>
            <a:ext cx="2537460" cy="1440180"/>
          </a:xfrm>
        </p:spPr>
        <p:txBody>
          <a:bodyPr anchor="b">
            <a:noAutofit/>
          </a:bodyPr>
          <a:lstStyle>
            <a:lvl1pPr>
              <a:lnSpc>
                <a:spcPct val="85000"/>
              </a:lnSpc>
              <a:defRPr sz="300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500" y="571500"/>
            <a:ext cx="4572000" cy="34290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06987" y="1883860"/>
            <a:ext cx="2548890" cy="2345240"/>
          </a:xfrm>
        </p:spPr>
        <p:txBody>
          <a:bodyPr>
            <a:normAutofit/>
          </a:bodyPr>
          <a:lstStyle>
            <a:lvl1pPr marL="0" marR="0" indent="0" algn="l" defTabSz="685800" rtl="0" eaLnBrk="1" fontAlgn="auto" latinLnBrk="0" hangingPunct="1">
              <a:lnSpc>
                <a:spcPct val="100000"/>
              </a:lnSpc>
              <a:spcBef>
                <a:spcPts val="900"/>
              </a:spcBef>
              <a:spcAft>
                <a:spcPts val="0"/>
              </a:spcAft>
              <a:buClrTx/>
              <a:buSzTx/>
              <a:buFontTx/>
              <a:buNone/>
              <a:tabLst/>
              <a:defRPr sz="1350">
                <a:solidFill>
                  <a:srgbClr val="26262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marR="0" lvl="0" indent="0" algn="l" defTabSz="685800" rtl="0" eaLnBrk="1" fontAlgn="auto" latinLnBrk="0" hangingPunct="1">
              <a:lnSpc>
                <a:spcPct val="100000"/>
              </a:lnSpc>
              <a:spcBef>
                <a:spcPts val="1050"/>
              </a:spcBef>
              <a:spcAft>
                <a:spcPts val="0"/>
              </a:spcAft>
              <a:buClrTx/>
              <a:buSzTx/>
              <a:buFontTx/>
              <a:buNone/>
              <a:tabLst/>
              <a:defRPr/>
            </a:pPr>
            <a:r>
              <a:rPr lang="es-ES"/>
              <a:t>Haga clic para modificar los estilos de texto del patrón</a:t>
            </a:r>
          </a:p>
        </p:txBody>
      </p:sp>
      <p:sp>
        <p:nvSpPr>
          <p:cNvPr id="5" name="Date Placeholder 4"/>
          <p:cNvSpPr>
            <a:spLocks noGrp="1"/>
          </p:cNvSpPr>
          <p:nvPr>
            <p:ph type="dt" sz="half" idx="10"/>
          </p:nvPr>
        </p:nvSpPr>
        <p:spPr/>
        <p:txBody>
          <a:bodyPr/>
          <a:lstStyle/>
          <a:p>
            <a:fld id="{AF6E2C9B-5FA2-460D-9BE7-B0812FC2A6FF}" type="datetimeFigureOut">
              <a:rPr lang="en-US" smtClean="0"/>
              <a:t>8/28/2023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369661117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4064001"/>
            <a:ext cx="8085582" cy="459962"/>
          </a:xfrm>
        </p:spPr>
        <p:txBody>
          <a:bodyPr anchor="b">
            <a:normAutofit/>
          </a:bodyPr>
          <a:lstStyle>
            <a:lvl1pPr>
              <a:defRPr sz="24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9144000" cy="3998214"/>
          </a:xfrm>
          <a:solidFill>
            <a:schemeClr val="accent1">
              <a:lumMod val="20000"/>
              <a:lumOff val="80000"/>
            </a:schemeClr>
          </a:solidFill>
        </p:spPr>
        <p:txBody>
          <a:bodyPr anchor="t"/>
          <a:lstStyle>
            <a:lvl1pPr marL="0" indent="0" algn="ctr">
              <a:spcBef>
                <a:spcPts val="600"/>
              </a:spcBef>
              <a:buNone/>
              <a:defRPr sz="2400">
                <a:solidFill>
                  <a:schemeClr val="tx1">
                    <a:lumMod val="75000"/>
                    <a:lumOff val="2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07492" y="4432301"/>
            <a:ext cx="6922008" cy="400050"/>
          </a:xfrm>
        </p:spPr>
        <p:txBody>
          <a:bodyPr>
            <a:normAutofit/>
          </a:bodyPr>
          <a:lstStyle>
            <a:lvl1pPr marL="0" indent="0">
              <a:lnSpc>
                <a:spcPct val="90000"/>
              </a:lnSpc>
              <a:buNone/>
              <a:defRPr sz="1050">
                <a:solidFill>
                  <a:srgbClr val="26262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8/28/2023</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995469858"/>
      </p:ext>
    </p:extLst>
  </p:cSld>
  <p:clrMapOvr>
    <a:overrideClrMapping bg1="lt1" tx1="dk1" bg2="lt2" tx2="dk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374650"/>
            <a:ext cx="8079581" cy="1243649"/>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07492" y="1508760"/>
            <a:ext cx="8065294" cy="2824639"/>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14350" y="4809335"/>
            <a:ext cx="3086100" cy="171450"/>
          </a:xfrm>
          <a:prstGeom prst="rect">
            <a:avLst/>
          </a:prstGeom>
        </p:spPr>
        <p:txBody>
          <a:bodyPr vert="horz" lIns="91440" tIns="45720" rIns="91440" bIns="45720" rtlCol="0" anchor="ctr"/>
          <a:lstStyle>
            <a:lvl1pPr algn="l">
              <a:defRPr sz="713">
                <a:solidFill>
                  <a:schemeClr val="tx1">
                    <a:alpha val="80000"/>
                  </a:schemeClr>
                </a:solidFill>
              </a:defRPr>
            </a:lvl1pPr>
          </a:lstStyle>
          <a:p>
            <a:fld id="{5586B75A-687E-405C-8A0B-8D00578BA2C3}" type="datetimeFigureOut">
              <a:rPr lang="en-US" smtClean="0"/>
              <a:pPr/>
              <a:t>8/28/2023</a:t>
            </a:fld>
            <a:endParaRPr lang="en-US" dirty="0"/>
          </a:p>
        </p:txBody>
      </p:sp>
      <p:sp>
        <p:nvSpPr>
          <p:cNvPr id="5" name="Footer Placeholder 4"/>
          <p:cNvSpPr>
            <a:spLocks noGrp="1"/>
          </p:cNvSpPr>
          <p:nvPr>
            <p:ph type="ftr" sz="quarter" idx="3"/>
          </p:nvPr>
        </p:nvSpPr>
        <p:spPr>
          <a:xfrm>
            <a:off x="514350" y="4916023"/>
            <a:ext cx="3771900" cy="171450"/>
          </a:xfrm>
          <a:prstGeom prst="rect">
            <a:avLst/>
          </a:prstGeom>
        </p:spPr>
        <p:txBody>
          <a:bodyPr vert="horz" lIns="91440" tIns="45720" rIns="91440" bIns="45720" rtlCol="0" anchor="ctr"/>
          <a:lstStyle>
            <a:lvl1pPr algn="l">
              <a:defRPr sz="713"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6572945" y="4407310"/>
            <a:ext cx="2194560" cy="1047779"/>
          </a:xfrm>
          <a:prstGeom prst="rect">
            <a:avLst/>
          </a:prstGeom>
        </p:spPr>
        <p:txBody>
          <a:bodyPr vert="horz" lIns="91440" tIns="45720" rIns="91440" bIns="45720" rtlCol="0" anchor="b"/>
          <a:lstStyle>
            <a:lvl1pPr algn="r">
              <a:defRPr sz="7725" b="0">
                <a:ln>
                  <a:noFill/>
                </a:ln>
                <a:solidFill>
                  <a:schemeClr val="accent1">
                    <a:alpha val="25000"/>
                  </a:schemeClr>
                </a:solidFill>
                <a:latin typeface="+mj-lt"/>
              </a:defRPr>
            </a:lvl1p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353077282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sldNum="0" hdr="0" ftr="0" dt="0"/>
  <p:txStyles>
    <p:titleStyle>
      <a:lvl1pPr algn="l" defTabSz="685800" rtl="0" eaLnBrk="1" latinLnBrk="0" hangingPunct="1">
        <a:lnSpc>
          <a:spcPct val="85000"/>
        </a:lnSpc>
        <a:spcBef>
          <a:spcPct val="0"/>
        </a:spcBef>
        <a:buNone/>
        <a:defRPr sz="4050" kern="1200" spc="-90" baseline="0">
          <a:solidFill>
            <a:schemeClr val="accent1"/>
          </a:solidFill>
          <a:latin typeface="+mj-lt"/>
          <a:ea typeface="+mj-ea"/>
          <a:cs typeface="+mj-cs"/>
        </a:defRPr>
      </a:lvl1pPr>
    </p:titleStyle>
    <p:bodyStyle>
      <a:lvl1pPr marL="68580" indent="-68580" algn="l" defTabSz="685800" rtl="0" eaLnBrk="1" latinLnBrk="0" hangingPunct="1">
        <a:lnSpc>
          <a:spcPct val="85000"/>
        </a:lnSpc>
        <a:spcBef>
          <a:spcPts val="975"/>
        </a:spcBef>
        <a:buFont typeface="Arial" pitchFamily="34" charset="0"/>
        <a:buChar char=" "/>
        <a:defRPr sz="1800" kern="1200">
          <a:solidFill>
            <a:schemeClr val="tx1">
              <a:lumMod val="85000"/>
              <a:lumOff val="15000"/>
            </a:schemeClr>
          </a:solidFill>
          <a:latin typeface="+mn-lt"/>
          <a:ea typeface="+mn-ea"/>
          <a:cs typeface="+mn-cs"/>
        </a:defRPr>
      </a:lvl1pPr>
      <a:lvl2pPr marL="260604" indent="-257175" algn="l" defTabSz="685800" rtl="0" eaLnBrk="1" latinLnBrk="0" hangingPunct="1">
        <a:lnSpc>
          <a:spcPct val="85000"/>
        </a:lnSpc>
        <a:spcBef>
          <a:spcPts val="450"/>
        </a:spcBef>
        <a:buFont typeface="Arial" pitchFamily="34" charset="0"/>
        <a:buChar char=" "/>
        <a:defRPr sz="1800" kern="1200">
          <a:solidFill>
            <a:schemeClr val="tx1">
              <a:lumMod val="85000"/>
              <a:lumOff val="15000"/>
            </a:schemeClr>
          </a:solidFill>
          <a:latin typeface="+mn-lt"/>
          <a:ea typeface="+mn-ea"/>
          <a:cs typeface="+mn-cs"/>
        </a:defRPr>
      </a:lvl2pPr>
      <a:lvl3pPr marL="411480" indent="-411480" algn="l" defTabSz="685800" rtl="0" eaLnBrk="1" latinLnBrk="0" hangingPunct="1">
        <a:lnSpc>
          <a:spcPct val="85000"/>
        </a:lnSpc>
        <a:spcBef>
          <a:spcPts val="450"/>
        </a:spcBef>
        <a:buFont typeface="Arial" pitchFamily="34" charset="0"/>
        <a:buChar char=" "/>
        <a:defRPr sz="1500" i="1" kern="1200">
          <a:solidFill>
            <a:schemeClr val="tx1">
              <a:lumMod val="85000"/>
              <a:lumOff val="15000"/>
            </a:schemeClr>
          </a:solidFill>
          <a:latin typeface="+mn-lt"/>
          <a:ea typeface="+mn-ea"/>
          <a:cs typeface="+mn-cs"/>
        </a:defRPr>
      </a:lvl3pPr>
      <a:lvl4pPr marL="617220" indent="-61722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4pPr>
      <a:lvl5pPr marL="822960" indent="-82296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5pPr>
      <a:lvl6pPr marL="9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6pPr>
      <a:lvl7pPr marL="10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7pPr>
      <a:lvl8pPr marL="12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8pPr>
      <a:lvl9pPr marL="13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9.svg"/></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svg"/><Relationship Id="rId3" Type="http://schemas.openxmlformats.org/officeDocument/2006/relationships/image" Target="../media/image32.svg"/><Relationship Id="rId7" Type="http://schemas.openxmlformats.org/officeDocument/2006/relationships/image" Target="../media/image36.svg"/><Relationship Id="rId12" Type="http://schemas.openxmlformats.org/officeDocument/2006/relationships/image" Target="../media/image41.png"/><Relationship Id="rId17" Type="http://schemas.openxmlformats.org/officeDocument/2006/relationships/image" Target="../media/image46.svg"/><Relationship Id="rId2" Type="http://schemas.openxmlformats.org/officeDocument/2006/relationships/image" Target="../media/image31.png"/><Relationship Id="rId16" Type="http://schemas.openxmlformats.org/officeDocument/2006/relationships/image" Target="../media/image45.png"/><Relationship Id="rId1" Type="http://schemas.openxmlformats.org/officeDocument/2006/relationships/slideLayout" Target="../slideLayouts/slideLayout12.xml"/><Relationship Id="rId6" Type="http://schemas.openxmlformats.org/officeDocument/2006/relationships/image" Target="../media/image35.png"/><Relationship Id="rId11" Type="http://schemas.openxmlformats.org/officeDocument/2006/relationships/image" Target="../media/image40.svg"/><Relationship Id="rId5" Type="http://schemas.openxmlformats.org/officeDocument/2006/relationships/image" Target="../media/image34.svg"/><Relationship Id="rId15" Type="http://schemas.openxmlformats.org/officeDocument/2006/relationships/image" Target="../media/image44.sv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svg"/><Relationship Id="rId14" Type="http://schemas.openxmlformats.org/officeDocument/2006/relationships/image" Target="../media/image43.png"/></Relationships>
</file>

<file path=ppt/slides/_rels/slide1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9.svg"/></Relationships>
</file>

<file path=ppt/slides/_rels/slide17.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2.xml"/><Relationship Id="rId4" Type="http://schemas.openxmlformats.org/officeDocument/2006/relationships/image" Target="../media/image56.png"/></Relationships>
</file>

<file path=ppt/slides/_rels/slide2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62.svg"/><Relationship Id="rId5" Type="http://schemas.openxmlformats.org/officeDocument/2006/relationships/image" Target="../media/image61.png"/><Relationship Id="rId4" Type="http://schemas.openxmlformats.org/officeDocument/2006/relationships/image" Target="../media/image60.sv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sv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4.svg"/></Relationships>
</file>

<file path=ppt/slides/_rels/slide26.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52628" y="577850"/>
            <a:ext cx="8086725" cy="236855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s-419" sz="5300" dirty="0">
                <a:latin typeface="Calibri" panose="020F0502020204030204" pitchFamily="34" charset="0"/>
                <a:cs typeface="Calibri" panose="020F0502020204030204" pitchFamily="34" charset="0"/>
              </a:rPr>
              <a:t>Caso: CAJA INKA</a:t>
            </a:r>
          </a:p>
          <a:p>
            <a:pPr marL="0" lvl="0" indent="0" algn="ctr" rtl="0">
              <a:spcBef>
                <a:spcPts val="0"/>
              </a:spcBef>
              <a:spcAft>
                <a:spcPts val="0"/>
              </a:spcAft>
              <a:buClr>
                <a:schemeClr val="dk1"/>
              </a:buClr>
              <a:buSzPts val="1100"/>
              <a:buFont typeface="Arial"/>
              <a:buNone/>
            </a:pPr>
            <a:r>
              <a:rPr lang="es-419" sz="3200" dirty="0">
                <a:latin typeface="Calibri" panose="020F0502020204030204" pitchFamily="34" charset="0"/>
                <a:cs typeface="Calibri" panose="020F0502020204030204" pitchFamily="34" charset="0"/>
              </a:rPr>
              <a:t>Proceso Supervisor </a:t>
            </a:r>
            <a:r>
              <a:rPr lang="es-419" sz="3200" dirty="0" err="1">
                <a:latin typeface="Calibri" panose="020F0502020204030204" pitchFamily="34" charset="0"/>
                <a:cs typeface="Calibri" panose="020F0502020204030204" pitchFamily="34" charset="0"/>
              </a:rPr>
              <a:t>Analytics</a:t>
            </a:r>
            <a:r>
              <a:rPr lang="es-419" sz="3200" dirty="0">
                <a:latin typeface="Calibri" panose="020F0502020204030204" pitchFamily="34" charset="0"/>
                <a:cs typeface="Calibri" panose="020F0502020204030204" pitchFamily="34" charset="0"/>
              </a:rPr>
              <a:t> Comercial</a:t>
            </a:r>
          </a:p>
        </p:txBody>
      </p:sp>
      <p:sp>
        <p:nvSpPr>
          <p:cNvPr id="55" name="Google Shape;55;p13"/>
          <p:cNvSpPr txBox="1">
            <a:spLocks noGrp="1"/>
          </p:cNvSpPr>
          <p:nvPr>
            <p:ph type="subTitle" idx="1"/>
          </p:nvPr>
        </p:nvSpPr>
        <p:spPr>
          <a:xfrm>
            <a:off x="311700" y="3215125"/>
            <a:ext cx="8520600" cy="910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MX" dirty="0">
                <a:solidFill>
                  <a:schemeClr val="bg1"/>
                </a:solidFill>
                <a:latin typeface="Calibri" panose="020F0502020204030204" pitchFamily="34" charset="0"/>
                <a:cs typeface="Calibri" panose="020F0502020204030204" pitchFamily="34" charset="0"/>
              </a:rPr>
              <a:t>Autor: Francisco Cerna Fukuzaki</a:t>
            </a:r>
          </a:p>
          <a:p>
            <a:pPr marL="0" lvl="0" indent="0" algn="ctr" rtl="0">
              <a:spcBef>
                <a:spcPts val="0"/>
              </a:spcBef>
              <a:spcAft>
                <a:spcPts val="0"/>
              </a:spcAft>
              <a:buNone/>
            </a:pPr>
            <a:r>
              <a:rPr lang="es-MX" dirty="0">
                <a:solidFill>
                  <a:schemeClr val="bg1"/>
                </a:solidFill>
                <a:latin typeface="Calibri" panose="020F0502020204030204" pitchFamily="34" charset="0"/>
                <a:cs typeface="Calibri" panose="020F0502020204030204" pitchFamily="34" charset="0"/>
              </a:rPr>
              <a:t>Fecha: 28/08/2023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CAA867-3B10-932F-4803-70DA06163DD3}"/>
              </a:ext>
            </a:extLst>
          </p:cNvPr>
          <p:cNvSpPr>
            <a:spLocks noGrp="1"/>
          </p:cNvSpPr>
          <p:nvPr>
            <p:ph type="title"/>
          </p:nvPr>
        </p:nvSpPr>
        <p:spPr/>
        <p:txBody>
          <a:bodyPr>
            <a:normAutofit fontScale="90000"/>
          </a:bodyPr>
          <a:lstStyle/>
          <a:p>
            <a:r>
              <a:rPr lang="es-MX" b="1" dirty="0"/>
              <a:t>Mapa de calor por año y mes</a:t>
            </a:r>
            <a:endParaRPr lang="es-PE" b="1" dirty="0"/>
          </a:p>
        </p:txBody>
      </p:sp>
      <p:pic>
        <p:nvPicPr>
          <p:cNvPr id="5" name="Imagen 4">
            <a:extLst>
              <a:ext uri="{FF2B5EF4-FFF2-40B4-BE49-F238E27FC236}">
                <a16:creationId xmlns:a16="http://schemas.microsoft.com/office/drawing/2014/main" id="{8A6378CC-6C89-C9CA-BA89-103BD7BC3F98}"/>
              </a:ext>
            </a:extLst>
          </p:cNvPr>
          <p:cNvPicPr>
            <a:picLocks noChangeAspect="1"/>
          </p:cNvPicPr>
          <p:nvPr/>
        </p:nvPicPr>
        <p:blipFill>
          <a:blip r:embed="rId2"/>
          <a:stretch>
            <a:fillRect/>
          </a:stretch>
        </p:blipFill>
        <p:spPr>
          <a:xfrm>
            <a:off x="84533" y="1405261"/>
            <a:ext cx="4162650" cy="3163614"/>
          </a:xfrm>
          <a:prstGeom prst="rect">
            <a:avLst/>
          </a:prstGeom>
        </p:spPr>
      </p:pic>
      <p:pic>
        <p:nvPicPr>
          <p:cNvPr id="7" name="Imagen 6">
            <a:extLst>
              <a:ext uri="{FF2B5EF4-FFF2-40B4-BE49-F238E27FC236}">
                <a16:creationId xmlns:a16="http://schemas.microsoft.com/office/drawing/2014/main" id="{7C9CD9B2-55BD-A7E1-075C-5FF9B55B5D83}"/>
              </a:ext>
            </a:extLst>
          </p:cNvPr>
          <p:cNvPicPr>
            <a:picLocks noChangeAspect="1"/>
          </p:cNvPicPr>
          <p:nvPr/>
        </p:nvPicPr>
        <p:blipFill>
          <a:blip r:embed="rId3"/>
          <a:stretch>
            <a:fillRect/>
          </a:stretch>
        </p:blipFill>
        <p:spPr>
          <a:xfrm>
            <a:off x="3838773" y="1561353"/>
            <a:ext cx="5305227" cy="2851429"/>
          </a:xfrm>
          <a:prstGeom prst="rect">
            <a:avLst/>
          </a:prstGeom>
        </p:spPr>
      </p:pic>
    </p:spTree>
    <p:extLst>
      <p:ext uri="{BB962C8B-B14F-4D97-AF65-F5344CB8AC3E}">
        <p14:creationId xmlns:p14="http://schemas.microsoft.com/office/powerpoint/2010/main" val="582795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b="1" dirty="0"/>
              <a:t>Modelado</a:t>
            </a:r>
            <a:endParaRPr b="1" dirty="0"/>
          </a:p>
        </p:txBody>
      </p:sp>
      <p:sp>
        <p:nvSpPr>
          <p:cNvPr id="2" name="Google Shape;61;p14">
            <a:extLst>
              <a:ext uri="{FF2B5EF4-FFF2-40B4-BE49-F238E27FC236}">
                <a16:creationId xmlns:a16="http://schemas.microsoft.com/office/drawing/2014/main" id="{054C224D-0D12-D5CD-EA14-49613DE099B8}"/>
              </a:ext>
            </a:extLst>
          </p:cNvPr>
          <p:cNvSpPr txBox="1">
            <a:spLocks/>
          </p:cNvSpPr>
          <p:nvPr/>
        </p:nvSpPr>
        <p:spPr>
          <a:xfrm>
            <a:off x="1440869" y="1152475"/>
            <a:ext cx="7154736" cy="1239743"/>
          </a:xfrm>
          <a:prstGeom prst="rect">
            <a:avLst/>
          </a:prstGeom>
        </p:spPr>
        <p:txBody>
          <a:bodyPr spcFirstLastPara="1" vert="horz" wrap="square" lIns="91425" tIns="91425" rIns="91425" bIns="91425" rtlCol="0" anchor="t" anchorCtr="0">
            <a:noAutofit/>
          </a:bodyPr>
          <a:lstStyle>
            <a:lvl1pPr marL="457200" lvl="0" indent="-342900" algn="l" defTabSz="685800" rtl="0" eaLnBrk="1" latinLnBrk="0" hangingPunct="1">
              <a:lnSpc>
                <a:spcPct val="85000"/>
              </a:lnSpc>
              <a:spcBef>
                <a:spcPts val="0"/>
              </a:spcBef>
              <a:spcAft>
                <a:spcPts val="0"/>
              </a:spcAft>
              <a:buSzPts val="1800"/>
              <a:buFont typeface="Arial" pitchFamily="34" charset="0"/>
              <a:buChar char="●"/>
              <a:defRPr sz="1800" kern="1200">
                <a:solidFill>
                  <a:schemeClr val="tx1">
                    <a:lumMod val="85000"/>
                    <a:lumOff val="15000"/>
                  </a:schemeClr>
                </a:solidFill>
                <a:latin typeface="+mn-lt"/>
                <a:ea typeface="+mn-ea"/>
                <a:cs typeface="+mn-cs"/>
              </a:defRPr>
            </a:lvl1pPr>
            <a:lvl2pPr marL="914400" lvl="1" indent="-317500" algn="l" defTabSz="685800" rtl="0" eaLnBrk="1" latinLnBrk="0" hangingPunct="1">
              <a:lnSpc>
                <a:spcPct val="85000"/>
              </a:lnSpc>
              <a:spcBef>
                <a:spcPts val="0"/>
              </a:spcBef>
              <a:spcAft>
                <a:spcPts val="0"/>
              </a:spcAft>
              <a:buSzPts val="1400"/>
              <a:buFont typeface="Arial" pitchFamily="34" charset="0"/>
              <a:buChar char="○"/>
              <a:defRPr sz="1800" kern="1200">
                <a:solidFill>
                  <a:schemeClr val="tx1">
                    <a:lumMod val="85000"/>
                    <a:lumOff val="15000"/>
                  </a:schemeClr>
                </a:solidFill>
                <a:latin typeface="+mn-lt"/>
                <a:ea typeface="+mn-ea"/>
                <a:cs typeface="+mn-cs"/>
              </a:defRPr>
            </a:lvl2pPr>
            <a:lvl3pPr marL="1371600" lvl="2" indent="-317500" algn="l" defTabSz="685800" rtl="0" eaLnBrk="1" latinLnBrk="0" hangingPunct="1">
              <a:lnSpc>
                <a:spcPct val="85000"/>
              </a:lnSpc>
              <a:spcBef>
                <a:spcPts val="0"/>
              </a:spcBef>
              <a:spcAft>
                <a:spcPts val="0"/>
              </a:spcAft>
              <a:buSzPts val="1400"/>
              <a:buFont typeface="Arial" pitchFamily="34" charset="0"/>
              <a:buChar char="■"/>
              <a:defRPr sz="1500" i="1" kern="1200">
                <a:solidFill>
                  <a:schemeClr val="tx1">
                    <a:lumMod val="85000"/>
                    <a:lumOff val="15000"/>
                  </a:schemeClr>
                </a:solidFill>
                <a:latin typeface="+mn-lt"/>
                <a:ea typeface="+mn-ea"/>
                <a:cs typeface="+mn-cs"/>
              </a:defRPr>
            </a:lvl3pPr>
            <a:lvl4pPr marL="1828800" lvl="3"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4pPr>
            <a:lvl5pPr marL="2286000" lvl="4"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5pPr>
            <a:lvl6pPr marL="2743200" lvl="5"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6pPr>
            <a:lvl7pPr marL="3200400" lvl="6"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7pPr>
            <a:lvl8pPr marL="3657600" lvl="7"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8pPr>
            <a:lvl9pPr marL="4114800" lvl="8"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9pPr>
          </a:lstStyle>
          <a:p>
            <a:pPr marL="114300" indent="0" algn="just">
              <a:lnSpc>
                <a:spcPct val="100000"/>
              </a:lnSpc>
              <a:buNone/>
            </a:pPr>
            <a:r>
              <a:rPr lang="es-MX" dirty="0"/>
              <a:t>Se eliminan datos vacíos quedando 132,014 (no compra seguro) y 1,349 (si compra seguro al siguiente mes).</a:t>
            </a:r>
          </a:p>
          <a:p>
            <a:pPr marL="114300" indent="0" algn="just">
              <a:lnSpc>
                <a:spcPct val="100000"/>
              </a:lnSpc>
              <a:buNone/>
            </a:pPr>
            <a:endParaRPr lang="es-MX" dirty="0"/>
          </a:p>
          <a:p>
            <a:pPr marL="114300" indent="0" algn="just">
              <a:lnSpc>
                <a:spcPct val="100000"/>
              </a:lnSpc>
              <a:buNone/>
            </a:pPr>
            <a:r>
              <a:rPr lang="es-MX" dirty="0"/>
              <a:t>Realizo un submuestreo para tener una muestra homogénea entre las etiquetas de compra de seguro para evitar sobreajuste (</a:t>
            </a:r>
            <a:r>
              <a:rPr lang="es-MX" dirty="0" err="1"/>
              <a:t>overfitting</a:t>
            </a:r>
            <a:r>
              <a:rPr lang="es-MX" dirty="0"/>
              <a:t>).</a:t>
            </a:r>
          </a:p>
        </p:txBody>
      </p:sp>
      <p:pic>
        <p:nvPicPr>
          <p:cNvPr id="6" name="Gráfico 5">
            <a:extLst>
              <a:ext uri="{FF2B5EF4-FFF2-40B4-BE49-F238E27FC236}">
                <a16:creationId xmlns:a16="http://schemas.microsoft.com/office/drawing/2014/main" id="{5BD7C59A-AC7D-EFDD-1D0D-0298667AADF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8395" y="1412281"/>
            <a:ext cx="944446" cy="944446"/>
          </a:xfrm>
          <a:prstGeom prst="rect">
            <a:avLst/>
          </a:prstGeom>
        </p:spPr>
      </p:pic>
      <p:pic>
        <p:nvPicPr>
          <p:cNvPr id="8" name="Gráfico 7">
            <a:extLst>
              <a:ext uri="{FF2B5EF4-FFF2-40B4-BE49-F238E27FC236}">
                <a16:creationId xmlns:a16="http://schemas.microsoft.com/office/drawing/2014/main" id="{E75CFC73-2D33-D6A0-CBB2-C4B14A515B1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800000">
            <a:off x="969815" y="2950462"/>
            <a:ext cx="2291144" cy="2291144"/>
          </a:xfrm>
          <a:prstGeom prst="rect">
            <a:avLst/>
          </a:prstGeom>
        </p:spPr>
      </p:pic>
      <p:sp>
        <p:nvSpPr>
          <p:cNvPr id="11" name="Google Shape;61;p14">
            <a:extLst>
              <a:ext uri="{FF2B5EF4-FFF2-40B4-BE49-F238E27FC236}">
                <a16:creationId xmlns:a16="http://schemas.microsoft.com/office/drawing/2014/main" id="{0E0F4140-9F0A-6BB8-4F6A-34D17FA352AD}"/>
              </a:ext>
            </a:extLst>
          </p:cNvPr>
          <p:cNvSpPr txBox="1">
            <a:spLocks/>
          </p:cNvSpPr>
          <p:nvPr/>
        </p:nvSpPr>
        <p:spPr>
          <a:xfrm>
            <a:off x="969813" y="2751283"/>
            <a:ext cx="7625791" cy="532288"/>
          </a:xfrm>
          <a:prstGeom prst="rect">
            <a:avLst/>
          </a:prstGeom>
        </p:spPr>
        <p:txBody>
          <a:bodyPr spcFirstLastPara="1" vert="horz" wrap="square" lIns="91425" tIns="91425" rIns="91425" bIns="91425" rtlCol="0" anchor="t" anchorCtr="0">
            <a:noAutofit/>
          </a:bodyPr>
          <a:lstStyle>
            <a:lvl1pPr marL="457200" lvl="0" indent="-342900" algn="l" defTabSz="685800" rtl="0" eaLnBrk="1" latinLnBrk="0" hangingPunct="1">
              <a:lnSpc>
                <a:spcPct val="85000"/>
              </a:lnSpc>
              <a:spcBef>
                <a:spcPts val="0"/>
              </a:spcBef>
              <a:spcAft>
                <a:spcPts val="0"/>
              </a:spcAft>
              <a:buSzPts val="1800"/>
              <a:buFont typeface="Arial" pitchFamily="34" charset="0"/>
              <a:buChar char="●"/>
              <a:defRPr sz="1800" kern="1200">
                <a:solidFill>
                  <a:schemeClr val="tx1">
                    <a:lumMod val="85000"/>
                    <a:lumOff val="15000"/>
                  </a:schemeClr>
                </a:solidFill>
                <a:latin typeface="+mn-lt"/>
                <a:ea typeface="+mn-ea"/>
                <a:cs typeface="+mn-cs"/>
              </a:defRPr>
            </a:lvl1pPr>
            <a:lvl2pPr marL="914400" lvl="1" indent="-317500" algn="l" defTabSz="685800" rtl="0" eaLnBrk="1" latinLnBrk="0" hangingPunct="1">
              <a:lnSpc>
                <a:spcPct val="85000"/>
              </a:lnSpc>
              <a:spcBef>
                <a:spcPts val="0"/>
              </a:spcBef>
              <a:spcAft>
                <a:spcPts val="0"/>
              </a:spcAft>
              <a:buSzPts val="1400"/>
              <a:buFont typeface="Arial" pitchFamily="34" charset="0"/>
              <a:buChar char="○"/>
              <a:defRPr sz="1800" kern="1200">
                <a:solidFill>
                  <a:schemeClr val="tx1">
                    <a:lumMod val="85000"/>
                    <a:lumOff val="15000"/>
                  </a:schemeClr>
                </a:solidFill>
                <a:latin typeface="+mn-lt"/>
                <a:ea typeface="+mn-ea"/>
                <a:cs typeface="+mn-cs"/>
              </a:defRPr>
            </a:lvl2pPr>
            <a:lvl3pPr marL="1371600" lvl="2" indent="-317500" algn="l" defTabSz="685800" rtl="0" eaLnBrk="1" latinLnBrk="0" hangingPunct="1">
              <a:lnSpc>
                <a:spcPct val="85000"/>
              </a:lnSpc>
              <a:spcBef>
                <a:spcPts val="0"/>
              </a:spcBef>
              <a:spcAft>
                <a:spcPts val="0"/>
              </a:spcAft>
              <a:buSzPts val="1400"/>
              <a:buFont typeface="Arial" pitchFamily="34" charset="0"/>
              <a:buChar char="■"/>
              <a:defRPr sz="1500" i="1" kern="1200">
                <a:solidFill>
                  <a:schemeClr val="tx1">
                    <a:lumMod val="85000"/>
                    <a:lumOff val="15000"/>
                  </a:schemeClr>
                </a:solidFill>
                <a:latin typeface="+mn-lt"/>
                <a:ea typeface="+mn-ea"/>
                <a:cs typeface="+mn-cs"/>
              </a:defRPr>
            </a:lvl3pPr>
            <a:lvl4pPr marL="1828800" lvl="3"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4pPr>
            <a:lvl5pPr marL="2286000" lvl="4"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5pPr>
            <a:lvl6pPr marL="2743200" lvl="5"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6pPr>
            <a:lvl7pPr marL="3200400" lvl="6"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7pPr>
            <a:lvl8pPr marL="3657600" lvl="7"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8pPr>
            <a:lvl9pPr marL="4114800" lvl="8"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9pPr>
          </a:lstStyle>
          <a:p>
            <a:pPr marL="114300" lvl="0" indent="0" algn="just" rtl="0">
              <a:lnSpc>
                <a:spcPct val="100000"/>
              </a:lnSpc>
              <a:spcBef>
                <a:spcPts val="1200"/>
              </a:spcBef>
              <a:spcAft>
                <a:spcPts val="0"/>
              </a:spcAft>
              <a:buSzPts val="1800"/>
              <a:buNone/>
            </a:pPr>
            <a:r>
              <a:rPr lang="es-419" dirty="0"/>
              <a:t>La distribución de los datos (2,698) para el modelo es:</a:t>
            </a:r>
          </a:p>
        </p:txBody>
      </p:sp>
      <p:pic>
        <p:nvPicPr>
          <p:cNvPr id="13" name="Gráfico 12">
            <a:extLst>
              <a:ext uri="{FF2B5EF4-FFF2-40B4-BE49-F238E27FC236}">
                <a16:creationId xmlns:a16="http://schemas.microsoft.com/office/drawing/2014/main" id="{6FD4928C-366E-4E3E-C6BD-37A5192FF2E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39383" y="3364502"/>
            <a:ext cx="457200" cy="457200"/>
          </a:xfrm>
          <a:prstGeom prst="rect">
            <a:avLst/>
          </a:prstGeom>
        </p:spPr>
      </p:pic>
      <p:pic>
        <p:nvPicPr>
          <p:cNvPr id="14" name="Gráfico 13">
            <a:extLst>
              <a:ext uri="{FF2B5EF4-FFF2-40B4-BE49-F238E27FC236}">
                <a16:creationId xmlns:a16="http://schemas.microsoft.com/office/drawing/2014/main" id="{4ABB677B-67E1-ED41-40C8-52A7CC6DB65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39383" y="3900167"/>
            <a:ext cx="457200" cy="457200"/>
          </a:xfrm>
          <a:prstGeom prst="rect">
            <a:avLst/>
          </a:prstGeom>
        </p:spPr>
      </p:pic>
      <p:pic>
        <p:nvPicPr>
          <p:cNvPr id="15" name="Gráfico 14">
            <a:extLst>
              <a:ext uri="{FF2B5EF4-FFF2-40B4-BE49-F238E27FC236}">
                <a16:creationId xmlns:a16="http://schemas.microsoft.com/office/drawing/2014/main" id="{D6AAE7FE-C9AF-31B9-AAD5-41B90B4A6DB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39383" y="4468321"/>
            <a:ext cx="457200" cy="457200"/>
          </a:xfrm>
          <a:prstGeom prst="rect">
            <a:avLst/>
          </a:prstGeom>
        </p:spPr>
      </p:pic>
      <p:sp>
        <p:nvSpPr>
          <p:cNvPr id="16" name="Google Shape;61;p14">
            <a:extLst>
              <a:ext uri="{FF2B5EF4-FFF2-40B4-BE49-F238E27FC236}">
                <a16:creationId xmlns:a16="http://schemas.microsoft.com/office/drawing/2014/main" id="{0EC8FFDD-6142-1D85-304B-585E86F465F6}"/>
              </a:ext>
            </a:extLst>
          </p:cNvPr>
          <p:cNvSpPr txBox="1">
            <a:spLocks/>
          </p:cNvSpPr>
          <p:nvPr/>
        </p:nvSpPr>
        <p:spPr>
          <a:xfrm>
            <a:off x="3896583" y="3111498"/>
            <a:ext cx="4009744" cy="2073790"/>
          </a:xfrm>
          <a:prstGeom prst="rect">
            <a:avLst/>
          </a:prstGeom>
        </p:spPr>
        <p:txBody>
          <a:bodyPr spcFirstLastPara="1" vert="horz" wrap="square" lIns="91425" tIns="91425" rIns="91425" bIns="91425" rtlCol="0" anchor="t" anchorCtr="0">
            <a:noAutofit/>
          </a:bodyPr>
          <a:lstStyle>
            <a:lvl1pPr marL="457200" lvl="0" indent="-342900" algn="l" defTabSz="685800" rtl="0" eaLnBrk="1" latinLnBrk="0" hangingPunct="1">
              <a:lnSpc>
                <a:spcPct val="85000"/>
              </a:lnSpc>
              <a:spcBef>
                <a:spcPts val="0"/>
              </a:spcBef>
              <a:spcAft>
                <a:spcPts val="0"/>
              </a:spcAft>
              <a:buSzPts val="1800"/>
              <a:buFont typeface="Arial" pitchFamily="34" charset="0"/>
              <a:buChar char="●"/>
              <a:defRPr sz="1800" kern="1200">
                <a:solidFill>
                  <a:schemeClr val="tx1">
                    <a:lumMod val="85000"/>
                    <a:lumOff val="15000"/>
                  </a:schemeClr>
                </a:solidFill>
                <a:latin typeface="+mn-lt"/>
                <a:ea typeface="+mn-ea"/>
                <a:cs typeface="+mn-cs"/>
              </a:defRPr>
            </a:lvl1pPr>
            <a:lvl2pPr marL="914400" lvl="1" indent="-317500" algn="l" defTabSz="685800" rtl="0" eaLnBrk="1" latinLnBrk="0" hangingPunct="1">
              <a:lnSpc>
                <a:spcPct val="85000"/>
              </a:lnSpc>
              <a:spcBef>
                <a:spcPts val="0"/>
              </a:spcBef>
              <a:spcAft>
                <a:spcPts val="0"/>
              </a:spcAft>
              <a:buSzPts val="1400"/>
              <a:buFont typeface="Arial" pitchFamily="34" charset="0"/>
              <a:buChar char="○"/>
              <a:defRPr sz="1800" kern="1200">
                <a:solidFill>
                  <a:schemeClr val="tx1">
                    <a:lumMod val="85000"/>
                    <a:lumOff val="15000"/>
                  </a:schemeClr>
                </a:solidFill>
                <a:latin typeface="+mn-lt"/>
                <a:ea typeface="+mn-ea"/>
                <a:cs typeface="+mn-cs"/>
              </a:defRPr>
            </a:lvl2pPr>
            <a:lvl3pPr marL="1371600" lvl="2" indent="-317500" algn="l" defTabSz="685800" rtl="0" eaLnBrk="1" latinLnBrk="0" hangingPunct="1">
              <a:lnSpc>
                <a:spcPct val="85000"/>
              </a:lnSpc>
              <a:spcBef>
                <a:spcPts val="0"/>
              </a:spcBef>
              <a:spcAft>
                <a:spcPts val="0"/>
              </a:spcAft>
              <a:buSzPts val="1400"/>
              <a:buFont typeface="Arial" pitchFamily="34" charset="0"/>
              <a:buChar char="■"/>
              <a:defRPr sz="1500" i="1" kern="1200">
                <a:solidFill>
                  <a:schemeClr val="tx1">
                    <a:lumMod val="85000"/>
                    <a:lumOff val="15000"/>
                  </a:schemeClr>
                </a:solidFill>
                <a:latin typeface="+mn-lt"/>
                <a:ea typeface="+mn-ea"/>
                <a:cs typeface="+mn-cs"/>
              </a:defRPr>
            </a:lvl3pPr>
            <a:lvl4pPr marL="1828800" lvl="3"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4pPr>
            <a:lvl5pPr marL="2286000" lvl="4"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5pPr>
            <a:lvl6pPr marL="2743200" lvl="5"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6pPr>
            <a:lvl7pPr marL="3200400" lvl="6"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7pPr>
            <a:lvl8pPr marL="3657600" lvl="7"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8pPr>
            <a:lvl9pPr marL="4114800" lvl="8"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9pPr>
          </a:lstStyle>
          <a:p>
            <a:pPr marL="114300" indent="0" algn="just">
              <a:lnSpc>
                <a:spcPct val="150000"/>
              </a:lnSpc>
              <a:spcBef>
                <a:spcPts val="1200"/>
              </a:spcBef>
              <a:buNone/>
            </a:pPr>
            <a:r>
              <a:rPr lang="es-MX" dirty="0"/>
              <a:t>Entrenamiento 70% (1,888 registros)</a:t>
            </a:r>
          </a:p>
          <a:p>
            <a:pPr marL="114300" indent="0" algn="just">
              <a:lnSpc>
                <a:spcPct val="150000"/>
              </a:lnSpc>
              <a:spcBef>
                <a:spcPts val="1200"/>
              </a:spcBef>
              <a:buNone/>
            </a:pPr>
            <a:r>
              <a:rPr lang="es-MX" dirty="0"/>
              <a:t>Test 20% (542 registros)</a:t>
            </a:r>
          </a:p>
          <a:p>
            <a:pPr marL="114300" indent="0" algn="just">
              <a:lnSpc>
                <a:spcPct val="150000"/>
              </a:lnSpc>
              <a:spcBef>
                <a:spcPts val="1200"/>
              </a:spcBef>
              <a:buNone/>
            </a:pPr>
            <a:r>
              <a:rPr lang="es-MX" dirty="0"/>
              <a:t>Validación 10% (268 registros)</a:t>
            </a:r>
            <a:endParaRPr lang="es-PE" dirty="0"/>
          </a:p>
        </p:txBody>
      </p:sp>
    </p:spTree>
    <p:extLst>
      <p:ext uri="{BB962C8B-B14F-4D97-AF65-F5344CB8AC3E}">
        <p14:creationId xmlns:p14="http://schemas.microsoft.com/office/powerpoint/2010/main" val="1259931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b="1" dirty="0"/>
              <a:t>Modelado</a:t>
            </a:r>
            <a:endParaRPr b="1" dirty="0"/>
          </a:p>
        </p:txBody>
      </p:sp>
      <p:sp>
        <p:nvSpPr>
          <p:cNvPr id="73" name="Google Shape;73;p16"/>
          <p:cNvSpPr txBox="1">
            <a:spLocks noGrp="1"/>
          </p:cNvSpPr>
          <p:nvPr>
            <p:ph type="body" idx="1"/>
          </p:nvPr>
        </p:nvSpPr>
        <p:spPr>
          <a:xfrm>
            <a:off x="1717964" y="1108364"/>
            <a:ext cx="7114336" cy="3519054"/>
          </a:xfrm>
          <a:prstGeom prst="rect">
            <a:avLst/>
          </a:prstGeom>
        </p:spPr>
        <p:txBody>
          <a:bodyPr spcFirstLastPara="1" wrap="square" lIns="91425" tIns="91425" rIns="91425" bIns="91425" anchor="t" anchorCtr="0">
            <a:normAutofit/>
          </a:bodyPr>
          <a:lstStyle/>
          <a:p>
            <a:pPr marL="114300" lvl="0" indent="0" algn="just" rtl="0">
              <a:lnSpc>
                <a:spcPct val="120000"/>
              </a:lnSpc>
              <a:spcBef>
                <a:spcPts val="1200"/>
              </a:spcBef>
              <a:spcAft>
                <a:spcPts val="0"/>
              </a:spcAft>
              <a:buSzPts val="1800"/>
              <a:buNone/>
            </a:pPr>
            <a:r>
              <a:rPr lang="es-MX" dirty="0"/>
              <a:t>Se retiró la variable ID por sólo ser un valor secuencia y no tener valores repetidos.</a:t>
            </a:r>
          </a:p>
          <a:p>
            <a:pPr marL="114300" lvl="0" indent="0" algn="just" rtl="0">
              <a:lnSpc>
                <a:spcPct val="120000"/>
              </a:lnSpc>
              <a:spcBef>
                <a:spcPts val="1200"/>
              </a:spcBef>
              <a:spcAft>
                <a:spcPts val="0"/>
              </a:spcAft>
              <a:buSzPts val="1800"/>
              <a:buNone/>
            </a:pPr>
            <a:r>
              <a:rPr lang="es-MX" dirty="0"/>
              <a:t>Se utilizó </a:t>
            </a:r>
            <a:r>
              <a:rPr lang="es-MX" dirty="0" err="1"/>
              <a:t>feature</a:t>
            </a:r>
            <a:r>
              <a:rPr lang="es-MX" dirty="0"/>
              <a:t> </a:t>
            </a:r>
            <a:r>
              <a:rPr lang="es-MX" dirty="0" err="1"/>
              <a:t>engineering</a:t>
            </a:r>
            <a:r>
              <a:rPr lang="es-MX" dirty="0"/>
              <a:t> para descubrir nuevas posibles variables que impacten positivamente en el modelo.</a:t>
            </a:r>
          </a:p>
          <a:p>
            <a:pPr marL="114300" indent="0" algn="just">
              <a:lnSpc>
                <a:spcPct val="120000"/>
              </a:lnSpc>
              <a:spcBef>
                <a:spcPts val="1200"/>
              </a:spcBef>
              <a:buNone/>
            </a:pPr>
            <a:r>
              <a:rPr lang="es-MX" dirty="0"/>
              <a:t>Se aplica </a:t>
            </a:r>
            <a:r>
              <a:rPr lang="es-MX" dirty="0" err="1"/>
              <a:t>One</a:t>
            </a:r>
            <a:r>
              <a:rPr lang="es-MX" dirty="0"/>
              <a:t>-Hot </a:t>
            </a:r>
            <a:r>
              <a:rPr lang="es-MX" dirty="0" err="1"/>
              <a:t>Encoding</a:t>
            </a:r>
            <a:r>
              <a:rPr lang="es-MX" dirty="0"/>
              <a:t> a la variable categórica Región (VAR014) para no comprometer el resto de las variables con media 0 y distribución estándar 1.</a:t>
            </a:r>
          </a:p>
        </p:txBody>
      </p:sp>
      <p:pic>
        <p:nvPicPr>
          <p:cNvPr id="3" name="Gráfico 2">
            <a:extLst>
              <a:ext uri="{FF2B5EF4-FFF2-40B4-BE49-F238E27FC236}">
                <a16:creationId xmlns:a16="http://schemas.microsoft.com/office/drawing/2014/main" id="{29C1589D-18FE-DE40-18E4-7E0980AD18C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9546" y="1938192"/>
            <a:ext cx="1115289" cy="1115289"/>
          </a:xfrm>
          <a:prstGeom prst="rect">
            <a:avLst/>
          </a:prstGeom>
        </p:spPr>
      </p:pic>
    </p:spTree>
    <p:extLst>
      <p:ext uri="{BB962C8B-B14F-4D97-AF65-F5344CB8AC3E}">
        <p14:creationId xmlns:p14="http://schemas.microsoft.com/office/powerpoint/2010/main" val="4095135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2E28C12-4073-D1F1-90DB-6FA503C06B5E}"/>
              </a:ext>
            </a:extLst>
          </p:cNvPr>
          <p:cNvPicPr>
            <a:picLocks noChangeAspect="1"/>
          </p:cNvPicPr>
          <p:nvPr/>
        </p:nvPicPr>
        <p:blipFill>
          <a:blip r:embed="rId2"/>
          <a:stretch>
            <a:fillRect/>
          </a:stretch>
        </p:blipFill>
        <p:spPr>
          <a:xfrm>
            <a:off x="1124607" y="233725"/>
            <a:ext cx="6894786" cy="4676050"/>
          </a:xfrm>
          <a:prstGeom prst="rect">
            <a:avLst/>
          </a:prstGeom>
        </p:spPr>
      </p:pic>
    </p:spTree>
    <p:extLst>
      <p:ext uri="{BB962C8B-B14F-4D97-AF65-F5344CB8AC3E}">
        <p14:creationId xmlns:p14="http://schemas.microsoft.com/office/powerpoint/2010/main" val="2030056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E5C4AC-D5F6-3D74-DE4A-269969C167CE}"/>
              </a:ext>
            </a:extLst>
          </p:cNvPr>
          <p:cNvSpPr>
            <a:spLocks noGrp="1"/>
          </p:cNvSpPr>
          <p:nvPr>
            <p:ph type="title"/>
          </p:nvPr>
        </p:nvSpPr>
        <p:spPr/>
        <p:txBody>
          <a:bodyPr>
            <a:normAutofit fontScale="90000"/>
          </a:bodyPr>
          <a:lstStyle/>
          <a:p>
            <a:r>
              <a:rPr lang="es-MX" b="1" dirty="0"/>
              <a:t>Nuevas </a:t>
            </a:r>
            <a:r>
              <a:rPr lang="es-MX" b="1" dirty="0" err="1"/>
              <a:t>features</a:t>
            </a:r>
            <a:endParaRPr lang="es-PE" b="1" dirty="0"/>
          </a:p>
        </p:txBody>
      </p:sp>
      <p:sp>
        <p:nvSpPr>
          <p:cNvPr id="3" name="Marcador de texto 2">
            <a:extLst>
              <a:ext uri="{FF2B5EF4-FFF2-40B4-BE49-F238E27FC236}">
                <a16:creationId xmlns:a16="http://schemas.microsoft.com/office/drawing/2014/main" id="{5D13257B-F27A-9726-3BE3-4FF97416EA8C}"/>
              </a:ext>
            </a:extLst>
          </p:cNvPr>
          <p:cNvSpPr>
            <a:spLocks noGrp="1"/>
          </p:cNvSpPr>
          <p:nvPr>
            <p:ph type="body" idx="1"/>
          </p:nvPr>
        </p:nvSpPr>
        <p:spPr>
          <a:xfrm>
            <a:off x="662152" y="1152475"/>
            <a:ext cx="8170148" cy="3829428"/>
          </a:xfrm>
        </p:spPr>
        <p:txBody>
          <a:bodyPr>
            <a:noAutofit/>
          </a:bodyPr>
          <a:lstStyle/>
          <a:p>
            <a:pPr marL="114300" indent="0" algn="just">
              <a:buNone/>
            </a:pPr>
            <a:r>
              <a:rPr lang="es-MX" sz="1400" dirty="0"/>
              <a:t>Promedio de Uso de Línea de Crédito (VAR01 + VAR10): Represente el promedio de uso de la línea de crédito en relación con la línea útil.</a:t>
            </a:r>
          </a:p>
          <a:p>
            <a:pPr marL="114300" indent="0" algn="just">
              <a:buNone/>
            </a:pPr>
            <a:endParaRPr lang="es-MX" sz="1400" dirty="0"/>
          </a:p>
          <a:p>
            <a:pPr marL="114300" indent="0" algn="just">
              <a:buNone/>
            </a:pPr>
            <a:r>
              <a:rPr lang="es-MX" sz="1400" dirty="0"/>
              <a:t>Frecuencia de Uso de Tarjeta de Crédito (VAR04): Variable categórica que represente "bajo uso", "uso moderado" y "uso frecuente“ (-1, 0 ,1).</a:t>
            </a:r>
          </a:p>
          <a:p>
            <a:pPr marL="114300" indent="0" algn="just">
              <a:buNone/>
            </a:pPr>
            <a:endParaRPr lang="es-MX" sz="1400" dirty="0"/>
          </a:p>
          <a:p>
            <a:pPr marL="114300" indent="0" algn="just">
              <a:buNone/>
            </a:pPr>
            <a:r>
              <a:rPr lang="es-MX" sz="1400" dirty="0"/>
              <a:t>Uso de Tarjeta de Crédito en </a:t>
            </a:r>
            <a:r>
              <a:rPr lang="es-MX" sz="1400" dirty="0" err="1"/>
              <a:t>Retail</a:t>
            </a:r>
            <a:r>
              <a:rPr lang="es-MX" sz="1400" dirty="0"/>
              <a:t> (VAR011 y VAR12): Represente el comportamiento de uso de la tarjeta de crédito en establecimientos minoristas.</a:t>
            </a:r>
          </a:p>
          <a:p>
            <a:pPr marL="114300" indent="0" algn="just">
              <a:buNone/>
            </a:pPr>
            <a:endParaRPr lang="es-MX" sz="1400" dirty="0"/>
          </a:p>
          <a:p>
            <a:pPr marL="114300" indent="0" algn="just">
              <a:buNone/>
            </a:pPr>
            <a:r>
              <a:rPr lang="es-MX" sz="1400" dirty="0"/>
              <a:t>Relación entre Deuda Total (VAR05 y VAR06): Indica si el cliente tiene una deuda más concentrada en la entidad financiera.</a:t>
            </a:r>
          </a:p>
          <a:p>
            <a:pPr marL="114300" indent="0" algn="just">
              <a:buNone/>
            </a:pPr>
            <a:endParaRPr lang="es-MX" sz="1400" dirty="0"/>
          </a:p>
          <a:p>
            <a:pPr marL="114300" indent="0" algn="just">
              <a:buNone/>
            </a:pPr>
            <a:r>
              <a:rPr lang="es-MX" sz="1400" dirty="0"/>
              <a:t>Edad Categorizada (VAR13): Variable categórica que representa “adulto joven", "adulto" y "adulto mayor“ (-1, 0, 1).</a:t>
            </a:r>
          </a:p>
          <a:p>
            <a:pPr marL="114300" indent="0" algn="just">
              <a:buNone/>
            </a:pPr>
            <a:endParaRPr lang="es-MX" sz="1400" dirty="0"/>
          </a:p>
          <a:p>
            <a:pPr marL="114300" indent="0" algn="just">
              <a:buNone/>
            </a:pPr>
            <a:r>
              <a:rPr lang="es-MX" sz="1400" dirty="0"/>
              <a:t>Promedio de Deuda por Entidad (VAR09 / VAR08): Indica el promedio de deuda en la entidad financiera.</a:t>
            </a:r>
          </a:p>
          <a:p>
            <a:pPr marL="114300" indent="0" algn="just">
              <a:buNone/>
            </a:pPr>
            <a:endParaRPr lang="es-MX" sz="1400" dirty="0"/>
          </a:p>
          <a:p>
            <a:pPr marL="114300" indent="0" algn="just">
              <a:buNone/>
            </a:pPr>
            <a:r>
              <a:rPr lang="es-MX" sz="1400" dirty="0"/>
              <a:t>Interacciones entre Variables: Cantidad promedio de transacciones en relación con la línea disponible.</a:t>
            </a:r>
          </a:p>
          <a:p>
            <a:pPr marL="114300" indent="0" algn="just">
              <a:buNone/>
            </a:pPr>
            <a:endParaRPr lang="es-MX" sz="1400" dirty="0"/>
          </a:p>
          <a:p>
            <a:pPr marL="114300" indent="0" algn="just">
              <a:buNone/>
            </a:pPr>
            <a:r>
              <a:rPr lang="es-MX" sz="1400" dirty="0"/>
              <a:t>Promedio de Uso Reciente de Línea (VAR07 / VAR09): Indica el promedio de cuánto de la línea de crédito disponible se está utilizando.</a:t>
            </a:r>
            <a:endParaRPr lang="es-PE" sz="1400" dirty="0"/>
          </a:p>
        </p:txBody>
      </p:sp>
      <p:pic>
        <p:nvPicPr>
          <p:cNvPr id="13" name="Gráfico 12">
            <a:extLst>
              <a:ext uri="{FF2B5EF4-FFF2-40B4-BE49-F238E27FC236}">
                <a16:creationId xmlns:a16="http://schemas.microsoft.com/office/drawing/2014/main" id="{9F603E1D-B9E3-CCEF-3C1B-A53551AC6D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0878" y="4659453"/>
            <a:ext cx="457200" cy="457200"/>
          </a:xfrm>
          <a:prstGeom prst="rect">
            <a:avLst/>
          </a:prstGeom>
        </p:spPr>
      </p:pic>
      <p:pic>
        <p:nvPicPr>
          <p:cNvPr id="15" name="Gráfico 14">
            <a:extLst>
              <a:ext uri="{FF2B5EF4-FFF2-40B4-BE49-F238E27FC236}">
                <a16:creationId xmlns:a16="http://schemas.microsoft.com/office/drawing/2014/main" id="{DF38D841-D42C-AC54-FB55-5F2DA4F56E0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1700" y="4220602"/>
            <a:ext cx="457200" cy="457200"/>
          </a:xfrm>
          <a:prstGeom prst="rect">
            <a:avLst/>
          </a:prstGeom>
        </p:spPr>
      </p:pic>
      <p:pic>
        <p:nvPicPr>
          <p:cNvPr id="17" name="Gráfico 16">
            <a:extLst>
              <a:ext uri="{FF2B5EF4-FFF2-40B4-BE49-F238E27FC236}">
                <a16:creationId xmlns:a16="http://schemas.microsoft.com/office/drawing/2014/main" id="{BFADE674-33A3-4051-B59B-76BFA946355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1700" y="3756508"/>
            <a:ext cx="457200" cy="457200"/>
          </a:xfrm>
          <a:prstGeom prst="rect">
            <a:avLst/>
          </a:prstGeom>
        </p:spPr>
      </p:pic>
      <p:pic>
        <p:nvPicPr>
          <p:cNvPr id="19" name="Gráfico 18">
            <a:extLst>
              <a:ext uri="{FF2B5EF4-FFF2-40B4-BE49-F238E27FC236}">
                <a16:creationId xmlns:a16="http://schemas.microsoft.com/office/drawing/2014/main" id="{BFE054F8-E89F-0755-A47A-A986A1CFF96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1700" y="3313040"/>
            <a:ext cx="457200" cy="457200"/>
          </a:xfrm>
          <a:prstGeom prst="rect">
            <a:avLst/>
          </a:prstGeom>
        </p:spPr>
      </p:pic>
      <p:pic>
        <p:nvPicPr>
          <p:cNvPr id="21" name="Gráfico 20">
            <a:extLst>
              <a:ext uri="{FF2B5EF4-FFF2-40B4-BE49-F238E27FC236}">
                <a16:creationId xmlns:a16="http://schemas.microsoft.com/office/drawing/2014/main" id="{E3E96C57-B507-CED2-D2F7-9695E277FDA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11700" y="2757419"/>
            <a:ext cx="457200" cy="457200"/>
          </a:xfrm>
          <a:prstGeom prst="rect">
            <a:avLst/>
          </a:prstGeom>
        </p:spPr>
      </p:pic>
      <p:pic>
        <p:nvPicPr>
          <p:cNvPr id="23" name="Gráfico 22">
            <a:extLst>
              <a:ext uri="{FF2B5EF4-FFF2-40B4-BE49-F238E27FC236}">
                <a16:creationId xmlns:a16="http://schemas.microsoft.com/office/drawing/2014/main" id="{EE4832F6-2A6B-4447-DB76-8443F79B7FB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11700" y="2201625"/>
            <a:ext cx="457200" cy="457200"/>
          </a:xfrm>
          <a:prstGeom prst="rect">
            <a:avLst/>
          </a:prstGeom>
        </p:spPr>
      </p:pic>
      <p:pic>
        <p:nvPicPr>
          <p:cNvPr id="25" name="Gráfico 24">
            <a:extLst>
              <a:ext uri="{FF2B5EF4-FFF2-40B4-BE49-F238E27FC236}">
                <a16:creationId xmlns:a16="http://schemas.microsoft.com/office/drawing/2014/main" id="{9A118601-763F-2D45-430C-2C10156DF1D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11700" y="1744425"/>
            <a:ext cx="457200" cy="457200"/>
          </a:xfrm>
          <a:prstGeom prst="rect">
            <a:avLst/>
          </a:prstGeom>
        </p:spPr>
      </p:pic>
      <p:pic>
        <p:nvPicPr>
          <p:cNvPr id="27" name="Gráfico 26">
            <a:extLst>
              <a:ext uri="{FF2B5EF4-FFF2-40B4-BE49-F238E27FC236}">
                <a16:creationId xmlns:a16="http://schemas.microsoft.com/office/drawing/2014/main" id="{75614652-46DB-D98D-98BA-143BA5ABEDEB}"/>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11700" y="1152475"/>
            <a:ext cx="457200" cy="457200"/>
          </a:xfrm>
          <a:prstGeom prst="rect">
            <a:avLst/>
          </a:prstGeom>
        </p:spPr>
      </p:pic>
    </p:spTree>
    <p:extLst>
      <p:ext uri="{BB962C8B-B14F-4D97-AF65-F5344CB8AC3E}">
        <p14:creationId xmlns:p14="http://schemas.microsoft.com/office/powerpoint/2010/main" val="3354266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114333-07C2-5F9B-0910-A1677D726177}"/>
              </a:ext>
            </a:extLst>
          </p:cNvPr>
          <p:cNvSpPr>
            <a:spLocks noGrp="1"/>
          </p:cNvSpPr>
          <p:nvPr>
            <p:ph type="title"/>
          </p:nvPr>
        </p:nvSpPr>
        <p:spPr/>
        <p:txBody>
          <a:bodyPr>
            <a:normAutofit fontScale="90000"/>
          </a:bodyPr>
          <a:lstStyle/>
          <a:p>
            <a:r>
              <a:rPr lang="es-MX" b="1" dirty="0"/>
              <a:t>Matriz de correlación</a:t>
            </a:r>
            <a:endParaRPr lang="es-PE" b="1" dirty="0"/>
          </a:p>
        </p:txBody>
      </p:sp>
      <p:pic>
        <p:nvPicPr>
          <p:cNvPr id="5" name="Imagen 4">
            <a:extLst>
              <a:ext uri="{FF2B5EF4-FFF2-40B4-BE49-F238E27FC236}">
                <a16:creationId xmlns:a16="http://schemas.microsoft.com/office/drawing/2014/main" id="{F296542D-C7F2-1764-14DC-0566EE390E30}"/>
              </a:ext>
            </a:extLst>
          </p:cNvPr>
          <p:cNvPicPr>
            <a:picLocks noChangeAspect="1"/>
          </p:cNvPicPr>
          <p:nvPr/>
        </p:nvPicPr>
        <p:blipFill>
          <a:blip r:embed="rId2"/>
          <a:stretch>
            <a:fillRect/>
          </a:stretch>
        </p:blipFill>
        <p:spPr>
          <a:xfrm>
            <a:off x="621523" y="1017725"/>
            <a:ext cx="7900954" cy="4125775"/>
          </a:xfrm>
          <a:prstGeom prst="rect">
            <a:avLst/>
          </a:prstGeom>
        </p:spPr>
      </p:pic>
    </p:spTree>
    <p:extLst>
      <p:ext uri="{BB962C8B-B14F-4D97-AF65-F5344CB8AC3E}">
        <p14:creationId xmlns:p14="http://schemas.microsoft.com/office/powerpoint/2010/main" val="2788964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b="1" dirty="0"/>
              <a:t>Modelado</a:t>
            </a:r>
            <a:endParaRPr b="1" dirty="0"/>
          </a:p>
        </p:txBody>
      </p:sp>
      <p:sp>
        <p:nvSpPr>
          <p:cNvPr id="73" name="Google Shape;73;p16"/>
          <p:cNvSpPr txBox="1">
            <a:spLocks noGrp="1"/>
          </p:cNvSpPr>
          <p:nvPr>
            <p:ph type="body" idx="1"/>
          </p:nvPr>
        </p:nvSpPr>
        <p:spPr>
          <a:xfrm>
            <a:off x="1717964" y="1108364"/>
            <a:ext cx="7114336" cy="3519054"/>
          </a:xfrm>
          <a:prstGeom prst="rect">
            <a:avLst/>
          </a:prstGeom>
        </p:spPr>
        <p:txBody>
          <a:bodyPr spcFirstLastPara="1" wrap="square" lIns="91425" tIns="91425" rIns="91425" bIns="91425" anchor="t" anchorCtr="0">
            <a:normAutofit/>
          </a:bodyPr>
          <a:lstStyle/>
          <a:p>
            <a:pPr marL="114300" lvl="0" indent="0" algn="just" rtl="0">
              <a:lnSpc>
                <a:spcPct val="120000"/>
              </a:lnSpc>
              <a:spcBef>
                <a:spcPts val="1200"/>
              </a:spcBef>
              <a:spcAft>
                <a:spcPts val="0"/>
              </a:spcAft>
              <a:buSzPts val="1800"/>
              <a:buNone/>
            </a:pPr>
            <a:r>
              <a:rPr lang="es-MX" dirty="0"/>
              <a:t>En vista que la variable objetivo es binaria, se utiliza el modelo </a:t>
            </a:r>
            <a:r>
              <a:rPr lang="es-MX" dirty="0" err="1"/>
              <a:t>XGBClassifier</a:t>
            </a:r>
            <a:r>
              <a:rPr lang="es-MX" dirty="0"/>
              <a:t>.</a:t>
            </a:r>
          </a:p>
          <a:p>
            <a:pPr marL="114300" indent="0" algn="just">
              <a:lnSpc>
                <a:spcPct val="120000"/>
              </a:lnSpc>
              <a:spcBef>
                <a:spcPts val="1200"/>
              </a:spcBef>
              <a:buNone/>
            </a:pPr>
            <a:r>
              <a:rPr lang="es-MX" dirty="0"/>
              <a:t>Se utiliza un </a:t>
            </a:r>
            <a:r>
              <a:rPr lang="es-MX" dirty="0" err="1"/>
              <a:t>early</a:t>
            </a:r>
            <a:r>
              <a:rPr lang="es-MX" dirty="0"/>
              <a:t> </a:t>
            </a:r>
            <a:r>
              <a:rPr lang="es-MX" dirty="0" err="1"/>
              <a:t>stopping</a:t>
            </a:r>
            <a:r>
              <a:rPr lang="es-MX" dirty="0"/>
              <a:t> de 10 iteraciones para evitar </a:t>
            </a:r>
            <a:r>
              <a:rPr lang="es-MX" dirty="0" err="1"/>
              <a:t>overfitting</a:t>
            </a:r>
            <a:r>
              <a:rPr lang="es-MX" dirty="0"/>
              <a:t>.</a:t>
            </a:r>
          </a:p>
          <a:p>
            <a:pPr marL="114300" lvl="0" indent="0" algn="just" rtl="0">
              <a:lnSpc>
                <a:spcPct val="120000"/>
              </a:lnSpc>
              <a:spcBef>
                <a:spcPts val="1200"/>
              </a:spcBef>
              <a:spcAft>
                <a:spcPts val="0"/>
              </a:spcAft>
              <a:buSzPts val="1800"/>
              <a:buNone/>
            </a:pPr>
            <a:r>
              <a:rPr lang="es-MX" dirty="0"/>
              <a:t>La métrica de evaluación es el Área bajo la curva ROC (AUC) para medir todos los umbrales de clasificación posibles.</a:t>
            </a:r>
          </a:p>
          <a:p>
            <a:pPr marL="114300" lvl="0" indent="0" algn="just" rtl="0">
              <a:lnSpc>
                <a:spcPct val="120000"/>
              </a:lnSpc>
              <a:spcBef>
                <a:spcPts val="1200"/>
              </a:spcBef>
              <a:spcAft>
                <a:spcPts val="0"/>
              </a:spcAft>
              <a:buSzPts val="1800"/>
              <a:buNone/>
            </a:pPr>
            <a:r>
              <a:rPr lang="es-MX" dirty="0"/>
              <a:t>Se utiliza la matriz de confusión para visualizar los verdaderos negativos y los verdaderos positivos. De esta forma se evalúa la precisión, el </a:t>
            </a:r>
            <a:r>
              <a:rPr lang="es-MX" dirty="0" err="1"/>
              <a:t>recall</a:t>
            </a:r>
            <a:r>
              <a:rPr lang="es-MX" dirty="0"/>
              <a:t> y F1.</a:t>
            </a:r>
            <a:endParaRPr lang="es-PE" dirty="0"/>
          </a:p>
        </p:txBody>
      </p:sp>
      <p:pic>
        <p:nvPicPr>
          <p:cNvPr id="7" name="Gráfico 6">
            <a:extLst>
              <a:ext uri="{FF2B5EF4-FFF2-40B4-BE49-F238E27FC236}">
                <a16:creationId xmlns:a16="http://schemas.microsoft.com/office/drawing/2014/main" id="{AEF5E2E6-80BF-4CCD-1602-93FD4C7BF59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9546" y="1515914"/>
            <a:ext cx="1087582" cy="1087582"/>
          </a:xfrm>
          <a:prstGeom prst="rect">
            <a:avLst/>
          </a:prstGeom>
        </p:spPr>
      </p:pic>
      <p:pic>
        <p:nvPicPr>
          <p:cNvPr id="9" name="Gráfico 8">
            <a:extLst>
              <a:ext uri="{FF2B5EF4-FFF2-40B4-BE49-F238E27FC236}">
                <a16:creationId xmlns:a16="http://schemas.microsoft.com/office/drawing/2014/main" id="{EB497F3A-E0AE-568D-017C-F70A8B42810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9546" y="2990850"/>
            <a:ext cx="1087582" cy="1087582"/>
          </a:xfrm>
          <a:prstGeom prst="rect">
            <a:avLst/>
          </a:prstGeom>
        </p:spPr>
      </p:pic>
    </p:spTree>
    <p:extLst>
      <p:ext uri="{BB962C8B-B14F-4D97-AF65-F5344CB8AC3E}">
        <p14:creationId xmlns:p14="http://schemas.microsoft.com/office/powerpoint/2010/main" val="1137985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b="1" dirty="0"/>
              <a:t>Herramientas y tecnologías utilizadas</a:t>
            </a:r>
          </a:p>
        </p:txBody>
      </p:sp>
      <p:sp>
        <p:nvSpPr>
          <p:cNvPr id="61" name="Google Shape;61;p14"/>
          <p:cNvSpPr txBox="1">
            <a:spLocks noGrp="1"/>
          </p:cNvSpPr>
          <p:nvPr>
            <p:ph type="body" idx="1"/>
          </p:nvPr>
        </p:nvSpPr>
        <p:spPr>
          <a:xfrm>
            <a:off x="768900" y="1152475"/>
            <a:ext cx="8063400" cy="3416400"/>
          </a:xfrm>
          <a:prstGeom prst="rect">
            <a:avLst/>
          </a:prstGeom>
        </p:spPr>
        <p:txBody>
          <a:bodyPr spcFirstLastPara="1" wrap="square" lIns="91425" tIns="91425" rIns="91425" bIns="91425" anchor="t" anchorCtr="0">
            <a:normAutofit/>
          </a:bodyPr>
          <a:lstStyle/>
          <a:p>
            <a:pPr marL="114300" lvl="0" indent="0" algn="just" rtl="0">
              <a:lnSpc>
                <a:spcPct val="250000"/>
              </a:lnSpc>
              <a:spcBef>
                <a:spcPts val="0"/>
              </a:spcBef>
              <a:spcAft>
                <a:spcPts val="0"/>
              </a:spcAft>
              <a:buSzPts val="1800"/>
              <a:buNone/>
            </a:pPr>
            <a:r>
              <a:rPr lang="es-MX" dirty="0"/>
              <a:t>Google </a:t>
            </a:r>
            <a:r>
              <a:rPr lang="es-MX" dirty="0" err="1"/>
              <a:t>Colab</a:t>
            </a:r>
            <a:r>
              <a:rPr lang="es-MX" dirty="0"/>
              <a:t> (CPU).</a:t>
            </a:r>
          </a:p>
          <a:p>
            <a:pPr marL="114300" lvl="0" indent="0" algn="just" rtl="0">
              <a:lnSpc>
                <a:spcPct val="250000"/>
              </a:lnSpc>
              <a:spcBef>
                <a:spcPts val="0"/>
              </a:spcBef>
              <a:spcAft>
                <a:spcPts val="0"/>
              </a:spcAft>
              <a:buSzPts val="1800"/>
              <a:buNone/>
            </a:pPr>
            <a:r>
              <a:rPr lang="es-MX" dirty="0"/>
              <a:t>Python 3.</a:t>
            </a:r>
          </a:p>
          <a:p>
            <a:pPr marL="114300" lvl="0" indent="0" algn="just" rtl="0">
              <a:lnSpc>
                <a:spcPct val="250000"/>
              </a:lnSpc>
              <a:spcBef>
                <a:spcPts val="0"/>
              </a:spcBef>
              <a:spcAft>
                <a:spcPts val="0"/>
              </a:spcAft>
              <a:buSzPts val="1800"/>
              <a:buNone/>
            </a:pPr>
            <a:r>
              <a:rPr lang="es-MX" dirty="0"/>
              <a:t>Paquete SHAP, </a:t>
            </a:r>
            <a:r>
              <a:rPr lang="es-MX" dirty="0" err="1"/>
              <a:t>XGBoost</a:t>
            </a:r>
            <a:r>
              <a:rPr lang="es-MX" dirty="0"/>
              <a:t>, Pandas, </a:t>
            </a:r>
            <a:r>
              <a:rPr lang="es-MX" dirty="0" err="1"/>
              <a:t>Matplotlib</a:t>
            </a:r>
            <a:r>
              <a:rPr lang="es-MX" dirty="0"/>
              <a:t>, </a:t>
            </a:r>
            <a:r>
              <a:rPr lang="es-MX" dirty="0" err="1"/>
              <a:t>Seaborn</a:t>
            </a:r>
            <a:r>
              <a:rPr lang="es-MX" dirty="0"/>
              <a:t>, </a:t>
            </a:r>
            <a:r>
              <a:rPr lang="es-MX" dirty="0" err="1"/>
              <a:t>Scikit-learn</a:t>
            </a:r>
            <a:r>
              <a:rPr lang="es-MX" dirty="0"/>
              <a:t>.</a:t>
            </a:r>
          </a:p>
        </p:txBody>
      </p:sp>
      <p:pic>
        <p:nvPicPr>
          <p:cNvPr id="3" name="Gráfico 2">
            <a:extLst>
              <a:ext uri="{FF2B5EF4-FFF2-40B4-BE49-F238E27FC236}">
                <a16:creationId xmlns:a16="http://schemas.microsoft.com/office/drawing/2014/main" id="{BE3AC16A-CF95-57CC-455A-D94CE306C53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4827" y="1470245"/>
            <a:ext cx="457200" cy="457200"/>
          </a:xfrm>
          <a:prstGeom prst="rect">
            <a:avLst/>
          </a:prstGeom>
        </p:spPr>
      </p:pic>
      <p:pic>
        <p:nvPicPr>
          <p:cNvPr id="5" name="Gráfico 4">
            <a:extLst>
              <a:ext uri="{FF2B5EF4-FFF2-40B4-BE49-F238E27FC236}">
                <a16:creationId xmlns:a16="http://schemas.microsoft.com/office/drawing/2014/main" id="{3D30426C-8054-F466-7834-4332043D6AF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4827" y="2860675"/>
            <a:ext cx="457200" cy="457200"/>
          </a:xfrm>
          <a:prstGeom prst="rect">
            <a:avLst/>
          </a:prstGeom>
        </p:spPr>
      </p:pic>
      <p:pic>
        <p:nvPicPr>
          <p:cNvPr id="7" name="Gráfico 6">
            <a:extLst>
              <a:ext uri="{FF2B5EF4-FFF2-40B4-BE49-F238E27FC236}">
                <a16:creationId xmlns:a16="http://schemas.microsoft.com/office/drawing/2014/main" id="{5DCF0C00-106F-D7C6-09B2-54C4F35FE48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94827" y="2157485"/>
            <a:ext cx="457200" cy="457200"/>
          </a:xfrm>
          <a:prstGeom prst="rect">
            <a:avLst/>
          </a:prstGeom>
        </p:spPr>
      </p:pic>
    </p:spTree>
    <p:extLst>
      <p:ext uri="{BB962C8B-B14F-4D97-AF65-F5344CB8AC3E}">
        <p14:creationId xmlns:p14="http://schemas.microsoft.com/office/powerpoint/2010/main" val="1021019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b="1" dirty="0"/>
              <a:t>Resultados</a:t>
            </a:r>
            <a:endParaRPr dirty="0"/>
          </a:p>
        </p:txBody>
      </p:sp>
      <p:sp>
        <p:nvSpPr>
          <p:cNvPr id="2" name="Google Shape;61;p14">
            <a:extLst>
              <a:ext uri="{FF2B5EF4-FFF2-40B4-BE49-F238E27FC236}">
                <a16:creationId xmlns:a16="http://schemas.microsoft.com/office/drawing/2014/main" id="{A0FF4605-8AFC-4043-DFC5-1D39E31EF130}"/>
              </a:ext>
            </a:extLst>
          </p:cNvPr>
          <p:cNvSpPr txBox="1">
            <a:spLocks/>
          </p:cNvSpPr>
          <p:nvPr/>
        </p:nvSpPr>
        <p:spPr>
          <a:xfrm>
            <a:off x="219336" y="1152475"/>
            <a:ext cx="8063400" cy="1576156"/>
          </a:xfrm>
          <a:prstGeom prst="rect">
            <a:avLst/>
          </a:prstGeom>
        </p:spPr>
        <p:txBody>
          <a:bodyPr spcFirstLastPara="1" vert="horz" wrap="square" lIns="91425" tIns="91425" rIns="91425" bIns="91425" rtlCol="0" anchor="t" anchorCtr="0">
            <a:normAutofit/>
          </a:bodyPr>
          <a:lstStyle>
            <a:lvl1pPr marL="457200" lvl="0" indent="-342900" algn="l" defTabSz="685800" rtl="0" eaLnBrk="1" latinLnBrk="0" hangingPunct="1">
              <a:lnSpc>
                <a:spcPct val="85000"/>
              </a:lnSpc>
              <a:spcBef>
                <a:spcPts val="0"/>
              </a:spcBef>
              <a:spcAft>
                <a:spcPts val="0"/>
              </a:spcAft>
              <a:buSzPts val="1800"/>
              <a:buFont typeface="Arial" pitchFamily="34" charset="0"/>
              <a:buChar char="●"/>
              <a:defRPr sz="1800" kern="1200">
                <a:solidFill>
                  <a:schemeClr val="tx1">
                    <a:lumMod val="85000"/>
                    <a:lumOff val="15000"/>
                  </a:schemeClr>
                </a:solidFill>
                <a:latin typeface="+mn-lt"/>
                <a:ea typeface="+mn-ea"/>
                <a:cs typeface="+mn-cs"/>
              </a:defRPr>
            </a:lvl1pPr>
            <a:lvl2pPr marL="914400" lvl="1" indent="-317500" algn="l" defTabSz="685800" rtl="0" eaLnBrk="1" latinLnBrk="0" hangingPunct="1">
              <a:lnSpc>
                <a:spcPct val="85000"/>
              </a:lnSpc>
              <a:spcBef>
                <a:spcPts val="0"/>
              </a:spcBef>
              <a:spcAft>
                <a:spcPts val="0"/>
              </a:spcAft>
              <a:buSzPts val="1400"/>
              <a:buFont typeface="Arial" pitchFamily="34" charset="0"/>
              <a:buChar char="○"/>
              <a:defRPr sz="1800" kern="1200">
                <a:solidFill>
                  <a:schemeClr val="tx1">
                    <a:lumMod val="85000"/>
                    <a:lumOff val="15000"/>
                  </a:schemeClr>
                </a:solidFill>
                <a:latin typeface="+mn-lt"/>
                <a:ea typeface="+mn-ea"/>
                <a:cs typeface="+mn-cs"/>
              </a:defRPr>
            </a:lvl2pPr>
            <a:lvl3pPr marL="1371600" lvl="2" indent="-317500" algn="l" defTabSz="685800" rtl="0" eaLnBrk="1" latinLnBrk="0" hangingPunct="1">
              <a:lnSpc>
                <a:spcPct val="85000"/>
              </a:lnSpc>
              <a:spcBef>
                <a:spcPts val="0"/>
              </a:spcBef>
              <a:spcAft>
                <a:spcPts val="0"/>
              </a:spcAft>
              <a:buSzPts val="1400"/>
              <a:buFont typeface="Arial" pitchFamily="34" charset="0"/>
              <a:buChar char="■"/>
              <a:defRPr sz="1500" i="1" kern="1200">
                <a:solidFill>
                  <a:schemeClr val="tx1">
                    <a:lumMod val="85000"/>
                    <a:lumOff val="15000"/>
                  </a:schemeClr>
                </a:solidFill>
                <a:latin typeface="+mn-lt"/>
                <a:ea typeface="+mn-ea"/>
                <a:cs typeface="+mn-cs"/>
              </a:defRPr>
            </a:lvl3pPr>
            <a:lvl4pPr marL="1828800" lvl="3"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4pPr>
            <a:lvl5pPr marL="2286000" lvl="4"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5pPr>
            <a:lvl6pPr marL="2743200" lvl="5"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6pPr>
            <a:lvl7pPr marL="3200400" lvl="6"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7pPr>
            <a:lvl8pPr marL="3657600" lvl="7"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8pPr>
            <a:lvl9pPr marL="4114800" lvl="8"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9pPr>
          </a:lstStyle>
          <a:p>
            <a:pPr marL="114300" indent="0" algn="just">
              <a:lnSpc>
                <a:spcPct val="150000"/>
              </a:lnSpc>
              <a:buFont typeface="Arial" pitchFamily="34" charset="0"/>
              <a:buNone/>
            </a:pPr>
            <a:r>
              <a:rPr lang="es-MX" dirty="0"/>
              <a:t>Luego de realizar múltiples pruebas de </a:t>
            </a:r>
            <a:r>
              <a:rPr lang="es-MX" dirty="0" err="1"/>
              <a:t>hiperparámetros</a:t>
            </a:r>
            <a:r>
              <a:rPr lang="es-MX" dirty="0"/>
              <a:t>, cantidades de submuestreo para la etiqueta mayoritaria, finalmente el mejor modelo obtuvo los siguientes resultados con un </a:t>
            </a:r>
            <a:r>
              <a:rPr lang="es-MX" dirty="0" err="1"/>
              <a:t>accuracy</a:t>
            </a:r>
            <a:r>
              <a:rPr lang="es-MX" dirty="0"/>
              <a:t> del 61%:</a:t>
            </a:r>
          </a:p>
        </p:txBody>
      </p:sp>
      <p:pic>
        <p:nvPicPr>
          <p:cNvPr id="4" name="Imagen 3">
            <a:extLst>
              <a:ext uri="{FF2B5EF4-FFF2-40B4-BE49-F238E27FC236}">
                <a16:creationId xmlns:a16="http://schemas.microsoft.com/office/drawing/2014/main" id="{90B88F37-D8B6-EF6D-18FA-0862A900A9D0}"/>
              </a:ext>
            </a:extLst>
          </p:cNvPr>
          <p:cNvPicPr>
            <a:picLocks noChangeAspect="1"/>
          </p:cNvPicPr>
          <p:nvPr/>
        </p:nvPicPr>
        <p:blipFill>
          <a:blip r:embed="rId3"/>
          <a:stretch>
            <a:fillRect/>
          </a:stretch>
        </p:blipFill>
        <p:spPr>
          <a:xfrm>
            <a:off x="1702879" y="2728631"/>
            <a:ext cx="5738242" cy="196984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F9EF71-697C-E48F-7BD3-F72D4C685903}"/>
              </a:ext>
            </a:extLst>
          </p:cNvPr>
          <p:cNvSpPr>
            <a:spLocks noGrp="1"/>
          </p:cNvSpPr>
          <p:nvPr>
            <p:ph type="title"/>
          </p:nvPr>
        </p:nvSpPr>
        <p:spPr/>
        <p:txBody>
          <a:bodyPr>
            <a:normAutofit fontScale="90000"/>
          </a:bodyPr>
          <a:lstStyle/>
          <a:p>
            <a:r>
              <a:rPr lang="es-419" b="1" dirty="0"/>
              <a:t>Resultados</a:t>
            </a:r>
            <a:endParaRPr lang="es-PE" dirty="0"/>
          </a:p>
        </p:txBody>
      </p:sp>
      <p:pic>
        <p:nvPicPr>
          <p:cNvPr id="15" name="Imagen 14">
            <a:extLst>
              <a:ext uri="{FF2B5EF4-FFF2-40B4-BE49-F238E27FC236}">
                <a16:creationId xmlns:a16="http://schemas.microsoft.com/office/drawing/2014/main" id="{DEE7D1BC-7FFB-67EF-13CB-D6FBB82A42A1}"/>
              </a:ext>
            </a:extLst>
          </p:cNvPr>
          <p:cNvPicPr>
            <a:picLocks noChangeAspect="1"/>
          </p:cNvPicPr>
          <p:nvPr/>
        </p:nvPicPr>
        <p:blipFill>
          <a:blip r:embed="rId2"/>
          <a:stretch>
            <a:fillRect/>
          </a:stretch>
        </p:blipFill>
        <p:spPr>
          <a:xfrm>
            <a:off x="227412" y="924910"/>
            <a:ext cx="8689176" cy="4218590"/>
          </a:xfrm>
          <a:prstGeom prst="rect">
            <a:avLst/>
          </a:prstGeom>
        </p:spPr>
      </p:pic>
    </p:spTree>
    <p:extLst>
      <p:ext uri="{BB962C8B-B14F-4D97-AF65-F5344CB8AC3E}">
        <p14:creationId xmlns:p14="http://schemas.microsoft.com/office/powerpoint/2010/main" val="1736223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b="1" dirty="0"/>
              <a:t>Objetivos del caso</a:t>
            </a:r>
          </a:p>
        </p:txBody>
      </p:sp>
      <p:sp>
        <p:nvSpPr>
          <p:cNvPr id="61" name="Google Shape;61;p14"/>
          <p:cNvSpPr txBox="1">
            <a:spLocks noGrp="1"/>
          </p:cNvSpPr>
          <p:nvPr>
            <p:ph type="body" idx="1"/>
          </p:nvPr>
        </p:nvSpPr>
        <p:spPr>
          <a:xfrm>
            <a:off x="768900" y="1152475"/>
            <a:ext cx="8063400" cy="3416400"/>
          </a:xfrm>
          <a:prstGeom prst="rect">
            <a:avLst/>
          </a:prstGeom>
        </p:spPr>
        <p:txBody>
          <a:bodyPr spcFirstLastPara="1" wrap="square" lIns="91425" tIns="91425" rIns="91425" bIns="91425" anchor="t" anchorCtr="0">
            <a:normAutofit/>
          </a:bodyPr>
          <a:lstStyle/>
          <a:p>
            <a:pPr marL="114300" lvl="0" indent="0" algn="just" rtl="0">
              <a:lnSpc>
                <a:spcPct val="200000"/>
              </a:lnSpc>
              <a:spcBef>
                <a:spcPts val="0"/>
              </a:spcBef>
              <a:spcAft>
                <a:spcPts val="0"/>
              </a:spcAft>
              <a:buSzPts val="1800"/>
              <a:buNone/>
            </a:pPr>
            <a:r>
              <a:rPr lang="es-MX" dirty="0"/>
              <a:t>Identificar las personas que tienen una alta probabilidad de compra y cuáles son sus 3 variables más y menos relevantes.</a:t>
            </a:r>
          </a:p>
          <a:p>
            <a:pPr marL="114300" lvl="0" indent="0" algn="just" rtl="0">
              <a:lnSpc>
                <a:spcPct val="200000"/>
              </a:lnSpc>
              <a:spcBef>
                <a:spcPts val="0"/>
              </a:spcBef>
              <a:spcAft>
                <a:spcPts val="0"/>
              </a:spcAft>
              <a:buSzPts val="1800"/>
              <a:buNone/>
            </a:pPr>
            <a:r>
              <a:rPr lang="es-MX" dirty="0"/>
              <a:t>Utilizar las herramientas que considere (tablas, gráficos, modelos, etc.).</a:t>
            </a:r>
          </a:p>
          <a:p>
            <a:pPr marL="114300" lvl="0" indent="0" algn="just" rtl="0">
              <a:lnSpc>
                <a:spcPct val="200000"/>
              </a:lnSpc>
              <a:spcBef>
                <a:spcPts val="0"/>
              </a:spcBef>
              <a:spcAft>
                <a:spcPts val="0"/>
              </a:spcAft>
              <a:buSzPts val="1800"/>
              <a:buNone/>
            </a:pPr>
            <a:r>
              <a:rPr lang="es-MX" dirty="0"/>
              <a:t>Brindar recomendaciones al gerente de productos financieros con los resultados encontrados.</a:t>
            </a:r>
          </a:p>
        </p:txBody>
      </p:sp>
      <p:pic>
        <p:nvPicPr>
          <p:cNvPr id="3" name="Gráfico 2">
            <a:extLst>
              <a:ext uri="{FF2B5EF4-FFF2-40B4-BE49-F238E27FC236}">
                <a16:creationId xmlns:a16="http://schemas.microsoft.com/office/drawing/2014/main" id="{BE3AC16A-CF95-57CC-455A-D94CE306C53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4827" y="1389099"/>
            <a:ext cx="457200" cy="457200"/>
          </a:xfrm>
          <a:prstGeom prst="rect">
            <a:avLst/>
          </a:prstGeom>
        </p:spPr>
      </p:pic>
      <p:pic>
        <p:nvPicPr>
          <p:cNvPr id="5" name="Gráfico 4">
            <a:extLst>
              <a:ext uri="{FF2B5EF4-FFF2-40B4-BE49-F238E27FC236}">
                <a16:creationId xmlns:a16="http://schemas.microsoft.com/office/drawing/2014/main" id="{3D30426C-8054-F466-7834-4332043D6AF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4827" y="3009648"/>
            <a:ext cx="457200" cy="457200"/>
          </a:xfrm>
          <a:prstGeom prst="rect">
            <a:avLst/>
          </a:prstGeom>
        </p:spPr>
      </p:pic>
      <p:pic>
        <p:nvPicPr>
          <p:cNvPr id="7" name="Gráfico 6">
            <a:extLst>
              <a:ext uri="{FF2B5EF4-FFF2-40B4-BE49-F238E27FC236}">
                <a16:creationId xmlns:a16="http://schemas.microsoft.com/office/drawing/2014/main" id="{5DCF0C00-106F-D7C6-09B2-54C4F35FE48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94827" y="2417698"/>
            <a:ext cx="457200" cy="4572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F9EF71-697C-E48F-7BD3-F72D4C685903}"/>
              </a:ext>
            </a:extLst>
          </p:cNvPr>
          <p:cNvSpPr>
            <a:spLocks noGrp="1"/>
          </p:cNvSpPr>
          <p:nvPr>
            <p:ph type="title"/>
          </p:nvPr>
        </p:nvSpPr>
        <p:spPr/>
        <p:txBody>
          <a:bodyPr>
            <a:normAutofit fontScale="90000"/>
          </a:bodyPr>
          <a:lstStyle/>
          <a:p>
            <a:r>
              <a:rPr lang="es-419" b="1" dirty="0"/>
              <a:t>Resultados</a:t>
            </a:r>
            <a:endParaRPr lang="es-PE" dirty="0"/>
          </a:p>
        </p:txBody>
      </p:sp>
      <p:pic>
        <p:nvPicPr>
          <p:cNvPr id="9" name="Imagen 8">
            <a:extLst>
              <a:ext uri="{FF2B5EF4-FFF2-40B4-BE49-F238E27FC236}">
                <a16:creationId xmlns:a16="http://schemas.microsoft.com/office/drawing/2014/main" id="{A6FD42FB-1F18-A16D-17E9-295B992530E9}"/>
              </a:ext>
            </a:extLst>
          </p:cNvPr>
          <p:cNvPicPr>
            <a:picLocks noChangeAspect="1"/>
          </p:cNvPicPr>
          <p:nvPr/>
        </p:nvPicPr>
        <p:blipFill>
          <a:blip r:embed="rId2"/>
          <a:stretch>
            <a:fillRect/>
          </a:stretch>
        </p:blipFill>
        <p:spPr>
          <a:xfrm>
            <a:off x="0" y="1366129"/>
            <a:ext cx="2980078" cy="2648958"/>
          </a:xfrm>
          <a:prstGeom prst="rect">
            <a:avLst/>
          </a:prstGeom>
        </p:spPr>
      </p:pic>
      <p:pic>
        <p:nvPicPr>
          <p:cNvPr id="11" name="Imagen 10">
            <a:extLst>
              <a:ext uri="{FF2B5EF4-FFF2-40B4-BE49-F238E27FC236}">
                <a16:creationId xmlns:a16="http://schemas.microsoft.com/office/drawing/2014/main" id="{EFF921A6-45A7-A131-2D32-D97CCE2BC611}"/>
              </a:ext>
            </a:extLst>
          </p:cNvPr>
          <p:cNvPicPr>
            <a:picLocks noChangeAspect="1"/>
          </p:cNvPicPr>
          <p:nvPr/>
        </p:nvPicPr>
        <p:blipFill>
          <a:blip r:embed="rId3"/>
          <a:stretch>
            <a:fillRect/>
          </a:stretch>
        </p:blipFill>
        <p:spPr>
          <a:xfrm>
            <a:off x="3087683" y="1366129"/>
            <a:ext cx="2947615" cy="2642465"/>
          </a:xfrm>
          <a:prstGeom prst="rect">
            <a:avLst/>
          </a:prstGeom>
        </p:spPr>
      </p:pic>
      <p:pic>
        <p:nvPicPr>
          <p:cNvPr id="13" name="Imagen 12">
            <a:extLst>
              <a:ext uri="{FF2B5EF4-FFF2-40B4-BE49-F238E27FC236}">
                <a16:creationId xmlns:a16="http://schemas.microsoft.com/office/drawing/2014/main" id="{253CB4E7-3917-79CA-B547-14079542D000}"/>
              </a:ext>
            </a:extLst>
          </p:cNvPr>
          <p:cNvPicPr>
            <a:picLocks noChangeAspect="1"/>
          </p:cNvPicPr>
          <p:nvPr/>
        </p:nvPicPr>
        <p:blipFill>
          <a:blip r:embed="rId4"/>
          <a:stretch>
            <a:fillRect/>
          </a:stretch>
        </p:blipFill>
        <p:spPr>
          <a:xfrm>
            <a:off x="6142903" y="1366130"/>
            <a:ext cx="2908659" cy="2642465"/>
          </a:xfrm>
          <a:prstGeom prst="rect">
            <a:avLst/>
          </a:prstGeom>
        </p:spPr>
      </p:pic>
    </p:spTree>
    <p:extLst>
      <p:ext uri="{BB962C8B-B14F-4D97-AF65-F5344CB8AC3E}">
        <p14:creationId xmlns:p14="http://schemas.microsoft.com/office/powerpoint/2010/main" val="359532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F9EF71-697C-E48F-7BD3-F72D4C685903}"/>
              </a:ext>
            </a:extLst>
          </p:cNvPr>
          <p:cNvSpPr>
            <a:spLocks noGrp="1"/>
          </p:cNvSpPr>
          <p:nvPr>
            <p:ph type="title"/>
          </p:nvPr>
        </p:nvSpPr>
        <p:spPr/>
        <p:txBody>
          <a:bodyPr>
            <a:normAutofit fontScale="90000"/>
          </a:bodyPr>
          <a:lstStyle/>
          <a:p>
            <a:r>
              <a:rPr lang="es-419" b="1" dirty="0"/>
              <a:t>Resultados</a:t>
            </a:r>
            <a:endParaRPr lang="es-PE" dirty="0"/>
          </a:p>
        </p:txBody>
      </p:sp>
      <p:pic>
        <p:nvPicPr>
          <p:cNvPr id="4" name="Imagen 3">
            <a:extLst>
              <a:ext uri="{FF2B5EF4-FFF2-40B4-BE49-F238E27FC236}">
                <a16:creationId xmlns:a16="http://schemas.microsoft.com/office/drawing/2014/main" id="{FEE18D60-7E5F-4670-B63E-2826123BACF6}"/>
              </a:ext>
            </a:extLst>
          </p:cNvPr>
          <p:cNvPicPr>
            <a:picLocks noChangeAspect="1"/>
          </p:cNvPicPr>
          <p:nvPr/>
        </p:nvPicPr>
        <p:blipFill>
          <a:blip r:embed="rId2"/>
          <a:stretch>
            <a:fillRect/>
          </a:stretch>
        </p:blipFill>
        <p:spPr>
          <a:xfrm>
            <a:off x="680736" y="1017725"/>
            <a:ext cx="7200924" cy="4125775"/>
          </a:xfrm>
          <a:prstGeom prst="rect">
            <a:avLst/>
          </a:prstGeom>
        </p:spPr>
      </p:pic>
    </p:spTree>
    <p:extLst>
      <p:ext uri="{BB962C8B-B14F-4D97-AF65-F5344CB8AC3E}">
        <p14:creationId xmlns:p14="http://schemas.microsoft.com/office/powerpoint/2010/main" val="2466957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F9EF71-697C-E48F-7BD3-F72D4C685903}"/>
              </a:ext>
            </a:extLst>
          </p:cNvPr>
          <p:cNvSpPr>
            <a:spLocks noGrp="1"/>
          </p:cNvSpPr>
          <p:nvPr>
            <p:ph type="title"/>
          </p:nvPr>
        </p:nvSpPr>
        <p:spPr/>
        <p:txBody>
          <a:bodyPr>
            <a:normAutofit fontScale="90000"/>
          </a:bodyPr>
          <a:lstStyle/>
          <a:p>
            <a:r>
              <a:rPr lang="es-419" b="1" dirty="0"/>
              <a:t>Resultados</a:t>
            </a:r>
            <a:endParaRPr lang="es-PE" dirty="0"/>
          </a:p>
        </p:txBody>
      </p:sp>
      <p:pic>
        <p:nvPicPr>
          <p:cNvPr id="5" name="Imagen 4">
            <a:extLst>
              <a:ext uri="{FF2B5EF4-FFF2-40B4-BE49-F238E27FC236}">
                <a16:creationId xmlns:a16="http://schemas.microsoft.com/office/drawing/2014/main" id="{F8293382-8784-6AD4-2C80-0AF5B6127D50}"/>
              </a:ext>
            </a:extLst>
          </p:cNvPr>
          <p:cNvPicPr>
            <a:picLocks noChangeAspect="1"/>
          </p:cNvPicPr>
          <p:nvPr/>
        </p:nvPicPr>
        <p:blipFill>
          <a:blip r:embed="rId2"/>
          <a:stretch>
            <a:fillRect/>
          </a:stretch>
        </p:blipFill>
        <p:spPr>
          <a:xfrm>
            <a:off x="0" y="2018208"/>
            <a:ext cx="9144000" cy="1107083"/>
          </a:xfrm>
          <a:prstGeom prst="rect">
            <a:avLst/>
          </a:prstGeom>
        </p:spPr>
      </p:pic>
      <p:sp>
        <p:nvSpPr>
          <p:cNvPr id="6" name="Google Shape;61;p14">
            <a:extLst>
              <a:ext uri="{FF2B5EF4-FFF2-40B4-BE49-F238E27FC236}">
                <a16:creationId xmlns:a16="http://schemas.microsoft.com/office/drawing/2014/main" id="{9B61A3D2-76B0-AFB1-EA20-2E6A9026F6A8}"/>
              </a:ext>
            </a:extLst>
          </p:cNvPr>
          <p:cNvSpPr txBox="1">
            <a:spLocks/>
          </p:cNvSpPr>
          <p:nvPr/>
        </p:nvSpPr>
        <p:spPr>
          <a:xfrm>
            <a:off x="311700" y="3122319"/>
            <a:ext cx="8063400" cy="1576156"/>
          </a:xfrm>
          <a:prstGeom prst="rect">
            <a:avLst/>
          </a:prstGeom>
        </p:spPr>
        <p:txBody>
          <a:bodyPr spcFirstLastPara="1" vert="horz" wrap="square" lIns="91425" tIns="91425" rIns="91425" bIns="91425" rtlCol="0" anchor="t" anchorCtr="0">
            <a:normAutofit/>
          </a:bodyPr>
          <a:lstStyle>
            <a:lvl1pPr marL="457200" lvl="0" indent="-342900" algn="l" defTabSz="685800" rtl="0" eaLnBrk="1" latinLnBrk="0" hangingPunct="1">
              <a:lnSpc>
                <a:spcPct val="85000"/>
              </a:lnSpc>
              <a:spcBef>
                <a:spcPts val="0"/>
              </a:spcBef>
              <a:spcAft>
                <a:spcPts val="0"/>
              </a:spcAft>
              <a:buSzPts val="1800"/>
              <a:buFont typeface="Arial" pitchFamily="34" charset="0"/>
              <a:buChar char="●"/>
              <a:defRPr sz="1800" kern="1200">
                <a:solidFill>
                  <a:schemeClr val="tx1">
                    <a:lumMod val="85000"/>
                    <a:lumOff val="15000"/>
                  </a:schemeClr>
                </a:solidFill>
                <a:latin typeface="+mn-lt"/>
                <a:ea typeface="+mn-ea"/>
                <a:cs typeface="+mn-cs"/>
              </a:defRPr>
            </a:lvl1pPr>
            <a:lvl2pPr marL="914400" lvl="1" indent="-317500" algn="l" defTabSz="685800" rtl="0" eaLnBrk="1" latinLnBrk="0" hangingPunct="1">
              <a:lnSpc>
                <a:spcPct val="85000"/>
              </a:lnSpc>
              <a:spcBef>
                <a:spcPts val="0"/>
              </a:spcBef>
              <a:spcAft>
                <a:spcPts val="0"/>
              </a:spcAft>
              <a:buSzPts val="1400"/>
              <a:buFont typeface="Arial" pitchFamily="34" charset="0"/>
              <a:buChar char="○"/>
              <a:defRPr sz="1800" kern="1200">
                <a:solidFill>
                  <a:schemeClr val="tx1">
                    <a:lumMod val="85000"/>
                    <a:lumOff val="15000"/>
                  </a:schemeClr>
                </a:solidFill>
                <a:latin typeface="+mn-lt"/>
                <a:ea typeface="+mn-ea"/>
                <a:cs typeface="+mn-cs"/>
              </a:defRPr>
            </a:lvl2pPr>
            <a:lvl3pPr marL="1371600" lvl="2" indent="-317500" algn="l" defTabSz="685800" rtl="0" eaLnBrk="1" latinLnBrk="0" hangingPunct="1">
              <a:lnSpc>
                <a:spcPct val="85000"/>
              </a:lnSpc>
              <a:spcBef>
                <a:spcPts val="0"/>
              </a:spcBef>
              <a:spcAft>
                <a:spcPts val="0"/>
              </a:spcAft>
              <a:buSzPts val="1400"/>
              <a:buFont typeface="Arial" pitchFamily="34" charset="0"/>
              <a:buChar char="■"/>
              <a:defRPr sz="1500" i="1" kern="1200">
                <a:solidFill>
                  <a:schemeClr val="tx1">
                    <a:lumMod val="85000"/>
                    <a:lumOff val="15000"/>
                  </a:schemeClr>
                </a:solidFill>
                <a:latin typeface="+mn-lt"/>
                <a:ea typeface="+mn-ea"/>
                <a:cs typeface="+mn-cs"/>
              </a:defRPr>
            </a:lvl3pPr>
            <a:lvl4pPr marL="1828800" lvl="3"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4pPr>
            <a:lvl5pPr marL="2286000" lvl="4"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5pPr>
            <a:lvl6pPr marL="2743200" lvl="5"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6pPr>
            <a:lvl7pPr marL="3200400" lvl="6"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7pPr>
            <a:lvl8pPr marL="3657600" lvl="7"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8pPr>
            <a:lvl9pPr marL="4114800" lvl="8"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9pPr>
          </a:lstStyle>
          <a:p>
            <a:pPr marL="114300" indent="0" algn="just">
              <a:lnSpc>
                <a:spcPct val="150000"/>
              </a:lnSpc>
              <a:buFont typeface="Arial" pitchFamily="34" charset="0"/>
              <a:buNone/>
            </a:pPr>
            <a:r>
              <a:rPr lang="es-MX" dirty="0"/>
              <a:t>Se evidencia para un caso específico, las variables que impactan de manera positiva en el resultado son VAR011 y VAR07. Por el contrario, un valor mayor de la variable VAR012 impacta de manera negativa en el resultado.</a:t>
            </a:r>
          </a:p>
        </p:txBody>
      </p:sp>
    </p:spTree>
    <p:extLst>
      <p:ext uri="{BB962C8B-B14F-4D97-AF65-F5344CB8AC3E}">
        <p14:creationId xmlns:p14="http://schemas.microsoft.com/office/powerpoint/2010/main" val="2866452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b="1" dirty="0"/>
              <a:t>Resultados</a:t>
            </a:r>
            <a:endParaRPr b="1" dirty="0"/>
          </a:p>
        </p:txBody>
      </p:sp>
      <p:sp>
        <p:nvSpPr>
          <p:cNvPr id="2" name="Google Shape;61;p14">
            <a:extLst>
              <a:ext uri="{FF2B5EF4-FFF2-40B4-BE49-F238E27FC236}">
                <a16:creationId xmlns:a16="http://schemas.microsoft.com/office/drawing/2014/main" id="{E8083899-6D2A-1CC6-8FA1-0A8763E526C0}"/>
              </a:ext>
            </a:extLst>
          </p:cNvPr>
          <p:cNvSpPr txBox="1">
            <a:spLocks/>
          </p:cNvSpPr>
          <p:nvPr/>
        </p:nvSpPr>
        <p:spPr>
          <a:xfrm>
            <a:off x="219336" y="1152475"/>
            <a:ext cx="8063400" cy="3416400"/>
          </a:xfrm>
          <a:prstGeom prst="rect">
            <a:avLst/>
          </a:prstGeom>
        </p:spPr>
        <p:txBody>
          <a:bodyPr spcFirstLastPara="1" vert="horz" wrap="square" lIns="91425" tIns="91425" rIns="91425" bIns="91425" rtlCol="0" anchor="t" anchorCtr="0">
            <a:normAutofit/>
          </a:bodyPr>
          <a:lstStyle>
            <a:lvl1pPr marL="457200" lvl="0" indent="-342900" algn="l" defTabSz="685800" rtl="0" eaLnBrk="1" latinLnBrk="0" hangingPunct="1">
              <a:lnSpc>
                <a:spcPct val="85000"/>
              </a:lnSpc>
              <a:spcBef>
                <a:spcPts val="0"/>
              </a:spcBef>
              <a:spcAft>
                <a:spcPts val="0"/>
              </a:spcAft>
              <a:buSzPts val="1800"/>
              <a:buFont typeface="Arial" pitchFamily="34" charset="0"/>
              <a:buChar char="●"/>
              <a:defRPr sz="1800" kern="1200">
                <a:solidFill>
                  <a:schemeClr val="tx1">
                    <a:lumMod val="85000"/>
                    <a:lumOff val="15000"/>
                  </a:schemeClr>
                </a:solidFill>
                <a:latin typeface="+mn-lt"/>
                <a:ea typeface="+mn-ea"/>
                <a:cs typeface="+mn-cs"/>
              </a:defRPr>
            </a:lvl1pPr>
            <a:lvl2pPr marL="914400" lvl="1" indent="-317500" algn="l" defTabSz="685800" rtl="0" eaLnBrk="1" latinLnBrk="0" hangingPunct="1">
              <a:lnSpc>
                <a:spcPct val="85000"/>
              </a:lnSpc>
              <a:spcBef>
                <a:spcPts val="0"/>
              </a:spcBef>
              <a:spcAft>
                <a:spcPts val="0"/>
              </a:spcAft>
              <a:buSzPts val="1400"/>
              <a:buFont typeface="Arial" pitchFamily="34" charset="0"/>
              <a:buChar char="○"/>
              <a:defRPr sz="1800" kern="1200">
                <a:solidFill>
                  <a:schemeClr val="tx1">
                    <a:lumMod val="85000"/>
                    <a:lumOff val="15000"/>
                  </a:schemeClr>
                </a:solidFill>
                <a:latin typeface="+mn-lt"/>
                <a:ea typeface="+mn-ea"/>
                <a:cs typeface="+mn-cs"/>
              </a:defRPr>
            </a:lvl2pPr>
            <a:lvl3pPr marL="1371600" lvl="2" indent="-317500" algn="l" defTabSz="685800" rtl="0" eaLnBrk="1" latinLnBrk="0" hangingPunct="1">
              <a:lnSpc>
                <a:spcPct val="85000"/>
              </a:lnSpc>
              <a:spcBef>
                <a:spcPts val="0"/>
              </a:spcBef>
              <a:spcAft>
                <a:spcPts val="0"/>
              </a:spcAft>
              <a:buSzPts val="1400"/>
              <a:buFont typeface="Arial" pitchFamily="34" charset="0"/>
              <a:buChar char="■"/>
              <a:defRPr sz="1500" i="1" kern="1200">
                <a:solidFill>
                  <a:schemeClr val="tx1">
                    <a:lumMod val="85000"/>
                    <a:lumOff val="15000"/>
                  </a:schemeClr>
                </a:solidFill>
                <a:latin typeface="+mn-lt"/>
                <a:ea typeface="+mn-ea"/>
                <a:cs typeface="+mn-cs"/>
              </a:defRPr>
            </a:lvl3pPr>
            <a:lvl4pPr marL="1828800" lvl="3"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4pPr>
            <a:lvl5pPr marL="2286000" lvl="4"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5pPr>
            <a:lvl6pPr marL="2743200" lvl="5"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6pPr>
            <a:lvl7pPr marL="3200400" lvl="6"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7pPr>
            <a:lvl8pPr marL="3657600" lvl="7"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8pPr>
            <a:lvl9pPr marL="4114800" lvl="8"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9pPr>
          </a:lstStyle>
          <a:p>
            <a:pPr marL="114300" indent="0" algn="just">
              <a:lnSpc>
                <a:spcPct val="200000"/>
              </a:lnSpc>
              <a:buFont typeface="Arial" pitchFamily="34" charset="0"/>
              <a:buNone/>
            </a:pPr>
            <a:r>
              <a:rPr lang="es-MX" dirty="0"/>
              <a:t>Las variables que tienen un impacto positivo y negativo en el modelo son:</a:t>
            </a:r>
          </a:p>
        </p:txBody>
      </p:sp>
      <p:sp>
        <p:nvSpPr>
          <p:cNvPr id="13" name="Google Shape;61;p14">
            <a:extLst>
              <a:ext uri="{FF2B5EF4-FFF2-40B4-BE49-F238E27FC236}">
                <a16:creationId xmlns:a16="http://schemas.microsoft.com/office/drawing/2014/main" id="{028D01AE-C279-67BA-120C-5642D431BF81}"/>
              </a:ext>
            </a:extLst>
          </p:cNvPr>
          <p:cNvSpPr txBox="1">
            <a:spLocks/>
          </p:cNvSpPr>
          <p:nvPr/>
        </p:nvSpPr>
        <p:spPr>
          <a:xfrm>
            <a:off x="577482" y="1966320"/>
            <a:ext cx="3843161" cy="2931499"/>
          </a:xfrm>
          <a:prstGeom prst="rect">
            <a:avLst/>
          </a:prstGeom>
          <a:ln w="19050">
            <a:solidFill>
              <a:srgbClr val="F0A22E"/>
            </a:solidFill>
          </a:ln>
        </p:spPr>
        <p:txBody>
          <a:bodyPr spcFirstLastPara="1" vert="horz" wrap="square" lIns="91425" tIns="91425" rIns="91425" bIns="91425" rtlCol="0" anchor="t" anchorCtr="0">
            <a:normAutofit/>
          </a:bodyPr>
          <a:lstStyle>
            <a:lvl1pPr marL="457200" lvl="0" indent="-342900" algn="l" defTabSz="685800" rtl="0" eaLnBrk="1" latinLnBrk="0" hangingPunct="1">
              <a:lnSpc>
                <a:spcPct val="85000"/>
              </a:lnSpc>
              <a:spcBef>
                <a:spcPts val="0"/>
              </a:spcBef>
              <a:spcAft>
                <a:spcPts val="0"/>
              </a:spcAft>
              <a:buSzPts val="1800"/>
              <a:buFont typeface="Arial" pitchFamily="34" charset="0"/>
              <a:buChar char="●"/>
              <a:defRPr sz="1800" kern="1200">
                <a:solidFill>
                  <a:schemeClr val="tx1">
                    <a:lumMod val="85000"/>
                    <a:lumOff val="15000"/>
                  </a:schemeClr>
                </a:solidFill>
                <a:latin typeface="+mn-lt"/>
                <a:ea typeface="+mn-ea"/>
                <a:cs typeface="+mn-cs"/>
              </a:defRPr>
            </a:lvl1pPr>
            <a:lvl2pPr marL="914400" lvl="1" indent="-317500" algn="l" defTabSz="685800" rtl="0" eaLnBrk="1" latinLnBrk="0" hangingPunct="1">
              <a:lnSpc>
                <a:spcPct val="85000"/>
              </a:lnSpc>
              <a:spcBef>
                <a:spcPts val="0"/>
              </a:spcBef>
              <a:spcAft>
                <a:spcPts val="0"/>
              </a:spcAft>
              <a:buSzPts val="1400"/>
              <a:buFont typeface="Arial" pitchFamily="34" charset="0"/>
              <a:buChar char="○"/>
              <a:defRPr sz="1800" kern="1200">
                <a:solidFill>
                  <a:schemeClr val="tx1">
                    <a:lumMod val="85000"/>
                    <a:lumOff val="15000"/>
                  </a:schemeClr>
                </a:solidFill>
                <a:latin typeface="+mn-lt"/>
                <a:ea typeface="+mn-ea"/>
                <a:cs typeface="+mn-cs"/>
              </a:defRPr>
            </a:lvl2pPr>
            <a:lvl3pPr marL="1371600" lvl="2" indent="-317500" algn="l" defTabSz="685800" rtl="0" eaLnBrk="1" latinLnBrk="0" hangingPunct="1">
              <a:lnSpc>
                <a:spcPct val="85000"/>
              </a:lnSpc>
              <a:spcBef>
                <a:spcPts val="0"/>
              </a:spcBef>
              <a:spcAft>
                <a:spcPts val="0"/>
              </a:spcAft>
              <a:buSzPts val="1400"/>
              <a:buFont typeface="Arial" pitchFamily="34" charset="0"/>
              <a:buChar char="■"/>
              <a:defRPr sz="1500" i="1" kern="1200">
                <a:solidFill>
                  <a:schemeClr val="tx1">
                    <a:lumMod val="85000"/>
                    <a:lumOff val="15000"/>
                  </a:schemeClr>
                </a:solidFill>
                <a:latin typeface="+mn-lt"/>
                <a:ea typeface="+mn-ea"/>
                <a:cs typeface="+mn-cs"/>
              </a:defRPr>
            </a:lvl3pPr>
            <a:lvl4pPr marL="1828800" lvl="3"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4pPr>
            <a:lvl5pPr marL="2286000" lvl="4"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5pPr>
            <a:lvl6pPr marL="2743200" lvl="5"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6pPr>
            <a:lvl7pPr marL="3200400" lvl="6"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7pPr>
            <a:lvl8pPr marL="3657600" lvl="7"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8pPr>
            <a:lvl9pPr marL="4114800" lvl="8"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9pPr>
          </a:lstStyle>
          <a:p>
            <a:pPr marL="114300" indent="0" algn="just">
              <a:lnSpc>
                <a:spcPct val="100000"/>
              </a:lnSpc>
              <a:buFont typeface="Arial" pitchFamily="34" charset="0"/>
              <a:buNone/>
            </a:pPr>
            <a:r>
              <a:rPr lang="es-MX" dirty="0"/>
              <a:t>Promedio de pago en </a:t>
            </a:r>
            <a:r>
              <a:rPr lang="es-MX" dirty="0" err="1"/>
              <a:t>Retail</a:t>
            </a:r>
            <a:r>
              <a:rPr lang="es-MX" dirty="0"/>
              <a:t> con la TC en los últimos 6 meses (VAR011).</a:t>
            </a:r>
          </a:p>
          <a:p>
            <a:pPr marL="114300" indent="0" algn="just">
              <a:lnSpc>
                <a:spcPct val="100000"/>
              </a:lnSpc>
              <a:buFont typeface="Arial" pitchFamily="34" charset="0"/>
              <a:buNone/>
            </a:pPr>
            <a:endParaRPr lang="es-MX" dirty="0"/>
          </a:p>
          <a:p>
            <a:pPr marL="114300" indent="0" algn="just">
              <a:lnSpc>
                <a:spcPct val="100000"/>
              </a:lnSpc>
              <a:buFont typeface="Arial" pitchFamily="34" charset="0"/>
              <a:buNone/>
            </a:pPr>
            <a:r>
              <a:rPr lang="es-MX" dirty="0"/>
              <a:t>Promedio en línea no utilizada con la TC en los últimos 6 meses (VAR07).</a:t>
            </a:r>
          </a:p>
          <a:p>
            <a:pPr marL="114300" indent="0" algn="just">
              <a:lnSpc>
                <a:spcPct val="100000"/>
              </a:lnSpc>
              <a:buFont typeface="Arial" pitchFamily="34" charset="0"/>
              <a:buNone/>
            </a:pPr>
            <a:endParaRPr lang="es-MX" dirty="0"/>
          </a:p>
          <a:p>
            <a:pPr marL="114300" indent="0" algn="just">
              <a:lnSpc>
                <a:spcPct val="100000"/>
              </a:lnSpc>
              <a:buFont typeface="Arial" pitchFamily="34" charset="0"/>
              <a:buNone/>
            </a:pPr>
            <a:r>
              <a:rPr lang="es-MX" dirty="0"/>
              <a:t>Número de pagos con la TC en </a:t>
            </a:r>
            <a:r>
              <a:rPr lang="es-MX" dirty="0" err="1"/>
              <a:t>Retail</a:t>
            </a:r>
            <a:r>
              <a:rPr lang="es-MX" dirty="0"/>
              <a:t> en los últimos 6 meses (VAR012).</a:t>
            </a:r>
          </a:p>
          <a:p>
            <a:pPr marL="114300" indent="0" algn="just">
              <a:lnSpc>
                <a:spcPct val="100000"/>
              </a:lnSpc>
              <a:buFont typeface="Arial" pitchFamily="34" charset="0"/>
              <a:buNone/>
            </a:pPr>
            <a:endParaRPr lang="es-MX" dirty="0"/>
          </a:p>
        </p:txBody>
      </p:sp>
      <p:sp>
        <p:nvSpPr>
          <p:cNvPr id="16" name="Google Shape;61;p14">
            <a:extLst>
              <a:ext uri="{FF2B5EF4-FFF2-40B4-BE49-F238E27FC236}">
                <a16:creationId xmlns:a16="http://schemas.microsoft.com/office/drawing/2014/main" id="{741B2164-636D-74DB-0333-C755D2FD07C9}"/>
              </a:ext>
            </a:extLst>
          </p:cNvPr>
          <p:cNvSpPr txBox="1">
            <a:spLocks/>
          </p:cNvSpPr>
          <p:nvPr/>
        </p:nvSpPr>
        <p:spPr>
          <a:xfrm>
            <a:off x="4977440" y="1966321"/>
            <a:ext cx="3843161" cy="2931500"/>
          </a:xfrm>
          <a:prstGeom prst="rect">
            <a:avLst/>
          </a:prstGeom>
          <a:ln w="19050">
            <a:solidFill>
              <a:srgbClr val="F0A22E"/>
            </a:solidFill>
          </a:ln>
        </p:spPr>
        <p:txBody>
          <a:bodyPr spcFirstLastPara="1" vert="horz" wrap="square" lIns="91425" tIns="91425" rIns="91425" bIns="91425" rtlCol="0" anchor="t" anchorCtr="0">
            <a:normAutofit/>
          </a:bodyPr>
          <a:lstStyle>
            <a:lvl1pPr marL="457200" lvl="0" indent="-342900" algn="l" defTabSz="685800" rtl="0" eaLnBrk="1" latinLnBrk="0" hangingPunct="1">
              <a:lnSpc>
                <a:spcPct val="85000"/>
              </a:lnSpc>
              <a:spcBef>
                <a:spcPts val="0"/>
              </a:spcBef>
              <a:spcAft>
                <a:spcPts val="0"/>
              </a:spcAft>
              <a:buSzPts val="1800"/>
              <a:buFont typeface="Arial" pitchFamily="34" charset="0"/>
              <a:buChar char="●"/>
              <a:defRPr sz="1800" kern="1200">
                <a:solidFill>
                  <a:schemeClr val="tx1">
                    <a:lumMod val="85000"/>
                    <a:lumOff val="15000"/>
                  </a:schemeClr>
                </a:solidFill>
                <a:latin typeface="+mn-lt"/>
                <a:ea typeface="+mn-ea"/>
                <a:cs typeface="+mn-cs"/>
              </a:defRPr>
            </a:lvl1pPr>
            <a:lvl2pPr marL="914400" lvl="1" indent="-317500" algn="l" defTabSz="685800" rtl="0" eaLnBrk="1" latinLnBrk="0" hangingPunct="1">
              <a:lnSpc>
                <a:spcPct val="85000"/>
              </a:lnSpc>
              <a:spcBef>
                <a:spcPts val="0"/>
              </a:spcBef>
              <a:spcAft>
                <a:spcPts val="0"/>
              </a:spcAft>
              <a:buSzPts val="1400"/>
              <a:buFont typeface="Arial" pitchFamily="34" charset="0"/>
              <a:buChar char="○"/>
              <a:defRPr sz="1800" kern="1200">
                <a:solidFill>
                  <a:schemeClr val="tx1">
                    <a:lumMod val="85000"/>
                    <a:lumOff val="15000"/>
                  </a:schemeClr>
                </a:solidFill>
                <a:latin typeface="+mn-lt"/>
                <a:ea typeface="+mn-ea"/>
                <a:cs typeface="+mn-cs"/>
              </a:defRPr>
            </a:lvl2pPr>
            <a:lvl3pPr marL="1371600" lvl="2" indent="-317500" algn="l" defTabSz="685800" rtl="0" eaLnBrk="1" latinLnBrk="0" hangingPunct="1">
              <a:lnSpc>
                <a:spcPct val="85000"/>
              </a:lnSpc>
              <a:spcBef>
                <a:spcPts val="0"/>
              </a:spcBef>
              <a:spcAft>
                <a:spcPts val="0"/>
              </a:spcAft>
              <a:buSzPts val="1400"/>
              <a:buFont typeface="Arial" pitchFamily="34" charset="0"/>
              <a:buChar char="■"/>
              <a:defRPr sz="1500" i="1" kern="1200">
                <a:solidFill>
                  <a:schemeClr val="tx1">
                    <a:lumMod val="85000"/>
                    <a:lumOff val="15000"/>
                  </a:schemeClr>
                </a:solidFill>
                <a:latin typeface="+mn-lt"/>
                <a:ea typeface="+mn-ea"/>
                <a:cs typeface="+mn-cs"/>
              </a:defRPr>
            </a:lvl3pPr>
            <a:lvl4pPr marL="1828800" lvl="3"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4pPr>
            <a:lvl5pPr marL="2286000" lvl="4"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5pPr>
            <a:lvl6pPr marL="2743200" lvl="5"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6pPr>
            <a:lvl7pPr marL="3200400" lvl="6"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7pPr>
            <a:lvl8pPr marL="3657600" lvl="7"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8pPr>
            <a:lvl9pPr marL="4114800" lvl="8"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9pPr>
          </a:lstStyle>
          <a:p>
            <a:pPr marL="114300" indent="0" algn="just">
              <a:lnSpc>
                <a:spcPct val="100000"/>
              </a:lnSpc>
              <a:buFont typeface="Arial" pitchFamily="34" charset="0"/>
              <a:buNone/>
            </a:pPr>
            <a:r>
              <a:rPr lang="es-MX" dirty="0"/>
              <a:t>Región cliente (VAR014).</a:t>
            </a:r>
          </a:p>
          <a:p>
            <a:pPr marL="114300" indent="0" algn="just">
              <a:lnSpc>
                <a:spcPct val="100000"/>
              </a:lnSpc>
              <a:buFont typeface="Arial" pitchFamily="34" charset="0"/>
              <a:buNone/>
            </a:pPr>
            <a:endParaRPr lang="es-MX" dirty="0"/>
          </a:p>
          <a:p>
            <a:pPr marL="114300" indent="0" algn="just">
              <a:lnSpc>
                <a:spcPct val="100000"/>
              </a:lnSpc>
              <a:buFont typeface="Arial" pitchFamily="34" charset="0"/>
              <a:buNone/>
            </a:pPr>
            <a:r>
              <a:rPr lang="es-MX" dirty="0"/>
              <a:t>Línea en la TC en el último mes (VAR02).</a:t>
            </a:r>
          </a:p>
          <a:p>
            <a:pPr marL="114300" indent="0" algn="just">
              <a:lnSpc>
                <a:spcPct val="100000"/>
              </a:lnSpc>
              <a:buFont typeface="Arial" pitchFamily="34" charset="0"/>
              <a:buNone/>
            </a:pPr>
            <a:endParaRPr lang="es-MX" dirty="0"/>
          </a:p>
          <a:p>
            <a:pPr marL="114300" indent="0" algn="just">
              <a:lnSpc>
                <a:spcPct val="100000"/>
              </a:lnSpc>
              <a:buFont typeface="Arial" pitchFamily="34" charset="0"/>
              <a:buNone/>
            </a:pPr>
            <a:r>
              <a:rPr lang="es-MX" dirty="0"/>
              <a:t>Promedio del saldo total de TC en los últimos 6 meses (VAR09).</a:t>
            </a:r>
          </a:p>
          <a:p>
            <a:pPr marL="114300" indent="0" algn="just">
              <a:lnSpc>
                <a:spcPct val="100000"/>
              </a:lnSpc>
              <a:buFont typeface="Arial" pitchFamily="34" charset="0"/>
              <a:buNone/>
            </a:pPr>
            <a:endParaRPr lang="es-MX" dirty="0"/>
          </a:p>
          <a:p>
            <a:pPr marL="114300" indent="0" algn="just">
              <a:lnSpc>
                <a:spcPct val="100000"/>
              </a:lnSpc>
              <a:buFont typeface="Arial" pitchFamily="34" charset="0"/>
              <a:buNone/>
            </a:pPr>
            <a:r>
              <a:rPr lang="es-MX" dirty="0"/>
              <a:t>Frecuencia de uso de la TC (VAR04).</a:t>
            </a:r>
          </a:p>
          <a:p>
            <a:pPr marL="114300" indent="0" algn="just">
              <a:lnSpc>
                <a:spcPct val="100000"/>
              </a:lnSpc>
              <a:buFont typeface="Arial" pitchFamily="34" charset="0"/>
              <a:buNone/>
            </a:pPr>
            <a:endParaRPr lang="es-MX" dirty="0"/>
          </a:p>
        </p:txBody>
      </p:sp>
      <p:pic>
        <p:nvPicPr>
          <p:cNvPr id="10" name="Gráfico 9">
            <a:extLst>
              <a:ext uri="{FF2B5EF4-FFF2-40B4-BE49-F238E27FC236}">
                <a16:creationId xmlns:a16="http://schemas.microsoft.com/office/drawing/2014/main" id="{2F956B11-B6E9-3DE3-0282-B663FD191F6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24049" y="1810284"/>
            <a:ext cx="605429" cy="605429"/>
          </a:xfrm>
          <a:prstGeom prst="rect">
            <a:avLst/>
          </a:prstGeom>
        </p:spPr>
      </p:pic>
      <p:pic>
        <p:nvPicPr>
          <p:cNvPr id="12" name="Gráfico 11">
            <a:extLst>
              <a:ext uri="{FF2B5EF4-FFF2-40B4-BE49-F238E27FC236}">
                <a16:creationId xmlns:a16="http://schemas.microsoft.com/office/drawing/2014/main" id="{DE7EE745-9AA5-2990-5124-2DE3CBEDB1B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228" y="1810284"/>
            <a:ext cx="605429" cy="60542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b="1" dirty="0"/>
              <a:t>Conclusiones</a:t>
            </a:r>
            <a:endParaRPr b="1" dirty="0"/>
          </a:p>
        </p:txBody>
      </p:sp>
      <p:sp>
        <p:nvSpPr>
          <p:cNvPr id="97" name="Google Shape;97;p20"/>
          <p:cNvSpPr txBox="1">
            <a:spLocks noGrp="1"/>
          </p:cNvSpPr>
          <p:nvPr>
            <p:ph type="body" idx="1"/>
          </p:nvPr>
        </p:nvSpPr>
        <p:spPr>
          <a:xfrm>
            <a:off x="311700" y="1017725"/>
            <a:ext cx="8520600" cy="765145"/>
          </a:xfrm>
          <a:prstGeom prst="rect">
            <a:avLst/>
          </a:prstGeom>
        </p:spPr>
        <p:txBody>
          <a:bodyPr spcFirstLastPara="1" wrap="square" lIns="91425" tIns="91425" rIns="91425" bIns="91425" anchor="t" anchorCtr="0">
            <a:normAutofit/>
          </a:bodyPr>
          <a:lstStyle/>
          <a:p>
            <a:pPr marL="0" lvl="0" indent="0" algn="just" rtl="0">
              <a:lnSpc>
                <a:spcPct val="200000"/>
              </a:lnSpc>
              <a:spcBef>
                <a:spcPts val="0"/>
              </a:spcBef>
              <a:spcAft>
                <a:spcPts val="0"/>
              </a:spcAft>
              <a:buClr>
                <a:schemeClr val="dk1"/>
              </a:buClr>
              <a:buSzPts val="1100"/>
              <a:buFont typeface="Arial"/>
              <a:buNone/>
            </a:pPr>
            <a:r>
              <a:rPr lang="es-MX" dirty="0"/>
              <a:t>A partir de los resultados obtenidos, se llegó a las siguientes conclusiones:</a:t>
            </a:r>
            <a:endParaRPr lang="es-419" dirty="0"/>
          </a:p>
          <a:p>
            <a:pPr marL="0" lvl="0" indent="0" algn="l" rtl="0">
              <a:spcBef>
                <a:spcPts val="1200"/>
              </a:spcBef>
              <a:spcAft>
                <a:spcPts val="1200"/>
              </a:spcAft>
              <a:buNone/>
            </a:pPr>
            <a:endParaRPr dirty="0"/>
          </a:p>
        </p:txBody>
      </p:sp>
      <p:pic>
        <p:nvPicPr>
          <p:cNvPr id="2" name="Gráfico 1">
            <a:extLst>
              <a:ext uri="{FF2B5EF4-FFF2-40B4-BE49-F238E27FC236}">
                <a16:creationId xmlns:a16="http://schemas.microsoft.com/office/drawing/2014/main" id="{509A368A-0A26-7457-7319-DFFC503253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4827" y="1782870"/>
            <a:ext cx="457200" cy="457200"/>
          </a:xfrm>
          <a:prstGeom prst="rect">
            <a:avLst/>
          </a:prstGeom>
        </p:spPr>
      </p:pic>
      <p:pic>
        <p:nvPicPr>
          <p:cNvPr id="4" name="Gráfico 3">
            <a:extLst>
              <a:ext uri="{FF2B5EF4-FFF2-40B4-BE49-F238E27FC236}">
                <a16:creationId xmlns:a16="http://schemas.microsoft.com/office/drawing/2014/main" id="{04DA1A49-B9E3-BA67-0858-F580463EBF7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4827" y="2860554"/>
            <a:ext cx="457200" cy="457200"/>
          </a:xfrm>
          <a:prstGeom prst="rect">
            <a:avLst/>
          </a:prstGeom>
        </p:spPr>
      </p:pic>
      <p:sp>
        <p:nvSpPr>
          <p:cNvPr id="5" name="Google Shape;61;p14">
            <a:extLst>
              <a:ext uri="{FF2B5EF4-FFF2-40B4-BE49-F238E27FC236}">
                <a16:creationId xmlns:a16="http://schemas.microsoft.com/office/drawing/2014/main" id="{BDE0581D-9388-9A39-19D3-3B3AB52A4570}"/>
              </a:ext>
            </a:extLst>
          </p:cNvPr>
          <p:cNvSpPr txBox="1">
            <a:spLocks/>
          </p:cNvSpPr>
          <p:nvPr/>
        </p:nvSpPr>
        <p:spPr>
          <a:xfrm>
            <a:off x="768900" y="1782870"/>
            <a:ext cx="8063400" cy="2786004"/>
          </a:xfrm>
          <a:prstGeom prst="rect">
            <a:avLst/>
          </a:prstGeom>
        </p:spPr>
        <p:txBody>
          <a:bodyPr spcFirstLastPara="1" vert="horz" wrap="square" lIns="91425" tIns="91425" rIns="91425" bIns="91425" rtlCol="0" anchor="t" anchorCtr="0">
            <a:noAutofit/>
          </a:bodyPr>
          <a:lstStyle>
            <a:lvl1pPr marL="457200" lvl="0" indent="-342900" algn="l" defTabSz="685800" rtl="0" eaLnBrk="1" latinLnBrk="0" hangingPunct="1">
              <a:lnSpc>
                <a:spcPct val="85000"/>
              </a:lnSpc>
              <a:spcBef>
                <a:spcPts val="0"/>
              </a:spcBef>
              <a:spcAft>
                <a:spcPts val="0"/>
              </a:spcAft>
              <a:buSzPts val="1800"/>
              <a:buFont typeface="Arial" pitchFamily="34" charset="0"/>
              <a:buChar char="●"/>
              <a:defRPr sz="1800" kern="1200">
                <a:solidFill>
                  <a:schemeClr val="tx1">
                    <a:lumMod val="85000"/>
                    <a:lumOff val="15000"/>
                  </a:schemeClr>
                </a:solidFill>
                <a:latin typeface="+mn-lt"/>
                <a:ea typeface="+mn-ea"/>
                <a:cs typeface="+mn-cs"/>
              </a:defRPr>
            </a:lvl1pPr>
            <a:lvl2pPr marL="914400" lvl="1" indent="-317500" algn="l" defTabSz="685800" rtl="0" eaLnBrk="1" latinLnBrk="0" hangingPunct="1">
              <a:lnSpc>
                <a:spcPct val="85000"/>
              </a:lnSpc>
              <a:spcBef>
                <a:spcPts val="0"/>
              </a:spcBef>
              <a:spcAft>
                <a:spcPts val="0"/>
              </a:spcAft>
              <a:buSzPts val="1400"/>
              <a:buFont typeface="Arial" pitchFamily="34" charset="0"/>
              <a:buChar char="○"/>
              <a:defRPr sz="1800" kern="1200">
                <a:solidFill>
                  <a:schemeClr val="tx1">
                    <a:lumMod val="85000"/>
                    <a:lumOff val="15000"/>
                  </a:schemeClr>
                </a:solidFill>
                <a:latin typeface="+mn-lt"/>
                <a:ea typeface="+mn-ea"/>
                <a:cs typeface="+mn-cs"/>
              </a:defRPr>
            </a:lvl2pPr>
            <a:lvl3pPr marL="1371600" lvl="2" indent="-317500" algn="l" defTabSz="685800" rtl="0" eaLnBrk="1" latinLnBrk="0" hangingPunct="1">
              <a:lnSpc>
                <a:spcPct val="85000"/>
              </a:lnSpc>
              <a:spcBef>
                <a:spcPts val="0"/>
              </a:spcBef>
              <a:spcAft>
                <a:spcPts val="0"/>
              </a:spcAft>
              <a:buSzPts val="1400"/>
              <a:buFont typeface="Arial" pitchFamily="34" charset="0"/>
              <a:buChar char="■"/>
              <a:defRPr sz="1500" i="1" kern="1200">
                <a:solidFill>
                  <a:schemeClr val="tx1">
                    <a:lumMod val="85000"/>
                    <a:lumOff val="15000"/>
                  </a:schemeClr>
                </a:solidFill>
                <a:latin typeface="+mn-lt"/>
                <a:ea typeface="+mn-ea"/>
                <a:cs typeface="+mn-cs"/>
              </a:defRPr>
            </a:lvl3pPr>
            <a:lvl4pPr marL="1828800" lvl="3"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4pPr>
            <a:lvl5pPr marL="2286000" lvl="4"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5pPr>
            <a:lvl6pPr marL="2743200" lvl="5"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6pPr>
            <a:lvl7pPr marL="3200400" lvl="6"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7pPr>
            <a:lvl8pPr marL="3657600" lvl="7"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8pPr>
            <a:lvl9pPr marL="4114800" lvl="8"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9pPr>
          </a:lstStyle>
          <a:p>
            <a:pPr marL="114300" indent="0" algn="just">
              <a:lnSpc>
                <a:spcPct val="100000"/>
              </a:lnSpc>
              <a:buFont typeface="Arial" pitchFamily="34" charset="0"/>
              <a:buNone/>
            </a:pPr>
            <a:r>
              <a:rPr lang="es-MX" dirty="0"/>
              <a:t>Si el cliente tiene un mayor promedio de pago en </a:t>
            </a:r>
            <a:r>
              <a:rPr lang="es-MX" dirty="0" err="1"/>
              <a:t>retail</a:t>
            </a:r>
            <a:r>
              <a:rPr lang="es-MX" dirty="0"/>
              <a:t> con la TC en los últimos 6 meses (VAR011) y número de pagos (VAR012), indica que es posible que adquiera un seguro al siguiente mes en un punto de </a:t>
            </a:r>
            <a:r>
              <a:rPr lang="es-MX" dirty="0" err="1"/>
              <a:t>retail</a:t>
            </a:r>
            <a:r>
              <a:rPr lang="es-MX" dirty="0"/>
              <a:t>.</a:t>
            </a:r>
          </a:p>
          <a:p>
            <a:pPr marL="114300" indent="0" algn="just">
              <a:lnSpc>
                <a:spcPct val="100000"/>
              </a:lnSpc>
              <a:buFont typeface="Arial" pitchFamily="34" charset="0"/>
              <a:buNone/>
            </a:pPr>
            <a:endParaRPr lang="es-MX" dirty="0"/>
          </a:p>
          <a:p>
            <a:pPr marL="114300" indent="0" algn="just">
              <a:lnSpc>
                <a:spcPct val="100000"/>
              </a:lnSpc>
              <a:buNone/>
            </a:pPr>
            <a:r>
              <a:rPr lang="es-MX" dirty="0"/>
              <a:t>Los clientes con mayor promedio de línea no utilizada con la TC en los últimos 6 meses (VAR07) son más probable de no adquirir un seguro al siguiente mes. Por lo que, podrían ser clientes que no han sido incentivados a hacer un mayor uso de su TC.</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b="1" dirty="0"/>
              <a:t>Conclusiones</a:t>
            </a:r>
            <a:endParaRPr b="1" dirty="0"/>
          </a:p>
        </p:txBody>
      </p:sp>
      <p:sp>
        <p:nvSpPr>
          <p:cNvPr id="97" name="Google Shape;97;p20"/>
          <p:cNvSpPr txBox="1">
            <a:spLocks noGrp="1"/>
          </p:cNvSpPr>
          <p:nvPr>
            <p:ph type="body" idx="1"/>
          </p:nvPr>
        </p:nvSpPr>
        <p:spPr>
          <a:xfrm>
            <a:off x="311700" y="1017725"/>
            <a:ext cx="8520600" cy="765145"/>
          </a:xfrm>
          <a:prstGeom prst="rect">
            <a:avLst/>
          </a:prstGeom>
        </p:spPr>
        <p:txBody>
          <a:bodyPr spcFirstLastPara="1" wrap="square" lIns="91425" tIns="91425" rIns="91425" bIns="91425" anchor="t" anchorCtr="0">
            <a:normAutofit/>
          </a:bodyPr>
          <a:lstStyle/>
          <a:p>
            <a:pPr marL="0" lvl="0" indent="0" algn="just" rtl="0">
              <a:lnSpc>
                <a:spcPct val="200000"/>
              </a:lnSpc>
              <a:spcBef>
                <a:spcPts val="0"/>
              </a:spcBef>
              <a:spcAft>
                <a:spcPts val="0"/>
              </a:spcAft>
              <a:buClr>
                <a:schemeClr val="dk1"/>
              </a:buClr>
              <a:buSzPts val="1100"/>
              <a:buFont typeface="Arial"/>
              <a:buNone/>
            </a:pPr>
            <a:r>
              <a:rPr lang="es-MX" dirty="0"/>
              <a:t>A partir de los resultados obtenidos, se llegó a las siguientes conclusiones:</a:t>
            </a:r>
            <a:endParaRPr lang="es-419" dirty="0"/>
          </a:p>
          <a:p>
            <a:pPr marL="0" lvl="0" indent="0" algn="l" rtl="0">
              <a:spcBef>
                <a:spcPts val="1200"/>
              </a:spcBef>
              <a:spcAft>
                <a:spcPts val="1200"/>
              </a:spcAft>
              <a:buNone/>
            </a:pPr>
            <a:endParaRPr dirty="0"/>
          </a:p>
        </p:txBody>
      </p:sp>
      <p:sp>
        <p:nvSpPr>
          <p:cNvPr id="5" name="Google Shape;61;p14">
            <a:extLst>
              <a:ext uri="{FF2B5EF4-FFF2-40B4-BE49-F238E27FC236}">
                <a16:creationId xmlns:a16="http://schemas.microsoft.com/office/drawing/2014/main" id="{BDE0581D-9388-9A39-19D3-3B3AB52A4570}"/>
              </a:ext>
            </a:extLst>
          </p:cNvPr>
          <p:cNvSpPr txBox="1">
            <a:spLocks/>
          </p:cNvSpPr>
          <p:nvPr/>
        </p:nvSpPr>
        <p:spPr>
          <a:xfrm>
            <a:off x="768900" y="1782870"/>
            <a:ext cx="8063400" cy="2786004"/>
          </a:xfrm>
          <a:prstGeom prst="rect">
            <a:avLst/>
          </a:prstGeom>
        </p:spPr>
        <p:txBody>
          <a:bodyPr spcFirstLastPara="1" vert="horz" wrap="square" lIns="91425" tIns="91425" rIns="91425" bIns="91425" rtlCol="0" anchor="t" anchorCtr="0">
            <a:noAutofit/>
          </a:bodyPr>
          <a:lstStyle>
            <a:lvl1pPr marL="457200" lvl="0" indent="-342900" algn="l" defTabSz="685800" rtl="0" eaLnBrk="1" latinLnBrk="0" hangingPunct="1">
              <a:lnSpc>
                <a:spcPct val="85000"/>
              </a:lnSpc>
              <a:spcBef>
                <a:spcPts val="0"/>
              </a:spcBef>
              <a:spcAft>
                <a:spcPts val="0"/>
              </a:spcAft>
              <a:buSzPts val="1800"/>
              <a:buFont typeface="Arial" pitchFamily="34" charset="0"/>
              <a:buChar char="●"/>
              <a:defRPr sz="1800" kern="1200">
                <a:solidFill>
                  <a:schemeClr val="tx1">
                    <a:lumMod val="85000"/>
                    <a:lumOff val="15000"/>
                  </a:schemeClr>
                </a:solidFill>
                <a:latin typeface="+mn-lt"/>
                <a:ea typeface="+mn-ea"/>
                <a:cs typeface="+mn-cs"/>
              </a:defRPr>
            </a:lvl1pPr>
            <a:lvl2pPr marL="914400" lvl="1" indent="-317500" algn="l" defTabSz="685800" rtl="0" eaLnBrk="1" latinLnBrk="0" hangingPunct="1">
              <a:lnSpc>
                <a:spcPct val="85000"/>
              </a:lnSpc>
              <a:spcBef>
                <a:spcPts val="0"/>
              </a:spcBef>
              <a:spcAft>
                <a:spcPts val="0"/>
              </a:spcAft>
              <a:buSzPts val="1400"/>
              <a:buFont typeface="Arial" pitchFamily="34" charset="0"/>
              <a:buChar char="○"/>
              <a:defRPr sz="1800" kern="1200">
                <a:solidFill>
                  <a:schemeClr val="tx1">
                    <a:lumMod val="85000"/>
                    <a:lumOff val="15000"/>
                  </a:schemeClr>
                </a:solidFill>
                <a:latin typeface="+mn-lt"/>
                <a:ea typeface="+mn-ea"/>
                <a:cs typeface="+mn-cs"/>
              </a:defRPr>
            </a:lvl2pPr>
            <a:lvl3pPr marL="1371600" lvl="2" indent="-317500" algn="l" defTabSz="685800" rtl="0" eaLnBrk="1" latinLnBrk="0" hangingPunct="1">
              <a:lnSpc>
                <a:spcPct val="85000"/>
              </a:lnSpc>
              <a:spcBef>
                <a:spcPts val="0"/>
              </a:spcBef>
              <a:spcAft>
                <a:spcPts val="0"/>
              </a:spcAft>
              <a:buSzPts val="1400"/>
              <a:buFont typeface="Arial" pitchFamily="34" charset="0"/>
              <a:buChar char="■"/>
              <a:defRPr sz="1500" i="1" kern="1200">
                <a:solidFill>
                  <a:schemeClr val="tx1">
                    <a:lumMod val="85000"/>
                    <a:lumOff val="15000"/>
                  </a:schemeClr>
                </a:solidFill>
                <a:latin typeface="+mn-lt"/>
                <a:ea typeface="+mn-ea"/>
                <a:cs typeface="+mn-cs"/>
              </a:defRPr>
            </a:lvl3pPr>
            <a:lvl4pPr marL="1828800" lvl="3"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4pPr>
            <a:lvl5pPr marL="2286000" lvl="4"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5pPr>
            <a:lvl6pPr marL="2743200" lvl="5"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6pPr>
            <a:lvl7pPr marL="3200400" lvl="6"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7pPr>
            <a:lvl8pPr marL="3657600" lvl="7"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8pPr>
            <a:lvl9pPr marL="4114800" lvl="8"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9pPr>
          </a:lstStyle>
          <a:p>
            <a:pPr marL="114300" indent="0" algn="just">
              <a:lnSpc>
                <a:spcPct val="100000"/>
              </a:lnSpc>
              <a:buFont typeface="Arial" pitchFamily="34" charset="0"/>
              <a:buNone/>
            </a:pPr>
            <a:r>
              <a:rPr lang="es-MX" dirty="0"/>
              <a:t>Se evidencia que la variable edad (VAR013) impacta en el resultado si los clientes son adultos jóvenes y muy mayores. Se puede concluir que adultos de edad media no compran seguro al siguiente mes.</a:t>
            </a:r>
          </a:p>
          <a:p>
            <a:pPr marL="114300" indent="0" algn="just">
              <a:lnSpc>
                <a:spcPct val="100000"/>
              </a:lnSpc>
              <a:buFont typeface="Arial" pitchFamily="34" charset="0"/>
              <a:buNone/>
            </a:pPr>
            <a:endParaRPr lang="es-MX" dirty="0"/>
          </a:p>
          <a:p>
            <a:pPr marL="114300" indent="0" algn="just">
              <a:lnSpc>
                <a:spcPct val="100000"/>
              </a:lnSpc>
              <a:buFont typeface="Arial" pitchFamily="34" charset="0"/>
              <a:buNone/>
            </a:pPr>
            <a:r>
              <a:rPr lang="es-MX" dirty="0"/>
              <a:t>La región del cliente no impacta en la venta de seguro al siguiente mes.</a:t>
            </a:r>
          </a:p>
          <a:p>
            <a:pPr marL="114300" indent="0" algn="just">
              <a:lnSpc>
                <a:spcPct val="100000"/>
              </a:lnSpc>
              <a:buFont typeface="Arial" pitchFamily="34" charset="0"/>
              <a:buNone/>
            </a:pPr>
            <a:endParaRPr lang="es-MX" dirty="0"/>
          </a:p>
        </p:txBody>
      </p:sp>
      <p:pic>
        <p:nvPicPr>
          <p:cNvPr id="6" name="Gráfico 5">
            <a:extLst>
              <a:ext uri="{FF2B5EF4-FFF2-40B4-BE49-F238E27FC236}">
                <a16:creationId xmlns:a16="http://schemas.microsoft.com/office/drawing/2014/main" id="{80D24DD6-0CD2-7EE5-ECAE-5922F5658E3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4827" y="1782870"/>
            <a:ext cx="457200" cy="457200"/>
          </a:xfrm>
          <a:prstGeom prst="rect">
            <a:avLst/>
          </a:prstGeom>
        </p:spPr>
      </p:pic>
      <p:pic>
        <p:nvPicPr>
          <p:cNvPr id="7" name="Gráfico 6">
            <a:extLst>
              <a:ext uri="{FF2B5EF4-FFF2-40B4-BE49-F238E27FC236}">
                <a16:creationId xmlns:a16="http://schemas.microsoft.com/office/drawing/2014/main" id="{BA769406-73D0-E5E2-A7D0-AE324EA68C7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4827" y="2903431"/>
            <a:ext cx="457200" cy="457200"/>
          </a:xfrm>
          <a:prstGeom prst="rect">
            <a:avLst/>
          </a:prstGeom>
        </p:spPr>
      </p:pic>
    </p:spTree>
    <p:extLst>
      <p:ext uri="{BB962C8B-B14F-4D97-AF65-F5344CB8AC3E}">
        <p14:creationId xmlns:p14="http://schemas.microsoft.com/office/powerpoint/2010/main" val="16558283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b="1" dirty="0"/>
              <a:t>Recomendaciones</a:t>
            </a:r>
            <a:endParaRPr b="1" dirty="0"/>
          </a:p>
        </p:txBody>
      </p:sp>
      <p:sp>
        <p:nvSpPr>
          <p:cNvPr id="97" name="Google Shape;97;p20"/>
          <p:cNvSpPr txBox="1">
            <a:spLocks noGrp="1"/>
          </p:cNvSpPr>
          <p:nvPr>
            <p:ph type="body" idx="1"/>
          </p:nvPr>
        </p:nvSpPr>
        <p:spPr>
          <a:xfrm>
            <a:off x="311700" y="1017725"/>
            <a:ext cx="8520600" cy="765145"/>
          </a:xfrm>
          <a:prstGeom prst="rect">
            <a:avLst/>
          </a:prstGeom>
        </p:spPr>
        <p:txBody>
          <a:bodyPr spcFirstLastPara="1" wrap="square" lIns="91425" tIns="91425" rIns="91425" bIns="91425" anchor="t" anchorCtr="0">
            <a:normAutofit/>
          </a:bodyPr>
          <a:lstStyle/>
          <a:p>
            <a:pPr marL="0" lvl="0" indent="0" algn="just" rtl="0">
              <a:lnSpc>
                <a:spcPct val="200000"/>
              </a:lnSpc>
              <a:spcBef>
                <a:spcPts val="0"/>
              </a:spcBef>
              <a:spcAft>
                <a:spcPts val="0"/>
              </a:spcAft>
              <a:buClr>
                <a:schemeClr val="dk1"/>
              </a:buClr>
              <a:buSzPts val="1100"/>
              <a:buFont typeface="Arial"/>
              <a:buNone/>
            </a:pPr>
            <a:r>
              <a:rPr lang="es-MX" dirty="0"/>
              <a:t>A partir de los resultados obtenidos, se recomienda al </a:t>
            </a:r>
            <a:r>
              <a:rPr lang="es-419" dirty="0"/>
              <a:t>gerente de productos financieros:</a:t>
            </a:r>
          </a:p>
          <a:p>
            <a:pPr marL="0" lvl="0" indent="0" algn="just" rtl="0">
              <a:lnSpc>
                <a:spcPct val="200000"/>
              </a:lnSpc>
              <a:spcBef>
                <a:spcPts val="0"/>
              </a:spcBef>
              <a:spcAft>
                <a:spcPts val="0"/>
              </a:spcAft>
              <a:buClr>
                <a:schemeClr val="dk1"/>
              </a:buClr>
              <a:buSzPts val="1100"/>
              <a:buFont typeface="Arial"/>
              <a:buNone/>
            </a:pPr>
            <a:endParaRPr lang="es-419" dirty="0"/>
          </a:p>
          <a:p>
            <a:pPr marL="0" lvl="0" indent="0" algn="l" rtl="0">
              <a:spcBef>
                <a:spcPts val="1200"/>
              </a:spcBef>
              <a:spcAft>
                <a:spcPts val="1200"/>
              </a:spcAft>
              <a:buNone/>
            </a:pPr>
            <a:endParaRPr dirty="0"/>
          </a:p>
        </p:txBody>
      </p:sp>
      <p:pic>
        <p:nvPicPr>
          <p:cNvPr id="2" name="Gráfico 1">
            <a:extLst>
              <a:ext uri="{FF2B5EF4-FFF2-40B4-BE49-F238E27FC236}">
                <a16:creationId xmlns:a16="http://schemas.microsoft.com/office/drawing/2014/main" id="{509A368A-0A26-7457-7319-DFFC503253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4827" y="1825747"/>
            <a:ext cx="457200" cy="457200"/>
          </a:xfrm>
          <a:prstGeom prst="rect">
            <a:avLst/>
          </a:prstGeom>
        </p:spPr>
      </p:pic>
      <p:pic>
        <p:nvPicPr>
          <p:cNvPr id="3" name="Gráfico 2">
            <a:extLst>
              <a:ext uri="{FF2B5EF4-FFF2-40B4-BE49-F238E27FC236}">
                <a16:creationId xmlns:a16="http://schemas.microsoft.com/office/drawing/2014/main" id="{2DD43967-2BB5-F819-2650-51A60E81A3A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4827" y="4057683"/>
            <a:ext cx="457200" cy="457200"/>
          </a:xfrm>
          <a:prstGeom prst="rect">
            <a:avLst/>
          </a:prstGeom>
        </p:spPr>
      </p:pic>
      <p:pic>
        <p:nvPicPr>
          <p:cNvPr id="4" name="Gráfico 3">
            <a:extLst>
              <a:ext uri="{FF2B5EF4-FFF2-40B4-BE49-F238E27FC236}">
                <a16:creationId xmlns:a16="http://schemas.microsoft.com/office/drawing/2014/main" id="{04DA1A49-B9E3-BA67-0858-F580463EBF7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94827" y="2941715"/>
            <a:ext cx="457200" cy="457200"/>
          </a:xfrm>
          <a:prstGeom prst="rect">
            <a:avLst/>
          </a:prstGeom>
        </p:spPr>
      </p:pic>
      <p:sp>
        <p:nvSpPr>
          <p:cNvPr id="5" name="Google Shape;61;p14">
            <a:extLst>
              <a:ext uri="{FF2B5EF4-FFF2-40B4-BE49-F238E27FC236}">
                <a16:creationId xmlns:a16="http://schemas.microsoft.com/office/drawing/2014/main" id="{BDE0581D-9388-9A39-19D3-3B3AB52A4570}"/>
              </a:ext>
            </a:extLst>
          </p:cNvPr>
          <p:cNvSpPr txBox="1">
            <a:spLocks/>
          </p:cNvSpPr>
          <p:nvPr/>
        </p:nvSpPr>
        <p:spPr>
          <a:xfrm>
            <a:off x="768900" y="1825747"/>
            <a:ext cx="8063400" cy="2743127"/>
          </a:xfrm>
          <a:prstGeom prst="rect">
            <a:avLst/>
          </a:prstGeom>
        </p:spPr>
        <p:txBody>
          <a:bodyPr spcFirstLastPara="1" vert="horz" wrap="square" lIns="91425" tIns="91425" rIns="91425" bIns="91425" rtlCol="0" anchor="t" anchorCtr="0">
            <a:noAutofit/>
          </a:bodyPr>
          <a:lstStyle>
            <a:lvl1pPr marL="457200" lvl="0" indent="-342900" algn="l" defTabSz="685800" rtl="0" eaLnBrk="1" latinLnBrk="0" hangingPunct="1">
              <a:lnSpc>
                <a:spcPct val="85000"/>
              </a:lnSpc>
              <a:spcBef>
                <a:spcPts val="0"/>
              </a:spcBef>
              <a:spcAft>
                <a:spcPts val="0"/>
              </a:spcAft>
              <a:buSzPts val="1800"/>
              <a:buFont typeface="Arial" pitchFamily="34" charset="0"/>
              <a:buChar char="●"/>
              <a:defRPr sz="1800" kern="1200">
                <a:solidFill>
                  <a:schemeClr val="tx1">
                    <a:lumMod val="85000"/>
                    <a:lumOff val="15000"/>
                  </a:schemeClr>
                </a:solidFill>
                <a:latin typeface="+mn-lt"/>
                <a:ea typeface="+mn-ea"/>
                <a:cs typeface="+mn-cs"/>
              </a:defRPr>
            </a:lvl1pPr>
            <a:lvl2pPr marL="914400" lvl="1" indent="-317500" algn="l" defTabSz="685800" rtl="0" eaLnBrk="1" latinLnBrk="0" hangingPunct="1">
              <a:lnSpc>
                <a:spcPct val="85000"/>
              </a:lnSpc>
              <a:spcBef>
                <a:spcPts val="0"/>
              </a:spcBef>
              <a:spcAft>
                <a:spcPts val="0"/>
              </a:spcAft>
              <a:buSzPts val="1400"/>
              <a:buFont typeface="Arial" pitchFamily="34" charset="0"/>
              <a:buChar char="○"/>
              <a:defRPr sz="1800" kern="1200">
                <a:solidFill>
                  <a:schemeClr val="tx1">
                    <a:lumMod val="85000"/>
                    <a:lumOff val="15000"/>
                  </a:schemeClr>
                </a:solidFill>
                <a:latin typeface="+mn-lt"/>
                <a:ea typeface="+mn-ea"/>
                <a:cs typeface="+mn-cs"/>
              </a:defRPr>
            </a:lvl2pPr>
            <a:lvl3pPr marL="1371600" lvl="2" indent="-317500" algn="l" defTabSz="685800" rtl="0" eaLnBrk="1" latinLnBrk="0" hangingPunct="1">
              <a:lnSpc>
                <a:spcPct val="85000"/>
              </a:lnSpc>
              <a:spcBef>
                <a:spcPts val="0"/>
              </a:spcBef>
              <a:spcAft>
                <a:spcPts val="0"/>
              </a:spcAft>
              <a:buSzPts val="1400"/>
              <a:buFont typeface="Arial" pitchFamily="34" charset="0"/>
              <a:buChar char="■"/>
              <a:defRPr sz="1500" i="1" kern="1200">
                <a:solidFill>
                  <a:schemeClr val="tx1">
                    <a:lumMod val="85000"/>
                    <a:lumOff val="15000"/>
                  </a:schemeClr>
                </a:solidFill>
                <a:latin typeface="+mn-lt"/>
                <a:ea typeface="+mn-ea"/>
                <a:cs typeface="+mn-cs"/>
              </a:defRPr>
            </a:lvl3pPr>
            <a:lvl4pPr marL="1828800" lvl="3"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4pPr>
            <a:lvl5pPr marL="2286000" lvl="4"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5pPr>
            <a:lvl6pPr marL="2743200" lvl="5"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6pPr>
            <a:lvl7pPr marL="3200400" lvl="6"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7pPr>
            <a:lvl8pPr marL="3657600" lvl="7"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8pPr>
            <a:lvl9pPr marL="4114800" lvl="8"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9pPr>
          </a:lstStyle>
          <a:p>
            <a:pPr marL="114300" indent="0" algn="just">
              <a:lnSpc>
                <a:spcPct val="100000"/>
              </a:lnSpc>
              <a:buFont typeface="Arial" pitchFamily="34" charset="0"/>
              <a:buNone/>
            </a:pPr>
            <a:r>
              <a:rPr lang="es-MX" dirty="0"/>
              <a:t>Identificar los comercios </a:t>
            </a:r>
            <a:r>
              <a:rPr lang="es-MX" dirty="0" err="1"/>
              <a:t>Retail</a:t>
            </a:r>
            <a:r>
              <a:rPr lang="es-MX" dirty="0"/>
              <a:t> de donde provienen los pagos porque se evidencia que a mayor promedio de pago en </a:t>
            </a:r>
            <a:r>
              <a:rPr lang="es-MX" dirty="0" err="1"/>
              <a:t>Retail</a:t>
            </a:r>
            <a:r>
              <a:rPr lang="es-MX" dirty="0"/>
              <a:t> en los últimos 6 meses (VAR011) habrá mayores ventas de seguro.</a:t>
            </a:r>
          </a:p>
          <a:p>
            <a:pPr marL="114300" indent="0" algn="just">
              <a:lnSpc>
                <a:spcPct val="100000"/>
              </a:lnSpc>
              <a:buFont typeface="Arial" pitchFamily="34" charset="0"/>
              <a:buNone/>
            </a:pPr>
            <a:endParaRPr lang="es-MX" dirty="0"/>
          </a:p>
          <a:p>
            <a:pPr marL="114300" indent="0" algn="just">
              <a:lnSpc>
                <a:spcPct val="100000"/>
              </a:lnSpc>
              <a:buFont typeface="Arial" pitchFamily="34" charset="0"/>
              <a:buNone/>
            </a:pPr>
            <a:r>
              <a:rPr lang="es-MX" dirty="0"/>
              <a:t>Incentivar a hacer pagos con TC en los </a:t>
            </a:r>
            <a:r>
              <a:rPr lang="es-MX" dirty="0" err="1"/>
              <a:t>retail</a:t>
            </a:r>
            <a:r>
              <a:rPr lang="es-MX" dirty="0"/>
              <a:t>, ya que a medida que hagan más compras existe la posibilidad de que adquieran un seguro de TC al siguiente mes (VAR07).</a:t>
            </a:r>
          </a:p>
          <a:p>
            <a:pPr marL="114300" indent="0" algn="just">
              <a:lnSpc>
                <a:spcPct val="100000"/>
              </a:lnSpc>
              <a:buFont typeface="Arial" pitchFamily="34" charset="0"/>
              <a:buNone/>
            </a:pPr>
            <a:endParaRPr lang="es-MX" dirty="0"/>
          </a:p>
          <a:p>
            <a:pPr marL="114300" indent="0" algn="just">
              <a:lnSpc>
                <a:spcPct val="100000"/>
              </a:lnSpc>
              <a:buFont typeface="Arial" pitchFamily="34" charset="0"/>
              <a:buNone/>
            </a:pPr>
            <a:r>
              <a:rPr lang="es-MX" dirty="0"/>
              <a:t>Ofrecer en los </a:t>
            </a:r>
            <a:r>
              <a:rPr lang="es-MX" dirty="0" err="1"/>
              <a:t>retail</a:t>
            </a:r>
            <a:r>
              <a:rPr lang="es-MX" dirty="0"/>
              <a:t> la venta del seguro de TC podría aumentar la compra de seguros y orientando a los adultos jóvenes y adultos mayores la importancia de este seguro (VAR013).</a:t>
            </a:r>
          </a:p>
        </p:txBody>
      </p:sp>
    </p:spTree>
    <p:extLst>
      <p:ext uri="{BB962C8B-B14F-4D97-AF65-F5344CB8AC3E}">
        <p14:creationId xmlns:p14="http://schemas.microsoft.com/office/powerpoint/2010/main" val="20146451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b="1" dirty="0"/>
              <a:t>Anexos</a:t>
            </a:r>
            <a:endParaRPr b="1" dirty="0"/>
          </a:p>
        </p:txBody>
      </p:sp>
      <p:sp>
        <p:nvSpPr>
          <p:cNvPr id="97" name="Google Shape;97;p2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just" rtl="0">
              <a:lnSpc>
                <a:spcPct val="200000"/>
              </a:lnSpc>
              <a:spcBef>
                <a:spcPts val="0"/>
              </a:spcBef>
              <a:spcAft>
                <a:spcPts val="0"/>
              </a:spcAft>
              <a:buClr>
                <a:schemeClr val="dk1"/>
              </a:buClr>
              <a:buSzPts val="1100"/>
              <a:buFont typeface="Arial"/>
              <a:buNone/>
            </a:pPr>
            <a:r>
              <a:rPr lang="es-MX" dirty="0"/>
              <a:t>El detalle técnico del paso a paso realizado para obtener los resultados se encuentra en el siguiente enlace:</a:t>
            </a:r>
          </a:p>
          <a:p>
            <a:pPr marL="0" lvl="0" indent="0" algn="just" rtl="0">
              <a:lnSpc>
                <a:spcPct val="200000"/>
              </a:lnSpc>
              <a:spcBef>
                <a:spcPts val="0"/>
              </a:spcBef>
              <a:spcAft>
                <a:spcPts val="0"/>
              </a:spcAft>
              <a:buClr>
                <a:schemeClr val="dk1"/>
              </a:buClr>
              <a:buSzPts val="1100"/>
              <a:buFont typeface="Arial"/>
              <a:buNone/>
            </a:pPr>
            <a:r>
              <a:rPr lang="es-MX" dirty="0"/>
              <a:t>https://github.com/fcernafukuzaki/xgboost/blob/main/Cencosud.ipynb</a:t>
            </a:r>
          </a:p>
          <a:p>
            <a:pPr marL="0" lvl="0" indent="0" algn="just" rtl="0">
              <a:lnSpc>
                <a:spcPct val="200000"/>
              </a:lnSpc>
              <a:spcBef>
                <a:spcPts val="0"/>
              </a:spcBef>
              <a:spcAft>
                <a:spcPts val="0"/>
              </a:spcAft>
              <a:buClr>
                <a:schemeClr val="dk1"/>
              </a:buClr>
              <a:buSzPts val="1100"/>
              <a:buFont typeface="Arial"/>
              <a:buNone/>
            </a:pPr>
            <a:endParaRPr lang="es-419" dirty="0"/>
          </a:p>
          <a:p>
            <a:pPr marL="0" lvl="0" indent="0" algn="l" rtl="0">
              <a:spcBef>
                <a:spcPts val="1200"/>
              </a:spcBef>
              <a:spcAft>
                <a:spcPts val="1200"/>
              </a:spcAft>
              <a:buNone/>
            </a:pPr>
            <a:endParaRPr dirty="0"/>
          </a:p>
        </p:txBody>
      </p:sp>
    </p:spTree>
    <p:extLst>
      <p:ext uri="{BB962C8B-B14F-4D97-AF65-F5344CB8AC3E}">
        <p14:creationId xmlns:p14="http://schemas.microsoft.com/office/powerpoint/2010/main" val="1264197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b="1" dirty="0"/>
              <a:t>Hechos a partir del análisis exploratorio de datos</a:t>
            </a:r>
            <a:endParaRPr b="1" dirty="0"/>
          </a:p>
        </p:txBody>
      </p:sp>
      <p:pic>
        <p:nvPicPr>
          <p:cNvPr id="2" name="Gráfico 1">
            <a:extLst>
              <a:ext uri="{FF2B5EF4-FFF2-40B4-BE49-F238E27FC236}">
                <a16:creationId xmlns:a16="http://schemas.microsoft.com/office/drawing/2014/main" id="{DE8EE304-89DF-5335-B953-9470A67104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4827" y="1152475"/>
            <a:ext cx="457200" cy="457200"/>
          </a:xfrm>
          <a:prstGeom prst="rect">
            <a:avLst/>
          </a:prstGeom>
        </p:spPr>
      </p:pic>
      <p:pic>
        <p:nvPicPr>
          <p:cNvPr id="4" name="Gráfico 3">
            <a:extLst>
              <a:ext uri="{FF2B5EF4-FFF2-40B4-BE49-F238E27FC236}">
                <a16:creationId xmlns:a16="http://schemas.microsoft.com/office/drawing/2014/main" id="{2DDF98C9-550E-99B2-462B-30565937DA9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4827" y="1960498"/>
            <a:ext cx="457200" cy="457200"/>
          </a:xfrm>
          <a:prstGeom prst="rect">
            <a:avLst/>
          </a:prstGeom>
        </p:spPr>
      </p:pic>
      <p:sp>
        <p:nvSpPr>
          <p:cNvPr id="5" name="Google Shape;61;p14">
            <a:extLst>
              <a:ext uri="{FF2B5EF4-FFF2-40B4-BE49-F238E27FC236}">
                <a16:creationId xmlns:a16="http://schemas.microsoft.com/office/drawing/2014/main" id="{097CCB98-3238-1604-C9BD-1A9EEDE8258A}"/>
              </a:ext>
            </a:extLst>
          </p:cNvPr>
          <p:cNvSpPr txBox="1">
            <a:spLocks/>
          </p:cNvSpPr>
          <p:nvPr/>
        </p:nvSpPr>
        <p:spPr>
          <a:xfrm>
            <a:off x="768900" y="1152475"/>
            <a:ext cx="8063400" cy="3416400"/>
          </a:xfrm>
          <a:prstGeom prst="rect">
            <a:avLst/>
          </a:prstGeom>
        </p:spPr>
        <p:txBody>
          <a:bodyPr spcFirstLastPara="1" vert="horz" wrap="square" lIns="91425" tIns="91425" rIns="91425" bIns="91425" rtlCol="0" anchor="t" anchorCtr="0">
            <a:noAutofit/>
          </a:bodyPr>
          <a:lstStyle>
            <a:lvl1pPr marL="457200" lvl="0" indent="-342900" algn="l" defTabSz="685800" rtl="0" eaLnBrk="1" latinLnBrk="0" hangingPunct="1">
              <a:lnSpc>
                <a:spcPct val="85000"/>
              </a:lnSpc>
              <a:spcBef>
                <a:spcPts val="0"/>
              </a:spcBef>
              <a:spcAft>
                <a:spcPts val="0"/>
              </a:spcAft>
              <a:buSzPts val="1800"/>
              <a:buFont typeface="Arial" pitchFamily="34" charset="0"/>
              <a:buChar char="●"/>
              <a:defRPr sz="1800" kern="1200">
                <a:solidFill>
                  <a:schemeClr val="tx1">
                    <a:lumMod val="85000"/>
                    <a:lumOff val="15000"/>
                  </a:schemeClr>
                </a:solidFill>
                <a:latin typeface="+mn-lt"/>
                <a:ea typeface="+mn-ea"/>
                <a:cs typeface="+mn-cs"/>
              </a:defRPr>
            </a:lvl1pPr>
            <a:lvl2pPr marL="914400" lvl="1" indent="-317500" algn="l" defTabSz="685800" rtl="0" eaLnBrk="1" latinLnBrk="0" hangingPunct="1">
              <a:lnSpc>
                <a:spcPct val="85000"/>
              </a:lnSpc>
              <a:spcBef>
                <a:spcPts val="0"/>
              </a:spcBef>
              <a:spcAft>
                <a:spcPts val="0"/>
              </a:spcAft>
              <a:buSzPts val="1400"/>
              <a:buFont typeface="Arial" pitchFamily="34" charset="0"/>
              <a:buChar char="○"/>
              <a:defRPr sz="1800" kern="1200">
                <a:solidFill>
                  <a:schemeClr val="tx1">
                    <a:lumMod val="85000"/>
                    <a:lumOff val="15000"/>
                  </a:schemeClr>
                </a:solidFill>
                <a:latin typeface="+mn-lt"/>
                <a:ea typeface="+mn-ea"/>
                <a:cs typeface="+mn-cs"/>
              </a:defRPr>
            </a:lvl2pPr>
            <a:lvl3pPr marL="1371600" lvl="2" indent="-317500" algn="l" defTabSz="685800" rtl="0" eaLnBrk="1" latinLnBrk="0" hangingPunct="1">
              <a:lnSpc>
                <a:spcPct val="85000"/>
              </a:lnSpc>
              <a:spcBef>
                <a:spcPts val="0"/>
              </a:spcBef>
              <a:spcAft>
                <a:spcPts val="0"/>
              </a:spcAft>
              <a:buSzPts val="1400"/>
              <a:buFont typeface="Arial" pitchFamily="34" charset="0"/>
              <a:buChar char="■"/>
              <a:defRPr sz="1500" i="1" kern="1200">
                <a:solidFill>
                  <a:schemeClr val="tx1">
                    <a:lumMod val="85000"/>
                    <a:lumOff val="15000"/>
                  </a:schemeClr>
                </a:solidFill>
                <a:latin typeface="+mn-lt"/>
                <a:ea typeface="+mn-ea"/>
                <a:cs typeface="+mn-cs"/>
              </a:defRPr>
            </a:lvl3pPr>
            <a:lvl4pPr marL="1828800" lvl="3"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4pPr>
            <a:lvl5pPr marL="2286000" lvl="4"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5pPr>
            <a:lvl6pPr marL="2743200" lvl="5"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6pPr>
            <a:lvl7pPr marL="3200400" lvl="6"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7pPr>
            <a:lvl8pPr marL="3657600" lvl="7"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8pPr>
            <a:lvl9pPr marL="4114800" lvl="8"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9pPr>
          </a:lstStyle>
          <a:p>
            <a:pPr marL="114300" indent="0" algn="just">
              <a:lnSpc>
                <a:spcPct val="100000"/>
              </a:lnSpc>
              <a:buFont typeface="Arial" pitchFamily="34" charset="0"/>
              <a:buNone/>
            </a:pPr>
            <a:r>
              <a:rPr lang="es-MX" dirty="0"/>
              <a:t>El dataset contiene 155,064 registros y 16 variables (binarias, numéricas discretas, numéricas continuas y categóricas).</a:t>
            </a:r>
          </a:p>
          <a:p>
            <a:pPr marL="114300" indent="0" algn="just">
              <a:lnSpc>
                <a:spcPct val="100000"/>
              </a:lnSpc>
              <a:buFont typeface="Arial" pitchFamily="34" charset="0"/>
              <a:buNone/>
            </a:pPr>
            <a:endParaRPr lang="es-MX" dirty="0"/>
          </a:p>
          <a:p>
            <a:pPr marL="114300" indent="0" algn="just">
              <a:lnSpc>
                <a:spcPct val="100000"/>
              </a:lnSpc>
              <a:buFont typeface="Arial" pitchFamily="34" charset="0"/>
              <a:buNone/>
            </a:pPr>
            <a:r>
              <a:rPr lang="es-MX" dirty="0"/>
              <a:t>Los datos han sido normalizados (estandarizados) para tener una media aritmética de 0 y desviación estándar de 1. A excepción de las variables numéricas: ID, COMPRASEG y VAR03 (día habilitación de la TC); y la variable categórica VAR014 (región).</a:t>
            </a:r>
          </a:p>
        </p:txBody>
      </p:sp>
      <p:pic>
        <p:nvPicPr>
          <p:cNvPr id="9" name="Imagen 8">
            <a:extLst>
              <a:ext uri="{FF2B5EF4-FFF2-40B4-BE49-F238E27FC236}">
                <a16:creationId xmlns:a16="http://schemas.microsoft.com/office/drawing/2014/main" id="{5BF6C2BD-91B8-7114-B8F7-CD75DE2BA339}"/>
              </a:ext>
            </a:extLst>
          </p:cNvPr>
          <p:cNvPicPr>
            <a:picLocks noChangeAspect="1"/>
          </p:cNvPicPr>
          <p:nvPr/>
        </p:nvPicPr>
        <p:blipFill>
          <a:blip r:embed="rId7"/>
          <a:stretch>
            <a:fillRect/>
          </a:stretch>
        </p:blipFill>
        <p:spPr>
          <a:xfrm>
            <a:off x="0" y="3190954"/>
            <a:ext cx="9144000" cy="195254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b="1" dirty="0"/>
              <a:t>Hechos a partir del análisis exploratorio de datos</a:t>
            </a:r>
            <a:endParaRPr b="1" dirty="0"/>
          </a:p>
        </p:txBody>
      </p:sp>
      <p:pic>
        <p:nvPicPr>
          <p:cNvPr id="3" name="Gráfico 2">
            <a:extLst>
              <a:ext uri="{FF2B5EF4-FFF2-40B4-BE49-F238E27FC236}">
                <a16:creationId xmlns:a16="http://schemas.microsoft.com/office/drawing/2014/main" id="{09031F03-217C-A7C7-254D-2D6D342CD92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4827" y="1152475"/>
            <a:ext cx="457200" cy="457200"/>
          </a:xfrm>
          <a:prstGeom prst="rect">
            <a:avLst/>
          </a:prstGeom>
        </p:spPr>
      </p:pic>
      <p:sp>
        <p:nvSpPr>
          <p:cNvPr id="5" name="Google Shape;61;p14">
            <a:extLst>
              <a:ext uri="{FF2B5EF4-FFF2-40B4-BE49-F238E27FC236}">
                <a16:creationId xmlns:a16="http://schemas.microsoft.com/office/drawing/2014/main" id="{097CCB98-3238-1604-C9BD-1A9EEDE8258A}"/>
              </a:ext>
            </a:extLst>
          </p:cNvPr>
          <p:cNvSpPr txBox="1">
            <a:spLocks/>
          </p:cNvSpPr>
          <p:nvPr/>
        </p:nvSpPr>
        <p:spPr>
          <a:xfrm>
            <a:off x="768900" y="1152475"/>
            <a:ext cx="8063400" cy="3416400"/>
          </a:xfrm>
          <a:prstGeom prst="rect">
            <a:avLst/>
          </a:prstGeom>
        </p:spPr>
        <p:txBody>
          <a:bodyPr spcFirstLastPara="1" vert="horz" wrap="square" lIns="91425" tIns="91425" rIns="91425" bIns="91425" rtlCol="0" anchor="t" anchorCtr="0">
            <a:noAutofit/>
          </a:bodyPr>
          <a:lstStyle>
            <a:lvl1pPr marL="457200" lvl="0" indent="-342900" algn="l" defTabSz="685800" rtl="0" eaLnBrk="1" latinLnBrk="0" hangingPunct="1">
              <a:lnSpc>
                <a:spcPct val="85000"/>
              </a:lnSpc>
              <a:spcBef>
                <a:spcPts val="0"/>
              </a:spcBef>
              <a:spcAft>
                <a:spcPts val="0"/>
              </a:spcAft>
              <a:buSzPts val="1800"/>
              <a:buFont typeface="Arial" pitchFamily="34" charset="0"/>
              <a:buChar char="●"/>
              <a:defRPr sz="1800" kern="1200">
                <a:solidFill>
                  <a:schemeClr val="tx1">
                    <a:lumMod val="85000"/>
                    <a:lumOff val="15000"/>
                  </a:schemeClr>
                </a:solidFill>
                <a:latin typeface="+mn-lt"/>
                <a:ea typeface="+mn-ea"/>
                <a:cs typeface="+mn-cs"/>
              </a:defRPr>
            </a:lvl1pPr>
            <a:lvl2pPr marL="914400" lvl="1" indent="-317500" algn="l" defTabSz="685800" rtl="0" eaLnBrk="1" latinLnBrk="0" hangingPunct="1">
              <a:lnSpc>
                <a:spcPct val="85000"/>
              </a:lnSpc>
              <a:spcBef>
                <a:spcPts val="0"/>
              </a:spcBef>
              <a:spcAft>
                <a:spcPts val="0"/>
              </a:spcAft>
              <a:buSzPts val="1400"/>
              <a:buFont typeface="Arial" pitchFamily="34" charset="0"/>
              <a:buChar char="○"/>
              <a:defRPr sz="1800" kern="1200">
                <a:solidFill>
                  <a:schemeClr val="tx1">
                    <a:lumMod val="85000"/>
                    <a:lumOff val="15000"/>
                  </a:schemeClr>
                </a:solidFill>
                <a:latin typeface="+mn-lt"/>
                <a:ea typeface="+mn-ea"/>
                <a:cs typeface="+mn-cs"/>
              </a:defRPr>
            </a:lvl2pPr>
            <a:lvl3pPr marL="1371600" lvl="2" indent="-317500" algn="l" defTabSz="685800" rtl="0" eaLnBrk="1" latinLnBrk="0" hangingPunct="1">
              <a:lnSpc>
                <a:spcPct val="85000"/>
              </a:lnSpc>
              <a:spcBef>
                <a:spcPts val="0"/>
              </a:spcBef>
              <a:spcAft>
                <a:spcPts val="0"/>
              </a:spcAft>
              <a:buSzPts val="1400"/>
              <a:buFont typeface="Arial" pitchFamily="34" charset="0"/>
              <a:buChar char="■"/>
              <a:defRPr sz="1500" i="1" kern="1200">
                <a:solidFill>
                  <a:schemeClr val="tx1">
                    <a:lumMod val="85000"/>
                    <a:lumOff val="15000"/>
                  </a:schemeClr>
                </a:solidFill>
                <a:latin typeface="+mn-lt"/>
                <a:ea typeface="+mn-ea"/>
                <a:cs typeface="+mn-cs"/>
              </a:defRPr>
            </a:lvl3pPr>
            <a:lvl4pPr marL="1828800" lvl="3"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4pPr>
            <a:lvl5pPr marL="2286000" lvl="4"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5pPr>
            <a:lvl6pPr marL="2743200" lvl="5"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6pPr>
            <a:lvl7pPr marL="3200400" lvl="6"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7pPr>
            <a:lvl8pPr marL="3657600" lvl="7"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8pPr>
            <a:lvl9pPr marL="4114800" lvl="8"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9pPr>
          </a:lstStyle>
          <a:p>
            <a:pPr marL="114300" indent="0" algn="just">
              <a:lnSpc>
                <a:spcPct val="100000"/>
              </a:lnSpc>
              <a:buFont typeface="Arial" pitchFamily="34" charset="0"/>
              <a:buNone/>
            </a:pPr>
            <a:r>
              <a:rPr lang="es-MX" dirty="0"/>
              <a:t>Hay campos que tienen valores vacíos.</a:t>
            </a:r>
          </a:p>
        </p:txBody>
      </p:sp>
      <p:pic>
        <p:nvPicPr>
          <p:cNvPr id="7" name="Imagen 6">
            <a:extLst>
              <a:ext uri="{FF2B5EF4-FFF2-40B4-BE49-F238E27FC236}">
                <a16:creationId xmlns:a16="http://schemas.microsoft.com/office/drawing/2014/main" id="{69E54DDB-7D92-20B7-9D9B-BBC4CD33BDFE}"/>
              </a:ext>
            </a:extLst>
          </p:cNvPr>
          <p:cNvPicPr>
            <a:picLocks noChangeAspect="1"/>
          </p:cNvPicPr>
          <p:nvPr/>
        </p:nvPicPr>
        <p:blipFill>
          <a:blip r:embed="rId5"/>
          <a:stretch>
            <a:fillRect/>
          </a:stretch>
        </p:blipFill>
        <p:spPr>
          <a:xfrm>
            <a:off x="0" y="1863823"/>
            <a:ext cx="9144000" cy="2929343"/>
          </a:xfrm>
          <a:prstGeom prst="rect">
            <a:avLst/>
          </a:prstGeom>
        </p:spPr>
      </p:pic>
    </p:spTree>
    <p:extLst>
      <p:ext uri="{BB962C8B-B14F-4D97-AF65-F5344CB8AC3E}">
        <p14:creationId xmlns:p14="http://schemas.microsoft.com/office/powerpoint/2010/main" val="914626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b="1" dirty="0"/>
              <a:t>Hechos a partir del análisis exploratorio de datos</a:t>
            </a:r>
            <a:endParaRPr b="1" dirty="0"/>
          </a:p>
        </p:txBody>
      </p:sp>
      <p:sp>
        <p:nvSpPr>
          <p:cNvPr id="5" name="Google Shape;61;p14">
            <a:extLst>
              <a:ext uri="{FF2B5EF4-FFF2-40B4-BE49-F238E27FC236}">
                <a16:creationId xmlns:a16="http://schemas.microsoft.com/office/drawing/2014/main" id="{097CCB98-3238-1604-C9BD-1A9EEDE8258A}"/>
              </a:ext>
            </a:extLst>
          </p:cNvPr>
          <p:cNvSpPr txBox="1">
            <a:spLocks/>
          </p:cNvSpPr>
          <p:nvPr/>
        </p:nvSpPr>
        <p:spPr>
          <a:xfrm>
            <a:off x="768900" y="1661298"/>
            <a:ext cx="3540342" cy="2598670"/>
          </a:xfrm>
          <a:prstGeom prst="rect">
            <a:avLst/>
          </a:prstGeom>
        </p:spPr>
        <p:txBody>
          <a:bodyPr spcFirstLastPara="1" vert="horz" wrap="square" lIns="91425" tIns="91425" rIns="91425" bIns="91425" rtlCol="0" anchor="t" anchorCtr="0">
            <a:noAutofit/>
          </a:bodyPr>
          <a:lstStyle>
            <a:lvl1pPr marL="457200" lvl="0" indent="-342900" algn="l" defTabSz="685800" rtl="0" eaLnBrk="1" latinLnBrk="0" hangingPunct="1">
              <a:lnSpc>
                <a:spcPct val="85000"/>
              </a:lnSpc>
              <a:spcBef>
                <a:spcPts val="0"/>
              </a:spcBef>
              <a:spcAft>
                <a:spcPts val="0"/>
              </a:spcAft>
              <a:buSzPts val="1800"/>
              <a:buFont typeface="Arial" pitchFamily="34" charset="0"/>
              <a:buChar char="●"/>
              <a:defRPr sz="1800" kern="1200">
                <a:solidFill>
                  <a:schemeClr val="tx1">
                    <a:lumMod val="85000"/>
                    <a:lumOff val="15000"/>
                  </a:schemeClr>
                </a:solidFill>
                <a:latin typeface="+mn-lt"/>
                <a:ea typeface="+mn-ea"/>
                <a:cs typeface="+mn-cs"/>
              </a:defRPr>
            </a:lvl1pPr>
            <a:lvl2pPr marL="914400" lvl="1" indent="-317500" algn="l" defTabSz="685800" rtl="0" eaLnBrk="1" latinLnBrk="0" hangingPunct="1">
              <a:lnSpc>
                <a:spcPct val="85000"/>
              </a:lnSpc>
              <a:spcBef>
                <a:spcPts val="0"/>
              </a:spcBef>
              <a:spcAft>
                <a:spcPts val="0"/>
              </a:spcAft>
              <a:buSzPts val="1400"/>
              <a:buFont typeface="Arial" pitchFamily="34" charset="0"/>
              <a:buChar char="○"/>
              <a:defRPr sz="1800" kern="1200">
                <a:solidFill>
                  <a:schemeClr val="tx1">
                    <a:lumMod val="85000"/>
                    <a:lumOff val="15000"/>
                  </a:schemeClr>
                </a:solidFill>
                <a:latin typeface="+mn-lt"/>
                <a:ea typeface="+mn-ea"/>
                <a:cs typeface="+mn-cs"/>
              </a:defRPr>
            </a:lvl2pPr>
            <a:lvl3pPr marL="1371600" lvl="2" indent="-317500" algn="l" defTabSz="685800" rtl="0" eaLnBrk="1" latinLnBrk="0" hangingPunct="1">
              <a:lnSpc>
                <a:spcPct val="85000"/>
              </a:lnSpc>
              <a:spcBef>
                <a:spcPts val="0"/>
              </a:spcBef>
              <a:spcAft>
                <a:spcPts val="0"/>
              </a:spcAft>
              <a:buSzPts val="1400"/>
              <a:buFont typeface="Arial" pitchFamily="34" charset="0"/>
              <a:buChar char="■"/>
              <a:defRPr sz="1500" i="1" kern="1200">
                <a:solidFill>
                  <a:schemeClr val="tx1">
                    <a:lumMod val="85000"/>
                    <a:lumOff val="15000"/>
                  </a:schemeClr>
                </a:solidFill>
                <a:latin typeface="+mn-lt"/>
                <a:ea typeface="+mn-ea"/>
                <a:cs typeface="+mn-cs"/>
              </a:defRPr>
            </a:lvl3pPr>
            <a:lvl4pPr marL="1828800" lvl="3"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4pPr>
            <a:lvl5pPr marL="2286000" lvl="4"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5pPr>
            <a:lvl6pPr marL="2743200" lvl="5"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6pPr>
            <a:lvl7pPr marL="3200400" lvl="6"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7pPr>
            <a:lvl8pPr marL="3657600" lvl="7"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8pPr>
            <a:lvl9pPr marL="4114800" lvl="8"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9pPr>
          </a:lstStyle>
          <a:p>
            <a:pPr marL="114300" indent="0" algn="just">
              <a:lnSpc>
                <a:spcPct val="100000"/>
              </a:lnSpc>
              <a:buNone/>
            </a:pPr>
            <a:r>
              <a:rPr lang="es-MX" dirty="0"/>
              <a:t>El dataset no está equilibrado respecto a la variable objetivo COMPRASEG.</a:t>
            </a:r>
          </a:p>
          <a:p>
            <a:pPr marL="114300" indent="0" algn="just">
              <a:lnSpc>
                <a:spcPct val="100000"/>
              </a:lnSpc>
              <a:buNone/>
            </a:pPr>
            <a:endParaRPr lang="es-MX" dirty="0"/>
          </a:p>
          <a:p>
            <a:pPr marL="114300" indent="0" algn="just">
              <a:lnSpc>
                <a:spcPct val="100000"/>
              </a:lnSpc>
              <a:buNone/>
            </a:pPr>
            <a:r>
              <a:rPr lang="es-MX" dirty="0"/>
              <a:t>Existe una mayor distribución de clientes que no compran un seguro al siguiente mes en comparación de los que sí compran.</a:t>
            </a:r>
          </a:p>
        </p:txBody>
      </p:sp>
      <p:pic>
        <p:nvPicPr>
          <p:cNvPr id="7" name="Gráfico 6">
            <a:extLst>
              <a:ext uri="{FF2B5EF4-FFF2-40B4-BE49-F238E27FC236}">
                <a16:creationId xmlns:a16="http://schemas.microsoft.com/office/drawing/2014/main" id="{6BFF2FB7-B7DF-323B-10CA-20D9A38F43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4827" y="1661298"/>
            <a:ext cx="457200" cy="457200"/>
          </a:xfrm>
          <a:prstGeom prst="rect">
            <a:avLst/>
          </a:prstGeom>
        </p:spPr>
      </p:pic>
      <p:pic>
        <p:nvPicPr>
          <p:cNvPr id="13" name="Imagen 12">
            <a:extLst>
              <a:ext uri="{FF2B5EF4-FFF2-40B4-BE49-F238E27FC236}">
                <a16:creationId xmlns:a16="http://schemas.microsoft.com/office/drawing/2014/main" id="{B58C566D-7E01-4449-1A58-9038AF7B741B}"/>
              </a:ext>
            </a:extLst>
          </p:cNvPr>
          <p:cNvPicPr>
            <a:picLocks noChangeAspect="1"/>
          </p:cNvPicPr>
          <p:nvPr/>
        </p:nvPicPr>
        <p:blipFill>
          <a:blip r:embed="rId5"/>
          <a:stretch>
            <a:fillRect/>
          </a:stretch>
        </p:blipFill>
        <p:spPr>
          <a:xfrm>
            <a:off x="4393324" y="1272415"/>
            <a:ext cx="4618607" cy="3521313"/>
          </a:xfrm>
          <a:prstGeom prst="rect">
            <a:avLst/>
          </a:prstGeom>
        </p:spPr>
      </p:pic>
    </p:spTree>
    <p:extLst>
      <p:ext uri="{BB962C8B-B14F-4D97-AF65-F5344CB8AC3E}">
        <p14:creationId xmlns:p14="http://schemas.microsoft.com/office/powerpoint/2010/main" val="2780002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b="1" dirty="0"/>
              <a:t>Hechos a partir del análisis exploratorio de datos</a:t>
            </a:r>
            <a:endParaRPr b="1" dirty="0"/>
          </a:p>
        </p:txBody>
      </p:sp>
      <p:sp>
        <p:nvSpPr>
          <p:cNvPr id="5" name="Google Shape;61;p14">
            <a:extLst>
              <a:ext uri="{FF2B5EF4-FFF2-40B4-BE49-F238E27FC236}">
                <a16:creationId xmlns:a16="http://schemas.microsoft.com/office/drawing/2014/main" id="{097CCB98-3238-1604-C9BD-1A9EEDE8258A}"/>
              </a:ext>
            </a:extLst>
          </p:cNvPr>
          <p:cNvSpPr txBox="1">
            <a:spLocks/>
          </p:cNvSpPr>
          <p:nvPr/>
        </p:nvSpPr>
        <p:spPr>
          <a:xfrm>
            <a:off x="768900" y="1152475"/>
            <a:ext cx="8063400" cy="3416400"/>
          </a:xfrm>
          <a:prstGeom prst="rect">
            <a:avLst/>
          </a:prstGeom>
        </p:spPr>
        <p:txBody>
          <a:bodyPr spcFirstLastPara="1" vert="horz" wrap="square" lIns="91425" tIns="91425" rIns="91425" bIns="91425" rtlCol="0" anchor="t" anchorCtr="0">
            <a:noAutofit/>
          </a:bodyPr>
          <a:lstStyle>
            <a:lvl1pPr marL="457200" lvl="0" indent="-342900" algn="l" defTabSz="685800" rtl="0" eaLnBrk="1" latinLnBrk="0" hangingPunct="1">
              <a:lnSpc>
                <a:spcPct val="85000"/>
              </a:lnSpc>
              <a:spcBef>
                <a:spcPts val="0"/>
              </a:spcBef>
              <a:spcAft>
                <a:spcPts val="0"/>
              </a:spcAft>
              <a:buSzPts val="1800"/>
              <a:buFont typeface="Arial" pitchFamily="34" charset="0"/>
              <a:buChar char="●"/>
              <a:defRPr sz="1800" kern="1200">
                <a:solidFill>
                  <a:schemeClr val="tx1">
                    <a:lumMod val="85000"/>
                    <a:lumOff val="15000"/>
                  </a:schemeClr>
                </a:solidFill>
                <a:latin typeface="+mn-lt"/>
                <a:ea typeface="+mn-ea"/>
                <a:cs typeface="+mn-cs"/>
              </a:defRPr>
            </a:lvl1pPr>
            <a:lvl2pPr marL="914400" lvl="1" indent="-317500" algn="l" defTabSz="685800" rtl="0" eaLnBrk="1" latinLnBrk="0" hangingPunct="1">
              <a:lnSpc>
                <a:spcPct val="85000"/>
              </a:lnSpc>
              <a:spcBef>
                <a:spcPts val="0"/>
              </a:spcBef>
              <a:spcAft>
                <a:spcPts val="0"/>
              </a:spcAft>
              <a:buSzPts val="1400"/>
              <a:buFont typeface="Arial" pitchFamily="34" charset="0"/>
              <a:buChar char="○"/>
              <a:defRPr sz="1800" kern="1200">
                <a:solidFill>
                  <a:schemeClr val="tx1">
                    <a:lumMod val="85000"/>
                    <a:lumOff val="15000"/>
                  </a:schemeClr>
                </a:solidFill>
                <a:latin typeface="+mn-lt"/>
                <a:ea typeface="+mn-ea"/>
                <a:cs typeface="+mn-cs"/>
              </a:defRPr>
            </a:lvl2pPr>
            <a:lvl3pPr marL="1371600" lvl="2" indent="-317500" algn="l" defTabSz="685800" rtl="0" eaLnBrk="1" latinLnBrk="0" hangingPunct="1">
              <a:lnSpc>
                <a:spcPct val="85000"/>
              </a:lnSpc>
              <a:spcBef>
                <a:spcPts val="0"/>
              </a:spcBef>
              <a:spcAft>
                <a:spcPts val="0"/>
              </a:spcAft>
              <a:buSzPts val="1400"/>
              <a:buFont typeface="Arial" pitchFamily="34" charset="0"/>
              <a:buChar char="■"/>
              <a:defRPr sz="1500" i="1" kern="1200">
                <a:solidFill>
                  <a:schemeClr val="tx1">
                    <a:lumMod val="85000"/>
                    <a:lumOff val="15000"/>
                  </a:schemeClr>
                </a:solidFill>
                <a:latin typeface="+mn-lt"/>
                <a:ea typeface="+mn-ea"/>
                <a:cs typeface="+mn-cs"/>
              </a:defRPr>
            </a:lvl3pPr>
            <a:lvl4pPr marL="1828800" lvl="3"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4pPr>
            <a:lvl5pPr marL="2286000" lvl="4"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5pPr>
            <a:lvl6pPr marL="2743200" lvl="5"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6pPr>
            <a:lvl7pPr marL="3200400" lvl="6"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7pPr>
            <a:lvl8pPr marL="3657600" lvl="7"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8pPr>
            <a:lvl9pPr marL="4114800" lvl="8"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9pPr>
          </a:lstStyle>
          <a:p>
            <a:pPr marL="114300" indent="0" algn="just">
              <a:lnSpc>
                <a:spcPct val="100000"/>
              </a:lnSpc>
              <a:buFont typeface="Arial" pitchFamily="34" charset="0"/>
              <a:buNone/>
            </a:pPr>
            <a:r>
              <a:rPr lang="es-MX" dirty="0"/>
              <a:t>No se puede identificar a los clientes que sí han realizado una compra de seguro el siguiente mes, debido a que el campo ID no es un identificador de cliente. Por lo que, no se puede identificar el histórico de comportamiento de un único cliente, sino, el comportamiento de un cliente en un mes específico.</a:t>
            </a:r>
          </a:p>
          <a:p>
            <a:pPr marL="114300" indent="0" algn="just">
              <a:lnSpc>
                <a:spcPct val="100000"/>
              </a:lnSpc>
              <a:buFont typeface="Arial" pitchFamily="34" charset="0"/>
              <a:buNone/>
            </a:pPr>
            <a:endParaRPr lang="es-MX" dirty="0"/>
          </a:p>
          <a:p>
            <a:pPr marL="114300" indent="0" algn="just">
              <a:lnSpc>
                <a:spcPct val="100000"/>
              </a:lnSpc>
              <a:buFont typeface="Arial" pitchFamily="34" charset="0"/>
              <a:buNone/>
            </a:pPr>
            <a:r>
              <a:rPr lang="es-MX" dirty="0"/>
              <a:t>Ninguna de las variables tiene correlación lineal positiva o negativa muy marcada. Esto evidencia que no hay una relación lineal con la variable objetivo. Así mismo, las variables numéricas tienen muchos valores con </a:t>
            </a:r>
            <a:r>
              <a:rPr lang="es-MX" dirty="0" err="1"/>
              <a:t>outliers</a:t>
            </a:r>
            <a:r>
              <a:rPr lang="es-MX" dirty="0"/>
              <a:t>.</a:t>
            </a:r>
          </a:p>
        </p:txBody>
      </p:sp>
      <p:pic>
        <p:nvPicPr>
          <p:cNvPr id="9" name="Gráfico 8">
            <a:extLst>
              <a:ext uri="{FF2B5EF4-FFF2-40B4-BE49-F238E27FC236}">
                <a16:creationId xmlns:a16="http://schemas.microsoft.com/office/drawing/2014/main" id="{5F95108C-5F11-BAF9-9947-82742369FC2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4827" y="1234540"/>
            <a:ext cx="457200" cy="457200"/>
          </a:xfrm>
          <a:prstGeom prst="rect">
            <a:avLst/>
          </a:prstGeom>
        </p:spPr>
      </p:pic>
      <p:pic>
        <p:nvPicPr>
          <p:cNvPr id="11" name="Gráfico 10">
            <a:extLst>
              <a:ext uri="{FF2B5EF4-FFF2-40B4-BE49-F238E27FC236}">
                <a16:creationId xmlns:a16="http://schemas.microsoft.com/office/drawing/2014/main" id="{16C72E4A-AB28-DE2A-7F24-35E18DEF50A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4827" y="2571750"/>
            <a:ext cx="457200" cy="457200"/>
          </a:xfrm>
          <a:prstGeom prst="rect">
            <a:avLst/>
          </a:prstGeom>
        </p:spPr>
      </p:pic>
    </p:spTree>
    <p:extLst>
      <p:ext uri="{BB962C8B-B14F-4D97-AF65-F5344CB8AC3E}">
        <p14:creationId xmlns:p14="http://schemas.microsoft.com/office/powerpoint/2010/main" val="3308435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114333-07C2-5F9B-0910-A1677D726177}"/>
              </a:ext>
            </a:extLst>
          </p:cNvPr>
          <p:cNvSpPr>
            <a:spLocks noGrp="1"/>
          </p:cNvSpPr>
          <p:nvPr>
            <p:ph type="title"/>
          </p:nvPr>
        </p:nvSpPr>
        <p:spPr/>
        <p:txBody>
          <a:bodyPr>
            <a:normAutofit fontScale="90000"/>
          </a:bodyPr>
          <a:lstStyle/>
          <a:p>
            <a:r>
              <a:rPr lang="es-MX" b="1" dirty="0"/>
              <a:t>Matriz de correlación</a:t>
            </a:r>
            <a:endParaRPr lang="es-PE" b="1" dirty="0"/>
          </a:p>
        </p:txBody>
      </p:sp>
      <p:pic>
        <p:nvPicPr>
          <p:cNvPr id="7" name="Imagen 6">
            <a:extLst>
              <a:ext uri="{FF2B5EF4-FFF2-40B4-BE49-F238E27FC236}">
                <a16:creationId xmlns:a16="http://schemas.microsoft.com/office/drawing/2014/main" id="{09E029DE-14DC-4A94-D4C1-AA4D1A244568}"/>
              </a:ext>
            </a:extLst>
          </p:cNvPr>
          <p:cNvPicPr>
            <a:picLocks noChangeAspect="1"/>
          </p:cNvPicPr>
          <p:nvPr/>
        </p:nvPicPr>
        <p:blipFill>
          <a:blip r:embed="rId2"/>
          <a:stretch>
            <a:fillRect/>
          </a:stretch>
        </p:blipFill>
        <p:spPr>
          <a:xfrm>
            <a:off x="2145408" y="1017725"/>
            <a:ext cx="4853184" cy="4125775"/>
          </a:xfrm>
          <a:prstGeom prst="rect">
            <a:avLst/>
          </a:prstGeom>
        </p:spPr>
      </p:pic>
    </p:spTree>
    <p:extLst>
      <p:ext uri="{BB962C8B-B14F-4D97-AF65-F5344CB8AC3E}">
        <p14:creationId xmlns:p14="http://schemas.microsoft.com/office/powerpoint/2010/main" val="2110429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AF920F-BF47-E9C9-FD80-915643DBF486}"/>
              </a:ext>
            </a:extLst>
          </p:cNvPr>
          <p:cNvSpPr>
            <a:spLocks noGrp="1"/>
          </p:cNvSpPr>
          <p:nvPr>
            <p:ph type="title"/>
          </p:nvPr>
        </p:nvSpPr>
        <p:spPr/>
        <p:txBody>
          <a:bodyPr>
            <a:normAutofit fontScale="90000"/>
          </a:bodyPr>
          <a:lstStyle/>
          <a:p>
            <a:r>
              <a:rPr lang="es-MX" b="1" dirty="0"/>
              <a:t>Gráfico de cajas</a:t>
            </a:r>
            <a:endParaRPr lang="es-PE" b="1" dirty="0"/>
          </a:p>
        </p:txBody>
      </p:sp>
      <p:pic>
        <p:nvPicPr>
          <p:cNvPr id="5" name="Imagen 4">
            <a:extLst>
              <a:ext uri="{FF2B5EF4-FFF2-40B4-BE49-F238E27FC236}">
                <a16:creationId xmlns:a16="http://schemas.microsoft.com/office/drawing/2014/main" id="{4D901A68-63DF-8FE8-A39F-80E172B3882B}"/>
              </a:ext>
            </a:extLst>
          </p:cNvPr>
          <p:cNvPicPr>
            <a:picLocks noChangeAspect="1"/>
          </p:cNvPicPr>
          <p:nvPr/>
        </p:nvPicPr>
        <p:blipFill>
          <a:blip r:embed="rId2"/>
          <a:stretch>
            <a:fillRect/>
          </a:stretch>
        </p:blipFill>
        <p:spPr>
          <a:xfrm>
            <a:off x="672986" y="1114097"/>
            <a:ext cx="3272691" cy="3184636"/>
          </a:xfrm>
          <a:prstGeom prst="rect">
            <a:avLst/>
          </a:prstGeom>
        </p:spPr>
      </p:pic>
      <p:pic>
        <p:nvPicPr>
          <p:cNvPr id="7" name="Imagen 6">
            <a:extLst>
              <a:ext uri="{FF2B5EF4-FFF2-40B4-BE49-F238E27FC236}">
                <a16:creationId xmlns:a16="http://schemas.microsoft.com/office/drawing/2014/main" id="{03356F39-39A0-D6B6-8E72-1A91F5619B89}"/>
              </a:ext>
            </a:extLst>
          </p:cNvPr>
          <p:cNvPicPr>
            <a:picLocks noChangeAspect="1"/>
          </p:cNvPicPr>
          <p:nvPr/>
        </p:nvPicPr>
        <p:blipFill rotWithShape="1">
          <a:blip r:embed="rId3"/>
          <a:srcRect b="79831"/>
          <a:stretch/>
        </p:blipFill>
        <p:spPr>
          <a:xfrm>
            <a:off x="672986" y="4298733"/>
            <a:ext cx="3272691" cy="660052"/>
          </a:xfrm>
          <a:prstGeom prst="rect">
            <a:avLst/>
          </a:prstGeom>
        </p:spPr>
      </p:pic>
      <p:pic>
        <p:nvPicPr>
          <p:cNvPr id="9" name="Imagen 8">
            <a:extLst>
              <a:ext uri="{FF2B5EF4-FFF2-40B4-BE49-F238E27FC236}">
                <a16:creationId xmlns:a16="http://schemas.microsoft.com/office/drawing/2014/main" id="{310785D6-41B1-BB6D-65CF-141873357009}"/>
              </a:ext>
            </a:extLst>
          </p:cNvPr>
          <p:cNvPicPr>
            <a:picLocks noChangeAspect="1"/>
          </p:cNvPicPr>
          <p:nvPr/>
        </p:nvPicPr>
        <p:blipFill>
          <a:blip r:embed="rId4"/>
          <a:stretch>
            <a:fillRect/>
          </a:stretch>
        </p:blipFill>
        <p:spPr>
          <a:xfrm>
            <a:off x="4572000" y="3755167"/>
            <a:ext cx="3356774" cy="1303455"/>
          </a:xfrm>
          <a:prstGeom prst="rect">
            <a:avLst/>
          </a:prstGeom>
        </p:spPr>
      </p:pic>
      <p:pic>
        <p:nvPicPr>
          <p:cNvPr id="10" name="Imagen 9">
            <a:extLst>
              <a:ext uri="{FF2B5EF4-FFF2-40B4-BE49-F238E27FC236}">
                <a16:creationId xmlns:a16="http://schemas.microsoft.com/office/drawing/2014/main" id="{F049DB4A-5034-85C3-2068-DFE1430FCB6D}"/>
              </a:ext>
            </a:extLst>
          </p:cNvPr>
          <p:cNvPicPr>
            <a:picLocks noChangeAspect="1"/>
          </p:cNvPicPr>
          <p:nvPr/>
        </p:nvPicPr>
        <p:blipFill rotWithShape="1">
          <a:blip r:embed="rId3"/>
          <a:srcRect t="18948"/>
          <a:stretch/>
        </p:blipFill>
        <p:spPr>
          <a:xfrm>
            <a:off x="4656083" y="1017725"/>
            <a:ext cx="3272691" cy="2652564"/>
          </a:xfrm>
          <a:prstGeom prst="rect">
            <a:avLst/>
          </a:prstGeom>
        </p:spPr>
      </p:pic>
    </p:spTree>
    <p:extLst>
      <p:ext uri="{BB962C8B-B14F-4D97-AF65-F5344CB8AC3E}">
        <p14:creationId xmlns:p14="http://schemas.microsoft.com/office/powerpoint/2010/main" val="1617102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b="1" dirty="0"/>
              <a:t>Consideraciones que asumo respecto al negocio</a:t>
            </a:r>
            <a:endParaRPr b="1" dirty="0"/>
          </a:p>
        </p:txBody>
      </p:sp>
      <p:sp>
        <p:nvSpPr>
          <p:cNvPr id="4" name="Google Shape;61;p14">
            <a:extLst>
              <a:ext uri="{FF2B5EF4-FFF2-40B4-BE49-F238E27FC236}">
                <a16:creationId xmlns:a16="http://schemas.microsoft.com/office/drawing/2014/main" id="{CDB75480-B9B9-DD82-FF50-D8FA00D990B1}"/>
              </a:ext>
            </a:extLst>
          </p:cNvPr>
          <p:cNvSpPr txBox="1">
            <a:spLocks/>
          </p:cNvSpPr>
          <p:nvPr/>
        </p:nvSpPr>
        <p:spPr>
          <a:xfrm>
            <a:off x="768900" y="1807779"/>
            <a:ext cx="8063400" cy="3174124"/>
          </a:xfrm>
          <a:prstGeom prst="rect">
            <a:avLst/>
          </a:prstGeom>
        </p:spPr>
        <p:txBody>
          <a:bodyPr spcFirstLastPara="1" vert="horz" wrap="square" lIns="91425" tIns="91425" rIns="91425" bIns="91425" rtlCol="0" anchor="t" anchorCtr="0">
            <a:normAutofit fontScale="92500"/>
          </a:bodyPr>
          <a:lstStyle>
            <a:lvl1pPr marL="457200" lvl="0" indent="-342900" algn="l" defTabSz="685800" rtl="0" eaLnBrk="1" latinLnBrk="0" hangingPunct="1">
              <a:lnSpc>
                <a:spcPct val="85000"/>
              </a:lnSpc>
              <a:spcBef>
                <a:spcPts val="0"/>
              </a:spcBef>
              <a:spcAft>
                <a:spcPts val="0"/>
              </a:spcAft>
              <a:buSzPts val="1800"/>
              <a:buFont typeface="Arial" pitchFamily="34" charset="0"/>
              <a:buChar char="●"/>
              <a:defRPr sz="1800" kern="1200">
                <a:solidFill>
                  <a:schemeClr val="tx1">
                    <a:lumMod val="85000"/>
                    <a:lumOff val="15000"/>
                  </a:schemeClr>
                </a:solidFill>
                <a:latin typeface="+mn-lt"/>
                <a:ea typeface="+mn-ea"/>
                <a:cs typeface="+mn-cs"/>
              </a:defRPr>
            </a:lvl1pPr>
            <a:lvl2pPr marL="914400" lvl="1" indent="-317500" algn="l" defTabSz="685800" rtl="0" eaLnBrk="1" latinLnBrk="0" hangingPunct="1">
              <a:lnSpc>
                <a:spcPct val="85000"/>
              </a:lnSpc>
              <a:spcBef>
                <a:spcPts val="0"/>
              </a:spcBef>
              <a:spcAft>
                <a:spcPts val="0"/>
              </a:spcAft>
              <a:buSzPts val="1400"/>
              <a:buFont typeface="Arial" pitchFamily="34" charset="0"/>
              <a:buChar char="○"/>
              <a:defRPr sz="1800" kern="1200">
                <a:solidFill>
                  <a:schemeClr val="tx1">
                    <a:lumMod val="85000"/>
                    <a:lumOff val="15000"/>
                  </a:schemeClr>
                </a:solidFill>
                <a:latin typeface="+mn-lt"/>
                <a:ea typeface="+mn-ea"/>
                <a:cs typeface="+mn-cs"/>
              </a:defRPr>
            </a:lvl2pPr>
            <a:lvl3pPr marL="1371600" lvl="2" indent="-317500" algn="l" defTabSz="685800" rtl="0" eaLnBrk="1" latinLnBrk="0" hangingPunct="1">
              <a:lnSpc>
                <a:spcPct val="85000"/>
              </a:lnSpc>
              <a:spcBef>
                <a:spcPts val="0"/>
              </a:spcBef>
              <a:spcAft>
                <a:spcPts val="0"/>
              </a:spcAft>
              <a:buSzPts val="1400"/>
              <a:buFont typeface="Arial" pitchFamily="34" charset="0"/>
              <a:buChar char="■"/>
              <a:defRPr sz="1500" i="1" kern="1200">
                <a:solidFill>
                  <a:schemeClr val="tx1">
                    <a:lumMod val="85000"/>
                    <a:lumOff val="15000"/>
                  </a:schemeClr>
                </a:solidFill>
                <a:latin typeface="+mn-lt"/>
                <a:ea typeface="+mn-ea"/>
                <a:cs typeface="+mn-cs"/>
              </a:defRPr>
            </a:lvl3pPr>
            <a:lvl4pPr marL="1828800" lvl="3"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4pPr>
            <a:lvl5pPr marL="2286000" lvl="4"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5pPr>
            <a:lvl6pPr marL="2743200" lvl="5"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6pPr>
            <a:lvl7pPr marL="3200400" lvl="6"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7pPr>
            <a:lvl8pPr marL="3657600" lvl="7"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8pPr>
            <a:lvl9pPr marL="4114800" lvl="8"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9pPr>
          </a:lstStyle>
          <a:p>
            <a:pPr marL="114300" indent="0" algn="just">
              <a:lnSpc>
                <a:spcPct val="200000"/>
              </a:lnSpc>
              <a:buFont typeface="Arial" pitchFamily="34" charset="0"/>
              <a:buNone/>
            </a:pPr>
            <a:r>
              <a:rPr lang="es-MX" dirty="0"/>
              <a:t>El día de la habilitación de la TC (VAR03) se realiza el mismo día de la compra del seguro.</a:t>
            </a:r>
          </a:p>
          <a:p>
            <a:pPr marL="114300" indent="0" algn="just">
              <a:lnSpc>
                <a:spcPct val="200000"/>
              </a:lnSpc>
              <a:buFont typeface="Arial" pitchFamily="34" charset="0"/>
              <a:buNone/>
            </a:pPr>
            <a:r>
              <a:rPr lang="es-MX" dirty="0"/>
              <a:t>A partir de esto, se evidencia que el mes de marzo y abril del 2020 hubo una baja significativa en comparación de meses anteriores debido a la </a:t>
            </a:r>
            <a:r>
              <a:rPr lang="es-MX" dirty="0" err="1"/>
              <a:t>conyuntura</a:t>
            </a:r>
            <a:r>
              <a:rPr lang="es-MX" dirty="0"/>
              <a:t> nacional (pandemia de COVID-19). Sin embargo, a medida que pasaron los meses, la cantidad de ventas de seguro ha ido aumentando.</a:t>
            </a:r>
          </a:p>
        </p:txBody>
      </p:sp>
      <p:pic>
        <p:nvPicPr>
          <p:cNvPr id="5" name="Gráfico 4">
            <a:extLst>
              <a:ext uri="{FF2B5EF4-FFF2-40B4-BE49-F238E27FC236}">
                <a16:creationId xmlns:a16="http://schemas.microsoft.com/office/drawing/2014/main" id="{7FCE0074-539B-E0AA-321C-502F6BD4779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4827" y="1986596"/>
            <a:ext cx="457200" cy="457200"/>
          </a:xfrm>
          <a:prstGeom prst="rect">
            <a:avLst/>
          </a:prstGeom>
        </p:spPr>
      </p:pic>
      <p:sp>
        <p:nvSpPr>
          <p:cNvPr id="8" name="Google Shape;61;p14">
            <a:extLst>
              <a:ext uri="{FF2B5EF4-FFF2-40B4-BE49-F238E27FC236}">
                <a16:creationId xmlns:a16="http://schemas.microsoft.com/office/drawing/2014/main" id="{47834EE8-374D-5D14-C0C3-E3485AD9EBE4}"/>
              </a:ext>
            </a:extLst>
          </p:cNvPr>
          <p:cNvSpPr txBox="1">
            <a:spLocks/>
          </p:cNvSpPr>
          <p:nvPr/>
        </p:nvSpPr>
        <p:spPr>
          <a:xfrm>
            <a:off x="219336" y="1152475"/>
            <a:ext cx="8063400" cy="3416400"/>
          </a:xfrm>
          <a:prstGeom prst="rect">
            <a:avLst/>
          </a:prstGeom>
        </p:spPr>
        <p:txBody>
          <a:bodyPr spcFirstLastPara="1" vert="horz" wrap="square" lIns="91425" tIns="91425" rIns="91425" bIns="91425" rtlCol="0" anchor="t" anchorCtr="0">
            <a:normAutofit/>
          </a:bodyPr>
          <a:lstStyle>
            <a:lvl1pPr marL="457200" lvl="0" indent="-342900" algn="l" defTabSz="685800" rtl="0" eaLnBrk="1" latinLnBrk="0" hangingPunct="1">
              <a:lnSpc>
                <a:spcPct val="85000"/>
              </a:lnSpc>
              <a:spcBef>
                <a:spcPts val="0"/>
              </a:spcBef>
              <a:spcAft>
                <a:spcPts val="0"/>
              </a:spcAft>
              <a:buSzPts val="1800"/>
              <a:buFont typeface="Arial" pitchFamily="34" charset="0"/>
              <a:buChar char="●"/>
              <a:defRPr sz="1800" kern="1200">
                <a:solidFill>
                  <a:schemeClr val="tx1">
                    <a:lumMod val="85000"/>
                    <a:lumOff val="15000"/>
                  </a:schemeClr>
                </a:solidFill>
                <a:latin typeface="+mn-lt"/>
                <a:ea typeface="+mn-ea"/>
                <a:cs typeface="+mn-cs"/>
              </a:defRPr>
            </a:lvl1pPr>
            <a:lvl2pPr marL="914400" lvl="1" indent="-317500" algn="l" defTabSz="685800" rtl="0" eaLnBrk="1" latinLnBrk="0" hangingPunct="1">
              <a:lnSpc>
                <a:spcPct val="85000"/>
              </a:lnSpc>
              <a:spcBef>
                <a:spcPts val="0"/>
              </a:spcBef>
              <a:spcAft>
                <a:spcPts val="0"/>
              </a:spcAft>
              <a:buSzPts val="1400"/>
              <a:buFont typeface="Arial" pitchFamily="34" charset="0"/>
              <a:buChar char="○"/>
              <a:defRPr sz="1800" kern="1200">
                <a:solidFill>
                  <a:schemeClr val="tx1">
                    <a:lumMod val="85000"/>
                    <a:lumOff val="15000"/>
                  </a:schemeClr>
                </a:solidFill>
                <a:latin typeface="+mn-lt"/>
                <a:ea typeface="+mn-ea"/>
                <a:cs typeface="+mn-cs"/>
              </a:defRPr>
            </a:lvl2pPr>
            <a:lvl3pPr marL="1371600" lvl="2" indent="-317500" algn="l" defTabSz="685800" rtl="0" eaLnBrk="1" latinLnBrk="0" hangingPunct="1">
              <a:lnSpc>
                <a:spcPct val="85000"/>
              </a:lnSpc>
              <a:spcBef>
                <a:spcPts val="0"/>
              </a:spcBef>
              <a:spcAft>
                <a:spcPts val="0"/>
              </a:spcAft>
              <a:buSzPts val="1400"/>
              <a:buFont typeface="Arial" pitchFamily="34" charset="0"/>
              <a:buChar char="■"/>
              <a:defRPr sz="1500" i="1" kern="1200">
                <a:solidFill>
                  <a:schemeClr val="tx1">
                    <a:lumMod val="85000"/>
                    <a:lumOff val="15000"/>
                  </a:schemeClr>
                </a:solidFill>
                <a:latin typeface="+mn-lt"/>
                <a:ea typeface="+mn-ea"/>
                <a:cs typeface="+mn-cs"/>
              </a:defRPr>
            </a:lvl3pPr>
            <a:lvl4pPr marL="1828800" lvl="3"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4pPr>
            <a:lvl5pPr marL="2286000" lvl="4"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5pPr>
            <a:lvl6pPr marL="2743200" lvl="5"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6pPr>
            <a:lvl7pPr marL="3200400" lvl="6"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7pPr>
            <a:lvl8pPr marL="3657600" lvl="7"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8pPr>
            <a:lvl9pPr marL="4114800" lvl="8" indent="-317500" algn="l" defTabSz="685800" rtl="0" eaLnBrk="1" latinLnBrk="0" hangingPunct="1">
              <a:lnSpc>
                <a:spcPct val="85000"/>
              </a:lnSpc>
              <a:spcBef>
                <a:spcPts val="0"/>
              </a:spcBef>
              <a:spcAft>
                <a:spcPts val="0"/>
              </a:spcAft>
              <a:buSzPts val="1400"/>
              <a:buFont typeface="Arial" pitchFamily="34" charset="0"/>
              <a:buChar char="■"/>
              <a:defRPr sz="1350" kern="1200">
                <a:solidFill>
                  <a:schemeClr val="tx1">
                    <a:lumMod val="85000"/>
                    <a:lumOff val="15000"/>
                  </a:schemeClr>
                </a:solidFill>
                <a:latin typeface="+mn-lt"/>
                <a:ea typeface="+mn-ea"/>
                <a:cs typeface="+mn-cs"/>
              </a:defRPr>
            </a:lvl9pPr>
          </a:lstStyle>
          <a:p>
            <a:pPr marL="114300" indent="0" algn="just">
              <a:lnSpc>
                <a:spcPct val="200000"/>
              </a:lnSpc>
              <a:buFont typeface="Arial" pitchFamily="34" charset="0"/>
              <a:buNone/>
            </a:pPr>
            <a:r>
              <a:rPr lang="es-MX" dirty="0"/>
              <a:t>Para efectos prácticos del caso, asumo que:</a:t>
            </a:r>
          </a:p>
        </p:txBody>
      </p:sp>
    </p:spTree>
  </p:cSld>
  <p:clrMapOvr>
    <a:masterClrMapping/>
  </p:clrMapOvr>
</p:sld>
</file>

<file path=ppt/theme/theme1.xml><?xml version="1.0" encoding="utf-8"?>
<a:theme xmlns:a="http://schemas.openxmlformats.org/drawingml/2006/main" name="Metropolitano">
  <a:themeElements>
    <a:clrScheme name="Metropolitano">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Metropolitan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o">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0941A018-FB9B-4401-A32C-7E04526866E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TM03457491[[fn=Metropolitano]]</Template>
  <TotalTime>0</TotalTime>
  <Words>1374</Words>
  <Application>Microsoft Office PowerPoint</Application>
  <PresentationFormat>Presentación en pantalla (16:9)</PresentationFormat>
  <Paragraphs>108</Paragraphs>
  <Slides>27</Slides>
  <Notes>17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27</vt:i4>
      </vt:variant>
    </vt:vector>
  </HeadingPairs>
  <TitlesOfParts>
    <vt:vector size="31" baseType="lpstr">
      <vt:lpstr>Arial</vt:lpstr>
      <vt:lpstr>Calibri</vt:lpstr>
      <vt:lpstr>Calibri Light</vt:lpstr>
      <vt:lpstr>Metropolitano</vt:lpstr>
      <vt:lpstr>Caso: CAJA INKA Proceso Supervisor Analytics Comercial</vt:lpstr>
      <vt:lpstr>Objetivos del caso</vt:lpstr>
      <vt:lpstr>Hechos a partir del análisis exploratorio de datos</vt:lpstr>
      <vt:lpstr>Hechos a partir del análisis exploratorio de datos</vt:lpstr>
      <vt:lpstr>Hechos a partir del análisis exploratorio de datos</vt:lpstr>
      <vt:lpstr>Hechos a partir del análisis exploratorio de datos</vt:lpstr>
      <vt:lpstr>Matriz de correlación</vt:lpstr>
      <vt:lpstr>Gráfico de cajas</vt:lpstr>
      <vt:lpstr>Consideraciones que asumo respecto al negocio</vt:lpstr>
      <vt:lpstr>Mapa de calor por año y mes</vt:lpstr>
      <vt:lpstr>Modelado</vt:lpstr>
      <vt:lpstr>Modelado</vt:lpstr>
      <vt:lpstr>Presentación de PowerPoint</vt:lpstr>
      <vt:lpstr>Nuevas features</vt:lpstr>
      <vt:lpstr>Matriz de correlación</vt:lpstr>
      <vt:lpstr>Modelado</vt:lpstr>
      <vt:lpstr>Herramientas y tecnologías utilizadas</vt:lpstr>
      <vt:lpstr>Resultados</vt:lpstr>
      <vt:lpstr>Resultados</vt:lpstr>
      <vt:lpstr>Resultados</vt:lpstr>
      <vt:lpstr>Resultados</vt:lpstr>
      <vt:lpstr>Resultados</vt:lpstr>
      <vt:lpstr>Resultados</vt:lpstr>
      <vt:lpstr>Conclusiones</vt:lpstr>
      <vt:lpstr>Conclusiones</vt:lpstr>
      <vt:lpstr>Recomendaciones</vt:lpstr>
      <vt:lpstr>Anexos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Caso: CAJA INKA Proceso Supervisor Analytics Comercial</dc:title>
  <cp:lastModifiedBy>Francisco Cerna Fukuzaki</cp:lastModifiedBy>
  <cp:revision>1</cp:revision>
  <dcterms:modified xsi:type="dcterms:W3CDTF">2023-08-28T12:09:42Z</dcterms:modified>
</cp:coreProperties>
</file>