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09" r:id="rId2"/>
    <p:sldId id="296" r:id="rId3"/>
    <p:sldId id="307" r:id="rId4"/>
    <p:sldId id="30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60577-8ABC-4C6B-AC6D-E8142E972462}" type="datetimeFigureOut">
              <a:rPr lang="pt-BR" smtClean="0"/>
              <a:t>22/09/2022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657F5-DF45-4849-B909-575D3A3EDD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774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0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522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158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4902982" y="5704465"/>
            <a:ext cx="7307772" cy="577328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022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3899768"/>
            <a:ext cx="8785449" cy="2703024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618033" y="3828197"/>
            <a:ext cx="5459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618033" y="5300599"/>
            <a:ext cx="5459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12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1106367" y="1602667"/>
            <a:ext cx="67876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 i="1">
                <a:solidFill>
                  <a:srgbClr val="FFFFFF"/>
                </a:solidFill>
              </a:defRPr>
            </a:lvl1pPr>
            <a:lvl2pPr marL="1219170" lvl="1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2pPr>
            <a:lvl3pPr marL="1828754" lvl="2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3pPr>
            <a:lvl4pPr marL="2438339" lvl="3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4pPr>
            <a:lvl5pPr marL="3047924" lvl="4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5pPr>
            <a:lvl6pPr marL="3657509" lvl="5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6pPr>
            <a:lvl7pPr marL="4267093" lvl="6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7pPr>
            <a:lvl8pPr marL="4876678" lvl="7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8pPr>
            <a:lvl9pPr marL="5486263" lvl="8" indent="-558786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382133" y="1352767"/>
            <a:ext cx="902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5"/>
                </a:solidFill>
              </a:rPr>
              <a:t>“</a:t>
            </a:r>
            <a:endParaRPr sz="96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96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323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9170" lvl="1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2pPr>
            <a:lvl3pPr marL="1828754" lvl="2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3pPr>
            <a:lvl4pPr marL="2438339" lvl="3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4pPr>
            <a:lvl5pPr marL="3047924" lvl="4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5pPr>
            <a:lvl6pPr marL="3657509" lvl="5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6pPr>
            <a:lvl7pPr marL="4267093" lvl="6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7pPr>
            <a:lvl8pPr marL="4876678" lvl="7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8pPr>
            <a:lvl9pPr marL="5486263" lvl="8" indent="-507987">
              <a:spcBef>
                <a:spcPts val="1333"/>
              </a:spcBef>
              <a:spcAft>
                <a:spcPts val="1333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96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1085700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5861497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5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1160600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4311516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7387533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79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90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5370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F981A-BBD4-60BC-AD59-E3E367CE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Personas – para QUEM nós trabalhamos!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0A0E51-E4E6-525A-E167-01E35BCC0F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pt-BR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1</a:t>
            </a:fld>
            <a:endParaRPr lang="pt-BR" kern="0">
              <a:solidFill>
                <a:srgbClr val="FFFFFF"/>
              </a:solidFill>
            </a:endParaRPr>
          </a:p>
        </p:txBody>
      </p:sp>
      <p:grpSp>
        <p:nvGrpSpPr>
          <p:cNvPr id="7" name="Google Shape;271;p18">
            <a:extLst>
              <a:ext uri="{FF2B5EF4-FFF2-40B4-BE49-F238E27FC236}">
                <a16:creationId xmlns:a16="http://schemas.microsoft.com/office/drawing/2014/main" id="{17A883E3-6BB7-F082-EDAD-A63F7AFFE724}"/>
              </a:ext>
            </a:extLst>
          </p:cNvPr>
          <p:cNvGrpSpPr/>
          <p:nvPr/>
        </p:nvGrpSpPr>
        <p:grpSpPr>
          <a:xfrm>
            <a:off x="416622" y="783014"/>
            <a:ext cx="412029" cy="502449"/>
            <a:chOff x="596350" y="929175"/>
            <a:chExt cx="407950" cy="497475"/>
          </a:xfrm>
        </p:grpSpPr>
        <p:sp>
          <p:nvSpPr>
            <p:cNvPr id="8" name="Google Shape;272;p18">
              <a:extLst>
                <a:ext uri="{FF2B5EF4-FFF2-40B4-BE49-F238E27FC236}">
                  <a16:creationId xmlns:a16="http://schemas.microsoft.com/office/drawing/2014/main" id="{E89CA551-BA79-71E4-48FE-B485005DCEF8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273;p18">
              <a:extLst>
                <a:ext uri="{FF2B5EF4-FFF2-40B4-BE49-F238E27FC236}">
                  <a16:creationId xmlns:a16="http://schemas.microsoft.com/office/drawing/2014/main" id="{064356BF-455F-6BDC-081A-4EF178085A2E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274;p18">
              <a:extLst>
                <a:ext uri="{FF2B5EF4-FFF2-40B4-BE49-F238E27FC236}">
                  <a16:creationId xmlns:a16="http://schemas.microsoft.com/office/drawing/2014/main" id="{B8207246-0195-9BAD-0BB3-C967C51BC9D9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275;p18">
              <a:extLst>
                <a:ext uri="{FF2B5EF4-FFF2-40B4-BE49-F238E27FC236}">
                  <a16:creationId xmlns:a16="http://schemas.microsoft.com/office/drawing/2014/main" id="{CFD0C8DE-1F07-490A-05B2-46C805D00485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276;p18">
              <a:extLst>
                <a:ext uri="{FF2B5EF4-FFF2-40B4-BE49-F238E27FC236}">
                  <a16:creationId xmlns:a16="http://schemas.microsoft.com/office/drawing/2014/main" id="{930C3CBE-50BF-4C7A-AE2A-C494A602AD92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277;p18">
              <a:extLst>
                <a:ext uri="{FF2B5EF4-FFF2-40B4-BE49-F238E27FC236}">
                  <a16:creationId xmlns:a16="http://schemas.microsoft.com/office/drawing/2014/main" id="{8B1C7340-A834-D961-B6BC-0C02D1606624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278;p18">
              <a:extLst>
                <a:ext uri="{FF2B5EF4-FFF2-40B4-BE49-F238E27FC236}">
                  <a16:creationId xmlns:a16="http://schemas.microsoft.com/office/drawing/2014/main" id="{3AB39317-4BD9-F21D-3EBA-1A8E54505E10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5" name="Espaço Reservado para Imagem 38">
            <a:extLst>
              <a:ext uri="{FF2B5EF4-FFF2-40B4-BE49-F238E27FC236}">
                <a16:creationId xmlns:a16="http://schemas.microsoft.com/office/drawing/2014/main" id="{34339176-B0BB-F836-8D76-FA669E772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3" b="1462"/>
          <a:stretch/>
        </p:blipFill>
        <p:spPr>
          <a:xfrm>
            <a:off x="4553291" y="2020515"/>
            <a:ext cx="2974373" cy="2855732"/>
          </a:xfrm>
          <a:prstGeom prst="rect">
            <a:avLst/>
          </a:prstGeom>
        </p:spPr>
      </p:pic>
      <p:pic>
        <p:nvPicPr>
          <p:cNvPr id="16" name="Espaço Reservado para Imagem 42">
            <a:extLst>
              <a:ext uri="{FF2B5EF4-FFF2-40B4-BE49-F238E27FC236}">
                <a16:creationId xmlns:a16="http://schemas.microsoft.com/office/drawing/2014/main" id="{13C14F76-1A36-70FC-A7F0-419C573EF2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8" r="24173"/>
          <a:stretch/>
        </p:blipFill>
        <p:spPr>
          <a:xfrm>
            <a:off x="8820022" y="2020515"/>
            <a:ext cx="3043581" cy="2847427"/>
          </a:xfrm>
          <a:prstGeom prst="rect">
            <a:avLst/>
          </a:prstGeom>
        </p:spPr>
      </p:pic>
      <p:pic>
        <p:nvPicPr>
          <p:cNvPr id="17" name="Espaço Reservado para Imagem 28">
            <a:extLst>
              <a:ext uri="{FF2B5EF4-FFF2-40B4-BE49-F238E27FC236}">
                <a16:creationId xmlns:a16="http://schemas.microsoft.com/office/drawing/2014/main" id="{F4F9F9A7-0DF6-5244-9EB3-F1A09E712A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286560" y="2006477"/>
            <a:ext cx="2974373" cy="2861465"/>
          </a:xfrm>
          <a:prstGeom prst="rect">
            <a:avLst/>
          </a:prstGeom>
        </p:spPr>
      </p:pic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34B201C0-CB0B-C1CC-27AE-664F377131B5}"/>
              </a:ext>
            </a:extLst>
          </p:cNvPr>
          <p:cNvSpPr txBox="1">
            <a:spLocks/>
          </p:cNvSpPr>
          <p:nvPr/>
        </p:nvSpPr>
        <p:spPr>
          <a:xfrm>
            <a:off x="286561" y="4916415"/>
            <a:ext cx="2974372" cy="480000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1219170"/>
            <a:r>
              <a:rPr lang="pt-BR" sz="1867" b="1" kern="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Tiozão do RH</a:t>
            </a:r>
          </a:p>
        </p:txBody>
      </p:sp>
      <p:sp>
        <p:nvSpPr>
          <p:cNvPr id="25" name="Espaço Reservado para Texto 6">
            <a:extLst>
              <a:ext uri="{FF2B5EF4-FFF2-40B4-BE49-F238E27FC236}">
                <a16:creationId xmlns:a16="http://schemas.microsoft.com/office/drawing/2014/main" id="{0838EAF6-B5F1-2EB1-30D0-CB9C2CB6E34A}"/>
              </a:ext>
            </a:extLst>
          </p:cNvPr>
          <p:cNvSpPr txBox="1">
            <a:spLocks/>
          </p:cNvSpPr>
          <p:nvPr/>
        </p:nvSpPr>
        <p:spPr>
          <a:xfrm>
            <a:off x="4553290" y="4911896"/>
            <a:ext cx="3016212" cy="480000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1219170"/>
            <a:r>
              <a:rPr lang="pt-BR" sz="1867" b="1" kern="0" dirty="0">
                <a:latin typeface="Roboto Condensed" panose="02000000000000000000" pitchFamily="2" charset="0"/>
                <a:ea typeface="Roboto Condensed" panose="02000000000000000000" pitchFamily="2" charset="0"/>
              </a:rPr>
              <a:t>Antenada</a:t>
            </a:r>
          </a:p>
        </p:txBody>
      </p:sp>
      <p:sp>
        <p:nvSpPr>
          <p:cNvPr id="26" name="Espaço Reservado para Texto 8">
            <a:extLst>
              <a:ext uri="{FF2B5EF4-FFF2-40B4-BE49-F238E27FC236}">
                <a16:creationId xmlns:a16="http://schemas.microsoft.com/office/drawing/2014/main" id="{80991C58-3A66-1A3F-925B-A2940C3D84D1}"/>
              </a:ext>
            </a:extLst>
          </p:cNvPr>
          <p:cNvSpPr txBox="1">
            <a:spLocks/>
          </p:cNvSpPr>
          <p:nvPr/>
        </p:nvSpPr>
        <p:spPr>
          <a:xfrm>
            <a:off x="8820022" y="4920655"/>
            <a:ext cx="3043581" cy="480000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1219170"/>
            <a:r>
              <a:rPr lang="pt-BR" sz="1867" b="1" kern="0" dirty="0">
                <a:latin typeface="Roboto Condensed" panose="02000000000000000000" pitchFamily="2" charset="0"/>
                <a:ea typeface="Roboto Condensed" panose="02000000000000000000" pitchFamily="2" charset="0"/>
              </a:rPr>
              <a:t>O Cara do </a:t>
            </a:r>
            <a:r>
              <a:rPr lang="pt-BR" sz="1867" b="1" kern="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Comex</a:t>
            </a:r>
            <a:endParaRPr lang="pt-BR" sz="1867" b="1" kern="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0D52D93-03ED-094C-6129-053D01D64C09}"/>
              </a:ext>
            </a:extLst>
          </p:cNvPr>
          <p:cNvSpPr txBox="1"/>
          <p:nvPr/>
        </p:nvSpPr>
        <p:spPr>
          <a:xfrm>
            <a:off x="8732023" y="5221673"/>
            <a:ext cx="3219579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1467" kern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  <a:sym typeface="Arial"/>
              </a:rPr>
              <a:t>Roberto é trabalhador e super família. ´Tem uma filha deficiente auditiva e busca mais acessibilidade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8D43537-5D75-1A62-7975-845380B51B57}"/>
              </a:ext>
            </a:extLst>
          </p:cNvPr>
          <p:cNvSpPr txBox="1"/>
          <p:nvPr/>
        </p:nvSpPr>
        <p:spPr>
          <a:xfrm>
            <a:off x="4591300" y="5219980"/>
            <a:ext cx="3219579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1467" kern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  <a:sym typeface="Arial"/>
              </a:rPr>
              <a:t>Mary Jane é uma jovem rodeada de muitos amigos, totalmente conectada a internet e com muita facilidade com novos app.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B70503F-D1DB-3987-019B-8B64BD8F14B3}"/>
              </a:ext>
            </a:extLst>
          </p:cNvPr>
          <p:cNvSpPr txBox="1"/>
          <p:nvPr/>
        </p:nvSpPr>
        <p:spPr>
          <a:xfrm>
            <a:off x="328397" y="5219981"/>
            <a:ext cx="3219579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1467" kern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  <a:sym typeface="Arial"/>
              </a:rPr>
              <a:t>João sempre trabalhou muito, deixando assim sua família de lado e não e muito ligado as tecnologias novas.</a:t>
            </a:r>
          </a:p>
        </p:txBody>
      </p:sp>
    </p:spTree>
    <p:extLst>
      <p:ext uri="{BB962C8B-B14F-4D97-AF65-F5344CB8AC3E}">
        <p14:creationId xmlns:p14="http://schemas.microsoft.com/office/powerpoint/2010/main" val="116562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Personas – para QUEM nós trabalhamos!</a:t>
            </a:r>
            <a:endParaRPr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kern="0" dirty="0">
                <a:solidFill>
                  <a:srgbClr val="FFFFFF"/>
                </a:solidFill>
              </a:rPr>
              <a:t>11</a:t>
            </a:r>
            <a:endParaRPr kern="0" dirty="0">
              <a:solidFill>
                <a:srgbClr val="FFFFFF"/>
              </a:solidFill>
            </a:endParaRPr>
          </a:p>
        </p:txBody>
      </p:sp>
      <p:grpSp>
        <p:nvGrpSpPr>
          <p:cNvPr id="271" name="Google Shape;271;p18"/>
          <p:cNvGrpSpPr/>
          <p:nvPr/>
        </p:nvGrpSpPr>
        <p:grpSpPr>
          <a:xfrm>
            <a:off x="416622" y="783014"/>
            <a:ext cx="412029" cy="502449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59969462-1012-22A0-AC32-6C249CF20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9136" y="1"/>
            <a:ext cx="662865" cy="420801"/>
          </a:xfrm>
          <a:prstGeom prst="rect">
            <a:avLst/>
          </a:prstGeom>
        </p:spPr>
      </p:pic>
      <p:pic>
        <p:nvPicPr>
          <p:cNvPr id="17" name="Espaço Reservado para 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" r="947"/>
          <a:stretch>
            <a:fillRect/>
          </a:stretch>
        </p:blipFill>
        <p:spPr>
          <a:xfrm>
            <a:off x="0" y="1774093"/>
            <a:ext cx="3665416" cy="199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tângulo 18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4124157" y="3970670"/>
            <a:ext cx="1344953" cy="1063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0" name="Retângulo 19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9405744" y="3959232"/>
            <a:ext cx="1344953" cy="1063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1" name="Retângulo 20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6722142" y="3970670"/>
            <a:ext cx="1344953" cy="1063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2" name="Retângulo 21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7066213" y="1753443"/>
            <a:ext cx="1344953" cy="1063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3" name="Retângulo 22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4335790" y="1753443"/>
            <a:ext cx="1344953" cy="1063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4" name="Retângulo 23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9862236" y="1719255"/>
            <a:ext cx="1344953" cy="1063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401389" y="2037743"/>
            <a:ext cx="121375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1867" kern="0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Dores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6994771" y="1992923"/>
            <a:ext cx="1481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1600" kern="0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Necessidade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9320127" y="4094073"/>
            <a:ext cx="151618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1867" kern="0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O que fala e faz ?!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6779137" y="4153391"/>
            <a:ext cx="1213752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1867" kern="0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O que ouve ?!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072931" y="4264771"/>
            <a:ext cx="144740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1867" kern="0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O que vê </a:t>
            </a:r>
            <a:r>
              <a:rPr lang="pt-BR" sz="1600" kern="0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?!</a:t>
            </a:r>
            <a:endParaRPr lang="pt-BR" sz="1867" kern="0" dirty="0">
              <a:solidFill>
                <a:srgbClr val="000000"/>
              </a:solidFill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9931627" y="1944026"/>
            <a:ext cx="1213752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1867" kern="0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Pensa e Sente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-39076" y="3781116"/>
            <a:ext cx="3665416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1867" b="1" kern="0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Persona 01: Tiozão do RH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-39075" y="4110896"/>
            <a:ext cx="3704492" cy="2801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9170">
              <a:buClr>
                <a:srgbClr val="000000"/>
              </a:buClr>
            </a:pPr>
            <a:r>
              <a:rPr lang="pt-BR" sz="1467" b="1" kern="0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Descrição:</a:t>
            </a:r>
            <a:r>
              <a:rPr lang="pt-BR" sz="1467" kern="0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 João Trabalha na área de RH por mais de 30 anos, chegou a gerente na empresa, foi um profissional dedicado e priorizou sempre a empresa e o trabalho, porem a família vinha sempre depois, com isso sente falta do tempo que perdeu com os filhos, esposa e mesmo amigos, gosta de esportes mas só acompanhava quando possível, acabou ficando mais sedentário e hoje quer reverter isso, nunca saiu do pais por falta de tempo, conseguiu economizar algum dinheiro que está aplicado.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072932" y="2837163"/>
            <a:ext cx="1870669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1467" kern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  <a:sym typeface="Arial"/>
              </a:rPr>
              <a:t>Tem dificuldade com tecnologias novas – celular, tablet, etc.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4082651" y="5045323"/>
            <a:ext cx="1386459" cy="167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1467" kern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  <a:sym typeface="Arial"/>
              </a:rPr>
              <a:t>Aplicativo fácil, simples porém com bastante cupons e vouchers para desconto e promoções.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362361" y="2821139"/>
            <a:ext cx="2746815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1467" kern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  <a:sym typeface="Arial"/>
              </a:rPr>
              <a:t>Ter um tecnologia simples e de fácil entendimento, com alguns exemplos básicos e principalmente uma “letra grande”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9599376" y="2757909"/>
            <a:ext cx="1870669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1467" kern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  <a:sym typeface="Arial"/>
              </a:rPr>
              <a:t>Sempre cansado; desmotivado; sem muita atividade.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4885732" y="3649963"/>
            <a:ext cx="135072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endParaRPr lang="pt-BR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6674917" y="5080742"/>
            <a:ext cx="1532911" cy="128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1467" kern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  <a:sym typeface="Arial"/>
              </a:rPr>
              <a:t>Bastantes parceiros com a possibilidade de acumulo de pontos</a:t>
            </a:r>
            <a:r>
              <a:rPr lang="pt-BR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763845" y="5006759"/>
            <a:ext cx="2706200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1467" kern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  <a:sym typeface="Arial"/>
              </a:rPr>
              <a:t>Baixa o app, verificar o manuseio e vê se atende o esperado, para depois  compartilha com outras pessoas.</a:t>
            </a:r>
          </a:p>
        </p:txBody>
      </p:sp>
    </p:spTree>
    <p:extLst>
      <p:ext uri="{BB962C8B-B14F-4D97-AF65-F5344CB8AC3E}">
        <p14:creationId xmlns:p14="http://schemas.microsoft.com/office/powerpoint/2010/main" val="259708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Personas – para QUEM nós trabalhamos!</a:t>
            </a:r>
            <a:endParaRPr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kern="0" dirty="0">
                <a:solidFill>
                  <a:srgbClr val="FFFFFF"/>
                </a:solidFill>
              </a:rPr>
              <a:t>11</a:t>
            </a:r>
            <a:endParaRPr kern="0" dirty="0">
              <a:solidFill>
                <a:srgbClr val="FFFFFF"/>
              </a:solidFill>
            </a:endParaRPr>
          </a:p>
        </p:txBody>
      </p:sp>
      <p:grpSp>
        <p:nvGrpSpPr>
          <p:cNvPr id="271" name="Google Shape;271;p18"/>
          <p:cNvGrpSpPr/>
          <p:nvPr/>
        </p:nvGrpSpPr>
        <p:grpSpPr>
          <a:xfrm>
            <a:off x="416622" y="783014"/>
            <a:ext cx="412029" cy="502449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59969462-1012-22A0-AC32-6C249CF20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9136" y="1"/>
            <a:ext cx="662865" cy="420801"/>
          </a:xfrm>
          <a:prstGeom prst="rect">
            <a:avLst/>
          </a:prstGeom>
        </p:spPr>
      </p:pic>
      <p:sp>
        <p:nvSpPr>
          <p:cNvPr id="19" name="Retângulo 18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4124157" y="4068638"/>
            <a:ext cx="1344953" cy="1063069"/>
          </a:xfrm>
          <a:prstGeom prst="rect">
            <a:avLst/>
          </a:prstGeom>
          <a:solidFill>
            <a:srgbClr val="FF0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0" name="Retângulo 19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10105812" y="4036390"/>
            <a:ext cx="1344953" cy="1063069"/>
          </a:xfrm>
          <a:prstGeom prst="rect">
            <a:avLst/>
          </a:prstGeom>
          <a:solidFill>
            <a:srgbClr val="FF0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1" name="Retângulo 20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7074817" y="4036390"/>
            <a:ext cx="1344953" cy="1063069"/>
          </a:xfrm>
          <a:prstGeom prst="rect">
            <a:avLst/>
          </a:prstGeom>
          <a:solidFill>
            <a:srgbClr val="FF0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2" name="Retângulo 21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7514745" y="1753443"/>
            <a:ext cx="1344953" cy="1063069"/>
          </a:xfrm>
          <a:prstGeom prst="rect">
            <a:avLst/>
          </a:prstGeom>
          <a:solidFill>
            <a:srgbClr val="FF0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3" name="Retângulo 22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4555032" y="1774094"/>
            <a:ext cx="1344953" cy="1063069"/>
          </a:xfrm>
          <a:prstGeom prst="rect">
            <a:avLst/>
          </a:prstGeom>
          <a:solidFill>
            <a:srgbClr val="FF0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4" name="Retângulo 23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10474458" y="1741334"/>
            <a:ext cx="1344953" cy="1063069"/>
          </a:xfrm>
          <a:prstGeom prst="rect">
            <a:avLst/>
          </a:prstGeom>
          <a:solidFill>
            <a:srgbClr val="FF0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600484" y="1992923"/>
            <a:ext cx="121375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1867" kern="0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Dores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7528919" y="1992923"/>
            <a:ext cx="1481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1600" kern="0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Necessidade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0020195" y="4171230"/>
            <a:ext cx="151618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1867" kern="0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O que fala e faz ?!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7131812" y="4219111"/>
            <a:ext cx="1213752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1867" kern="0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O que ouve ?!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072931" y="4362739"/>
            <a:ext cx="144740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1867" kern="0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O que vê </a:t>
            </a:r>
            <a:r>
              <a:rPr lang="pt-BR" sz="1600" kern="0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?!</a:t>
            </a:r>
            <a:endParaRPr lang="pt-BR" sz="1867" kern="0" dirty="0">
              <a:solidFill>
                <a:srgbClr val="000000"/>
              </a:solidFill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0543849" y="1966105"/>
            <a:ext cx="1213752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1867" kern="0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Pensa e Sente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-39076" y="3781116"/>
            <a:ext cx="3665416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1867" b="1" kern="0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Persona 02: Antenada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-39075" y="4110896"/>
            <a:ext cx="3704492" cy="2350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9170">
              <a:buClr>
                <a:srgbClr val="000000"/>
              </a:buClr>
            </a:pPr>
            <a:r>
              <a:rPr lang="pt-BR" sz="1467" b="1" kern="0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Descrição: M</a:t>
            </a:r>
            <a:r>
              <a:rPr lang="pt-BR" sz="1467" kern="0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ary Jane é uma estudante que está no ultimo semestre de ciências da computação e estagiária em uma multinacional alemã. Ela ainda mora com os pais e mantém uma boa relação com os amigos. Por viver conectada e depender totalmente da internet, ela tem facilidade com aplicativos e funcionalidades online, buscando sempre aumentar a teia de conexões através das redes sociais.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711957" y="2816513"/>
            <a:ext cx="2959713" cy="122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1467" kern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  <a:sym typeface="Arial"/>
              </a:rPr>
              <a:t>Por ser jovem e gostar de aproveitar sua vida, May tem dificuldade em guardar dinheiro e necessita economizar o possível em compras online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4106116" y="5147339"/>
            <a:ext cx="1350725" cy="144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1467" kern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  <a:sym typeface="Arial"/>
              </a:rPr>
              <a:t>Credibilidade do app, descontos relevantes, conexões com redes sociais.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757286" y="2837163"/>
            <a:ext cx="2833029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1467" kern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  <a:sym typeface="Arial"/>
              </a:rPr>
              <a:t>Ter uma tecnologia pratica com poder de conexão e que lhe ajude a economizar em compras online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9788389" y="2762513"/>
            <a:ext cx="2352145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1467" kern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  <a:sym typeface="Arial"/>
              </a:rPr>
              <a:t>Determinada à cumprir seus objetivos, mas ao mesmo tempo um pouco ansiosa de não conquista-los.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6901543" y="5099460"/>
            <a:ext cx="1654629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1467" kern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  <a:sym typeface="Arial"/>
              </a:rPr>
              <a:t>O acesso é pratico e tem boas promoções.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9176990" y="5099459"/>
            <a:ext cx="2833029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1467" kern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  <a:sym typeface="Arial"/>
              </a:rPr>
              <a:t>Baixa o app, verifica as promoções relevantes para ela e gera um feedback nas redes sociais.</a:t>
            </a:r>
          </a:p>
        </p:txBody>
      </p:sp>
      <p:pic>
        <p:nvPicPr>
          <p:cNvPr id="3" name="Espaço Reservado para Imagem 12">
            <a:extLst>
              <a:ext uri="{FF2B5EF4-FFF2-40B4-BE49-F238E27FC236}">
                <a16:creationId xmlns:a16="http://schemas.microsoft.com/office/drawing/2014/main" id="{59F4FF33-0B31-80BC-10E6-DD572BE4B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" y="1759483"/>
            <a:ext cx="3615931" cy="2097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388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Personas – para QUEM nós trabalhamos!</a:t>
            </a:r>
            <a:endParaRPr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kern="0" dirty="0">
                <a:solidFill>
                  <a:srgbClr val="FFFFFF"/>
                </a:solidFill>
              </a:rPr>
              <a:t>11</a:t>
            </a:r>
            <a:endParaRPr kern="0" dirty="0">
              <a:solidFill>
                <a:srgbClr val="FFFFFF"/>
              </a:solidFill>
            </a:endParaRPr>
          </a:p>
        </p:txBody>
      </p:sp>
      <p:grpSp>
        <p:nvGrpSpPr>
          <p:cNvPr id="271" name="Google Shape;271;p18"/>
          <p:cNvGrpSpPr/>
          <p:nvPr/>
        </p:nvGrpSpPr>
        <p:grpSpPr>
          <a:xfrm>
            <a:off x="416622" y="783014"/>
            <a:ext cx="412029" cy="502449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59969462-1012-22A0-AC32-6C249CF20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9136" y="1"/>
            <a:ext cx="662865" cy="420801"/>
          </a:xfrm>
          <a:prstGeom prst="rect">
            <a:avLst/>
          </a:prstGeom>
        </p:spPr>
      </p:pic>
      <p:sp>
        <p:nvSpPr>
          <p:cNvPr id="19" name="Retângulo 18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4353220" y="3970670"/>
            <a:ext cx="1344953" cy="10630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highlight>
                <a:srgbClr val="0000FF"/>
              </a:highlight>
              <a:latin typeface="Arial"/>
              <a:sym typeface="Arial"/>
            </a:endParaRPr>
          </a:p>
        </p:txBody>
      </p:sp>
      <p:sp>
        <p:nvSpPr>
          <p:cNvPr id="20" name="Retângulo 19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9706365" y="3961906"/>
            <a:ext cx="1344953" cy="10630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highlight>
                <a:srgbClr val="0000FF"/>
              </a:highlight>
              <a:latin typeface="Arial"/>
              <a:sym typeface="Arial"/>
            </a:endParaRPr>
          </a:p>
        </p:txBody>
      </p:sp>
      <p:sp>
        <p:nvSpPr>
          <p:cNvPr id="21" name="Retângulo 20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7061860" y="3938422"/>
            <a:ext cx="1344953" cy="10630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highlight>
                <a:srgbClr val="0000FF"/>
              </a:highlight>
              <a:latin typeface="Arial"/>
              <a:sym typeface="Arial"/>
            </a:endParaRPr>
          </a:p>
        </p:txBody>
      </p:sp>
      <p:sp>
        <p:nvSpPr>
          <p:cNvPr id="22" name="Retângulo 21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7589925" y="1774094"/>
            <a:ext cx="1344953" cy="10630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highlight>
                <a:srgbClr val="0000FF"/>
              </a:highlight>
              <a:latin typeface="Arial"/>
              <a:sym typeface="Arial"/>
            </a:endParaRPr>
          </a:p>
        </p:txBody>
      </p:sp>
      <p:sp>
        <p:nvSpPr>
          <p:cNvPr id="23" name="Retângulo 22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4754464" y="1762510"/>
            <a:ext cx="1344953" cy="10630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highlight>
                <a:srgbClr val="0000FF"/>
              </a:highlight>
              <a:latin typeface="Arial"/>
              <a:sym typeface="Arial"/>
            </a:endParaRPr>
          </a:p>
        </p:txBody>
      </p:sp>
      <p:sp>
        <p:nvSpPr>
          <p:cNvPr id="24" name="Retângulo 23" title="Plano de Fundo de Ícone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10419545" y="1718327"/>
            <a:ext cx="1344953" cy="10630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highlight>
                <a:srgbClr val="0000FF"/>
              </a:highlight>
              <a:latin typeface="Arial"/>
              <a:sym typeface="Arial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799916" y="1981339"/>
            <a:ext cx="121375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1867" kern="0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Dores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7518483" y="2013574"/>
            <a:ext cx="1481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1600" kern="0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Necessidade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9620749" y="4096746"/>
            <a:ext cx="151618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1867" kern="0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O que fala e faz ?!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7131812" y="4121143"/>
            <a:ext cx="1213752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1867" kern="0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O que ouve ?!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4301993" y="4243227"/>
            <a:ext cx="144740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1867" kern="0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O que vê </a:t>
            </a:r>
            <a:r>
              <a:rPr lang="pt-BR" sz="1600" kern="0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?!</a:t>
            </a:r>
            <a:endParaRPr lang="pt-BR" sz="1867" kern="0" dirty="0">
              <a:solidFill>
                <a:srgbClr val="000000"/>
              </a:solidFill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0488936" y="1943098"/>
            <a:ext cx="1213752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1867" kern="0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Pensa e Sente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-39076" y="3781116"/>
            <a:ext cx="3665416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1867" b="1" kern="0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Persona 03: </a:t>
            </a:r>
            <a:r>
              <a:rPr lang="pt-BR" sz="1867" b="1" kern="0" dirty="0" err="1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Comex</a:t>
            </a:r>
            <a:endParaRPr lang="pt-BR" sz="1867" b="1" kern="0" dirty="0">
              <a:solidFill>
                <a:srgbClr val="000000"/>
              </a:solidFill>
              <a:latin typeface="Roboto Condensed" panose="020B0604020202020204" charset="0"/>
              <a:ea typeface="Roboto Condensed" panose="020B0604020202020204" charset="0"/>
              <a:cs typeface="Arial"/>
              <a:sym typeface="Arial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-39075" y="4110896"/>
            <a:ext cx="3704492" cy="1898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9170">
              <a:buClr>
                <a:srgbClr val="000000"/>
              </a:buClr>
            </a:pPr>
            <a:r>
              <a:rPr lang="pt-BR" sz="1467" b="1" kern="0" dirty="0">
                <a:solidFill>
                  <a:srgbClr val="000000"/>
                </a:solidFill>
                <a:latin typeface="Roboto Condensed" panose="020B0604020202020204" charset="0"/>
                <a:ea typeface="Roboto Condensed" panose="020B0604020202020204" charset="0"/>
                <a:cs typeface="Arial"/>
                <a:sym typeface="Arial"/>
              </a:rPr>
              <a:t>Descrição: </a:t>
            </a:r>
            <a:r>
              <a:rPr lang="pt-BR" sz="1467" kern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  <a:sym typeface="Arial"/>
              </a:rPr>
              <a:t>Roberto Moraes é funcionário de uma multinacional de comercio exterior. Ele é casado com uma médica e tem duas filhas. Uma de suas filhas é deficiente auditiva.</a:t>
            </a:r>
          </a:p>
          <a:p>
            <a:pPr algn="just" defTabSz="1219170">
              <a:buClr>
                <a:srgbClr val="000000"/>
              </a:buClr>
            </a:pPr>
            <a:r>
              <a:rPr lang="pt-BR" sz="1467" kern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  <a:sym typeface="Arial"/>
              </a:rPr>
              <a:t>Ele domina algumas tecnologias relacionadas ao trabalho, mas não tem muita paciência para aprender tecnologias elaboradas.  Busca sempre inovações  com acessibilidade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724800" y="2837163"/>
            <a:ext cx="3275811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467" kern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  <a:sym typeface="Arial"/>
              </a:rPr>
              <a:t>Por mais que seja novo de idade não tem muita desenvoltura com a tecnologia. Busca inclusão, já que possui uma filha com deficiência auditiva.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4124156" y="5045323"/>
            <a:ext cx="135072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endParaRPr lang="pt-BR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994771" y="2837164"/>
            <a:ext cx="3179207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467" kern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  <a:sym typeface="Arial"/>
              </a:rPr>
              <a:t>Ter uma tecnologia com acessibilidade e acessível a pessoas sem grandes conhecimento tecnológicos.  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10206197" y="2762512"/>
            <a:ext cx="1926420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467" kern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  <a:sym typeface="Arial"/>
              </a:rPr>
              <a:t>Sempre motivado e junto com a família.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7074816" y="5018057"/>
            <a:ext cx="1350725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467" kern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  <a:sym typeface="Arial"/>
              </a:rPr>
              <a:t>Facilidade no acesso, boas promoções e parceiros.  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795657" y="5001491"/>
            <a:ext cx="3179207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467" kern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  <a:sym typeface="Arial"/>
              </a:rPr>
              <a:t>Baixa o app. Verifica a questão da acessibilidade . Vê se realmente pode ter alguma vantagem financeira. Dá o seu feedback na loja virtual</a:t>
            </a:r>
          </a:p>
        </p:txBody>
      </p:sp>
      <p:pic>
        <p:nvPicPr>
          <p:cNvPr id="4" name="Espaço Reservado para Imagem 12">
            <a:extLst>
              <a:ext uri="{FF2B5EF4-FFF2-40B4-BE49-F238E27FC236}">
                <a16:creationId xmlns:a16="http://schemas.microsoft.com/office/drawing/2014/main" id="{9D2E785A-187B-FD25-3A7C-FB1DCB1E0A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" t="785" r="26115" b="241"/>
          <a:stretch/>
        </p:blipFill>
        <p:spPr>
          <a:xfrm>
            <a:off x="59383" y="1751597"/>
            <a:ext cx="3489360" cy="202250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5F37470-F540-8986-5847-57219E3D5EE5}"/>
              </a:ext>
            </a:extLst>
          </p:cNvPr>
          <p:cNvSpPr txBox="1"/>
          <p:nvPr/>
        </p:nvSpPr>
        <p:spPr>
          <a:xfrm>
            <a:off x="4038543" y="5033739"/>
            <a:ext cx="1975125" cy="122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467" kern="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  <a:sym typeface="Arial"/>
              </a:rPr>
              <a:t>Comentários de quem utiliza o app, acessibilidade, descontos relevantes, facilidades.</a:t>
            </a:r>
          </a:p>
        </p:txBody>
      </p:sp>
    </p:spTree>
    <p:extLst>
      <p:ext uri="{BB962C8B-B14F-4D97-AF65-F5344CB8AC3E}">
        <p14:creationId xmlns:p14="http://schemas.microsoft.com/office/powerpoint/2010/main" val="1947217952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668</Words>
  <Application>Microsoft Office PowerPoint</Application>
  <PresentationFormat>Widescreen</PresentationFormat>
  <Paragraphs>57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Arvo</vt:lpstr>
      <vt:lpstr>Calibri</vt:lpstr>
      <vt:lpstr>Roboto Condensed</vt:lpstr>
      <vt:lpstr>Roboto Condensed Light</vt:lpstr>
      <vt:lpstr>Salerio template</vt:lpstr>
      <vt:lpstr>Personas – para QUEM nós trabalhamos!</vt:lpstr>
      <vt:lpstr>Personas – para QUEM nós trabalhamos!</vt:lpstr>
      <vt:lpstr>Personas – para QUEM nós trabalhamos!</vt:lpstr>
      <vt:lpstr>Personas – para QUEM nós trabalhamos!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Personas – para QUEM nós trabalhamos no fim!</dc:title>
  <dc:creator>Gabriel Veríssimo</dc:creator>
  <cp:lastModifiedBy>Fernando Rodrigues Cervantes</cp:lastModifiedBy>
  <cp:revision>2</cp:revision>
  <dcterms:created xsi:type="dcterms:W3CDTF">2022-09-21T23:34:09Z</dcterms:created>
  <dcterms:modified xsi:type="dcterms:W3CDTF">2022-09-22T09:08:45Z</dcterms:modified>
</cp:coreProperties>
</file>