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95" r:id="rId7"/>
    <p:sldId id="265" r:id="rId8"/>
    <p:sldId id="266" r:id="rId9"/>
    <p:sldId id="297" r:id="rId10"/>
    <p:sldId id="262" r:id="rId11"/>
    <p:sldId id="298" r:id="rId12"/>
    <p:sldId id="309" r:id="rId13"/>
    <p:sldId id="310" r:id="rId14"/>
    <p:sldId id="311" r:id="rId15"/>
    <p:sldId id="312" r:id="rId16"/>
    <p:sldId id="306" r:id="rId17"/>
    <p:sldId id="263" r:id="rId18"/>
    <p:sldId id="303" r:id="rId19"/>
    <p:sldId id="301" r:id="rId20"/>
    <p:sldId id="304" r:id="rId21"/>
    <p:sldId id="305" r:id="rId22"/>
    <p:sldId id="278" r:id="rId23"/>
    <p:sldId id="279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7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522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15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24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147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97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2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654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0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59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fernandocervantes.proto.io/editor/index.cfm?id=30dee24e-c244-4dd9-9ed2-03ad9fbc30c7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ScreenDevs</a:t>
            </a:r>
            <a:br>
              <a:rPr lang="en" sz="3600" dirty="0">
                <a:solidFill>
                  <a:schemeClr val="tx1"/>
                </a:solidFill>
              </a:rPr>
            </a:br>
            <a:r>
              <a:rPr lang="en" dirty="0"/>
              <a:t>Solução ILoveVouchers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FA389F-4E97-EEBF-ABFA-EAEE1E13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541764" y="719118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O Conceito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1913360" y="1754006"/>
            <a:ext cx="4038615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/>
              <a:t>Adalberto, nosso cliente.</a:t>
            </a:r>
            <a:endParaRPr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2F9FA0-723B-72AC-A99A-296D4BCE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63488A-CDBB-AD85-D559-384B0D67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8" y="1969221"/>
            <a:ext cx="1152686" cy="1124107"/>
          </a:xfrm>
          <a:prstGeom prst="rect">
            <a:avLst/>
          </a:prstGeom>
        </p:spPr>
      </p:pic>
      <p:sp>
        <p:nvSpPr>
          <p:cNvPr id="5" name="Google Shape;249;p17">
            <a:extLst>
              <a:ext uri="{FF2B5EF4-FFF2-40B4-BE49-F238E27FC236}">
                <a16:creationId xmlns:a16="http://schemas.microsoft.com/office/drawing/2014/main" id="{948C78AF-8E4B-650C-6233-564A166FB5C6}"/>
              </a:ext>
            </a:extLst>
          </p:cNvPr>
          <p:cNvSpPr txBox="1">
            <a:spLocks/>
          </p:cNvSpPr>
          <p:nvPr/>
        </p:nvSpPr>
        <p:spPr>
          <a:xfrm>
            <a:off x="541764" y="3207336"/>
            <a:ext cx="7846334" cy="153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“</a:t>
            </a:r>
            <a:r>
              <a:rPr lang="pt-BR" sz="2000" dirty="0"/>
              <a:t>Lançar um aplicativo que </a:t>
            </a:r>
            <a:r>
              <a:rPr lang="pt-BR" sz="2000" b="1" dirty="0"/>
              <a:t>permita</a:t>
            </a:r>
            <a:r>
              <a:rPr lang="pt-BR" sz="2000" dirty="0"/>
              <a:t> aos usuários ( clientes) cadastrados </a:t>
            </a:r>
            <a:r>
              <a:rPr lang="pt-BR" sz="2000" b="1" dirty="0"/>
              <a:t>pesquisar e obter cupons </a:t>
            </a:r>
            <a:r>
              <a:rPr lang="pt-BR" sz="2000" dirty="0"/>
              <a:t>de desconto para utilização como vouchers em outras compras...e tem que ser </a:t>
            </a:r>
            <a:r>
              <a:rPr lang="pt-BR" sz="2000" b="1" i="1" dirty="0"/>
              <a:t>RÁPIDO!</a:t>
            </a:r>
            <a:r>
              <a:rPr lang="pt-BR" sz="2000" dirty="0"/>
              <a:t>”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Conceitos Técnicos que serão aplicados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231500" y="1545075"/>
            <a:ext cx="2546076" cy="349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Linguagem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 ScreenDevs desenvolve em várias plataformas e linguagens – no caso desta aplicação indicamos </a:t>
            </a:r>
            <a:r>
              <a:rPr lang="en" b="1" dirty="0"/>
              <a:t>JavaScript e HTML5, </a:t>
            </a:r>
            <a:r>
              <a:rPr lang="en" dirty="0"/>
              <a:t>com utilização de apis para integração com os parceiros e serviços de autenticação (redes sociais).</a:t>
            </a: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2777576" y="1545076"/>
            <a:ext cx="2763826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Infraestrutura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Nossa sugestão é hospedar a solução toda em um </a:t>
            </a:r>
            <a:r>
              <a:rPr lang="en" b="1" dirty="0"/>
              <a:t>provedor de serviços na nuvem </a:t>
            </a:r>
            <a:r>
              <a:rPr lang="en" dirty="0"/>
              <a:t>– vamos avaliar neste caso o melhor custo / benefício entre os parceiros </a:t>
            </a:r>
            <a:r>
              <a:rPr lang="en" b="1" dirty="0"/>
              <a:t>(Google, MS. Amazon, etc</a:t>
            </a:r>
            <a:r>
              <a:rPr lang="en" dirty="0"/>
              <a:t>). 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779712" y="1545076"/>
            <a:ext cx="2896775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Suporte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Temos uma equipe dedicada que pode fornecer o </a:t>
            </a:r>
            <a:r>
              <a:rPr lang="pt-BR" b="1" dirty="0"/>
              <a:t>suporte (sustentação) </a:t>
            </a:r>
            <a:r>
              <a:rPr lang="pt-BR" dirty="0"/>
              <a:t>da aplicação, tanto técnica para melhorias e ajustes quanto para atendimento dos clientes e parceiros caso necessário.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10</a:t>
            </a:r>
            <a:endParaRPr dirty="0"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1B03C9BA-F59A-20F6-3709-9F97EFC7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4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F981A-BBD4-60BC-AD59-E3E367C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Personas – para QUEM nós vamos trabalhar!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A0E51-E4E6-525A-E167-01E35BCC0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r>
              <a:rPr lang="pt-BR" kern="0" dirty="0">
                <a:solidFill>
                  <a:srgbClr val="FFFFFF"/>
                </a:solidFill>
              </a:rPr>
              <a:t>11</a:t>
            </a:r>
          </a:p>
        </p:txBody>
      </p:sp>
      <p:grpSp>
        <p:nvGrpSpPr>
          <p:cNvPr id="7" name="Google Shape;271;p18">
            <a:extLst>
              <a:ext uri="{FF2B5EF4-FFF2-40B4-BE49-F238E27FC236}">
                <a16:creationId xmlns:a16="http://schemas.microsoft.com/office/drawing/2014/main" id="{17A883E3-6BB7-F082-EDAD-A63F7AFFE724}"/>
              </a:ext>
            </a:extLst>
          </p:cNvPr>
          <p:cNvGrpSpPr/>
          <p:nvPr/>
        </p:nvGrpSpPr>
        <p:grpSpPr>
          <a:xfrm>
            <a:off x="312467" y="587261"/>
            <a:ext cx="309022" cy="376837"/>
            <a:chOff x="596350" y="929175"/>
            <a:chExt cx="407950" cy="497475"/>
          </a:xfrm>
        </p:grpSpPr>
        <p:sp>
          <p:nvSpPr>
            <p:cNvPr id="8" name="Google Shape;272;p18">
              <a:extLst>
                <a:ext uri="{FF2B5EF4-FFF2-40B4-BE49-F238E27FC236}">
                  <a16:creationId xmlns:a16="http://schemas.microsoft.com/office/drawing/2014/main" id="{E89CA551-BA79-71E4-48FE-B485005DCEF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9" name="Google Shape;273;p18">
              <a:extLst>
                <a:ext uri="{FF2B5EF4-FFF2-40B4-BE49-F238E27FC236}">
                  <a16:creationId xmlns:a16="http://schemas.microsoft.com/office/drawing/2014/main" id="{064356BF-455F-6BDC-081A-4EF178085A2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10" name="Google Shape;274;p18">
              <a:extLst>
                <a:ext uri="{FF2B5EF4-FFF2-40B4-BE49-F238E27FC236}">
                  <a16:creationId xmlns:a16="http://schemas.microsoft.com/office/drawing/2014/main" id="{B8207246-0195-9BAD-0BB3-C967C51BC9D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11" name="Google Shape;275;p18">
              <a:extLst>
                <a:ext uri="{FF2B5EF4-FFF2-40B4-BE49-F238E27FC236}">
                  <a16:creationId xmlns:a16="http://schemas.microsoft.com/office/drawing/2014/main" id="{CFD0C8DE-1F07-490A-05B2-46C805D0048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12" name="Google Shape;276;p18">
              <a:extLst>
                <a:ext uri="{FF2B5EF4-FFF2-40B4-BE49-F238E27FC236}">
                  <a16:creationId xmlns:a16="http://schemas.microsoft.com/office/drawing/2014/main" id="{930C3CBE-50BF-4C7A-AE2A-C494A602AD9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13" name="Google Shape;277;p18">
              <a:extLst>
                <a:ext uri="{FF2B5EF4-FFF2-40B4-BE49-F238E27FC236}">
                  <a16:creationId xmlns:a16="http://schemas.microsoft.com/office/drawing/2014/main" id="{8B1C7340-A834-D961-B6BC-0C02D160662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14" name="Google Shape;278;p18">
              <a:extLst>
                <a:ext uri="{FF2B5EF4-FFF2-40B4-BE49-F238E27FC236}">
                  <a16:creationId xmlns:a16="http://schemas.microsoft.com/office/drawing/2014/main" id="{3AB39317-4BD9-F21D-3EBA-1A8E54505E1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</p:grpSp>
      <p:pic>
        <p:nvPicPr>
          <p:cNvPr id="15" name="Espaço Reservado para Imagem 38">
            <a:extLst>
              <a:ext uri="{FF2B5EF4-FFF2-40B4-BE49-F238E27FC236}">
                <a16:creationId xmlns:a16="http://schemas.microsoft.com/office/drawing/2014/main" id="{34339176-B0BB-F836-8D76-FA669E772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3" b="1462"/>
          <a:stretch/>
        </p:blipFill>
        <p:spPr>
          <a:xfrm>
            <a:off x="3414969" y="1515386"/>
            <a:ext cx="2230780" cy="2141799"/>
          </a:xfrm>
          <a:prstGeom prst="rect">
            <a:avLst/>
          </a:prstGeom>
        </p:spPr>
      </p:pic>
      <p:pic>
        <p:nvPicPr>
          <p:cNvPr id="16" name="Espaço Reservado para Imagem 42">
            <a:extLst>
              <a:ext uri="{FF2B5EF4-FFF2-40B4-BE49-F238E27FC236}">
                <a16:creationId xmlns:a16="http://schemas.microsoft.com/office/drawing/2014/main" id="{13C14F76-1A36-70FC-A7F0-419C573EF2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8" r="24173"/>
          <a:stretch/>
        </p:blipFill>
        <p:spPr>
          <a:xfrm>
            <a:off x="6615017" y="1515387"/>
            <a:ext cx="2282686" cy="2135570"/>
          </a:xfrm>
          <a:prstGeom prst="rect">
            <a:avLst/>
          </a:prstGeom>
        </p:spPr>
      </p:pic>
      <p:pic>
        <p:nvPicPr>
          <p:cNvPr id="17" name="Espaço Reservado para Imagem 28">
            <a:extLst>
              <a:ext uri="{FF2B5EF4-FFF2-40B4-BE49-F238E27FC236}">
                <a16:creationId xmlns:a16="http://schemas.microsoft.com/office/drawing/2014/main" id="{F4F9F9A7-0DF6-5244-9EB3-F1A09E712A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214920" y="1504858"/>
            <a:ext cx="2230780" cy="2146099"/>
          </a:xfrm>
          <a:prstGeom prst="rect">
            <a:avLst/>
          </a:prstGeom>
        </p:spPr>
      </p:pic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4B201C0-CB0B-C1CC-27AE-664F377131B5}"/>
              </a:ext>
            </a:extLst>
          </p:cNvPr>
          <p:cNvSpPr txBox="1">
            <a:spLocks/>
          </p:cNvSpPr>
          <p:nvPr/>
        </p:nvSpPr>
        <p:spPr>
          <a:xfrm>
            <a:off x="214921" y="3687311"/>
            <a:ext cx="2230779" cy="3600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8"/>
            <a:r>
              <a:rPr lang="pt-B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Tiozão do RH</a:t>
            </a:r>
          </a:p>
        </p:txBody>
      </p:sp>
      <p:sp>
        <p:nvSpPr>
          <p:cNvPr id="25" name="Espaço Reservado para Texto 6">
            <a:extLst>
              <a:ext uri="{FF2B5EF4-FFF2-40B4-BE49-F238E27FC236}">
                <a16:creationId xmlns:a16="http://schemas.microsoft.com/office/drawing/2014/main" id="{0838EAF6-B5F1-2EB1-30D0-CB9C2CB6E34A}"/>
              </a:ext>
            </a:extLst>
          </p:cNvPr>
          <p:cNvSpPr txBox="1">
            <a:spLocks/>
          </p:cNvSpPr>
          <p:nvPr/>
        </p:nvSpPr>
        <p:spPr>
          <a:xfrm>
            <a:off x="3414968" y="3683922"/>
            <a:ext cx="2262159" cy="3600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8"/>
            <a:r>
              <a:rPr lang="pt-B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Antenada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80991C58-3A66-1A3F-925B-A2940C3D84D1}"/>
              </a:ext>
            </a:extLst>
          </p:cNvPr>
          <p:cNvSpPr txBox="1">
            <a:spLocks/>
          </p:cNvSpPr>
          <p:nvPr/>
        </p:nvSpPr>
        <p:spPr>
          <a:xfrm>
            <a:off x="6615017" y="3690491"/>
            <a:ext cx="2282686" cy="3600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8"/>
            <a:r>
              <a:rPr lang="pt-B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O Cara do </a:t>
            </a:r>
            <a:r>
              <a:rPr lang="pt-BR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Comex</a:t>
            </a:r>
            <a:endParaRPr lang="pt-BR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0D52D93-03ED-094C-6129-053D01D64C09}"/>
              </a:ext>
            </a:extLst>
          </p:cNvPr>
          <p:cNvSpPr txBox="1"/>
          <p:nvPr/>
        </p:nvSpPr>
        <p:spPr>
          <a:xfrm>
            <a:off x="6549018" y="3916255"/>
            <a:ext cx="2414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Roberto é trabalhador e super família. ´Tem uma filha deficiente auditiva e busca mais acessibilidade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8D43537-5D75-1A62-7975-845380B51B57}"/>
              </a:ext>
            </a:extLst>
          </p:cNvPr>
          <p:cNvSpPr txBox="1"/>
          <p:nvPr/>
        </p:nvSpPr>
        <p:spPr>
          <a:xfrm>
            <a:off x="3443476" y="3914985"/>
            <a:ext cx="2414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Mary Jane é uma jovem rodeada de muitos amigos, totalmente conectada a internet e com muita facilidade com novos app.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B70503F-D1DB-3987-019B-8B64BD8F14B3}"/>
              </a:ext>
            </a:extLst>
          </p:cNvPr>
          <p:cNvSpPr txBox="1"/>
          <p:nvPr/>
        </p:nvSpPr>
        <p:spPr>
          <a:xfrm>
            <a:off x="246298" y="3914986"/>
            <a:ext cx="2414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João sempre trabalhou muito, deixando assim sua família de lado e não e muito ligado as tecnologias novas.</a:t>
            </a:r>
          </a:p>
        </p:txBody>
      </p:sp>
    </p:spTree>
    <p:extLst>
      <p:ext uri="{BB962C8B-B14F-4D97-AF65-F5344CB8AC3E}">
        <p14:creationId xmlns:p14="http://schemas.microsoft.com/office/powerpoint/2010/main" val="116562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Personas – para QUEM nós vamos trabalhar!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r>
              <a:rPr lang="en" kern="0" dirty="0">
                <a:solidFill>
                  <a:srgbClr val="FFFFFF"/>
                </a:solidFill>
              </a:rPr>
              <a:t>12</a:t>
            </a:r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7" y="587261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2" y="1"/>
            <a:ext cx="497149" cy="315601"/>
          </a:xfrm>
          <a:prstGeom prst="rect">
            <a:avLst/>
          </a:prstGeom>
        </p:spPr>
      </p:pic>
      <p:pic>
        <p:nvPicPr>
          <p:cNvPr id="17" name="Espaço Reservado para 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r="947"/>
          <a:stretch>
            <a:fillRect/>
          </a:stretch>
        </p:blipFill>
        <p:spPr>
          <a:xfrm>
            <a:off x="0" y="1330570"/>
            <a:ext cx="2749062" cy="1494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tângulo 1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3093118" y="2978003"/>
            <a:ext cx="1008715" cy="797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tângulo 1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054308" y="2969424"/>
            <a:ext cx="1008715" cy="797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tângulo 20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5041607" y="2978003"/>
            <a:ext cx="1008715" cy="797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tângulo 21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5299660" y="1315083"/>
            <a:ext cx="1008715" cy="797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3251843" y="1315083"/>
            <a:ext cx="1008715" cy="797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396677" y="1289442"/>
            <a:ext cx="1008715" cy="797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01042" y="1528308"/>
            <a:ext cx="91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Dores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246079" y="1494693"/>
            <a:ext cx="111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200" dirty="0">
                <a:latin typeface="Roboto Condensed" panose="020B0604020202020204" charset="0"/>
                <a:ea typeface="Roboto Condensed" panose="020B0604020202020204" charset="0"/>
              </a:rPr>
              <a:t>Necessidade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990096" y="3070555"/>
            <a:ext cx="113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fala e faz ?!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084353" y="3115044"/>
            <a:ext cx="91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ouve ?!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54699" y="3198579"/>
            <a:ext cx="108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vê </a:t>
            </a:r>
            <a:r>
              <a:rPr lang="pt-BR" sz="1200" dirty="0">
                <a:latin typeface="Roboto Condensed" panose="020B0604020202020204" charset="0"/>
                <a:ea typeface="Roboto Condensed" panose="020B0604020202020204" charset="0"/>
              </a:rPr>
              <a:t>?!</a:t>
            </a:r>
            <a:endParaRPr lang="pt-BR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448720" y="1458020"/>
            <a:ext cx="91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Pensa e Sente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29307" y="2835837"/>
            <a:ext cx="274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b="1" dirty="0">
                <a:latin typeface="Roboto Condensed" panose="020B0604020202020204" charset="0"/>
                <a:ea typeface="Roboto Condensed" panose="020B0604020202020204" charset="0"/>
              </a:rPr>
              <a:t>Persona 01: Tiozão do RH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-29306" y="3083173"/>
            <a:ext cx="2778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/>
            <a:r>
              <a:rPr lang="pt-BR" sz="1100" b="1" dirty="0">
                <a:latin typeface="Roboto Condensed" panose="020B0604020202020204" charset="0"/>
                <a:ea typeface="Roboto Condensed" panose="020B0604020202020204" charset="0"/>
              </a:rPr>
              <a:t>Descrição:</a:t>
            </a:r>
            <a:r>
              <a:rPr lang="pt-BR" sz="1100" dirty="0">
                <a:latin typeface="Roboto Condensed" panose="020B0604020202020204" charset="0"/>
                <a:ea typeface="Roboto Condensed" panose="020B0604020202020204" charset="0"/>
              </a:rPr>
              <a:t> João Trabalha na área de RH por mais de 30 anos, chegou a gerente na empresa, foi um profissional dedicado e priorizou sempre a empresa e o trabalho, porem a família vinha sempre depois, com isso sente falta do tempo que perdeu com os filhos, esposa e mesmo amigos, gosta de esportes mas só acompanhava quando possível, acabou ficando mais sedentário e hoje quer reverter isso, nunca saiu do pais por falta de tempo, conseguiu economizar algum dinheiro que está aplicado.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54699" y="2127872"/>
            <a:ext cx="14030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Tem dificuldade com tecnologias novas – celular, tablet, etc.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061989" y="3783992"/>
            <a:ext cx="10398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Aplicativo fácil, simples porém com bastante cupons e vouchers para desconto e promoções.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771771" y="2115854"/>
            <a:ext cx="2060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Ter um tecnologia simples e de fácil entendimento, com alguns exemplos básicos e principalmente uma “letra grande”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199532" y="2068432"/>
            <a:ext cx="14030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Sempre cansado; desmotivado; sem muita atividade.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664299" y="2737473"/>
            <a:ext cx="101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006188" y="3810557"/>
            <a:ext cx="11496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Bastantes parceiros com a possibilidade de acumulo de pontos</a:t>
            </a:r>
            <a:r>
              <a:rPr lang="pt-BR" dirty="0"/>
              <a:t>.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572884" y="3755069"/>
            <a:ext cx="20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Baixa o app, verificar o manuseio e vê se atende o esperado, para depois  compartilha com outras pessoas.</a:t>
            </a:r>
          </a:p>
        </p:txBody>
      </p:sp>
    </p:spTree>
    <p:extLst>
      <p:ext uri="{BB962C8B-B14F-4D97-AF65-F5344CB8AC3E}">
        <p14:creationId xmlns:p14="http://schemas.microsoft.com/office/powerpoint/2010/main" val="222365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Personas – para QUEM nós vamos trabalhar!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r>
              <a:rPr lang="en" kern="0" dirty="0">
                <a:solidFill>
                  <a:srgbClr val="FFFFFF"/>
                </a:solidFill>
              </a:rPr>
              <a:t>13</a:t>
            </a:r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7" y="587261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2" y="1"/>
            <a:ext cx="497149" cy="315601"/>
          </a:xfrm>
          <a:prstGeom prst="rect">
            <a:avLst/>
          </a:prstGeom>
        </p:spPr>
      </p:pic>
      <p:sp>
        <p:nvSpPr>
          <p:cNvPr id="19" name="Retângulo 1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3093118" y="3051479"/>
            <a:ext cx="1008715" cy="797302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tângulo 1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579359" y="3027293"/>
            <a:ext cx="1008715" cy="797302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tângulo 20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5306113" y="3027293"/>
            <a:ext cx="1008715" cy="797302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tângulo 21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5636059" y="1315083"/>
            <a:ext cx="1008715" cy="797302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3416274" y="1330571"/>
            <a:ext cx="1008715" cy="797302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855844" y="1306001"/>
            <a:ext cx="1008715" cy="797302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450363" y="1494693"/>
            <a:ext cx="91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Dores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646690" y="1494693"/>
            <a:ext cx="111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200" dirty="0">
                <a:latin typeface="Roboto Condensed" panose="020B0604020202020204" charset="0"/>
                <a:ea typeface="Roboto Condensed" panose="020B0604020202020204" charset="0"/>
              </a:rPr>
              <a:t>Necessidade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515147" y="3128423"/>
            <a:ext cx="113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fala e faz ?!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348859" y="3164334"/>
            <a:ext cx="91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ouve ?!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54699" y="3272055"/>
            <a:ext cx="108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vê </a:t>
            </a:r>
            <a:r>
              <a:rPr lang="pt-BR" sz="1200" dirty="0">
                <a:latin typeface="Roboto Condensed" panose="020B0604020202020204" charset="0"/>
                <a:ea typeface="Roboto Condensed" panose="020B0604020202020204" charset="0"/>
              </a:rPr>
              <a:t>?!</a:t>
            </a:r>
            <a:endParaRPr lang="pt-BR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07887" y="1474579"/>
            <a:ext cx="91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Pensa e Sente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29307" y="2835837"/>
            <a:ext cx="274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b="1" dirty="0">
                <a:latin typeface="Roboto Condensed" panose="020B0604020202020204" charset="0"/>
                <a:ea typeface="Roboto Condensed" panose="020B0604020202020204" charset="0"/>
              </a:rPr>
              <a:t>Persona 02: Antenada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-29306" y="3083172"/>
            <a:ext cx="27783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/>
            <a:r>
              <a:rPr lang="pt-BR" sz="1100" b="1" dirty="0">
                <a:latin typeface="Roboto Condensed" panose="020B0604020202020204" charset="0"/>
                <a:ea typeface="Roboto Condensed" panose="020B0604020202020204" charset="0"/>
              </a:rPr>
              <a:t>Descrição: M</a:t>
            </a:r>
            <a:r>
              <a:rPr lang="pt-BR" sz="1100" dirty="0">
                <a:latin typeface="Roboto Condensed" panose="020B0604020202020204" charset="0"/>
                <a:ea typeface="Roboto Condensed" panose="020B0604020202020204" charset="0"/>
              </a:rPr>
              <a:t>ary Jane é uma estudante que está no ultimo semestre de ciências da computação e estagiária em uma multinacional alemã. Ela ainda mora com os pais e mantém uma boa relação com os amigos. Por viver conectada e depender totalmente da internet, ela tem facilidade com aplicativos e funcionalidades online, buscando sempre aumentar a teia de conexões através das redes sociais.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83968" y="2112385"/>
            <a:ext cx="22197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Por ser jovem e gostar de aproveitar sua vida, May tem dificuldade em guardar dinheiro e necessita economizar o possível em compras online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079587" y="3860505"/>
            <a:ext cx="1013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Credibilidade do app, descontos relevantes, conexões com redes sociais.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67965" y="2127872"/>
            <a:ext cx="21247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Ter uma tecnologia pratica com poder de conexão e que lhe ajude a economizar em compras online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341292" y="2071885"/>
            <a:ext cx="1764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Determinada à cumprir seus objetivos, mas ao mesmo tempo um pouco ansiosa de não conquista-los.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176158" y="3824596"/>
            <a:ext cx="12409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 acesso é pratico e tem boas promoções.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882743" y="3824595"/>
            <a:ext cx="21247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Baixa o app, verifica as promoções relevantes para ela e gera um feedback nas redes sociais.</a:t>
            </a:r>
          </a:p>
        </p:txBody>
      </p:sp>
      <p:pic>
        <p:nvPicPr>
          <p:cNvPr id="3" name="Espaço Reservado para Imagem 12">
            <a:extLst>
              <a:ext uri="{FF2B5EF4-FFF2-40B4-BE49-F238E27FC236}">
                <a16:creationId xmlns:a16="http://schemas.microsoft.com/office/drawing/2014/main" id="{59F4FF33-0B31-80BC-10E6-DD572BE4B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" y="1319612"/>
            <a:ext cx="2711948" cy="157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88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Personas – para QUEM nós vamos trabalhar!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r>
              <a:rPr lang="en" kern="0" dirty="0">
                <a:solidFill>
                  <a:srgbClr val="FFFFFF"/>
                </a:solidFill>
              </a:rPr>
              <a:t>14</a:t>
            </a:r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7" y="587261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2" y="1"/>
            <a:ext cx="497149" cy="315601"/>
          </a:xfrm>
          <a:prstGeom prst="rect">
            <a:avLst/>
          </a:prstGeom>
        </p:spPr>
      </p:pic>
      <p:sp>
        <p:nvSpPr>
          <p:cNvPr id="19" name="Retângulo 1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3264915" y="2978003"/>
            <a:ext cx="1008715" cy="7973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20" name="Retângulo 1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279774" y="2971430"/>
            <a:ext cx="1008715" cy="7973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21" name="Retângulo 20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5296395" y="2953817"/>
            <a:ext cx="1008715" cy="7973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22" name="Retângulo 21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5692444" y="1330571"/>
            <a:ext cx="1008715" cy="7973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3565848" y="1321883"/>
            <a:ext cx="1008715" cy="7973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814659" y="1288746"/>
            <a:ext cx="1008715" cy="7973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pt-BR">
              <a:solidFill>
                <a:srgbClr val="FFFFFF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99937" y="1486005"/>
            <a:ext cx="91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Dores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638863" y="1510181"/>
            <a:ext cx="111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sz="1200" dirty="0">
                <a:latin typeface="Roboto Condensed" panose="020B0604020202020204" charset="0"/>
                <a:ea typeface="Roboto Condensed" panose="020B0604020202020204" charset="0"/>
              </a:rPr>
              <a:t>Necessidade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215562" y="3072560"/>
            <a:ext cx="113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fala e faz ?!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348859" y="3090858"/>
            <a:ext cx="91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ouve ?!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26495" y="3182421"/>
            <a:ext cx="108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O que vê </a:t>
            </a:r>
            <a:r>
              <a:rPr lang="pt-BR" sz="1200" dirty="0">
                <a:latin typeface="Roboto Condensed" panose="020B0604020202020204" charset="0"/>
                <a:ea typeface="Roboto Condensed" panose="020B0604020202020204" charset="0"/>
              </a:rPr>
              <a:t>?!</a:t>
            </a:r>
            <a:endParaRPr lang="pt-BR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866702" y="1457324"/>
            <a:ext cx="91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dirty="0">
                <a:latin typeface="Roboto Condensed" panose="020B0604020202020204" charset="0"/>
                <a:ea typeface="Roboto Condensed" panose="020B0604020202020204" charset="0"/>
              </a:rPr>
              <a:t>Pensa e Sente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29307" y="2835837"/>
            <a:ext cx="274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pt-BR" b="1" dirty="0">
                <a:latin typeface="Roboto Condensed" panose="020B0604020202020204" charset="0"/>
                <a:ea typeface="Roboto Condensed" panose="020B0604020202020204" charset="0"/>
              </a:rPr>
              <a:t>Persona 03: </a:t>
            </a:r>
            <a:r>
              <a:rPr lang="pt-BR" b="1" dirty="0" err="1">
                <a:latin typeface="Roboto Condensed" panose="020B0604020202020204" charset="0"/>
                <a:ea typeface="Roboto Condensed" panose="020B0604020202020204" charset="0"/>
              </a:rPr>
              <a:t>Comex</a:t>
            </a:r>
            <a:endParaRPr lang="pt-BR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-29306" y="3083172"/>
            <a:ext cx="27783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/>
            <a:r>
              <a:rPr lang="pt-BR" sz="1100" b="1" dirty="0">
                <a:latin typeface="Roboto Condensed" panose="020B0604020202020204" charset="0"/>
                <a:ea typeface="Roboto Condensed" panose="020B0604020202020204" charset="0"/>
              </a:rPr>
              <a:t>Descrição: </a:t>
            </a:r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Roberto Moraes é funcionário de uma multinacional de comercio exterior. Ele é casado com uma médica e tem duas filhas. Uma de suas filhas é deficiente auditiva.</a:t>
            </a:r>
          </a:p>
          <a:p>
            <a:pPr algn="just"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Ele domina algumas tecnologias relacionadas ao trabalho, mas não tem muita paciência para aprender tecnologias elaboradas.  Busca sempre inovações  com acessibilidade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93601" y="2127872"/>
            <a:ext cx="245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Por mais que seja novo de idade não tem muita desenvoltura com a tecnologia. Busca inclusão, já que possui uma filha com deficiência auditiva.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093117" y="3783993"/>
            <a:ext cx="101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246079" y="2127874"/>
            <a:ext cx="23844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Ter uma tecnologia com acessibilidade e acessível a pessoas sem grandes conhecimento tecnológicos.  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654648" y="2071885"/>
            <a:ext cx="1444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Sempre motivado e junto com a família.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306112" y="3763543"/>
            <a:ext cx="10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Facilidade no acesso, boas promoções e parceiros.  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596743" y="3751118"/>
            <a:ext cx="2384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Baixa o app. Verifica a questão da acessibilidade . Vê se realmente pode ter alguma vantagem financeira. Dá o seu feedback na loja virtual</a:t>
            </a:r>
          </a:p>
        </p:txBody>
      </p:sp>
      <p:pic>
        <p:nvPicPr>
          <p:cNvPr id="4" name="Espaço Reservado para Imagem 12">
            <a:extLst>
              <a:ext uri="{FF2B5EF4-FFF2-40B4-BE49-F238E27FC236}">
                <a16:creationId xmlns:a16="http://schemas.microsoft.com/office/drawing/2014/main" id="{9D2E785A-187B-FD25-3A7C-FB1DCB1E0A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785" r="26115" b="241"/>
          <a:stretch/>
        </p:blipFill>
        <p:spPr>
          <a:xfrm>
            <a:off x="44537" y="1313698"/>
            <a:ext cx="2617020" cy="15168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F37470-F540-8986-5847-57219E3D5EE5}"/>
              </a:ext>
            </a:extLst>
          </p:cNvPr>
          <p:cNvSpPr txBox="1"/>
          <p:nvPr/>
        </p:nvSpPr>
        <p:spPr>
          <a:xfrm>
            <a:off x="3028908" y="3775304"/>
            <a:ext cx="14813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pt-BR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Comentários de quem utiliza o app, acessibilidade, descontos relevantes, facilidades.</a:t>
            </a:r>
          </a:p>
        </p:txBody>
      </p:sp>
    </p:spTree>
    <p:extLst>
      <p:ext uri="{BB962C8B-B14F-4D97-AF65-F5344CB8AC3E}">
        <p14:creationId xmlns:p14="http://schemas.microsoft.com/office/powerpoint/2010/main" val="194721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 – User Stories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sp>
        <p:nvSpPr>
          <p:cNvPr id="3" name="Google Shape;284;p19">
            <a:extLst>
              <a:ext uri="{FF2B5EF4-FFF2-40B4-BE49-F238E27FC236}">
                <a16:creationId xmlns:a16="http://schemas.microsoft.com/office/drawing/2014/main" id="{3B8E1F95-E2A1-B85A-E497-CB0AB1AF4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500" y="1389509"/>
            <a:ext cx="8204356" cy="102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/>
              <a:t>Estórias de usuários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Elaboramos para as funcionalidades e personas as estórias de usuários, que são úteis para um melhor entendimento das necessidades em cada etapa da solução.</a:t>
            </a:r>
            <a:endParaRPr sz="1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B1FB37-99ED-34D6-EBFB-DCEEB1E2C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69" y="2381882"/>
            <a:ext cx="6562079" cy="22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0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 – Principais Funcionalidades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9630459-8C4F-F9BE-AEDF-79347139A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75" y="1469165"/>
            <a:ext cx="6858435" cy="30948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 – Proposta de Valor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9C7ED6-4A6E-4DBA-9857-1B287E781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66" y="1374683"/>
            <a:ext cx="7104191" cy="32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9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 – Sprint 1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sp>
        <p:nvSpPr>
          <p:cNvPr id="3" name="Google Shape;284;p19">
            <a:extLst>
              <a:ext uri="{FF2B5EF4-FFF2-40B4-BE49-F238E27FC236}">
                <a16:creationId xmlns:a16="http://schemas.microsoft.com/office/drawing/2014/main" id="{3B8E1F95-E2A1-B85A-E497-CB0AB1AF4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499" y="1545075"/>
            <a:ext cx="8328109" cy="349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Sprint 1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Após nova reunião com sr. Adalberto a equipe repriorizou as entregas da Sprint 1, contemplando as 3 personas indicadas pelo cliente.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Agrupamos duas funcionalidades para que o produto possa ser utilizado de forma mínima já no lançamento.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As demais funcionalidades serão abordadas nas próximas Sprints.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0194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Olá!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999"/>
            <a:ext cx="6593700" cy="1637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Sou Diego Trindade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S</a:t>
            </a:r>
            <a:r>
              <a:rPr lang="pt-BR" sz="2000" dirty="0"/>
              <a:t>c</a:t>
            </a:r>
            <a:r>
              <a:rPr lang="en" sz="2000" dirty="0"/>
              <a:t>rum Master na empresa ScreenDevs, e estou aqui para apresentar nossa proposta para o ILoveVouchers!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Meu contato: diegotrindade@xpto.com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740389-83A6-95AF-1ABC-B18BA9C2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063" y="0"/>
            <a:ext cx="768937" cy="4881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 – Sprint 1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23F0CA-C5F4-EB23-C512-6AAF3AD1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4" y="3812500"/>
            <a:ext cx="4873217" cy="9746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C764146-FFC2-58AD-804A-600F073A9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20" y="1344729"/>
            <a:ext cx="8462976" cy="23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 – Demonstração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pic>
        <p:nvPicPr>
          <p:cNvPr id="4" name="Imagem 3">
            <a:hlinkClick r:id="rId4"/>
            <a:extLst>
              <a:ext uri="{FF2B5EF4-FFF2-40B4-BE49-F238E27FC236}">
                <a16:creationId xmlns:a16="http://schemas.microsoft.com/office/drawing/2014/main" id="{91407AAA-B0D0-AA9E-82A5-60DAA2306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66" y="1423493"/>
            <a:ext cx="1388107" cy="2814246"/>
          </a:xfrm>
          <a:prstGeom prst="rect">
            <a:avLst/>
          </a:prstGeom>
        </p:spPr>
      </p:pic>
      <p:sp>
        <p:nvSpPr>
          <p:cNvPr id="5" name="Google Shape;237;p16">
            <a:extLst>
              <a:ext uri="{FF2B5EF4-FFF2-40B4-BE49-F238E27FC236}">
                <a16:creationId xmlns:a16="http://schemas.microsoft.com/office/drawing/2014/main" id="{A25165BD-A857-74FA-3F78-B456C4920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7175" y="1392276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b="1" dirty="0">
                <a:hlinkClick r:id="rId4"/>
              </a:rPr>
              <a:t>I Love Vouchers!</a:t>
            </a:r>
            <a:endParaRPr lang="en" sz="2800" b="1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800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Solução para gestão de cupons e vouchers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Obter descontos através de acúmulo de cupons e bonificações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Integrada a diversos parceiros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Interface simples, muito fácil de usar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3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Obrigado!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Dúvidas?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/>
              <a:t>Fale conosco!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diegotrindade@xpto.com</a:t>
            </a:r>
            <a:endParaRPr sz="20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CRÉDITOS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33200"/>
            <a:ext cx="6940938" cy="3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O</a:t>
            </a:r>
            <a:r>
              <a:rPr lang="en" sz="2400" dirty="0"/>
              <a:t>brigado a </a:t>
            </a:r>
            <a:r>
              <a:rPr lang="en" sz="2400" b="1" dirty="0"/>
              <a:t>equipe</a:t>
            </a:r>
            <a:r>
              <a:rPr lang="en" sz="2400" dirty="0"/>
              <a:t> da ScreenDevs pelo apoio,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e ao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b="1" dirty="0"/>
              <a:t>Adalberto</a:t>
            </a:r>
            <a:r>
              <a:rPr lang="pt-BR" sz="2400" dirty="0"/>
              <a:t> pela </a:t>
            </a:r>
            <a:r>
              <a:rPr lang="pt-BR" sz="2400"/>
              <a:t>oportunidade!</a:t>
            </a:r>
            <a:endParaRPr lang="pt-BR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3F5378"/>
                </a:solidFill>
              </a:rPr>
              <a:t>                      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</a:t>
            </a:r>
            <a:endParaRPr dirty="0"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C74140-A866-D58E-745F-14A27CF3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A9C4E2F-8DE2-5ED2-9A10-7689EC799A74}"/>
              </a:ext>
            </a:extLst>
          </p:cNvPr>
          <p:cNvSpPr txBox="1"/>
          <p:nvPr/>
        </p:nvSpPr>
        <p:spPr>
          <a:xfrm>
            <a:off x="3390425" y="3165430"/>
            <a:ext cx="451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“Parte essencial é encontrar aquele programa que deve reduzir a um mínimo o tempo necessário para concluir um cálculo.”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78F84-5FCC-3C0A-D45D-4855D55A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0" y="3198554"/>
            <a:ext cx="2396760" cy="15957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7C52151-E098-D252-CFA1-AE9FD7448184}"/>
              </a:ext>
            </a:extLst>
          </p:cNvPr>
          <p:cNvSpPr txBox="1"/>
          <p:nvPr/>
        </p:nvSpPr>
        <p:spPr>
          <a:xfrm>
            <a:off x="3433851" y="4047159"/>
            <a:ext cx="525642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Ada </a:t>
            </a:r>
            <a:r>
              <a:rPr lang="pt-BR" sz="800" b="1" dirty="0" err="1"/>
              <a:t>Lovelace</a:t>
            </a:r>
            <a:r>
              <a:rPr lang="pt-BR" sz="800" b="1" dirty="0"/>
              <a:t> </a:t>
            </a:r>
            <a:r>
              <a:rPr lang="pt-BR" sz="700" dirty="0"/>
              <a:t>– (1815-1852)</a:t>
            </a:r>
          </a:p>
          <a:p>
            <a:r>
              <a:rPr lang="pt-BR" sz="700" dirty="0"/>
              <a:t>Filha do poeta inglês </a:t>
            </a:r>
            <a:r>
              <a:rPr lang="pt-BR" sz="700" dirty="0" err="1"/>
              <a:t>lord</a:t>
            </a:r>
            <a:r>
              <a:rPr lang="pt-BR" sz="700" dirty="0"/>
              <a:t> Byron e da matemática Anne Milbanke.</a:t>
            </a:r>
          </a:p>
          <a:p>
            <a:r>
              <a:rPr lang="pt-BR" sz="700" dirty="0"/>
              <a:t>Escreveu o </a:t>
            </a:r>
            <a:r>
              <a:rPr lang="pt-BR" sz="700" b="1" dirty="0"/>
              <a:t>primeiro algoritmo para ser processado por uma máquina</a:t>
            </a:r>
            <a:r>
              <a:rPr lang="pt-BR" sz="700" dirty="0"/>
              <a:t>, a máquina analítica de Charles Babbage.</a:t>
            </a:r>
          </a:p>
          <a:p>
            <a:r>
              <a:rPr lang="pt-BR" sz="700" dirty="0"/>
              <a:t>A primeira a </a:t>
            </a:r>
            <a:r>
              <a:rPr lang="pt-BR" sz="700" b="1" dirty="0"/>
              <a:t>compreender a importância do elemento humano para o uso das máquinas</a:t>
            </a:r>
            <a:r>
              <a:rPr lang="pt-BR" sz="700" dirty="0"/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Produto!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Vamos conhecer seu próximo produto?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5E245B-04B7-696B-966C-27190C59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4" y="1202000"/>
            <a:ext cx="5302893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 mentes mais poderosas tem objetivos. As demais, tem desejos…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/>
              <a:t>(…pensador)</a:t>
            </a:r>
            <a:endParaRPr sz="105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64AFD7-2497-34F8-F117-1DDD4C92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792E7D9-D5F1-11AC-F5A4-288F81895DD1}"/>
              </a:ext>
            </a:extLst>
          </p:cNvPr>
          <p:cNvSpPr/>
          <p:nvPr/>
        </p:nvSpPr>
        <p:spPr>
          <a:xfrm>
            <a:off x="8769663" y="4695535"/>
            <a:ext cx="374337" cy="197529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Produto!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460957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b="1" dirty="0"/>
              <a:t>I Love Vouchers!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800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Solução para gestão de cupons e vouchers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Obter descontos através de acúmulo de cupons e bonificações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Integrada a diversos parceiros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Interface simples, muito fácil de usar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FC31D744-86F3-7051-A49A-29D9D875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FF33470-D36D-4960-7E47-BFEE5D3EF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991" y="1526291"/>
            <a:ext cx="1388107" cy="2814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equipe!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Quem vai desenvolver a solução!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5E245B-04B7-696B-966C-27190C59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 na ScreenDevs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68752" y="1432210"/>
            <a:ext cx="5795783" cy="3574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sz="1200" b="1" dirty="0"/>
              <a:t>Diego Trindade </a:t>
            </a:r>
            <a:r>
              <a:rPr lang="en" sz="1200" dirty="0"/>
              <a:t>– Scrum Master, 10 anos em gestão de projetos “agiles”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Fernando Cervantes </a:t>
            </a:r>
            <a:r>
              <a:rPr lang="en" sz="1200" dirty="0"/>
              <a:t>– Product Owner, responsável por 7 soluções ativas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Gabriel Guilherme </a:t>
            </a:r>
            <a:r>
              <a:rPr lang="en" sz="1200" dirty="0"/>
              <a:t>– Developer Pleno e Especialista Banco de Dados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Patricia Albrecht </a:t>
            </a:r>
            <a:r>
              <a:rPr lang="en" sz="1200" dirty="0"/>
              <a:t>– Analista de UX Senior e Developer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Gabriel Verissimo </a:t>
            </a:r>
            <a:r>
              <a:rPr lang="en" sz="1200" dirty="0"/>
              <a:t>– Developer Pleno e Especialista em Integrações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Gabriel Ramalho </a:t>
            </a:r>
            <a:r>
              <a:rPr lang="en" sz="1200" dirty="0"/>
              <a:t>– Developer Senior e Especialista em Comêrcio Eletrônico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Felipe Souza </a:t>
            </a:r>
            <a:r>
              <a:rPr lang="en" sz="1200" dirty="0"/>
              <a:t>– Analista de UX Pleno e Developer 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Keverson</a:t>
            </a:r>
            <a:r>
              <a:rPr lang="en" sz="1200" dirty="0"/>
              <a:t> – Devoloper Pleno, Especialista UX e soluções de teste integrado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 b="1" dirty="0"/>
              <a:t>Allan Wylker </a:t>
            </a:r>
            <a:r>
              <a:rPr lang="en" sz="1200" dirty="0"/>
              <a:t>– Devoloper Senior e Especialista UX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" sz="1200" b="1" dirty="0"/>
              <a:t>João Devops </a:t>
            </a:r>
            <a:r>
              <a:rPr lang="en" sz="1200" dirty="0"/>
              <a:t>- Devoloper PlenoSenior e documentação integrada</a:t>
            </a:r>
            <a:endParaRPr sz="1200" dirty="0"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FFCBFD03-C85E-0637-359B-6A13E7D4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49" y="1576950"/>
            <a:ext cx="4969569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dirty="0">
                <a:solidFill>
                  <a:schemeClr val="bg1"/>
                </a:solidFill>
              </a:rPr>
              <a:t>Como trabalhamos</a:t>
            </a:r>
            <a:br>
              <a:rPr lang="pt-BR" sz="1800" b="0" dirty="0">
                <a:solidFill>
                  <a:schemeClr val="bg1"/>
                </a:solidFill>
              </a:rPr>
            </a:br>
            <a:r>
              <a:rPr lang="pt-BR" sz="1100" b="0" dirty="0">
                <a:solidFill>
                  <a:schemeClr val="bg1"/>
                </a:solidFill>
              </a:rPr>
              <a:t>Nossas metodologias e ferramentas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utilizamos para alcançar resultados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231500" y="1545075"/>
            <a:ext cx="2546076" cy="349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Reuniões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Reuniões diárias de acompanhamento e semanais para revisão e planejamento, presenciais ou remotas através de </a:t>
            </a:r>
            <a:r>
              <a:rPr lang="en" b="1" dirty="0"/>
              <a:t>Discord, Teams, Whatsapp e GoogleMeeting.</a:t>
            </a:r>
            <a:endParaRPr b="1"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2777576" y="1545076"/>
            <a:ext cx="2763826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Metodologia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Aplicamos metodologia ágil  – </a:t>
            </a:r>
            <a:r>
              <a:rPr lang="en" b="1" dirty="0"/>
              <a:t>SCRUM</a:t>
            </a:r>
            <a:r>
              <a:rPr lang="en" dirty="0"/>
              <a:t> – para reduzir o tempo de entrega e também os riscos de entendimento durante o projeto. Neste projeto elaboramos algumas </a:t>
            </a:r>
            <a:r>
              <a:rPr lang="en" b="1" dirty="0"/>
              <a:t>“user stories” </a:t>
            </a:r>
            <a:r>
              <a:rPr lang="en" dirty="0"/>
              <a:t>para entender melhor as necessidades.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779712" y="1545076"/>
            <a:ext cx="2896775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Ferramentas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Utilizamos soluções de ponta validadas pelo mercado – plataformas de desenvolvimento, testes e de prototipação (</a:t>
            </a:r>
            <a:r>
              <a:rPr lang="en" b="1" dirty="0"/>
              <a:t>VSCode, Figma, InVision, TestAutomation</a:t>
            </a:r>
            <a:r>
              <a:rPr lang="en" dirty="0"/>
              <a:t>, etc)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1B03C9BA-F59A-20F6-3709-9F97EFC7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51" y="0"/>
            <a:ext cx="497149" cy="3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986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1397</Words>
  <Application>Microsoft Office PowerPoint</Application>
  <PresentationFormat>Apresentação na tela (16:9)</PresentationFormat>
  <Paragraphs>159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Roboto Condensed</vt:lpstr>
      <vt:lpstr>Arial</vt:lpstr>
      <vt:lpstr>Roboto Condensed Light</vt:lpstr>
      <vt:lpstr>Arvo</vt:lpstr>
      <vt:lpstr>Salerio template</vt:lpstr>
      <vt:lpstr>ScreenDevs Solução ILoveVouchers</vt:lpstr>
      <vt:lpstr>Olá!</vt:lpstr>
      <vt:lpstr>O Produto!</vt:lpstr>
      <vt:lpstr>Apresentação do PowerPoint</vt:lpstr>
      <vt:lpstr>O Produto!</vt:lpstr>
      <vt:lpstr>A equipe!</vt:lpstr>
      <vt:lpstr>Nosso time na ScreenDevs</vt:lpstr>
      <vt:lpstr>Como trabalhamos Nossas metodologias e ferramentas</vt:lpstr>
      <vt:lpstr>O que utilizamos para alcançar resultados</vt:lpstr>
      <vt:lpstr>O Conceito</vt:lpstr>
      <vt:lpstr>Conceitos Técnicos que serão aplicados</vt:lpstr>
      <vt:lpstr>Personas – para QUEM nós vamos trabalhar!</vt:lpstr>
      <vt:lpstr>Personas – para QUEM nós vamos trabalhar!</vt:lpstr>
      <vt:lpstr>Personas – para QUEM nós vamos trabalhar!</vt:lpstr>
      <vt:lpstr>Personas – para QUEM nós vamos trabalhar!</vt:lpstr>
      <vt:lpstr>O Produto – User Stories</vt:lpstr>
      <vt:lpstr>O Produto – Principais Funcionalidades</vt:lpstr>
      <vt:lpstr>O Produto – Proposta de Valor</vt:lpstr>
      <vt:lpstr>O Produto – Sprint 1</vt:lpstr>
      <vt:lpstr>O Produto – Sprint 1</vt:lpstr>
      <vt:lpstr>O Produto – Demonstração</vt:lpstr>
      <vt:lpstr>Obrigado!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Fernando Rodrigues Cervantes</dc:creator>
  <cp:lastModifiedBy>Fernando Rodrigues Cervantes</cp:lastModifiedBy>
  <cp:revision>29</cp:revision>
  <dcterms:modified xsi:type="dcterms:W3CDTF">2022-09-22T11:56:29Z</dcterms:modified>
</cp:coreProperties>
</file>