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59" r:id="rId4"/>
    <p:sldId id="290" r:id="rId5"/>
    <p:sldId id="291" r:id="rId6"/>
    <p:sldId id="289" r:id="rId7"/>
    <p:sldId id="293" r:id="rId8"/>
    <p:sldId id="294" r:id="rId9"/>
    <p:sldId id="29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ckwell" panose="02060603020205020403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15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Pour constituer le corpus, nous avons choisi au hasard les tests des téléphones par 5 sites WEB, tout en s’assurant que chacun ait </a:t>
            </a:r>
            <a:r>
              <a:rPr lang="fr-FR" dirty="0" err="1"/>
              <a:t>ralisé</a:t>
            </a:r>
            <a:r>
              <a:rPr lang="fr-FR" dirty="0"/>
              <a:t> un article pour les 2 téléphones étudiés.</a:t>
            </a:r>
            <a:endParaRPr dirty="0"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22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Shape 1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159" y="120000"/>
                  </a:moveTo>
                  <a:cubicBezTo>
                    <a:pt x="120000" y="95260"/>
                    <a:pt x="98508" y="52660"/>
                    <a:pt x="87556" y="34285"/>
                  </a:cubicBezTo>
                  <a:cubicBezTo>
                    <a:pt x="77487" y="17450"/>
                    <a:pt x="64710" y="4414"/>
                    <a:pt x="50637" y="2258"/>
                  </a:cubicBezTo>
                  <a:cubicBezTo>
                    <a:pt x="36565" y="0"/>
                    <a:pt x="20078" y="13139"/>
                    <a:pt x="11717" y="32643"/>
                  </a:cubicBezTo>
                  <a:cubicBezTo>
                    <a:pt x="0" y="60153"/>
                    <a:pt x="10834" y="99059"/>
                    <a:pt x="23493" y="11958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06" y="119882"/>
                  </a:moveTo>
                  <a:cubicBezTo>
                    <a:pt x="94744" y="114572"/>
                    <a:pt x="120000" y="101120"/>
                    <a:pt x="111788" y="69852"/>
                  </a:cubicBezTo>
                  <a:cubicBezTo>
                    <a:pt x="104118" y="40589"/>
                    <a:pt x="80645" y="13097"/>
                    <a:pt x="60581" y="6253"/>
                  </a:cubicBezTo>
                  <a:cubicBezTo>
                    <a:pt x="42220" y="0"/>
                    <a:pt x="21304" y="13805"/>
                    <a:pt x="11620" y="38820"/>
                  </a:cubicBezTo>
                  <a:cubicBezTo>
                    <a:pt x="0" y="68908"/>
                    <a:pt x="18825" y="107492"/>
                    <a:pt x="36952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59" y="120000"/>
                  </a:moveTo>
                  <a:cubicBezTo>
                    <a:pt x="100663" y="115272"/>
                    <a:pt x="110260" y="108292"/>
                    <a:pt x="114668" y="95684"/>
                  </a:cubicBezTo>
                  <a:cubicBezTo>
                    <a:pt x="120000" y="80487"/>
                    <a:pt x="114170" y="64727"/>
                    <a:pt x="107843" y="53020"/>
                  </a:cubicBezTo>
                  <a:cubicBezTo>
                    <a:pt x="94976" y="29043"/>
                    <a:pt x="77061" y="6979"/>
                    <a:pt x="56729" y="3151"/>
                  </a:cubicBezTo>
                  <a:cubicBezTo>
                    <a:pt x="39739" y="0"/>
                    <a:pt x="22535" y="15534"/>
                    <a:pt x="12867" y="37485"/>
                  </a:cubicBezTo>
                  <a:cubicBezTo>
                    <a:pt x="0" y="66641"/>
                    <a:pt x="13578" y="102101"/>
                    <a:pt x="29857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528" y="120000"/>
                  </a:moveTo>
                  <a:cubicBezTo>
                    <a:pt x="120000" y="94570"/>
                    <a:pt x="100875" y="61357"/>
                    <a:pt x="88935" y="42805"/>
                  </a:cubicBezTo>
                  <a:cubicBezTo>
                    <a:pt x="77715" y="25429"/>
                    <a:pt x="64062" y="10497"/>
                    <a:pt x="48641" y="5701"/>
                  </a:cubicBezTo>
                  <a:cubicBezTo>
                    <a:pt x="30124" y="0"/>
                    <a:pt x="11828" y="14570"/>
                    <a:pt x="0" y="3828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9622" y="45314"/>
                    <a:pt x="79245" y="84755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73" y="120000"/>
                  </a:moveTo>
                  <a:cubicBezTo>
                    <a:pt x="120000" y="95289"/>
                    <a:pt x="105527" y="67851"/>
                    <a:pt x="93373" y="49669"/>
                  </a:cubicBezTo>
                  <a:cubicBezTo>
                    <a:pt x="80806" y="30991"/>
                    <a:pt x="66025" y="14793"/>
                    <a:pt x="49236" y="8016"/>
                  </a:cubicBezTo>
                  <a:cubicBezTo>
                    <a:pt x="29459" y="0"/>
                    <a:pt x="15038" y="8347"/>
                    <a:pt x="0" y="3024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960" y="120000"/>
                  </a:moveTo>
                  <a:cubicBezTo>
                    <a:pt x="120000" y="93091"/>
                    <a:pt x="89210" y="64345"/>
                    <a:pt x="69967" y="46044"/>
                  </a:cubicBezTo>
                  <a:cubicBezTo>
                    <a:pt x="50230" y="27325"/>
                    <a:pt x="27039" y="106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2162" y="32558"/>
                    <a:pt x="41081" y="7255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63" y="120000"/>
                  </a:moveTo>
                  <a:cubicBezTo>
                    <a:pt x="120000" y="93666"/>
                    <a:pt x="90664" y="66416"/>
                    <a:pt x="71345" y="48083"/>
                  </a:cubicBezTo>
                  <a:cubicBezTo>
                    <a:pt x="51107" y="29000"/>
                    <a:pt x="27597" y="117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1600" y="35675"/>
                    <a:pt x="41280" y="76216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14" y="120000"/>
                  </a:moveTo>
                  <a:cubicBezTo>
                    <a:pt x="120000" y="93583"/>
                    <a:pt x="90909" y="66750"/>
                    <a:pt x="71272" y="48333"/>
                  </a:cubicBezTo>
                  <a:cubicBezTo>
                    <a:pt x="51012" y="29333"/>
                    <a:pt x="27428" y="1208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0000" y="37333"/>
                    <a:pt x="40000" y="77333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31" y="120000"/>
                  </a:moveTo>
                  <a:cubicBezTo>
                    <a:pt x="120000" y="94018"/>
                    <a:pt x="92275" y="68036"/>
                    <a:pt x="72931" y="49882"/>
                  </a:cubicBezTo>
                  <a:cubicBezTo>
                    <a:pt x="52034" y="30395"/>
                    <a:pt x="27931" y="1265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62" y="120000"/>
                  </a:moveTo>
                  <a:cubicBezTo>
                    <a:pt x="120000" y="94250"/>
                    <a:pt x="93192" y="69000"/>
                    <a:pt x="73667" y="50916"/>
                  </a:cubicBezTo>
                  <a:cubicBezTo>
                    <a:pt x="52559" y="31250"/>
                    <a:pt x="28284" y="132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669" y="119999"/>
                  </a:moveTo>
                  <a:cubicBezTo>
                    <a:pt x="120000" y="94315"/>
                    <a:pt x="93572" y="70132"/>
                    <a:pt x="73497" y="51452"/>
                  </a:cubicBezTo>
                  <a:cubicBezTo>
                    <a:pt x="52400" y="31938"/>
                    <a:pt x="28128" y="1400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3565" y="75130"/>
                    <a:pt x="43454" y="340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8193" y="70298"/>
                    <a:pt x="37935" y="3089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351" y="35789"/>
                    <a:pt x="81230" y="75789"/>
                    <a:pt x="119999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212" y="38571"/>
                    <a:pt x="80425" y="78214"/>
                    <a:pt x="120000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Shape 3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EFF"/>
              </a:buClr>
              <a:buSzPts val="5400"/>
              <a:buFont typeface="Calibri"/>
              <a:buNone/>
              <a:defRPr sz="54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 b="0" i="0" u="none" strike="noStrike" cap="non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Shape 301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2" name="Shape 30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3" name="Shape 323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4" name="Shape 3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 b="0" i="0" u="none" strike="noStrike" cap="non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" name="Shape 5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Shape 7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 b="0" i="0" u="none" strike="noStrike" cap="non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2" name="Shape 8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Shape 10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 b="0" i="0" u="none" strike="noStrike" cap="non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0" name="Shape 140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159" y="120000"/>
                  </a:moveTo>
                  <a:cubicBezTo>
                    <a:pt x="120000" y="95260"/>
                    <a:pt x="98508" y="52660"/>
                    <a:pt x="87556" y="34285"/>
                  </a:cubicBezTo>
                  <a:cubicBezTo>
                    <a:pt x="77487" y="17450"/>
                    <a:pt x="64710" y="4414"/>
                    <a:pt x="50637" y="2258"/>
                  </a:cubicBezTo>
                  <a:cubicBezTo>
                    <a:pt x="36565" y="0"/>
                    <a:pt x="20078" y="13139"/>
                    <a:pt x="11717" y="32643"/>
                  </a:cubicBezTo>
                  <a:cubicBezTo>
                    <a:pt x="0" y="60153"/>
                    <a:pt x="10834" y="99059"/>
                    <a:pt x="23493" y="11958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06" y="119882"/>
                  </a:moveTo>
                  <a:cubicBezTo>
                    <a:pt x="94744" y="114572"/>
                    <a:pt x="120000" y="101120"/>
                    <a:pt x="111788" y="69852"/>
                  </a:cubicBezTo>
                  <a:cubicBezTo>
                    <a:pt x="104118" y="40589"/>
                    <a:pt x="80645" y="13097"/>
                    <a:pt x="60581" y="6253"/>
                  </a:cubicBezTo>
                  <a:cubicBezTo>
                    <a:pt x="42220" y="0"/>
                    <a:pt x="21304" y="13805"/>
                    <a:pt x="11620" y="38820"/>
                  </a:cubicBezTo>
                  <a:cubicBezTo>
                    <a:pt x="0" y="68908"/>
                    <a:pt x="18825" y="107492"/>
                    <a:pt x="36952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59" y="120000"/>
                  </a:moveTo>
                  <a:cubicBezTo>
                    <a:pt x="100663" y="115272"/>
                    <a:pt x="110260" y="108292"/>
                    <a:pt x="114668" y="95684"/>
                  </a:cubicBezTo>
                  <a:cubicBezTo>
                    <a:pt x="120000" y="80487"/>
                    <a:pt x="114170" y="64727"/>
                    <a:pt x="107843" y="53020"/>
                  </a:cubicBezTo>
                  <a:cubicBezTo>
                    <a:pt x="94976" y="29043"/>
                    <a:pt x="77061" y="6979"/>
                    <a:pt x="56729" y="3151"/>
                  </a:cubicBezTo>
                  <a:cubicBezTo>
                    <a:pt x="39739" y="0"/>
                    <a:pt x="22535" y="15534"/>
                    <a:pt x="12867" y="37485"/>
                  </a:cubicBezTo>
                  <a:cubicBezTo>
                    <a:pt x="0" y="66641"/>
                    <a:pt x="13578" y="102101"/>
                    <a:pt x="29857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528" y="120000"/>
                  </a:moveTo>
                  <a:cubicBezTo>
                    <a:pt x="120000" y="94570"/>
                    <a:pt x="100875" y="61357"/>
                    <a:pt x="88935" y="42805"/>
                  </a:cubicBezTo>
                  <a:cubicBezTo>
                    <a:pt x="77715" y="25429"/>
                    <a:pt x="64062" y="10497"/>
                    <a:pt x="48641" y="5701"/>
                  </a:cubicBezTo>
                  <a:cubicBezTo>
                    <a:pt x="30124" y="0"/>
                    <a:pt x="11828" y="14570"/>
                    <a:pt x="0" y="3828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9622" y="45314"/>
                    <a:pt x="79245" y="84755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73" y="120000"/>
                  </a:moveTo>
                  <a:cubicBezTo>
                    <a:pt x="120000" y="95289"/>
                    <a:pt x="105527" y="67851"/>
                    <a:pt x="93373" y="49669"/>
                  </a:cubicBezTo>
                  <a:cubicBezTo>
                    <a:pt x="80806" y="30991"/>
                    <a:pt x="66025" y="14793"/>
                    <a:pt x="49236" y="8016"/>
                  </a:cubicBezTo>
                  <a:cubicBezTo>
                    <a:pt x="29459" y="0"/>
                    <a:pt x="15038" y="8347"/>
                    <a:pt x="0" y="3024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960" y="120000"/>
                  </a:moveTo>
                  <a:cubicBezTo>
                    <a:pt x="120000" y="93091"/>
                    <a:pt x="89210" y="64345"/>
                    <a:pt x="69967" y="46044"/>
                  </a:cubicBezTo>
                  <a:cubicBezTo>
                    <a:pt x="50230" y="27325"/>
                    <a:pt x="27039" y="106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2162" y="32558"/>
                    <a:pt x="41081" y="7255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63" y="120000"/>
                  </a:moveTo>
                  <a:cubicBezTo>
                    <a:pt x="120000" y="93666"/>
                    <a:pt x="90664" y="66416"/>
                    <a:pt x="71345" y="48083"/>
                  </a:cubicBezTo>
                  <a:cubicBezTo>
                    <a:pt x="51107" y="29000"/>
                    <a:pt x="27597" y="117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1600" y="35675"/>
                    <a:pt x="41280" y="76216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14" y="120000"/>
                  </a:moveTo>
                  <a:cubicBezTo>
                    <a:pt x="120000" y="93583"/>
                    <a:pt x="90909" y="66750"/>
                    <a:pt x="71272" y="48333"/>
                  </a:cubicBezTo>
                  <a:cubicBezTo>
                    <a:pt x="51012" y="29333"/>
                    <a:pt x="27428" y="1208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0000" y="37333"/>
                    <a:pt x="40000" y="77333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31" y="120000"/>
                  </a:moveTo>
                  <a:cubicBezTo>
                    <a:pt x="120000" y="94018"/>
                    <a:pt x="92275" y="68036"/>
                    <a:pt x="72931" y="49882"/>
                  </a:cubicBezTo>
                  <a:cubicBezTo>
                    <a:pt x="52034" y="30395"/>
                    <a:pt x="27931" y="1265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62" y="120000"/>
                  </a:moveTo>
                  <a:cubicBezTo>
                    <a:pt x="120000" y="94250"/>
                    <a:pt x="93192" y="69000"/>
                    <a:pt x="73667" y="50916"/>
                  </a:cubicBezTo>
                  <a:cubicBezTo>
                    <a:pt x="52559" y="31250"/>
                    <a:pt x="28284" y="132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669" y="119999"/>
                  </a:moveTo>
                  <a:cubicBezTo>
                    <a:pt x="120000" y="94315"/>
                    <a:pt x="93572" y="70132"/>
                    <a:pt x="73497" y="51452"/>
                  </a:cubicBezTo>
                  <a:cubicBezTo>
                    <a:pt x="52400" y="31938"/>
                    <a:pt x="28128" y="1400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3565" y="75130"/>
                    <a:pt x="43454" y="340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8193" y="70298"/>
                    <a:pt x="37935" y="3089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351" y="35789"/>
                    <a:pt x="81230" y="75789"/>
                    <a:pt x="119999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212" y="38571"/>
                    <a:pt x="80425" y="78214"/>
                    <a:pt x="120000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60" name="Shape 160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0" name="Shape 17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2" name="Shape 19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3" name="Shape 20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5" name="Shape 2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23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8" name="Shape 23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856" y="18416"/>
                    <a:pt x="0" y="86583"/>
                    <a:pt x="64206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2592" y="65641"/>
                    <a:pt x="39629" y="287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3366" y="84779"/>
                    <a:pt x="84653" y="44259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372" y="20000"/>
                    <a:pt x="0" y="86166"/>
                    <a:pt x="6372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576" y="71688"/>
                    <a:pt x="40197" y="327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cubicBezTo>
                    <a:pt x="42735" y="83855"/>
                    <a:pt x="83760" y="43734"/>
                    <a:pt x="119999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503" y="20416"/>
                    <a:pt x="0" y="86083"/>
                    <a:pt x="63464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1428" y="75555"/>
                    <a:pt x="41142" y="3555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616" y="83443"/>
                    <a:pt x="83364" y="43311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45329" y="21333"/>
                    <a:pt x="0" y="86750"/>
                    <a:pt x="62371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29" y="83010"/>
                    <a:pt x="82787" y="43010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5352" y="22083"/>
                    <a:pt x="0" y="85500"/>
                    <a:pt x="5947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2240" y="82314"/>
                    <a:pt x="82560" y="42148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2666" y="23500"/>
                    <a:pt x="0" y="84833"/>
                    <a:pt x="6033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864" y="81916"/>
                    <a:pt x="81081" y="41676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4685" y="26666"/>
                    <a:pt x="0" y="81583"/>
                    <a:pt x="34405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48000" y="27083"/>
                    <a:pt x="0" y="80000"/>
                    <a:pt x="36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25849" y="29666"/>
                    <a:pt x="0" y="78583"/>
                    <a:pt x="40553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56300" y="32630"/>
                    <a:pt x="16407" y="7292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9333" y="40689"/>
                    <a:pt x="69333" y="81379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68936" y="34029"/>
                    <a:pt x="25167" y="7368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0" name="Shape 26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Shape 27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1" name="Shape 271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159" y="120000"/>
                  </a:moveTo>
                  <a:cubicBezTo>
                    <a:pt x="120000" y="95260"/>
                    <a:pt x="98508" y="52660"/>
                    <a:pt x="87556" y="34285"/>
                  </a:cubicBezTo>
                  <a:cubicBezTo>
                    <a:pt x="77487" y="17450"/>
                    <a:pt x="64710" y="4414"/>
                    <a:pt x="50637" y="2258"/>
                  </a:cubicBezTo>
                  <a:cubicBezTo>
                    <a:pt x="36565" y="0"/>
                    <a:pt x="20078" y="13139"/>
                    <a:pt x="11717" y="32643"/>
                  </a:cubicBezTo>
                  <a:cubicBezTo>
                    <a:pt x="0" y="60153"/>
                    <a:pt x="10834" y="99059"/>
                    <a:pt x="23493" y="11958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06" y="119882"/>
                  </a:moveTo>
                  <a:cubicBezTo>
                    <a:pt x="94744" y="114572"/>
                    <a:pt x="120000" y="101120"/>
                    <a:pt x="111788" y="69852"/>
                  </a:cubicBezTo>
                  <a:cubicBezTo>
                    <a:pt x="104118" y="40589"/>
                    <a:pt x="80645" y="13097"/>
                    <a:pt x="60581" y="6253"/>
                  </a:cubicBezTo>
                  <a:cubicBezTo>
                    <a:pt x="42220" y="0"/>
                    <a:pt x="21304" y="13805"/>
                    <a:pt x="11620" y="38820"/>
                  </a:cubicBezTo>
                  <a:cubicBezTo>
                    <a:pt x="0" y="68908"/>
                    <a:pt x="18825" y="107492"/>
                    <a:pt x="36952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59" y="120000"/>
                  </a:moveTo>
                  <a:cubicBezTo>
                    <a:pt x="100663" y="115272"/>
                    <a:pt x="110260" y="108292"/>
                    <a:pt x="114668" y="95684"/>
                  </a:cubicBezTo>
                  <a:cubicBezTo>
                    <a:pt x="120000" y="80487"/>
                    <a:pt x="114170" y="64727"/>
                    <a:pt x="107843" y="53020"/>
                  </a:cubicBezTo>
                  <a:cubicBezTo>
                    <a:pt x="94976" y="29043"/>
                    <a:pt x="77061" y="6979"/>
                    <a:pt x="56729" y="3151"/>
                  </a:cubicBezTo>
                  <a:cubicBezTo>
                    <a:pt x="39739" y="0"/>
                    <a:pt x="22535" y="15534"/>
                    <a:pt x="12867" y="37485"/>
                  </a:cubicBezTo>
                  <a:cubicBezTo>
                    <a:pt x="0" y="66641"/>
                    <a:pt x="13578" y="102101"/>
                    <a:pt x="29857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528" y="120000"/>
                  </a:moveTo>
                  <a:cubicBezTo>
                    <a:pt x="120000" y="94570"/>
                    <a:pt x="100875" y="61357"/>
                    <a:pt x="88935" y="42805"/>
                  </a:cubicBezTo>
                  <a:cubicBezTo>
                    <a:pt x="77715" y="25429"/>
                    <a:pt x="64062" y="10497"/>
                    <a:pt x="48641" y="5701"/>
                  </a:cubicBezTo>
                  <a:cubicBezTo>
                    <a:pt x="30124" y="0"/>
                    <a:pt x="11828" y="14570"/>
                    <a:pt x="0" y="3828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39622" y="45314"/>
                    <a:pt x="79245" y="84755"/>
                    <a:pt x="12000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73" y="120000"/>
                  </a:moveTo>
                  <a:cubicBezTo>
                    <a:pt x="120000" y="95289"/>
                    <a:pt x="105527" y="67851"/>
                    <a:pt x="93373" y="49669"/>
                  </a:cubicBezTo>
                  <a:cubicBezTo>
                    <a:pt x="80806" y="30991"/>
                    <a:pt x="66025" y="14793"/>
                    <a:pt x="49236" y="8016"/>
                  </a:cubicBezTo>
                  <a:cubicBezTo>
                    <a:pt x="29459" y="0"/>
                    <a:pt x="15038" y="8347"/>
                    <a:pt x="0" y="3024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960" y="120000"/>
                  </a:moveTo>
                  <a:cubicBezTo>
                    <a:pt x="120000" y="93091"/>
                    <a:pt x="89210" y="64345"/>
                    <a:pt x="69967" y="46044"/>
                  </a:cubicBezTo>
                  <a:cubicBezTo>
                    <a:pt x="50230" y="27325"/>
                    <a:pt x="27039" y="106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2162" y="32558"/>
                    <a:pt x="41081" y="72558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63" y="120000"/>
                  </a:moveTo>
                  <a:cubicBezTo>
                    <a:pt x="120000" y="93666"/>
                    <a:pt x="90664" y="66416"/>
                    <a:pt x="71345" y="48083"/>
                  </a:cubicBezTo>
                  <a:cubicBezTo>
                    <a:pt x="51107" y="29000"/>
                    <a:pt x="27597" y="117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1600" y="35675"/>
                    <a:pt x="41280" y="76216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14" y="120000"/>
                  </a:moveTo>
                  <a:cubicBezTo>
                    <a:pt x="120000" y="93583"/>
                    <a:pt x="90909" y="66750"/>
                    <a:pt x="71272" y="48333"/>
                  </a:cubicBezTo>
                  <a:cubicBezTo>
                    <a:pt x="51012" y="29333"/>
                    <a:pt x="27428" y="1208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80000" y="37333"/>
                    <a:pt x="40000" y="77333"/>
                    <a:pt x="0" y="12000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31" y="120000"/>
                  </a:moveTo>
                  <a:cubicBezTo>
                    <a:pt x="120000" y="94018"/>
                    <a:pt x="92275" y="68036"/>
                    <a:pt x="72931" y="49882"/>
                  </a:cubicBezTo>
                  <a:cubicBezTo>
                    <a:pt x="52034" y="30395"/>
                    <a:pt x="27931" y="1265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762" y="120000"/>
                  </a:moveTo>
                  <a:cubicBezTo>
                    <a:pt x="120000" y="94250"/>
                    <a:pt x="93192" y="69000"/>
                    <a:pt x="73667" y="50916"/>
                  </a:cubicBezTo>
                  <a:cubicBezTo>
                    <a:pt x="52559" y="31250"/>
                    <a:pt x="28284" y="1325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669" y="119999"/>
                  </a:moveTo>
                  <a:cubicBezTo>
                    <a:pt x="120000" y="94315"/>
                    <a:pt x="93572" y="70132"/>
                    <a:pt x="73497" y="51452"/>
                  </a:cubicBezTo>
                  <a:cubicBezTo>
                    <a:pt x="52400" y="31938"/>
                    <a:pt x="28128" y="1400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83565" y="75130"/>
                    <a:pt x="43454" y="3401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8193" y="70298"/>
                    <a:pt x="37935" y="3089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351" y="35789"/>
                    <a:pt x="81230" y="75789"/>
                    <a:pt x="119999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40212" y="38571"/>
                    <a:pt x="80425" y="78214"/>
                    <a:pt x="120000" y="11999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91" name="Shape 291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4" name="Shape 294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2870" algn="l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685800" marR="0" lvl="1" indent="-11684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143000" marR="0" lvl="2" indent="-13081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600200" marR="0" lvl="3" indent="-144780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057400" marR="0" lvl="4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514600" marR="0" lvl="5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971800" marR="0" lvl="6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429000" marR="0" lvl="7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886200" marR="0" lvl="8" indent="-144779" algn="l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rPr>
              <a:t>‹N°›</a:t>
            </a:fld>
            <a:endParaRPr lang="fr-FR" sz="1000" b="0" i="0" u="none" strike="noStrike" cap="none">
              <a:solidFill>
                <a:srgbClr val="888888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756042" y="302455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wrap="square" lIns="228600" tIns="228600" rIns="228600" bIns="0" anchor="b" anchorCtr="0">
            <a:noAutofit/>
          </a:bodyPr>
          <a:lstStyle/>
          <a:p>
            <a:r>
              <a:rPr lang="fr-FR" sz="4800" dirty="0"/>
              <a:t>Utilisation de la programmation dynamique pour la</a:t>
            </a:r>
            <a:br>
              <a:rPr lang="fr-FR" sz="4800" dirty="0"/>
            </a:br>
            <a:r>
              <a:rPr lang="fr-FR" sz="4800" dirty="0"/>
              <a:t>segmentation de </a:t>
            </a:r>
            <a:r>
              <a:rPr lang="fr-FR" sz="4800" dirty="0" err="1"/>
              <a:t>series</a:t>
            </a:r>
            <a:r>
              <a:rPr lang="fr-FR" sz="4800" dirty="0"/>
              <a:t> temporelles</a:t>
            </a:r>
            <a:endParaRPr lang="fr-FR" sz="4800" b="0" i="0" u="none" strike="noStrike" cap="none" dirty="0">
              <a:solidFill>
                <a:srgbClr val="FFFE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422">
            <a:extLst>
              <a:ext uri="{FF2B5EF4-FFF2-40B4-BE49-F238E27FC236}">
                <a16:creationId xmlns:a16="http://schemas.microsoft.com/office/drawing/2014/main" id="{2777B1C9-C53B-458E-A526-E0EB2321C59C}"/>
              </a:ext>
            </a:extLst>
          </p:cNvPr>
          <p:cNvSpPr txBox="1"/>
          <p:nvPr/>
        </p:nvSpPr>
        <p:spPr>
          <a:xfrm>
            <a:off x="272750" y="6273525"/>
            <a:ext cx="11787322" cy="45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>
                <a:solidFill>
                  <a:schemeClr val="tx1"/>
                </a:solidFill>
              </a:rPr>
              <a:t>Aline CANARD – M2 SAAD  									20 mars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wrap="square" lIns="228600" tIns="228600" rIns="228600" bIns="228600" anchor="ctr" anchorCtr="0">
            <a:noAutofit/>
          </a:bodyPr>
          <a:lstStyle/>
          <a:p>
            <a:pPr marL="0" marR="0" lvl="0" indent="-25400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</a:pPr>
            <a:r>
              <a:rPr lang="fr-FR"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4294967295"/>
          </p:nvPr>
        </p:nvSpPr>
        <p:spPr>
          <a:xfrm>
            <a:off x="4741253" y="1023282"/>
            <a:ext cx="7141654" cy="50170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r>
              <a:rPr lang="fr-FR" sz="222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Domaine de l’analyse fonctionnelle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endParaRPr lang="fr-FR" sz="2220"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r>
              <a:rPr lang="fr-FR" sz="222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Présentation du modèle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42"/>
              <a:buFont typeface="Noto Sans Symbols"/>
              <a:buChar char="▪"/>
            </a:pPr>
            <a:r>
              <a:rPr lang="fr-FR" sz="2220" dirty="0"/>
              <a:t>Description du code R</a:t>
            </a:r>
            <a:endParaRPr lang="fr-FR" sz="222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F52005-D2D7-4D08-9034-8122E8A6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12" y="1582616"/>
            <a:ext cx="6394730" cy="3357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wrap="square" lIns="228600" tIns="228600" rIns="228600" bIns="228600" anchor="ctr" anchorCtr="0">
            <a:noAutofit/>
          </a:bodyPr>
          <a:lstStyle/>
          <a:p>
            <a:pPr marL="0" marR="0" lvl="0" indent="-25400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</a:pPr>
            <a:r>
              <a:rPr lang="fr-FR" sz="4000" b="0" i="0" u="none" strike="noStrike" cap="none" dirty="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3960"/>
              <a:buFont typeface="Noto Sans Symbols"/>
              <a:buChar char="▪"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Schéma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3960"/>
              <a:buFont typeface="Noto Sans Symbols"/>
              <a:buChar char="▪"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Equations</a:t>
            </a:r>
            <a:endParaRPr lang="fr-FR" sz="36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3960"/>
              <a:buFont typeface="Noto Sans Symbols"/>
              <a:buChar char="▪"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Log-vraisemblance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3DAFE8-A8BB-41B1-9A5C-0ECAC2AA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3" y="1044327"/>
            <a:ext cx="5616087" cy="56005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4444CB-1A26-45BB-8B2D-2A31DC4E2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71"/>
          <a:stretch/>
        </p:blipFill>
        <p:spPr>
          <a:xfrm>
            <a:off x="6169696" y="2068367"/>
            <a:ext cx="5978342" cy="23102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2A9D81-80AB-4FF7-8258-6B885613659B}"/>
              </a:ext>
            </a:extLst>
          </p:cNvPr>
          <p:cNvSpPr txBox="1"/>
          <p:nvPr/>
        </p:nvSpPr>
        <p:spPr>
          <a:xfrm>
            <a:off x="6611815" y="1486068"/>
            <a:ext cx="346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l’instant </a:t>
            </a:r>
            <a:r>
              <a:rPr lang="fr-FR" i="1" dirty="0"/>
              <a:t>t</a:t>
            </a:r>
            <a:r>
              <a:rPr lang="fr-FR" dirty="0"/>
              <a:t>, on peut écrire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594026-B6C0-405A-A914-9E0B998BBE0C}"/>
              </a:ext>
            </a:extLst>
          </p:cNvPr>
          <p:cNvSpPr txBox="1"/>
          <p:nvPr/>
        </p:nvSpPr>
        <p:spPr>
          <a:xfrm>
            <a:off x="3587262" y="213143"/>
            <a:ext cx="44840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Définition du modèle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E0FFC6F-BD48-4A1C-BAE4-1214247949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0"/>
          <a:stretch/>
        </p:blipFill>
        <p:spPr>
          <a:xfrm>
            <a:off x="7104185" y="4679301"/>
            <a:ext cx="2718189" cy="6926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0E1E770-EAB4-467F-8322-70E596DA5A47}"/>
              </a:ext>
            </a:extLst>
          </p:cNvPr>
          <p:cNvSpPr txBox="1"/>
          <p:nvPr/>
        </p:nvSpPr>
        <p:spPr>
          <a:xfrm>
            <a:off x="6611815" y="4478098"/>
            <a:ext cx="3464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où</a:t>
            </a:r>
          </a:p>
        </p:txBody>
      </p:sp>
    </p:spTree>
    <p:extLst>
      <p:ext uri="{BB962C8B-B14F-4D97-AF65-F5344CB8AC3E}">
        <p14:creationId xmlns:p14="http://schemas.microsoft.com/office/powerpoint/2010/main" val="176364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6E3EF9-54F8-4E44-B1F6-87F0966A7267}"/>
              </a:ext>
            </a:extLst>
          </p:cNvPr>
          <p:cNvSpPr txBox="1"/>
          <p:nvPr/>
        </p:nvSpPr>
        <p:spPr>
          <a:xfrm>
            <a:off x="3587262" y="213143"/>
            <a:ext cx="44840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Log-vraisemblance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CDF9D6-3535-4374-ACBD-5E7F8E38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56" y="801515"/>
            <a:ext cx="7077505" cy="42276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1D23F2-624E-4849-8D92-39CA4BC4BAF7}"/>
              </a:ext>
            </a:extLst>
          </p:cNvPr>
          <p:cNvSpPr txBox="1"/>
          <p:nvPr/>
        </p:nvSpPr>
        <p:spPr>
          <a:xfrm>
            <a:off x="2013438" y="5186021"/>
            <a:ext cx="859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ym typeface="Wingdings" panose="05000000000000000000" pitchFamily="2" charset="2"/>
              </a:rPr>
              <a:t> On veut trouver les coefficients de régressions qui minimisent le critère </a:t>
            </a:r>
            <a:r>
              <a:rPr lang="fr-FR" sz="1800" b="1" i="1" dirty="0">
                <a:sym typeface="Wingdings" panose="05000000000000000000" pitchFamily="2" charset="2"/>
              </a:rPr>
              <a:t>J</a:t>
            </a:r>
            <a:r>
              <a:rPr lang="fr-FR" sz="1800" dirty="0">
                <a:sym typeface="Wingdings" panose="05000000000000000000" pitchFamily="2" charset="2"/>
              </a:rPr>
              <a:t>: 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AEDED-1685-4152-A100-04A3371A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95" y="5712175"/>
            <a:ext cx="675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1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wrap="square" lIns="228600" tIns="228600" rIns="228600" bIns="228600" anchor="ctr" anchorCtr="0">
            <a:noAutofit/>
          </a:bodyPr>
          <a:lstStyle/>
          <a:p>
            <a:pPr marL="0" marR="0" lvl="0" indent="-254000" algn="ctr" rtl="0">
              <a:lnSpc>
                <a:spcPct val="85000"/>
              </a:lnSpc>
              <a:spcBef>
                <a:spcPts val="0"/>
              </a:spcBef>
              <a:buClr>
                <a:srgbClr val="FFFEFF"/>
              </a:buClr>
              <a:buSzPts val="4000"/>
              <a:buFont typeface="Calibri"/>
              <a:buNone/>
            </a:pPr>
            <a:r>
              <a:rPr lang="fr-FR" sz="4000" b="0" i="0" u="none" strike="noStrike" cap="none" dirty="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Code R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3960"/>
              <a:buFont typeface="Noto Sans Symbols"/>
              <a:buChar char="▪"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Les fonctions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ts val="3960"/>
              <a:buFont typeface="Noto Sans Symbols"/>
              <a:buChar char="▪"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Les sorties</a:t>
            </a:r>
          </a:p>
        </p:txBody>
      </p:sp>
    </p:spTree>
    <p:extLst>
      <p:ext uri="{BB962C8B-B14F-4D97-AF65-F5344CB8AC3E}">
        <p14:creationId xmlns:p14="http://schemas.microsoft.com/office/powerpoint/2010/main" val="176610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5E594026-B6C0-405A-A914-9E0B998BBE0C}"/>
              </a:ext>
            </a:extLst>
          </p:cNvPr>
          <p:cNvSpPr txBox="1"/>
          <p:nvPr/>
        </p:nvSpPr>
        <p:spPr>
          <a:xfrm>
            <a:off x="3587262" y="213143"/>
            <a:ext cx="44840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Fonctions du code 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275430-AF8B-42E5-B9F9-D53E8A82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8" y="2832826"/>
            <a:ext cx="11622783" cy="15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5E594026-B6C0-405A-A914-9E0B998BBE0C}"/>
              </a:ext>
            </a:extLst>
          </p:cNvPr>
          <p:cNvSpPr txBox="1"/>
          <p:nvPr/>
        </p:nvSpPr>
        <p:spPr>
          <a:xfrm>
            <a:off x="3587262" y="213143"/>
            <a:ext cx="44840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Fonctions du code 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BD6737-2BF3-4945-B732-EAAA0BCA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2" y="799226"/>
            <a:ext cx="11007969" cy="57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8BF9-74A5-4A59-AEEE-2A80A94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E0F30-B960-44E3-AC71-E9997253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Segmentation et régression réalisées</a:t>
            </a:r>
          </a:p>
          <a:p>
            <a:r>
              <a:rPr lang="fr-FR" sz="2400" dirty="0"/>
              <a:t>Code R avec mêmes fonctionnalités que Matlab disponible</a:t>
            </a:r>
          </a:p>
          <a:p>
            <a:r>
              <a:rPr lang="fr-FR" sz="2400" dirty="0"/>
              <a:t>Documentation disponible (Latex)</a:t>
            </a:r>
          </a:p>
        </p:txBody>
      </p:sp>
    </p:spTree>
    <p:extLst>
      <p:ext uri="{BB962C8B-B14F-4D97-AF65-F5344CB8AC3E}">
        <p14:creationId xmlns:p14="http://schemas.microsoft.com/office/powerpoint/2010/main" val="4861385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123</Words>
  <Application>Microsoft Office PowerPoint</Application>
  <PresentationFormat>Grand écran</PresentationFormat>
  <Paragraphs>32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Noto Sans Symbols</vt:lpstr>
      <vt:lpstr>Rockwell</vt:lpstr>
      <vt:lpstr>Arial</vt:lpstr>
      <vt:lpstr>Atlas</vt:lpstr>
      <vt:lpstr>Utilisation de la programmation dynamique pour la segmentation de series temporelles</vt:lpstr>
      <vt:lpstr>Introduction</vt:lpstr>
      <vt:lpstr>modèle</vt:lpstr>
      <vt:lpstr>Présentation PowerPoint</vt:lpstr>
      <vt:lpstr>Présentation PowerPoint</vt:lpstr>
      <vt:lpstr>Code R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automatique des discours</dc:title>
  <dc:creator>Aline Canard</dc:creator>
  <cp:lastModifiedBy>Aline Canard</cp:lastModifiedBy>
  <cp:revision>73</cp:revision>
  <dcterms:modified xsi:type="dcterms:W3CDTF">2019-03-20T14:54:31Z</dcterms:modified>
</cp:coreProperties>
</file>