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145706408" r:id="rId6"/>
    <p:sldId id="257" r:id="rId7"/>
    <p:sldId id="2145706412" r:id="rId8"/>
    <p:sldId id="2145706411" r:id="rId9"/>
    <p:sldId id="267" r:id="rId10"/>
    <p:sldId id="2145706397" r:id="rId11"/>
    <p:sldId id="2145706398" r:id="rId12"/>
    <p:sldId id="2145706409" r:id="rId13"/>
    <p:sldId id="259" r:id="rId14"/>
    <p:sldId id="263" r:id="rId15"/>
    <p:sldId id="258" r:id="rId16"/>
    <p:sldId id="2145706414" r:id="rId17"/>
    <p:sldId id="2145706413" r:id="rId18"/>
    <p:sldId id="2145706415" r:id="rId19"/>
    <p:sldId id="26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9C3"/>
    <a:srgbClr val="941E66"/>
    <a:srgbClr val="123D80"/>
    <a:srgbClr val="D66310"/>
    <a:srgbClr val="FFC805"/>
    <a:srgbClr val="FF91AA"/>
    <a:srgbClr val="18B7FB"/>
    <a:srgbClr val="115C36"/>
    <a:srgbClr val="18C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199" autoAdjust="0"/>
  </p:normalViewPr>
  <p:slideViewPr>
    <p:cSldViewPr snapToGrid="0">
      <p:cViewPr varScale="1">
        <p:scale>
          <a:sx n="71" d="100"/>
          <a:sy n="71" d="100"/>
        </p:scale>
        <p:origin x="20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12526-C147-4797-9840-2DE2425365AB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6FA39-CBAA-4AE8-9387-0CBF3A7D6D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665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astanet/coding_dojo_jenkin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ing_litera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Form_(document)#Placeholders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While you’ll listen to my explanations</a:t>
            </a:r>
          </a:p>
          <a:p>
            <a:endParaRPr lang="en-GB" dirty="0"/>
          </a:p>
          <a:p>
            <a:r>
              <a:rPr lang="en-GB" dirty="0"/>
              <a:t>Ensure you have access to and cloned this </a:t>
            </a:r>
            <a:r>
              <a:rPr lang="en-GB" dirty="0" err="1"/>
              <a:t>github</a:t>
            </a:r>
            <a:r>
              <a:rPr lang="en-GB" dirty="0"/>
              <a:t> project in your </a:t>
            </a:r>
            <a:r>
              <a:rPr lang="en-GB" dirty="0" err="1"/>
              <a:t>wsl</a:t>
            </a:r>
            <a:r>
              <a:rPr lang="en-GB" dirty="0"/>
              <a:t> environment</a:t>
            </a:r>
          </a:p>
          <a:p>
            <a:r>
              <a:rPr lang="en-GB" sz="1200" dirty="0">
                <a:hlinkClick r:id="rId3"/>
              </a:rPr>
              <a:t>https://github.com/fchastanet/coding_dojo_jenkins</a:t>
            </a:r>
            <a:r>
              <a:rPr lang="en-GB" sz="1200" dirty="0"/>
              <a:t> </a:t>
            </a:r>
          </a:p>
          <a:p>
            <a:pPr marL="0" indent="0">
              <a:buNone/>
            </a:pPr>
            <a:r>
              <a:rPr lang="en-GB" dirty="0"/>
              <a:t>Don’t forget a git pull if you cloned this repository before this meeting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Ensure you run the specified docker pull commands specified by the README.md file present in this repository</a:t>
            </a:r>
          </a:p>
          <a:p>
            <a:endParaRPr lang="en-GB" dirty="0"/>
          </a:p>
          <a:p>
            <a:r>
              <a:rPr lang="en-GB" dirty="0"/>
              <a:t>Please do not forget to run the setup.sh that allows to setup a </a:t>
            </a:r>
            <a:r>
              <a:rPr lang="en-GB" dirty="0" err="1"/>
              <a:t>ssh</a:t>
            </a:r>
            <a:r>
              <a:rPr lang="en-GB" dirty="0"/>
              <a:t> key(don’t worry, not your home </a:t>
            </a:r>
            <a:r>
              <a:rPr lang="en-GB" dirty="0" err="1"/>
              <a:t>ssh</a:t>
            </a:r>
            <a:r>
              <a:rPr lang="en-GB" dirty="0"/>
              <a:t> key, just a local one dedicated to this project). </a:t>
            </a:r>
          </a:p>
          <a:p>
            <a:r>
              <a:rPr lang="en-GB" dirty="0"/>
              <a:t>This </a:t>
            </a:r>
            <a:r>
              <a:rPr lang="en-GB" dirty="0" err="1"/>
              <a:t>ssh</a:t>
            </a:r>
            <a:r>
              <a:rPr lang="en-GB" dirty="0"/>
              <a:t> key will be used to let Jenkins controller to talk with the Jenkins agent, I will explain this concept later in the presentation.</a:t>
            </a:r>
          </a:p>
          <a:p>
            <a:endParaRPr lang="en-GB" dirty="0"/>
          </a:p>
          <a:p>
            <a:r>
              <a:rPr lang="en-GB" dirty="0"/>
              <a:t>Then run the docker-compose up –d command to let the Jenkins server have the time to completely load.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6FA39-CBAA-4AE8-9387-0CBF3A7D6D6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540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cs typeface="Calibri"/>
              </a:rPr>
              <a:t>So how </a:t>
            </a:r>
            <a:r>
              <a:rPr lang="fr-FR" dirty="0" err="1">
                <a:cs typeface="Calibri"/>
              </a:rPr>
              <a:t>does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it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work</a:t>
            </a: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will be broken into pairs in different teams rooms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will have 40 minutes on the room.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this time, your facilitators and I will navigate through the rooms to check if you need help during the exercises.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the 40 minutes session we call you back to this room and we discuss </a:t>
            </a:r>
          </a:p>
          <a:p>
            <a:endParaRPr lang="fr-FR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6FA39-CBAA-4AE8-9387-0CBF3A7D6D6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26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cs typeface="Calibri"/>
              </a:rPr>
              <a:t>Let’s</a:t>
            </a:r>
            <a:r>
              <a:rPr lang="fr-FR" dirty="0">
                <a:cs typeface="Calibri"/>
              </a:rPr>
              <a:t> GO 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will be switched in your breakout rooms for the first exercise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cs typeface="Calibri"/>
              </a:rPr>
              <a:t>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cs typeface="Calibri"/>
              </a:rPr>
              <a:t>Set 40 minutes </a:t>
            </a:r>
            <a:r>
              <a:rPr lang="fr-FR" dirty="0" err="1">
                <a:cs typeface="Calibri"/>
              </a:rPr>
              <a:t>timer</a:t>
            </a:r>
            <a:endParaRPr lang="fr-FR" dirty="0">
              <a:cs typeface="Calibri"/>
            </a:endParaRPr>
          </a:p>
          <a:p>
            <a:pPr rtl="0"/>
            <a:endParaRPr lang="en-GB" dirty="0">
              <a:effectLst/>
            </a:endParaRPr>
          </a:p>
          <a:p>
            <a:pPr rtl="0"/>
            <a:r>
              <a:rPr lang="en-GB" dirty="0">
                <a:effectLst/>
              </a:rPr>
              <a:t>Adjust sessions depending on affluence, timezone and availability of moderators.</a:t>
            </a:r>
          </a:p>
          <a:p>
            <a:pPr rtl="0"/>
            <a:r>
              <a:rPr lang="en-GB" dirty="0">
                <a:effectLst/>
              </a:rPr>
              <a:t>Duration of the session: 3.5 hours.</a:t>
            </a:r>
          </a:p>
          <a:p>
            <a:pPr rtl="0"/>
            <a:r>
              <a:rPr lang="en-GB" dirty="0">
                <a:effectLst/>
              </a:rPr>
              <a:t>The idea is to have one breakout for one exercise, but people can decide to continue on the same exercise, depending on their own knowledge. </a:t>
            </a:r>
          </a:p>
          <a:p>
            <a:pPr rtl="0"/>
            <a:r>
              <a:rPr lang="en-GB" dirty="0">
                <a:effectLst/>
              </a:rPr>
              <a:t>Example: </a:t>
            </a:r>
          </a:p>
          <a:p>
            <a:pPr rtl="0"/>
            <a:r>
              <a:rPr lang="en-GB" dirty="0">
                <a:effectLst/>
              </a:rPr>
              <a:t>10 minutes - Presentation (keep it short to don t lose people)</a:t>
            </a:r>
          </a:p>
          <a:p>
            <a:pPr rtl="0"/>
            <a:r>
              <a:rPr lang="en-GB" dirty="0">
                <a:effectLst/>
              </a:rPr>
              <a:t>40 minutes - First breakout session</a:t>
            </a:r>
          </a:p>
          <a:p>
            <a:pPr rtl="0"/>
            <a:r>
              <a:rPr lang="en-GB" dirty="0">
                <a:effectLst/>
              </a:rPr>
              <a:t>5 minutes - Regroup (people do not like to be interrupted)</a:t>
            </a:r>
          </a:p>
          <a:p>
            <a:pPr rtl="0"/>
            <a:r>
              <a:rPr lang="en-GB" dirty="0">
                <a:effectLst/>
              </a:rPr>
              <a:t>40 minutes - Second Breakout Session</a:t>
            </a:r>
          </a:p>
          <a:p>
            <a:pPr rtl="0"/>
            <a:r>
              <a:rPr lang="en-GB" dirty="0">
                <a:effectLst/>
              </a:rPr>
              <a:t>5 minutes - Regroup</a:t>
            </a:r>
          </a:p>
          <a:p>
            <a:pPr rtl="0"/>
            <a:r>
              <a:rPr lang="en-GB" dirty="0">
                <a:effectLst/>
              </a:rPr>
              <a:t>15 minutes - Coffee Break</a:t>
            </a:r>
          </a:p>
          <a:p>
            <a:pPr rtl="0"/>
            <a:r>
              <a:rPr lang="en-GB" dirty="0">
                <a:effectLst/>
              </a:rPr>
              <a:t>40 minutes - Third  Breakout Session</a:t>
            </a:r>
          </a:p>
          <a:p>
            <a:pPr rtl="0"/>
            <a:r>
              <a:rPr lang="en-GB" dirty="0">
                <a:effectLst/>
              </a:rPr>
              <a:t>5 minutes - Regroup</a:t>
            </a:r>
          </a:p>
          <a:p>
            <a:pPr rtl="0"/>
            <a:r>
              <a:rPr lang="en-GB" dirty="0">
                <a:effectLst/>
              </a:rPr>
              <a:t>35 minutes - Fourth Breakout Session</a:t>
            </a:r>
          </a:p>
          <a:p>
            <a:pPr rtl="0"/>
            <a:r>
              <a:rPr lang="en-GB" dirty="0">
                <a:effectLst/>
              </a:rPr>
              <a:t>15 minutes - Close Coding Dojo (time for questions, Say thanks and share the feedback survey)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6FA39-CBAA-4AE8-9387-0CBF3A7D6D6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61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Jenkinsfile</a:t>
            </a:r>
            <a:r>
              <a:rPr lang="en-GB" dirty="0"/>
              <a:t> is using groovy language which is a script language derived from Java.</a:t>
            </a:r>
          </a:p>
          <a:p>
            <a:endParaRPr lang="en-GB" dirty="0"/>
          </a:p>
          <a:p>
            <a:r>
              <a:rPr lang="en-GB" dirty="0"/>
              <a:t>Let’s see some ways to create strings in groovy language</a:t>
            </a:r>
          </a:p>
          <a:p>
            <a:r>
              <a:rPr lang="en-GB" dirty="0"/>
              <a:t>(*) Example of a single quoted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(*) Example of a single quoted string with a single quote inside that needs to be escaped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(*) Triple single quote allows to write multi lines string, you can write single quote inside this string without the need to escape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(*) Use the + operator to concatenate strings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6FA39-CBAA-4AE8-9387-0CBF3A7D6D6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39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F3E7D3"/>
                </a:solidFill>
                <a:effectLst/>
                <a:latin typeface="Arial" panose="020B0604020202020204" pitchFamily="34" charset="0"/>
              </a:rPr>
              <a:t>String interpolation</a:t>
            </a:r>
            <a:r>
              <a:rPr lang="en-GB" b="0" i="0" dirty="0">
                <a:solidFill>
                  <a:srgbClr val="F3E7D3"/>
                </a:solidFill>
                <a:effectLst/>
                <a:latin typeface="Arial" panose="020B0604020202020204" pitchFamily="34" charset="0"/>
              </a:rPr>
              <a:t> (or </a:t>
            </a:r>
            <a:r>
              <a:rPr lang="en-GB" b="1" i="0" dirty="0">
                <a:solidFill>
                  <a:srgbClr val="F3E7D3"/>
                </a:solidFill>
                <a:effectLst/>
                <a:latin typeface="Arial" panose="020B0604020202020204" pitchFamily="34" charset="0"/>
              </a:rPr>
              <a:t>variable interpolation</a:t>
            </a:r>
            <a:r>
              <a:rPr lang="en-GB" b="0" i="0" dirty="0">
                <a:solidFill>
                  <a:srgbClr val="F3E7D3"/>
                </a:solidFill>
                <a:effectLst/>
                <a:latin typeface="Arial" panose="020B0604020202020204" pitchFamily="34" charset="0"/>
              </a:rPr>
              <a:t>,) is the process of evaluating a </a:t>
            </a:r>
            <a:r>
              <a:rPr lang="en-GB" b="0" i="0" u="none" strike="noStrike" dirty="0">
                <a:solidFill>
                  <a:srgbClr val="8AA5BB"/>
                </a:solidFill>
                <a:effectLst/>
                <a:latin typeface="Arial" panose="020B0604020202020204" pitchFamily="34" charset="0"/>
                <a:hlinkClick r:id="rId3" tooltip="String literal"/>
              </a:rPr>
              <a:t>string literal</a:t>
            </a:r>
            <a:r>
              <a:rPr lang="en-GB" b="0" i="0" dirty="0">
                <a:solidFill>
                  <a:srgbClr val="F3E7D3"/>
                </a:solidFill>
                <a:effectLst/>
                <a:latin typeface="Arial" panose="020B0604020202020204" pitchFamily="34" charset="0"/>
              </a:rPr>
              <a:t> containing one or more </a:t>
            </a:r>
            <a:r>
              <a:rPr lang="en-GB" b="0" i="0" u="none" strike="noStrike" dirty="0">
                <a:solidFill>
                  <a:srgbClr val="8AA5BB"/>
                </a:solidFill>
                <a:effectLst/>
                <a:latin typeface="Arial" panose="020B0604020202020204" pitchFamily="34" charset="0"/>
                <a:hlinkClick r:id="rId4" tooltip="Form (document)"/>
              </a:rPr>
              <a:t>placeholders</a:t>
            </a:r>
            <a:r>
              <a:rPr lang="en-GB" b="0" i="0" dirty="0">
                <a:solidFill>
                  <a:srgbClr val="F3E7D3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endParaRPr lang="en-GB" dirty="0"/>
          </a:p>
          <a:p>
            <a:r>
              <a:rPr lang="en-GB" dirty="0"/>
              <a:t>(*) Here the name variable will be replaced by Guillaume string during interpolation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(*) Triple double quotes allows to write multi lines string, you can write single quote or double quotes inside this string without the need to escape 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6FA39-CBAA-4AE8-9387-0CBF3A7D6D6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163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 little tricky example that we are often using in </a:t>
            </a:r>
            <a:r>
              <a:rPr lang="en-GB" dirty="0" err="1"/>
              <a:t>Jenkinsfiles</a:t>
            </a:r>
            <a:endParaRPr lang="en-GB" dirty="0"/>
          </a:p>
          <a:p>
            <a:endParaRPr lang="en-GB" dirty="0"/>
          </a:p>
          <a:p>
            <a:r>
              <a:rPr lang="en-GB" dirty="0"/>
              <a:t>In this example </a:t>
            </a:r>
            <a:r>
              <a:rPr lang="en-GB" dirty="0" err="1"/>
              <a:t>myBashVariable</a:t>
            </a:r>
            <a:r>
              <a:rPr lang="en-GB" dirty="0"/>
              <a:t> is a local variable inside the shell script</a:t>
            </a:r>
          </a:p>
          <a:p>
            <a:r>
              <a:rPr lang="en-GB" dirty="0"/>
              <a:t>If we want to display this variable, we must escape the dollar sign, otherwise groovy would try to interpolate a groovy variable called </a:t>
            </a:r>
            <a:r>
              <a:rPr lang="en-GB" dirty="0" err="1"/>
              <a:t>myBashVariable</a:t>
            </a:r>
            <a:r>
              <a:rPr lang="en-GB" dirty="0"/>
              <a:t> which would result to a runtime error</a:t>
            </a:r>
          </a:p>
          <a:p>
            <a:r>
              <a:rPr lang="en-GB" dirty="0"/>
              <a:t>On the other hand, the variable </a:t>
            </a:r>
            <a:r>
              <a:rPr lang="en-GB" dirty="0" err="1"/>
              <a:t>dockerRegistryUrl</a:t>
            </a:r>
            <a:r>
              <a:rPr lang="en-GB" dirty="0"/>
              <a:t> value will be replaced during string interpolation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6FA39-CBAA-4AE8-9387-0CBF3A7D6D6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661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I hope you enjoyed this coding dojo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How do you feel ?</a:t>
            </a:r>
          </a:p>
          <a:p>
            <a:r>
              <a:rPr lang="en-US" dirty="0">
                <a:cs typeface="Calibri"/>
              </a:rPr>
              <a:t>What did you achieved ?</a:t>
            </a:r>
          </a:p>
          <a:p>
            <a:r>
              <a:rPr lang="en-US" dirty="0">
                <a:cs typeface="Calibri"/>
              </a:rPr>
              <a:t>What is difficult ?</a:t>
            </a:r>
          </a:p>
          <a:p>
            <a:r>
              <a:rPr lang="en-US" dirty="0">
                <a:cs typeface="Calibri"/>
              </a:rPr>
              <a:t>Were the exercises well explained ?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Before closing this coding dojo</a:t>
            </a:r>
          </a:p>
          <a:p>
            <a:r>
              <a:rPr lang="en-US" dirty="0">
                <a:cs typeface="Calibri"/>
              </a:rPr>
              <a:t>Please provide your feedback using the following form </a:t>
            </a:r>
          </a:p>
          <a:p>
            <a:endParaRPr lang="en-US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And I would like to thank warmly all the craftsmanship community and all the persons involved in the preparation of this coding dojo</a:t>
            </a:r>
          </a:p>
          <a:p>
            <a:r>
              <a:rPr lang="en-US" dirty="0">
                <a:cs typeface="Calibri"/>
              </a:rPr>
              <a:t>and particularly {helpers name} for the thoroughly tests and code reviews and {helpers name} for the communication, registrations and facilitation.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6FA39-CBAA-4AE8-9387-0CBF3A7D6D6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8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strike="sngStrike" dirty="0"/>
              <a:t>PROGRAMMING CHALLENGE</a:t>
            </a:r>
          </a:p>
          <a:p>
            <a:r>
              <a:rPr lang="fr-FR" dirty="0"/>
              <a:t>Coding dojos are 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meet</a:t>
            </a:r>
            <a:r>
              <a:rPr lang="fr-FR" dirty="0"/>
              <a:t> </a:t>
            </a:r>
            <a:r>
              <a:rPr lang="fr-FR" dirty="0" err="1"/>
              <a:t>altogether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on 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challenge.</a:t>
            </a:r>
          </a:p>
          <a:p>
            <a:r>
              <a:rPr lang="fr-FR" dirty="0"/>
              <a:t>The objective of the session </a:t>
            </a:r>
            <a:r>
              <a:rPr lang="fr-FR" dirty="0" err="1"/>
              <a:t>is</a:t>
            </a:r>
            <a:r>
              <a:rPr lang="fr-FR" dirty="0"/>
              <a:t> to solve a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attendant </a:t>
            </a:r>
            <a:r>
              <a:rPr lang="fr-FR" dirty="0" err="1"/>
              <a:t>feel</a:t>
            </a:r>
            <a:r>
              <a:rPr lang="fr-FR" dirty="0"/>
              <a:t> </a:t>
            </a:r>
            <a:r>
              <a:rPr lang="fr-FR" dirty="0" err="1"/>
              <a:t>comfortable</a:t>
            </a:r>
            <a:r>
              <a:rPr lang="fr-FR" dirty="0"/>
              <a:t> </a:t>
            </a:r>
            <a:r>
              <a:rPr lang="fr-FR" dirty="0" err="1"/>
              <a:t>enough</a:t>
            </a:r>
            <a:r>
              <a:rPr lang="fr-FR" dirty="0"/>
              <a:t> to </a:t>
            </a:r>
            <a:r>
              <a:rPr lang="fr-FR" dirty="0" err="1"/>
              <a:t>replicate</a:t>
            </a:r>
            <a:r>
              <a:rPr lang="fr-FR" dirty="0"/>
              <a:t> the solution </a:t>
            </a:r>
            <a:r>
              <a:rPr lang="fr-FR" dirty="0" err="1"/>
              <a:t>afterwards</a:t>
            </a:r>
            <a:endParaRPr lang="fr-FR" dirty="0"/>
          </a:p>
          <a:p>
            <a:endParaRPr lang="fr-FR" dirty="0"/>
          </a:p>
          <a:p>
            <a:r>
              <a:rPr lang="fr-FR" strike="sngStrike" dirty="0"/>
              <a:t>ACQUIRE SKILLS</a:t>
            </a:r>
          </a:p>
          <a:p>
            <a:r>
              <a:rPr lang="fr-FR" dirty="0"/>
              <a:t>During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 err="1"/>
              <a:t>skills</a:t>
            </a:r>
            <a:r>
              <a:rPr lang="fr-FR" dirty="0"/>
              <a:t> acquisition, </a:t>
            </a:r>
            <a:r>
              <a:rPr lang="fr-FR" dirty="0" err="1"/>
              <a:t>preferably</a:t>
            </a:r>
            <a:r>
              <a:rPr lang="fr-FR" dirty="0"/>
              <a:t> in a </a:t>
            </a:r>
            <a:r>
              <a:rPr lang="fr-FR" dirty="0" err="1"/>
              <a:t>continuous</a:t>
            </a:r>
            <a:r>
              <a:rPr lang="fr-FR" dirty="0"/>
              <a:t> process. So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hope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session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first of a long </a:t>
            </a:r>
            <a:r>
              <a:rPr lang="fr-FR" dirty="0" err="1"/>
              <a:t>series</a:t>
            </a:r>
            <a:r>
              <a:rPr lang="fr-FR" dirty="0"/>
              <a:t>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help </a:t>
            </a:r>
            <a:r>
              <a:rPr lang="fr-FR" dirty="0" err="1"/>
              <a:t>spreading</a:t>
            </a:r>
            <a:r>
              <a:rPr lang="fr-FR" dirty="0"/>
              <a:t>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, </a:t>
            </a:r>
            <a:r>
              <a:rPr lang="fr-FR" dirty="0" err="1"/>
              <a:t>tips</a:t>
            </a:r>
            <a:r>
              <a:rPr lang="fr-FR" dirty="0"/>
              <a:t> and tricks and </a:t>
            </a:r>
            <a:r>
              <a:rPr lang="fr-FR" dirty="0" err="1"/>
              <a:t>share</a:t>
            </a:r>
            <a:r>
              <a:rPr lang="fr-FR" dirty="0"/>
              <a:t> best practices.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trike="sngStrike" dirty="0"/>
              <a:t>COLLAB. NON-COMPET, FUN!!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Dojos are collaborative sessions,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together</a:t>
            </a:r>
            <a:r>
              <a:rPr lang="fr-FR" dirty="0"/>
              <a:t>, in a non </a:t>
            </a:r>
            <a:r>
              <a:rPr lang="fr-FR" dirty="0" err="1"/>
              <a:t>competitive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fun moments to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colleagues</a:t>
            </a:r>
            <a:r>
              <a:rPr lang="fr-FR" dirty="0"/>
              <a:t>, to </a:t>
            </a:r>
            <a:r>
              <a:rPr lang="fr-FR" dirty="0" err="1"/>
              <a:t>try</a:t>
            </a:r>
            <a:r>
              <a:rPr lang="fr-FR" dirty="0"/>
              <a:t> and </a:t>
            </a:r>
            <a:r>
              <a:rPr lang="fr-FR" dirty="0" err="1"/>
              <a:t>learn</a:t>
            </a:r>
            <a:r>
              <a:rPr lang="fr-FR" dirty="0"/>
              <a:t> new </a:t>
            </a:r>
            <a:r>
              <a:rPr lang="fr-FR" dirty="0" err="1"/>
              <a:t>things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trike="sngStrike" dirty="0"/>
              <a:t>OPEN TO 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Therefore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opened</a:t>
            </a:r>
            <a:r>
              <a:rPr lang="fr-FR" dirty="0"/>
              <a:t> to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skill</a:t>
            </a:r>
            <a:r>
              <a:rPr lang="fr-FR" dirty="0"/>
              <a:t> </a:t>
            </a:r>
            <a:r>
              <a:rPr lang="fr-FR" dirty="0" err="1"/>
              <a:t>levels</a:t>
            </a:r>
            <a:r>
              <a:rPr lang="fr-FR" dirty="0"/>
              <a:t>. </a:t>
            </a:r>
            <a:r>
              <a:rPr lang="fr-FR" dirty="0" err="1"/>
              <a:t>Everyone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welcomed</a:t>
            </a:r>
            <a:r>
              <a:rPr lang="fr-FR" dirty="0"/>
              <a:t> in the sessions, to </a:t>
            </a:r>
            <a:r>
              <a:rPr lang="fr-FR" dirty="0" err="1"/>
              <a:t>find</a:t>
            </a:r>
            <a:r>
              <a:rPr lang="fr-FR" dirty="0"/>
              <a:t> a master,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something</a:t>
            </a:r>
            <a:r>
              <a:rPr lang="fr-FR" dirty="0"/>
              <a:t> </a:t>
            </a:r>
            <a:r>
              <a:rPr lang="fr-FR" dirty="0" err="1"/>
              <a:t>difficult</a:t>
            </a:r>
            <a:r>
              <a:rPr lang="fr-FR" dirty="0"/>
              <a:t>,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become</a:t>
            </a:r>
            <a:r>
              <a:rPr lang="fr-FR" dirty="0"/>
              <a:t> a master.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trike="sngStrike" dirty="0"/>
              <a:t>KATAS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Sessions are </a:t>
            </a:r>
            <a:r>
              <a:rPr lang="fr-FR" dirty="0" err="1"/>
              <a:t>played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Katas, like martial arts.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Katas are exercices (</a:t>
            </a:r>
            <a:r>
              <a:rPr lang="fr-FR" dirty="0" err="1"/>
              <a:t>from</a:t>
            </a:r>
            <a:r>
              <a:rPr lang="fr-FR" dirty="0"/>
              <a:t> simple to </a:t>
            </a:r>
            <a:r>
              <a:rPr lang="fr-FR" dirty="0" err="1"/>
              <a:t>complex</a:t>
            </a:r>
            <a:r>
              <a:rPr lang="fr-FR" dirty="0"/>
              <a:t>),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complete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something</a:t>
            </a:r>
            <a:r>
              <a:rPr lang="fr-F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You </a:t>
            </a:r>
            <a:r>
              <a:rPr lang="fr-FR" dirty="0" err="1"/>
              <a:t>didn’t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yet</a:t>
            </a:r>
            <a:r>
              <a:rPr lang="fr-FR" dirty="0"/>
              <a:t>? No pb, </a:t>
            </a:r>
            <a:r>
              <a:rPr lang="fr-FR" dirty="0" err="1"/>
              <a:t>just</a:t>
            </a:r>
            <a:r>
              <a:rPr lang="fr-FR" dirty="0"/>
              <a:t> do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trike="sngStrike" dirty="0"/>
              <a:t>PAIR &amp; TDD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Katas are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driven</a:t>
            </a:r>
            <a:r>
              <a:rPr lang="fr-FR" dirty="0"/>
              <a:t> by </a:t>
            </a:r>
            <a:r>
              <a:rPr lang="fr-FR" dirty="0" err="1"/>
              <a:t>some</a:t>
            </a:r>
            <a:r>
              <a:rPr lang="fr-FR" dirty="0"/>
              <a:t> of the </a:t>
            </a:r>
            <a:r>
              <a:rPr lang="fr-FR" dirty="0" err="1"/>
              <a:t>fundamental</a:t>
            </a:r>
            <a:r>
              <a:rPr lang="fr-FR" dirty="0"/>
              <a:t> agile </a:t>
            </a:r>
            <a:r>
              <a:rPr lang="fr-FR" dirty="0" err="1"/>
              <a:t>principles</a:t>
            </a:r>
            <a:r>
              <a:rPr lang="fr-FR" dirty="0"/>
              <a:t> like pair-</a:t>
            </a:r>
            <a:r>
              <a:rPr lang="fr-FR" dirty="0" err="1"/>
              <a:t>programming</a:t>
            </a:r>
            <a:r>
              <a:rPr lang="fr-FR" dirty="0"/>
              <a:t> and TDD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Note </a:t>
            </a:r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even</a:t>
            </a:r>
            <a:r>
              <a:rPr lang="fr-FR" dirty="0"/>
              <a:t> if I </a:t>
            </a:r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 to do Test Driven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Jenkinsfile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has not been </a:t>
            </a:r>
            <a:r>
              <a:rPr lang="fr-FR" dirty="0" err="1"/>
              <a:t>implemented</a:t>
            </a:r>
            <a:r>
              <a:rPr lang="fr-FR" dirty="0"/>
              <a:t> due to </a:t>
            </a:r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fr-FR" dirty="0" err="1"/>
              <a:t>experience</a:t>
            </a:r>
            <a:r>
              <a:rPr lang="fr-FR" dirty="0"/>
              <a:t> and not </a:t>
            </a:r>
            <a:r>
              <a:rPr lang="fr-FR" dirty="0" err="1"/>
              <a:t>used</a:t>
            </a:r>
            <a:r>
              <a:rPr lang="fr-FR" dirty="0"/>
              <a:t> PL </a:t>
            </a:r>
            <a:r>
              <a:rPr lang="fr-FR" dirty="0" err="1"/>
              <a:t>level</a:t>
            </a:r>
            <a:r>
              <a:rPr lang="fr-F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6FA39-CBAA-4AE8-9387-0CBF3A7D6D6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0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 will say could be obvious for some of you, or even have non sense at all, but just try even if you do not believe me.</a:t>
            </a:r>
          </a:p>
          <a:p>
            <a:endParaRPr lang="en-GB" dirty="0"/>
          </a:p>
          <a:p>
            <a:r>
              <a:rPr lang="en-GB" dirty="0"/>
              <a:t>So why not using copy/paste ?</a:t>
            </a:r>
          </a:p>
          <a:p>
            <a:endParaRPr lang="en-GB" dirty="0"/>
          </a:p>
          <a:p>
            <a:r>
              <a:rPr lang="en-GB" dirty="0"/>
              <a:t>(*) Typing code instead of copy-pasting provides a better learning Return On Investment, mostly because we’re practicing instead of just reading.</a:t>
            </a:r>
          </a:p>
          <a:p>
            <a:endParaRPr lang="en-GB" dirty="0"/>
          </a:p>
          <a:p>
            <a:r>
              <a:rPr lang="en-GB" dirty="0"/>
              <a:t>(*) By typing code, you will probably do some mistakes (syntax error for example), and most of the time, by making mistakes we better learn.</a:t>
            </a:r>
          </a:p>
          <a:p>
            <a:endParaRPr lang="en-GB" dirty="0"/>
          </a:p>
          <a:p>
            <a:r>
              <a:rPr lang="en-GB" dirty="0"/>
              <a:t>(*) By typing code, you are thinking and acting at the same time, making your brain more attentive, attention is the key for a better understanding.</a:t>
            </a:r>
          </a:p>
          <a:p>
            <a:endParaRPr lang="en-GB" dirty="0"/>
          </a:p>
          <a:p>
            <a:r>
              <a:rPr lang="en-GB" dirty="0"/>
              <a:t>(*) Finally, it is really the principle behind the Kata, reproduce the movement until you master it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6FA39-CBAA-4AE8-9387-0CBF3A7D6D6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92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first </a:t>
            </a:r>
            <a:r>
              <a:rPr lang="fr-FR" dirty="0" err="1"/>
              <a:t>see</a:t>
            </a:r>
            <a:r>
              <a:rPr lang="fr-FR" dirty="0"/>
              <a:t> a </a:t>
            </a:r>
            <a:r>
              <a:rPr lang="fr-FR" dirty="0" err="1"/>
              <a:t>small</a:t>
            </a:r>
            <a:r>
              <a:rPr lang="fr-FR" dirty="0"/>
              <a:t> introduction, no more </a:t>
            </a:r>
            <a:r>
              <a:rPr lang="fr-FR" dirty="0" err="1"/>
              <a:t>than</a:t>
            </a:r>
            <a:r>
              <a:rPr lang="fr-FR" dirty="0"/>
              <a:t> 10 minutes to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jenkins</a:t>
            </a:r>
            <a:r>
              <a:rPr lang="fr-FR" dirty="0"/>
              <a:t> and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6FA39-CBAA-4AE8-9387-0CBF3A7D6D6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91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9F3F4"/>
                </a:solidFill>
                <a:effectLst/>
                <a:latin typeface="Google Sans"/>
              </a:rPr>
              <a:t>Continuous integration is focused on automatically building and testing code, </a:t>
            </a:r>
          </a:p>
          <a:p>
            <a:r>
              <a:rPr lang="en-GB" b="0" i="0" dirty="0">
                <a:solidFill>
                  <a:srgbClr val="E9F3F4"/>
                </a:solidFill>
                <a:effectLst/>
                <a:latin typeface="Google Sans"/>
              </a:rPr>
              <a:t>as compared to continuous delivery, which automates the entire software release process up to production</a:t>
            </a:r>
            <a:r>
              <a:rPr lang="en-GB" b="0" i="0" dirty="0">
                <a:solidFill>
                  <a:srgbClr val="FCF1DC"/>
                </a:solidFill>
                <a:effectLst/>
                <a:latin typeface="Google Sans"/>
              </a:rPr>
              <a:t>. </a:t>
            </a:r>
          </a:p>
          <a:p>
            <a:r>
              <a:rPr lang="en-GB" b="0" i="0" dirty="0">
                <a:solidFill>
                  <a:srgbClr val="FCF1DC"/>
                </a:solidFill>
                <a:effectLst/>
                <a:latin typeface="Google Sans"/>
              </a:rPr>
              <a:t>A Jenkins pipeline will usually start from a code commit, do the build, test, and deployment to different environments that could include production one.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6FA39-CBAA-4AE8-9387-0CBF3A7D6D6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75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see quickly how Jenkins work</a:t>
            </a:r>
          </a:p>
          <a:p>
            <a:endParaRPr lang="en-GB" dirty="0"/>
          </a:p>
          <a:p>
            <a:r>
              <a:rPr lang="en-GB" dirty="0"/>
              <a:t>(*) The Jenkins </a:t>
            </a:r>
            <a:r>
              <a:rPr lang="en-GB" b="1" dirty="0"/>
              <a:t>controller </a:t>
            </a:r>
            <a:r>
              <a:rPr lang="en-GB" dirty="0"/>
              <a:t>is the </a:t>
            </a:r>
            <a:r>
              <a:rPr lang="en-GB" b="1" dirty="0"/>
              <a:t>master node </a:t>
            </a:r>
          </a:p>
          <a:p>
            <a:r>
              <a:rPr lang="en-GB" dirty="0"/>
              <a:t>(*) which is able to launch </a:t>
            </a:r>
            <a:r>
              <a:rPr lang="en-GB" b="1" dirty="0"/>
              <a:t>jobs </a:t>
            </a:r>
          </a:p>
          <a:p>
            <a:r>
              <a:rPr lang="en-GB" dirty="0"/>
              <a:t>(*) on different </a:t>
            </a:r>
            <a:r>
              <a:rPr lang="en-GB" b="1" dirty="0"/>
              <a:t>nodes </a:t>
            </a:r>
            <a:r>
              <a:rPr lang="en-GB" dirty="0"/>
              <a:t>(the term node refers to a machine) directed by an </a:t>
            </a:r>
            <a:r>
              <a:rPr lang="en-GB" b="1" dirty="0"/>
              <a:t>Agent</a:t>
            </a:r>
            <a:r>
              <a:rPr lang="en-GB" dirty="0"/>
              <a:t>. </a:t>
            </a:r>
          </a:p>
          <a:p>
            <a:r>
              <a:rPr lang="en-GB" dirty="0"/>
              <a:t>(*) The Agent can then use one or several </a:t>
            </a:r>
            <a:r>
              <a:rPr lang="en-GB" b="1" dirty="0"/>
              <a:t>executors</a:t>
            </a:r>
            <a:r>
              <a:rPr lang="en-GB" dirty="0"/>
              <a:t> to execute the job(s) depending on configuration.</a:t>
            </a:r>
          </a:p>
          <a:p>
            <a:endParaRPr lang="en-GB" dirty="0"/>
          </a:p>
          <a:p>
            <a:r>
              <a:rPr lang="en-GB" dirty="0"/>
              <a:t>It’s important to note that the master node is the coordinator that is able to launch jobs on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B7AEA0"/>
                </a:solidFill>
                <a:effectLst/>
                <a:latin typeface="open sans" panose="020B0606030504020204" pitchFamily="34" charset="0"/>
              </a:rPr>
              <a:t>Jobs are the heart of </a:t>
            </a:r>
            <a:r>
              <a:rPr lang="en-GB" b="0" i="1" dirty="0">
                <a:solidFill>
                  <a:srgbClr val="B7AEA0"/>
                </a:solidFill>
                <a:effectLst/>
                <a:latin typeface="open sans" panose="020B0606030504020204" pitchFamily="34" charset="0"/>
              </a:rPr>
              <a:t>Jenkins's build</a:t>
            </a:r>
            <a:r>
              <a:rPr lang="en-GB" b="0" i="0" dirty="0">
                <a:solidFill>
                  <a:srgbClr val="B7AEA0"/>
                </a:solidFill>
                <a:effectLst/>
                <a:latin typeface="open sans" panose="020B0606030504020204" pitchFamily="34" charset="0"/>
              </a:rPr>
              <a:t> process. A job can be considered as a particular task to achieve a required objective in </a:t>
            </a:r>
            <a:r>
              <a:rPr lang="en-GB" b="0" i="1" dirty="0">
                <a:solidFill>
                  <a:srgbClr val="B7AEA0"/>
                </a:solidFill>
                <a:effectLst/>
                <a:latin typeface="open sans" panose="020B0606030504020204" pitchFamily="34" charset="0"/>
              </a:rPr>
              <a:t>Jenkins</a:t>
            </a:r>
            <a:r>
              <a:rPr lang="en-GB" b="0" i="0" dirty="0">
                <a:solidFill>
                  <a:srgbClr val="B7AEA0"/>
                </a:solidFill>
                <a:effectLst/>
                <a:latin typeface="open sans" panose="020B0606030504020204" pitchFamily="34" charset="0"/>
              </a:rPr>
              <a:t>.</a:t>
            </a:r>
            <a:endParaRPr lang="en-GB" dirty="0"/>
          </a:p>
          <a:p>
            <a:r>
              <a:rPr lang="en-GB" dirty="0"/>
              <a:t>There is several kind of jobs that can be run in Jenkins.</a:t>
            </a:r>
          </a:p>
          <a:p>
            <a:endParaRPr lang="en-GB" dirty="0"/>
          </a:p>
          <a:p>
            <a:r>
              <a:rPr lang="en-GB" dirty="0"/>
              <a:t>You have the ability to create freestyle project that allows you to create a pipeline using the UI but it is not recommended.</a:t>
            </a:r>
          </a:p>
          <a:p>
            <a:endParaRPr lang="en-GB" dirty="0"/>
          </a:p>
          <a:p>
            <a:r>
              <a:rPr lang="en-GB" b="1" dirty="0"/>
              <a:t>(*) </a:t>
            </a:r>
            <a:r>
              <a:rPr lang="en-GB" dirty="0"/>
              <a:t>We will see instead during this coding dojo how to create a Jenkins pipeline also known as pipeline as code.</a:t>
            </a:r>
          </a:p>
          <a:p>
            <a:endParaRPr lang="en-GB" dirty="0"/>
          </a:p>
          <a:p>
            <a:r>
              <a:rPr lang="en-GB" dirty="0"/>
              <a:t>We can specifically mention here the </a:t>
            </a:r>
            <a:r>
              <a:rPr lang="en-GB" dirty="0" err="1"/>
              <a:t>Github</a:t>
            </a:r>
            <a:r>
              <a:rPr lang="en-GB" dirty="0"/>
              <a:t> Organization job that </a:t>
            </a:r>
            <a:r>
              <a:rPr lang="en-GB" b="0" i="0" dirty="0">
                <a:solidFill>
                  <a:srgbClr val="B7AEA0"/>
                </a:solidFill>
                <a:effectLst/>
                <a:latin typeface="open sans" panose="020B0606030504020204" pitchFamily="34" charset="0"/>
              </a:rPr>
              <a:t>is responsible to scan the User’s GitHub account for all repositories matching some defined markers.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coding dojo, we simulate those machines by docker containers</a:t>
            </a:r>
          </a:p>
          <a:p>
            <a:r>
              <a:rPr lang="en-GB" dirty="0"/>
              <a:t>(*) Jenkins service that represents the Jenkins controller that is able to provide the UI (web interface from which you will configure your jobs)</a:t>
            </a:r>
          </a:p>
          <a:p>
            <a:r>
              <a:rPr lang="en-GB" dirty="0"/>
              <a:t>(*) a docker agent to allow building docker images and launching docker containers using a specific docker </a:t>
            </a:r>
            <a:r>
              <a:rPr lang="en-GB" dirty="0" err="1"/>
              <a:t>jenkins</a:t>
            </a:r>
            <a:r>
              <a:rPr lang="en-GB" dirty="0"/>
              <a:t> plugin</a:t>
            </a:r>
          </a:p>
          <a:p>
            <a:r>
              <a:rPr lang="en-GB" dirty="0"/>
              <a:t>(*) a Jenkins agent from which most of the coding dojo builds will rely on that is also able to run docker in another way and lint </a:t>
            </a:r>
            <a:r>
              <a:rPr lang="en-GB" dirty="0" err="1"/>
              <a:t>Dockerfiles</a:t>
            </a:r>
            <a:endParaRPr lang="en-GB" dirty="0"/>
          </a:p>
          <a:p>
            <a:endParaRPr lang="en-GB" dirty="0"/>
          </a:p>
          <a:p>
            <a:r>
              <a:rPr lang="en-GB" dirty="0"/>
              <a:t>(*) Finally 2 other services allowing to simulate </a:t>
            </a:r>
            <a:r>
              <a:rPr lang="en-GB" dirty="0" err="1"/>
              <a:t>sendmail</a:t>
            </a:r>
            <a:r>
              <a:rPr lang="en-GB" dirty="0"/>
              <a:t> server with a UI and a local docker registry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74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the end of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technical</a:t>
            </a:r>
            <a:r>
              <a:rPr lang="fr-FR" dirty="0"/>
              <a:t> introduction, </a:t>
            </a: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prepared</a:t>
            </a:r>
            <a:r>
              <a:rPr lang="fr-FR" dirty="0"/>
              <a:t> to </a:t>
            </a:r>
            <a:r>
              <a:rPr lang="en-GB" dirty="0"/>
              <a:t>get your hands dirty.</a:t>
            </a:r>
          </a:p>
          <a:p>
            <a:endParaRPr lang="fr-FR" dirty="0"/>
          </a:p>
          <a:p>
            <a:r>
              <a:rPr lang="fr-FR" dirty="0"/>
              <a:t>This Coding dojo session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on a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 </a:t>
            </a:r>
            <a:r>
              <a:rPr lang="fr-FR" dirty="0" err="1"/>
              <a:t>journey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(*) First </a:t>
            </a:r>
            <a:r>
              <a:rPr lang="fr-FR" dirty="0" err="1"/>
              <a:t>exercise</a:t>
            </a:r>
            <a:r>
              <a:rPr lang="fr-FR" dirty="0"/>
              <a:t>: </a:t>
            </a:r>
            <a:r>
              <a:rPr lang="fr-FR" dirty="0" err="1"/>
              <a:t>discover</a:t>
            </a:r>
            <a:r>
              <a:rPr lang="fr-FR" dirty="0"/>
              <a:t> how to </a:t>
            </a:r>
            <a:r>
              <a:rPr lang="fr-FR" dirty="0" err="1"/>
              <a:t>create</a:t>
            </a:r>
            <a:r>
              <a:rPr lang="fr-FR" dirty="0"/>
              <a:t> a simple pipeline.</a:t>
            </a:r>
          </a:p>
          <a:p>
            <a:endParaRPr lang="fr-FR" dirty="0"/>
          </a:p>
          <a:p>
            <a:r>
              <a:rPr lang="fr-FR" dirty="0"/>
              <a:t>(*) The second </a:t>
            </a:r>
            <a:r>
              <a:rPr lang="fr-FR" dirty="0" err="1"/>
              <a:t>exercise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teach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more </a:t>
            </a:r>
            <a:r>
              <a:rPr lang="fr-FR" dirty="0" err="1"/>
              <a:t>advanced</a:t>
            </a:r>
            <a:r>
              <a:rPr lang="fr-FR" dirty="0"/>
              <a:t> usage and an introduction to docker plugin.</a:t>
            </a:r>
          </a:p>
          <a:p>
            <a:endParaRPr lang="fr-FR" dirty="0"/>
          </a:p>
          <a:p>
            <a:r>
              <a:rPr lang="fr-FR" dirty="0"/>
              <a:t>(*) The </a:t>
            </a:r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show </a:t>
            </a:r>
            <a:r>
              <a:rPr lang="fr-FR" dirty="0" err="1"/>
              <a:t>you</a:t>
            </a:r>
            <a:r>
              <a:rPr lang="fr-FR" dirty="0"/>
              <a:t> how to </a:t>
            </a:r>
            <a:r>
              <a:rPr lang="fr-FR" dirty="0" err="1"/>
              <a:t>build</a:t>
            </a:r>
            <a:r>
              <a:rPr lang="fr-FR" dirty="0"/>
              <a:t> a </a:t>
            </a:r>
            <a:r>
              <a:rPr lang="fr-FR" dirty="0" err="1"/>
              <a:t>complete</a:t>
            </a:r>
            <a:r>
              <a:rPr lang="fr-FR" dirty="0"/>
              <a:t> </a:t>
            </a:r>
            <a:r>
              <a:rPr lang="fr-FR" dirty="0" err="1"/>
              <a:t>jenkins</a:t>
            </a:r>
            <a:r>
              <a:rPr lang="fr-FR" dirty="0"/>
              <a:t> pipeline able to </a:t>
            </a:r>
            <a:r>
              <a:rPr lang="fr-FR" dirty="0" err="1"/>
              <a:t>build</a:t>
            </a:r>
            <a:r>
              <a:rPr lang="fr-FR" dirty="0"/>
              <a:t>, test and </a:t>
            </a:r>
            <a:r>
              <a:rPr lang="fr-FR" dirty="0" err="1"/>
              <a:t>deploy</a:t>
            </a:r>
            <a:r>
              <a:rPr lang="fr-FR" dirty="0"/>
              <a:t> a javascript </a:t>
            </a:r>
            <a:r>
              <a:rPr lang="fr-FR" dirty="0" err="1"/>
              <a:t>project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Finally</a:t>
            </a:r>
            <a:r>
              <a:rPr lang="fr-FR" dirty="0"/>
              <a:t>, 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for </a:t>
            </a:r>
            <a:r>
              <a:rPr lang="fr-FR" dirty="0" err="1"/>
              <a:t>you</a:t>
            </a:r>
            <a:r>
              <a:rPr lang="fr-FR" dirty="0"/>
              <a:t> and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curious</a:t>
            </a:r>
            <a:r>
              <a:rPr lang="fr-FR" dirty="0"/>
              <a:t>, </a:t>
            </a:r>
            <a:r>
              <a:rPr lang="fr-FR" dirty="0" err="1"/>
              <a:t>just</a:t>
            </a:r>
            <a:r>
              <a:rPr lang="fr-FR" dirty="0"/>
              <a:t> check how the docker-compose stack has been </a:t>
            </a:r>
            <a:r>
              <a:rPr lang="fr-FR" dirty="0" err="1"/>
              <a:t>designed</a:t>
            </a:r>
            <a:r>
              <a:rPr lang="fr-FR" dirty="0"/>
              <a:t> to run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. There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additional</a:t>
            </a:r>
            <a:r>
              <a:rPr lang="fr-FR" dirty="0"/>
              <a:t> ressources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check in the README.md.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6FA39-CBAA-4AE8-9387-0CBF3A7D6D6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97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4B65-7B9C-4034-9CA4-F1335EF7E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594CD-8381-429D-B50A-01FE3B8C6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6C34-7E5A-475F-862A-10276703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00E-9BC5-4F9B-8F3F-32696AF2736B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7005-1133-443E-9B7D-075A2344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E42C9-7BF6-414F-9AC7-E8EB2071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B5CE-21FD-4FC8-98D4-8DA4ED200E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91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394E-E8F6-4B5E-8D2F-1DF67440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48BDA-FFC4-402E-9D9D-B24E6860A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2E5A9-8ECA-4B30-BACA-2B2AC3A3D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A8A6B-F78E-4C27-8010-8B732FD1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00E-9BC5-4F9B-8F3F-32696AF2736B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FDB8E-81BC-4155-9131-2EA51E8D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A80A4-7503-4BC6-A479-C728796C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B5CE-21FD-4FC8-98D4-8DA4ED200E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50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BF02-FFC0-42ED-99C4-9A76FFF0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F3AF1-37B5-4F2D-A7C5-431C82A88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BECF9-00C4-4B9D-9F4F-1B6238DD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00E-9BC5-4F9B-8F3F-32696AF2736B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977EE-5208-433D-88D0-612E8250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8626-7B85-46BB-894F-FD1BE67A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B5CE-21FD-4FC8-98D4-8DA4ED200E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84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1DE30-EA5E-4384-98EC-272EA7BCD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7A472-CF05-4FF3-9F7C-0D9CEF053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2394C-105E-48CC-8136-28BF2F07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00E-9BC5-4F9B-8F3F-32696AF2736B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ADEF2-487B-4C4F-BA6C-6A3DA285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857CB-6E58-4A72-9ECC-A8022B37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B5CE-21FD-4FC8-98D4-8DA4ED200E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151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>
            <a:extLst>
              <a:ext uri="{FF2B5EF4-FFF2-40B4-BE49-F238E27FC236}">
                <a16:creationId xmlns:a16="http://schemas.microsoft.com/office/drawing/2014/main" id="{3C0B302C-F6EF-4516-93CF-8E8E8B9B79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9996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0" imgH="409" progId="TCLayout.ActiveDocument.1">
                  <p:embed/>
                </p:oleObj>
              </mc:Choice>
              <mc:Fallback>
                <p:oleObj name="think-cell Slide" r:id="rId3" imgW="410" imgH="409" progId="TCLayout.ActiveDocument.1">
                  <p:embed/>
                  <p:pic>
                    <p:nvPicPr>
                      <p:cNvPr id="20" name="Object 19" hidden="1">
                        <a:extLst>
                          <a:ext uri="{FF2B5EF4-FFF2-40B4-BE49-F238E27FC236}">
                            <a16:creationId xmlns:a16="http://schemas.microsoft.com/office/drawing/2014/main" id="{3C0B302C-F6EF-4516-93CF-8E8E8B9B79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72000"/>
            <a:ext cx="11471999" cy="864000"/>
          </a:xfrm>
        </p:spPr>
        <p:txBody>
          <a:bodyPr vert="horz" lIns="0" tIns="36000" rIns="0" bIns="36000">
            <a:noAutofit/>
          </a:bodyPr>
          <a:lstStyle>
            <a:lvl1pPr>
              <a:defRPr>
                <a:solidFill>
                  <a:srgbClr val="123D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70F9-AAA3-438A-A74D-EC525F12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453701"/>
            <a:ext cx="11471999" cy="4746302"/>
          </a:xfrm>
        </p:spPr>
        <p:txBody>
          <a:bodyPr lIns="0" tIns="0" rIns="0" bIns="0">
            <a:noAutofit/>
          </a:bodyPr>
          <a:lstStyle>
            <a:lvl1pPr marL="180000" indent="-180000">
              <a:spcAft>
                <a:spcPts val="0"/>
              </a:spcAft>
              <a:tabLst/>
              <a:defRPr sz="1400"/>
            </a:lvl1pPr>
            <a:lvl2pPr marL="360000" indent="-180000">
              <a:spcBef>
                <a:spcPts val="300"/>
              </a:spcBef>
              <a:tabLst/>
              <a:defRPr sz="1400"/>
            </a:lvl2pPr>
            <a:lvl3pPr marL="540000" indent="-180000">
              <a:spcBef>
                <a:spcPts val="300"/>
              </a:spcBef>
              <a:tabLst/>
              <a:defRPr sz="1400"/>
            </a:lvl3pPr>
            <a:lvl4pPr marL="720000" indent="-180000">
              <a:spcBef>
                <a:spcPts val="300"/>
              </a:spcBef>
              <a:tabLst/>
              <a:defRPr sz="1400"/>
            </a:lvl4pPr>
            <a:lvl5pPr marL="900000" indent="-180000">
              <a:spcBef>
                <a:spcPts val="300"/>
              </a:spcBef>
              <a:tabLst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471DD1-9E14-8342-B5B2-1DD024C1CB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8" y="1016002"/>
            <a:ext cx="11471999" cy="287996"/>
          </a:xfrm>
        </p:spPr>
        <p:txBody>
          <a:bodyPr lIns="0" tIns="36000" rIns="0" bIns="3600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CF38D2-2521-4BD4-B13C-C955C9888217}"/>
              </a:ext>
            </a:extLst>
          </p:cNvPr>
          <p:cNvCxnSpPr>
            <a:cxnSpLocks/>
          </p:cNvCxnSpPr>
          <p:nvPr/>
        </p:nvCxnSpPr>
        <p:spPr>
          <a:xfrm>
            <a:off x="0" y="936000"/>
            <a:ext cx="12192000" cy="0"/>
          </a:xfrm>
          <a:prstGeom prst="line">
            <a:avLst/>
          </a:prstGeom>
          <a:ln>
            <a:solidFill>
              <a:srgbClr val="123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6DBB09-4CB4-62D1-F422-E3ABDD2CBB92}"/>
              </a:ext>
            </a:extLst>
          </p:cNvPr>
          <p:cNvCxnSpPr>
            <a:cxnSpLocks/>
          </p:cNvCxnSpPr>
          <p:nvPr userDrawn="1"/>
        </p:nvCxnSpPr>
        <p:spPr>
          <a:xfrm>
            <a:off x="0" y="936000"/>
            <a:ext cx="12192000" cy="0"/>
          </a:xfrm>
          <a:prstGeom prst="line">
            <a:avLst/>
          </a:prstGeom>
          <a:ln>
            <a:solidFill>
              <a:srgbClr val="941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916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B275-B02F-4452-AF11-9939C057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7BD5-3664-4DB7-8B99-B896F3CB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65293-31A0-405E-99CA-D9ED1483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00E-9BC5-4F9B-8F3F-32696AF2736B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5742-6EF5-46F0-8415-86B8B754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EB6F-8038-4F8D-B486-FD4C7256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B5CE-21FD-4FC8-98D4-8DA4ED200E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06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8984-57A6-4F5A-82D5-523650CD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7A5C8-17FC-42D8-BD6D-232658C0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98771-DCE8-4E69-8817-8C616765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00E-9BC5-4F9B-8F3F-32696AF2736B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E64F-220C-40B6-8208-9556BA11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A4EA-AB02-43D5-8BB2-E91E816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B5CE-21FD-4FC8-98D4-8DA4ED200E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23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0731-3A1D-47A3-8797-06B506E2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C1C1-29F0-4C57-9671-8BC44C173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43DBE-AD98-41B7-AAA3-87EC200B3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FF078-678B-4D64-8421-25F4EB0B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00E-9BC5-4F9B-8F3F-32696AF2736B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5C3CA-BAEE-4AE2-89ED-680A3D32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A9D77-C4C7-4722-913A-9DD4DF43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B5CE-21FD-4FC8-98D4-8DA4ED200E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5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8649-E456-4B66-911E-0728C7C5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CBCB4-61D8-43D6-BFDD-A9A7D2E4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D9C57-29EE-46E5-854C-AC39E95C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74282-3313-4C34-9F93-E84C4DE82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FA1CF-5D91-4AF0-9426-6643A1538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6C295-9FE1-409E-933C-4259C2B6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00E-9BC5-4F9B-8F3F-32696AF2736B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CFB1F-2E26-40AA-B55F-580C1346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21FFC-6C9E-4C27-83FC-9F21E54F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B5CE-21FD-4FC8-98D4-8DA4ED200E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45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B57D-E692-4F6F-9DE2-C07DE428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17B97-D809-4842-A91A-8A77162A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00E-9BC5-4F9B-8F3F-32696AF2736B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28299-09F5-4CB9-B857-534EFF88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323FC-E5D4-4FAF-A6AC-B7BE0E06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B5CE-21FD-4FC8-98D4-8DA4ED200E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83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E6DF5-4DF6-4178-9C40-7A492C00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00E-9BC5-4F9B-8F3F-32696AF2736B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34F19-95F9-43E6-9CF8-EDA4DF47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711BB-8538-40CB-A0A1-CA98801E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B5CE-21FD-4FC8-98D4-8DA4ED200E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24FC-6509-26B3-BDFF-79DD850F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7724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919EE-B099-B328-D552-906CBAEC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9B026-ACFB-7AFF-7158-BD8A1637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196" y="6356349"/>
            <a:ext cx="2743200" cy="365125"/>
          </a:xfrm>
        </p:spPr>
        <p:txBody>
          <a:bodyPr/>
          <a:lstStyle/>
          <a:p>
            <a:fld id="{5476B5CE-21FD-4FC8-98D4-8DA4ED200E95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853A0BC-DADF-C2C3-8428-798AAE54C40D}"/>
              </a:ext>
            </a:extLst>
          </p:cNvPr>
          <p:cNvSpPr/>
          <p:nvPr userDrawn="1"/>
        </p:nvSpPr>
        <p:spPr>
          <a:xfrm>
            <a:off x="0" y="0"/>
            <a:ext cx="3429000" cy="6858000"/>
          </a:xfrm>
          <a:custGeom>
            <a:avLst/>
            <a:gdLst>
              <a:gd name="connsiteX0" fmla="*/ 0 w 3429000"/>
              <a:gd name="connsiteY0" fmla="*/ 0 h 6858000"/>
              <a:gd name="connsiteX1" fmla="*/ 3429000 w 3429000"/>
              <a:gd name="connsiteY1" fmla="*/ 3429000 h 6858000"/>
              <a:gd name="connsiteX2" fmla="*/ 0 w 3429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6858000">
                <a:moveTo>
                  <a:pt x="0" y="0"/>
                </a:moveTo>
                <a:cubicBezTo>
                  <a:pt x="1893784" y="0"/>
                  <a:pt x="3429000" y="1535216"/>
                  <a:pt x="3429000" y="3429000"/>
                </a:cubicBezTo>
                <a:cubicBezTo>
                  <a:pt x="3429000" y="5322784"/>
                  <a:pt x="1893784" y="6858000"/>
                  <a:pt x="0" y="6858000"/>
                </a:cubicBezTo>
                <a:close/>
              </a:path>
            </a:pathLst>
          </a:custGeom>
          <a:solidFill>
            <a:srgbClr val="941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DC48BD-CE30-B330-A8B4-9ED094E6B9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604" y="2488719"/>
            <a:ext cx="3092301" cy="1134375"/>
          </a:xfr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defRPr lang="en-US" sz="4400" b="1" dirty="0" smtClean="0">
                <a:solidFill>
                  <a:srgbClr val="FF91AA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+mj-cs"/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F4C2A-8F95-27D3-A524-F190EBDF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604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DB600E-9BC5-4F9B-8F3F-32696AF2736B}" type="datetimeFigureOut">
              <a:rPr lang="fr-FR" smtClean="0"/>
              <a:pPr/>
              <a:t>24/06/2023</a:t>
            </a:fld>
            <a:r>
              <a:rPr lang="fr-FR" dirty="0"/>
              <a:t> François Chastanet</a:t>
            </a:r>
          </a:p>
        </p:txBody>
      </p:sp>
    </p:spTree>
    <p:extLst>
      <p:ext uri="{BB962C8B-B14F-4D97-AF65-F5344CB8AC3E}">
        <p14:creationId xmlns:p14="http://schemas.microsoft.com/office/powerpoint/2010/main" val="422534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9A76-6D87-46F9-8A40-42817F13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1241-DC7E-425B-B7EE-2059BB456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ACD5-1F20-4EB0-BD6A-CD89C919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708C5-5D10-4CDC-AB66-4834EE31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00E-9BC5-4F9B-8F3F-32696AF2736B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049F5-AC8E-4C9C-BD09-058CCE3D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B2840-9E46-4FEB-92B4-EA3B14C4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B5CE-21FD-4FC8-98D4-8DA4ED200E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57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37735-ADAE-4900-B2B2-DAD81B48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E1E6B-217B-4395-A8E6-034DD9AE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5565-2A40-4ABC-BD85-E5F396499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B600E-9BC5-4F9B-8F3F-32696AF2736B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3D8E5-0F45-438B-BD2A-F5BF1B9AD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4A4A-C7F2-4C28-B7FA-50B1DC0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6B5CE-21FD-4FC8-98D4-8DA4ED200E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41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groovy-lang.org/syntax.html#all-strings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roovy-lang.org/syntax.html#all-string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ovy-lang.org/syntax.html#all-string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astanet/coding_dojo_jenki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What is a Coding Dojo? - Smartpedia - t2informatik">
            <a:extLst>
              <a:ext uri="{FF2B5EF4-FFF2-40B4-BE49-F238E27FC236}">
                <a16:creationId xmlns:a16="http://schemas.microsoft.com/office/drawing/2014/main" id="{BD2305DB-47AE-736D-EC77-BB857B8206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8646" r="90000">
                        <a14:foregroundMark x1="11771" y1="33594" x2="26667" y2="30938"/>
                        <a14:foregroundMark x1="27590" y1="31945" x2="27813" y2="32188"/>
                        <a14:foregroundMark x1="10833" y1="46563" x2="29084" y2="44696"/>
                        <a14:foregroundMark x1="8646" y1="60313" x2="10625" y2="62813"/>
                        <a14:foregroundMark x1="10417" y1="70938" x2="28333" y2="72500"/>
                        <a14:foregroundMark x1="28333" y1="72500" x2="32292" y2="72031"/>
                        <a14:foregroundMark x1="32292" y1="72031" x2="32292" y2="72031"/>
                        <a14:foregroundMark x1="25938" y1="30938" x2="27500" y2="31875"/>
                        <a14:foregroundMark x1="28854" y1="45000" x2="30625" y2="45781"/>
                        <a14:backgroundMark x1="36667" y1="27344" x2="76458" y2="57813"/>
                        <a14:backgroundMark x1="76458" y1="57813" x2="86979" y2="57656"/>
                        <a14:backgroundMark x1="86979" y1="57656" x2="90208" y2="46406"/>
                        <a14:backgroundMark x1="90208" y1="46406" x2="78854" y2="37813"/>
                        <a14:backgroundMark x1="78854" y1="37813" x2="58229" y2="36719"/>
                        <a14:backgroundMark x1="38542" y1="35938" x2="49375" y2="37031"/>
                        <a14:backgroundMark x1="49375" y1="37031" x2="88646" y2="36406"/>
                        <a14:backgroundMark x1="48333" y1="33281" x2="92188" y2="30938"/>
                        <a14:backgroundMark x1="92188" y1="30938" x2="93646" y2="31250"/>
                        <a14:backgroundMark x1="37917" y1="34063" x2="86771" y2="36094"/>
                        <a14:backgroundMark x1="86771" y1="36094" x2="98229" y2="35938"/>
                        <a14:backgroundMark x1="98229" y1="35938" x2="98542" y2="35938"/>
                        <a14:backgroundMark x1="79792" y1="34219" x2="89271" y2="34219"/>
                        <a14:backgroundMark x1="91250" y1="43125" x2="42083" y2="43281"/>
                        <a14:backgroundMark x1="38333" y1="38438" x2="51354" y2="44844"/>
                        <a14:backgroundMark x1="51354" y1="44844" x2="51667" y2="44688"/>
                        <a14:backgroundMark x1="40833" y1="43438" x2="63542" y2="39375"/>
                        <a14:backgroundMark x1="63542" y1="39375" x2="87917" y2="41250"/>
                        <a14:backgroundMark x1="49167" y1="40313" x2="49167" y2="40313"/>
                        <a14:backgroundMark x1="49167" y1="39531" x2="49167" y2="39531"/>
                        <a14:backgroundMark x1="49167" y1="39844" x2="49167" y2="39844"/>
                        <a14:backgroundMark x1="49375" y1="42031" x2="48542" y2="38906"/>
                        <a14:backgroundMark x1="48542" y1="41250" x2="50417" y2="39375"/>
                        <a14:backgroundMark x1="35521" y1="47969" x2="32917" y2="44531"/>
                        <a14:backgroundMark x1="31248" y1="44581" x2="37708" y2="43750"/>
                        <a14:backgroundMark x1="37917" y1="44063" x2="39583" y2="44688"/>
                        <a14:backgroundMark x1="37917" y1="43750" x2="40104" y2="45938"/>
                        <a14:backgroundMark x1="26563" y1="30938" x2="26563" y2="30938"/>
                        <a14:backgroundMark x1="26875" y1="30938" x2="26875" y2="30938"/>
                        <a14:backgroundMark x1="26458" y1="30938" x2="26458" y2="30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702"/>
          <a:stretch/>
        </p:blipFill>
        <p:spPr bwMode="auto">
          <a:xfrm>
            <a:off x="-19050" y="-19049"/>
            <a:ext cx="12534445" cy="6877050"/>
          </a:xfrm>
          <a:prstGeom prst="rect">
            <a:avLst/>
          </a:prstGeom>
          <a:solidFill>
            <a:srgbClr val="941E66"/>
          </a:solidFill>
        </p:spPr>
      </p:pic>
      <p:pic>
        <p:nvPicPr>
          <p:cNvPr id="1026" name="Picture 2" descr="Jenkins emblem man on red circle bg Royalty Free Vector">
            <a:extLst>
              <a:ext uri="{FF2B5EF4-FFF2-40B4-BE49-F238E27FC236}">
                <a16:creationId xmlns:a16="http://schemas.microsoft.com/office/drawing/2014/main" id="{D81BB940-5842-A6E5-A24D-FC1C9F05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4900" y1="63519" x2="59000" y2="76111"/>
                        <a14:foregroundMark x1="59000" y1="76111" x2="59900" y2="77500"/>
                        <a14:foregroundMark x1="65200" y1="63241" x2="74800" y2="66481"/>
                        <a14:foregroundMark x1="56200" y1="52130" x2="59100" y2="56296"/>
                        <a14:foregroundMark x1="49500" y1="47870" x2="53500" y2="49074"/>
                        <a14:backgroundMark x1="31100" y1="40556" x2="31100" y2="40556"/>
                        <a14:backgroundMark x1="30400" y1="31667" x2="30400" y2="31667"/>
                        <a14:backgroundMark x1="69200" y1="38519" x2="69200" y2="385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0517" y="-372417"/>
            <a:ext cx="3519830" cy="38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lémentation de l'AQ dans un pipeline CI/CD - Parasoft">
            <a:extLst>
              <a:ext uri="{FF2B5EF4-FFF2-40B4-BE49-F238E27FC236}">
                <a16:creationId xmlns:a16="http://schemas.microsoft.com/office/drawing/2014/main" id="{3DF88883-FA85-D3E6-180C-D359ADF5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772" y="480059"/>
            <a:ext cx="3705673" cy="184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565047-7C51-4038-ED09-FD09E8F1CB45}"/>
              </a:ext>
            </a:extLst>
          </p:cNvPr>
          <p:cNvSpPr txBox="1"/>
          <p:nvPr/>
        </p:nvSpPr>
        <p:spPr>
          <a:xfrm>
            <a:off x="4411887" y="782636"/>
            <a:ext cx="7019870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>
                <a:solidFill>
                  <a:srgbClr val="E789C3"/>
                </a:solidFill>
                <a:latin typeface="Impact" panose="020B0806030902050204" pitchFamily="34" charset="0"/>
              </a:rPr>
              <a:t>CODING</a:t>
            </a:r>
          </a:p>
          <a:p>
            <a:r>
              <a:rPr lang="en-GB" sz="11500" dirty="0">
                <a:solidFill>
                  <a:srgbClr val="E789C3"/>
                </a:solidFill>
                <a:latin typeface="Impact" panose="020B0806030902050204" pitchFamily="34" charset="0"/>
              </a:rPr>
              <a:t>DOJO</a:t>
            </a:r>
          </a:p>
          <a:p>
            <a:r>
              <a:rPr lang="en-GB" sz="11500" dirty="0" err="1">
                <a:solidFill>
                  <a:srgbClr val="E789C3"/>
                </a:solidFill>
                <a:latin typeface="Impact" panose="020B0806030902050204" pitchFamily="34" charset="0"/>
              </a:rPr>
              <a:t>Jenkinsfile</a:t>
            </a:r>
            <a:endParaRPr lang="en-GB" sz="11500" dirty="0">
              <a:solidFill>
                <a:srgbClr val="E789C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0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6BBDA8-7E31-47B7-800A-97A2BD67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964BE-1AD8-4B17-AB91-87BFD97D8DA2}"/>
              </a:ext>
            </a:extLst>
          </p:cNvPr>
          <p:cNvSpPr/>
          <p:nvPr/>
        </p:nvSpPr>
        <p:spPr>
          <a:xfrm>
            <a:off x="-5840" y="0"/>
            <a:ext cx="5004000" cy="6858000"/>
          </a:xfrm>
          <a:prstGeom prst="rect">
            <a:avLst/>
          </a:prstGeom>
          <a:solidFill>
            <a:srgbClr val="123D80"/>
          </a:solidFill>
          <a:ln>
            <a:solidFill>
              <a:srgbClr val="123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23D8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7C855-D7F8-46DC-9359-D730E8E3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989" y="728283"/>
            <a:ext cx="5200770" cy="2603418"/>
          </a:xfrm>
        </p:spPr>
        <p:txBody>
          <a:bodyPr anchor="b">
            <a:normAutofit/>
          </a:bodyPr>
          <a:lstStyle/>
          <a:p>
            <a:r>
              <a:rPr lang="fr-FR" sz="40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Exercices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75530-B020-4AA4-94D4-BA5D26D56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439" y="929820"/>
            <a:ext cx="5002092" cy="500209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161A-4DAF-4642-9D01-B0CE98C5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989" y="3526300"/>
            <a:ext cx="5200770" cy="25884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– Python basics</a:t>
            </a:r>
          </a:p>
          <a:p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–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Connecting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a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Python</a:t>
            </a:r>
          </a:p>
          <a:p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–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First API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Flask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675FB9-CC63-6EA5-BBCD-FC2DFA10D306}"/>
              </a:ext>
            </a:extLst>
          </p:cNvPr>
          <p:cNvSpPr/>
          <p:nvPr/>
        </p:nvSpPr>
        <p:spPr>
          <a:xfrm>
            <a:off x="4998160" y="0"/>
            <a:ext cx="719079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C3688-8E7C-A697-3059-60D6492885E5}"/>
              </a:ext>
            </a:extLst>
          </p:cNvPr>
          <p:cNvSpPr txBox="1"/>
          <p:nvPr/>
        </p:nvSpPr>
        <p:spPr>
          <a:xfrm>
            <a:off x="5093423" y="208620"/>
            <a:ext cx="471545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Exercise 1 : your first pipeline based </a:t>
            </a:r>
          </a:p>
          <a:p>
            <a:r>
              <a:rPr lang="en-GB" sz="2400" dirty="0"/>
              <a:t>on a simple </a:t>
            </a:r>
            <a:r>
              <a:rPr lang="en-GB" sz="2400" dirty="0" err="1"/>
              <a:t>Jenkinsfile</a:t>
            </a:r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CD8E1-51A7-1E2E-638F-0CF4FB9AA53C}"/>
              </a:ext>
            </a:extLst>
          </p:cNvPr>
          <p:cNvSpPr txBox="1"/>
          <p:nvPr/>
        </p:nvSpPr>
        <p:spPr>
          <a:xfrm>
            <a:off x="8073736" y="1106362"/>
            <a:ext cx="402558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Exercise 2 : a second pipeline </a:t>
            </a:r>
          </a:p>
          <a:p>
            <a:r>
              <a:rPr lang="en-GB" sz="2400" dirty="0"/>
              <a:t>with some advanced usage</a:t>
            </a:r>
          </a:p>
        </p:txBody>
      </p:sp>
      <p:pic>
        <p:nvPicPr>
          <p:cNvPr id="2050" name="Picture 2" descr="Get Started With Jenkins Declarative Pipeline | Blazemeter by Perforce">
            <a:extLst>
              <a:ext uri="{FF2B5EF4-FFF2-40B4-BE49-F238E27FC236}">
                <a16:creationId xmlns:a16="http://schemas.microsoft.com/office/drawing/2014/main" id="{93B0359A-AED3-3FC2-E744-34769BEAE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56" y="3062033"/>
            <a:ext cx="5480603" cy="36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ECD63A-AF11-2F48-C779-6B41977D629C}"/>
              </a:ext>
            </a:extLst>
          </p:cNvPr>
          <p:cNvSpPr txBox="1"/>
          <p:nvPr/>
        </p:nvSpPr>
        <p:spPr>
          <a:xfrm>
            <a:off x="5195371" y="2041523"/>
            <a:ext cx="4675767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Exercise 3 : a third pipeline that will </a:t>
            </a:r>
          </a:p>
          <a:p>
            <a:r>
              <a:rPr lang="en-GB" sz="2400" dirty="0"/>
              <a:t>build/test/deploy a </a:t>
            </a:r>
            <a:r>
              <a:rPr lang="en-GB" sz="2400" dirty="0" err="1"/>
              <a:t>js</a:t>
            </a:r>
            <a:r>
              <a:rPr lang="en-GB" sz="2400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3058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6BBDA8-7E31-47B7-800A-97A2BD67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964BE-1AD8-4B17-AB91-87BFD97D8DA2}"/>
              </a:ext>
            </a:extLst>
          </p:cNvPr>
          <p:cNvSpPr/>
          <p:nvPr/>
        </p:nvSpPr>
        <p:spPr>
          <a:xfrm>
            <a:off x="0" y="0"/>
            <a:ext cx="5004000" cy="6858000"/>
          </a:xfrm>
          <a:prstGeom prst="rect">
            <a:avLst/>
          </a:prstGeom>
          <a:solidFill>
            <a:srgbClr val="D663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23D8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7C855-D7F8-46DC-9359-D730E8E3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989" y="728283"/>
            <a:ext cx="5200770" cy="2603418"/>
          </a:xfrm>
        </p:spPr>
        <p:txBody>
          <a:bodyPr anchor="b">
            <a:normAutofit/>
          </a:bodyPr>
          <a:lstStyle/>
          <a:p>
            <a:r>
              <a:rPr lang="fr-FR" sz="40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How </a:t>
            </a:r>
            <a:r>
              <a:rPr lang="fr-FR" sz="40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does</a:t>
            </a:r>
            <a:r>
              <a:rPr lang="fr-FR" sz="40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fr-FR" sz="40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it</a:t>
            </a:r>
            <a:r>
              <a:rPr lang="fr-FR" sz="40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fr-FR" sz="40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work</a:t>
            </a:r>
            <a:r>
              <a:rPr lang="fr-FR" sz="40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75530-B020-4AA4-94D4-BA5D26D56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439" y="929820"/>
            <a:ext cx="5002092" cy="500209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161A-4DAF-4642-9D01-B0CE98C5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989" y="3526300"/>
            <a:ext cx="5200770" cy="25884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will be broken into pairs</a:t>
            </a: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will have 40 minutes on the room</a:t>
            </a: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the 40 minutes session we call you back to this room and we discuss </a:t>
            </a:r>
          </a:p>
        </p:txBody>
      </p:sp>
    </p:spTree>
    <p:extLst>
      <p:ext uri="{BB962C8B-B14F-4D97-AF65-F5344CB8AC3E}">
        <p14:creationId xmlns:p14="http://schemas.microsoft.com/office/powerpoint/2010/main" val="232524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85CC6-FD8A-4BA7-A957-B5AC41E8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dirty="0">
                <a:latin typeface="Source Sans Pro" panose="020B0503030403020204" pitchFamily="34" charset="0"/>
              </a:rPr>
              <a:t>Let’s 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2A67-873D-4AAD-ABE0-367A4E402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4955" y="4067032"/>
            <a:ext cx="5998840" cy="20670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will be switched in your breakout rooms for the first exercise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4E51F-B50F-484D-9299-C5418486B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597" r="13597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4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6547-A1D9-64CF-77D9-A181208B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Groovy Single quoted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D03DB2-A577-B9A7-9683-18007504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Related documentation: </a:t>
            </a:r>
            <a:r>
              <a:rPr lang="en-GB" dirty="0">
                <a:hlinkClick r:id="rId3"/>
              </a:rPr>
              <a:t>https://groovy-lang.org/syntax.html#all-strings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1434C-E8F3-BC63-31DD-7EC6D8CAE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57" y="2560322"/>
            <a:ext cx="2562225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10F2F-6D9E-9457-760B-FD9796F50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657" y="4569746"/>
            <a:ext cx="4133850" cy="857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D13BC7-10E3-2A37-0A41-D877F6EB5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657" y="3042887"/>
            <a:ext cx="5019675" cy="352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40A541-4CF8-B989-1E26-48E2543B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657" y="3530249"/>
            <a:ext cx="59721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ABC17C-0D3A-E79C-C0CC-8E70E36A4E22}"/>
              </a:ext>
            </a:extLst>
          </p:cNvPr>
          <p:cNvSpPr txBox="1"/>
          <p:nvPr/>
        </p:nvSpPr>
        <p:spPr>
          <a:xfrm>
            <a:off x="5342965" y="4813705"/>
            <a:ext cx="434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need to escape single and double quotes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2E91E5-3EBE-4837-E51E-668404466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657" y="5838710"/>
            <a:ext cx="3648075" cy="371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4FD605-E1C5-FABA-63C9-9747F3F99CCA}"/>
              </a:ext>
            </a:extLst>
          </p:cNvPr>
          <p:cNvSpPr txBox="1"/>
          <p:nvPr/>
        </p:nvSpPr>
        <p:spPr>
          <a:xfrm>
            <a:off x="5342965" y="5890205"/>
            <a:ext cx="21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3514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6547-A1D9-64CF-77D9-A181208B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Groovy String and interpolation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D03DB2-A577-B9A7-9683-18007504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Related documentation: </a:t>
            </a:r>
            <a:r>
              <a:rPr lang="en-GB" dirty="0">
                <a:hlinkClick r:id="rId3"/>
              </a:rPr>
              <a:t>https://groovy-lang.org/syntax.html#all-strings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05E7CE-A10F-F0D7-CE4A-29DD81A67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96110"/>
            <a:ext cx="4476750" cy="628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785824-B083-F426-1706-27E06B615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737" y="2496110"/>
            <a:ext cx="46577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8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6547-A1D9-64CF-77D9-A181208B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interpolation tricky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D03DB2-A577-B9A7-9683-18007504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Related documentation: </a:t>
            </a:r>
            <a:r>
              <a:rPr lang="en-GB" dirty="0">
                <a:hlinkClick r:id="rId3"/>
              </a:rPr>
              <a:t>https://groovy-lang.org/syntax.html#all-strings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B85A23-21A5-FE61-FB5A-902C796D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520156"/>
            <a:ext cx="10515600" cy="39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9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0F696-9CBB-479B-91EB-827F66827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1875" b="218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C5E9D-B20A-4643-B066-F80560EC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rgbClr val="FFC80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Dojo Retro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97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B8C6-7824-C582-1015-E3775AF4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960" y="365125"/>
            <a:ext cx="7482840" cy="1325563"/>
          </a:xfrm>
        </p:spPr>
        <p:txBody>
          <a:bodyPr/>
          <a:lstStyle/>
          <a:p>
            <a:r>
              <a:rPr lang="en-GB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0FF2-7B06-680E-9171-55A57080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960" y="1825625"/>
            <a:ext cx="7482840" cy="4351338"/>
          </a:xfrm>
        </p:spPr>
        <p:txBody>
          <a:bodyPr>
            <a:normAutofit/>
          </a:bodyPr>
          <a:lstStyle/>
          <a:p>
            <a:r>
              <a:rPr lang="en-GB" dirty="0"/>
              <a:t>Ensure you have access to and cloned this </a:t>
            </a:r>
            <a:r>
              <a:rPr lang="en-GB" dirty="0" err="1"/>
              <a:t>github</a:t>
            </a:r>
            <a:r>
              <a:rPr lang="en-GB" dirty="0"/>
              <a:t> project </a:t>
            </a:r>
            <a:r>
              <a:rPr lang="en-GB" sz="2000" dirty="0">
                <a:hlinkClick r:id="rId3"/>
              </a:rPr>
              <a:t>https://github.com/fchastanet/coding_dojo_jenkins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Run docker pull commands found in README.md</a:t>
            </a:r>
          </a:p>
          <a:p>
            <a:endParaRPr lang="en-GB" dirty="0"/>
          </a:p>
          <a:p>
            <a:r>
              <a:rPr lang="en-GB" dirty="0"/>
              <a:t>Run setup.sh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Then docker-compose up –d command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0041069-32B5-8A0A-0C82-73FECA021EA8}"/>
              </a:ext>
            </a:extLst>
          </p:cNvPr>
          <p:cNvSpPr/>
          <p:nvPr/>
        </p:nvSpPr>
        <p:spPr>
          <a:xfrm>
            <a:off x="0" y="0"/>
            <a:ext cx="3429000" cy="6858000"/>
          </a:xfrm>
          <a:custGeom>
            <a:avLst/>
            <a:gdLst>
              <a:gd name="connsiteX0" fmla="*/ 0 w 3429000"/>
              <a:gd name="connsiteY0" fmla="*/ 0 h 6858000"/>
              <a:gd name="connsiteX1" fmla="*/ 3429000 w 3429000"/>
              <a:gd name="connsiteY1" fmla="*/ 3429000 h 6858000"/>
              <a:gd name="connsiteX2" fmla="*/ 0 w 3429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6858000">
                <a:moveTo>
                  <a:pt x="0" y="0"/>
                </a:moveTo>
                <a:cubicBezTo>
                  <a:pt x="1893784" y="0"/>
                  <a:pt x="3429000" y="1535216"/>
                  <a:pt x="3429000" y="3429000"/>
                </a:cubicBezTo>
                <a:cubicBezTo>
                  <a:pt x="3429000" y="5322784"/>
                  <a:pt x="1893784" y="6858000"/>
                  <a:pt x="0" y="6858000"/>
                </a:cubicBezTo>
                <a:close/>
              </a:path>
            </a:pathLst>
          </a:custGeom>
          <a:solidFill>
            <a:srgbClr val="941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D1A210-257B-90FA-6200-7AC61FED6A10}"/>
              </a:ext>
            </a:extLst>
          </p:cNvPr>
          <p:cNvSpPr txBox="1">
            <a:spLocks/>
          </p:cNvSpPr>
          <p:nvPr/>
        </p:nvSpPr>
        <p:spPr>
          <a:xfrm>
            <a:off x="185737" y="2766218"/>
            <a:ext cx="3057525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solidFill>
                  <a:srgbClr val="FF91AA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Before</a:t>
            </a:r>
            <a:r>
              <a:rPr lang="fr-FR" b="1" dirty="0">
                <a:solidFill>
                  <a:srgbClr val="FF91AA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fr-FR" b="1" dirty="0" err="1">
                <a:solidFill>
                  <a:srgbClr val="FF91AA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we</a:t>
            </a:r>
            <a:r>
              <a:rPr lang="fr-FR" b="1" dirty="0">
                <a:solidFill>
                  <a:srgbClr val="FF91AA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fr-FR" b="1" dirty="0" err="1">
                <a:solidFill>
                  <a:srgbClr val="FF91AA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begin</a:t>
            </a:r>
            <a:endParaRPr lang="fr-FR" b="1" dirty="0">
              <a:solidFill>
                <a:srgbClr val="FF91AA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71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53A5-1074-42A3-96CB-A8062871E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950" y="2178844"/>
            <a:ext cx="7562850" cy="25003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</a:t>
            </a:r>
          </a:p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Acquire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skills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Collaborative, non-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competitive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fun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to all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levels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Pair-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TDD</a:t>
            </a:r>
          </a:p>
          <a:p>
            <a:endParaRPr lang="fr-FR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DC78088-A5F9-4051-B148-25253CD19EA1}"/>
              </a:ext>
            </a:extLst>
          </p:cNvPr>
          <p:cNvSpPr/>
          <p:nvPr/>
        </p:nvSpPr>
        <p:spPr>
          <a:xfrm>
            <a:off x="0" y="0"/>
            <a:ext cx="3429000" cy="6858000"/>
          </a:xfrm>
          <a:custGeom>
            <a:avLst/>
            <a:gdLst>
              <a:gd name="connsiteX0" fmla="*/ 0 w 3429000"/>
              <a:gd name="connsiteY0" fmla="*/ 0 h 6858000"/>
              <a:gd name="connsiteX1" fmla="*/ 3429000 w 3429000"/>
              <a:gd name="connsiteY1" fmla="*/ 3429000 h 6858000"/>
              <a:gd name="connsiteX2" fmla="*/ 0 w 3429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6858000">
                <a:moveTo>
                  <a:pt x="0" y="0"/>
                </a:moveTo>
                <a:cubicBezTo>
                  <a:pt x="1893784" y="0"/>
                  <a:pt x="3429000" y="1535216"/>
                  <a:pt x="3429000" y="3429000"/>
                </a:cubicBezTo>
                <a:cubicBezTo>
                  <a:pt x="3429000" y="5322784"/>
                  <a:pt x="1893784" y="6858000"/>
                  <a:pt x="0" y="6858000"/>
                </a:cubicBezTo>
                <a:close/>
              </a:path>
            </a:pathLst>
          </a:custGeom>
          <a:solidFill>
            <a:srgbClr val="941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93526-DD8B-4E5D-A717-B7A1D86D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7" y="2766218"/>
            <a:ext cx="2245736" cy="1504446"/>
          </a:xfrm>
          <a:noFill/>
        </p:spPr>
        <p:txBody>
          <a:bodyPr>
            <a:normAutofit fontScale="90000"/>
          </a:bodyPr>
          <a:lstStyle/>
          <a:p>
            <a:r>
              <a:rPr lang="fr-FR" b="1" dirty="0" err="1">
                <a:solidFill>
                  <a:srgbClr val="FF91AA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What</a:t>
            </a:r>
            <a:r>
              <a:rPr lang="fr-FR" b="1" dirty="0">
                <a:solidFill>
                  <a:srgbClr val="FF91AA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fr-FR" b="1" dirty="0" err="1">
                <a:solidFill>
                  <a:srgbClr val="FF91AA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is</a:t>
            </a:r>
            <a:r>
              <a:rPr lang="fr-FR" b="1" dirty="0">
                <a:solidFill>
                  <a:srgbClr val="FF91AA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a Coding Dojo ?</a:t>
            </a:r>
          </a:p>
        </p:txBody>
      </p:sp>
    </p:spTree>
    <p:extLst>
      <p:ext uri="{BB962C8B-B14F-4D97-AF65-F5344CB8AC3E}">
        <p14:creationId xmlns:p14="http://schemas.microsoft.com/office/powerpoint/2010/main" val="209488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DC78088-A5F9-4051-B148-25253CD19EA1}"/>
              </a:ext>
            </a:extLst>
          </p:cNvPr>
          <p:cNvSpPr/>
          <p:nvPr/>
        </p:nvSpPr>
        <p:spPr>
          <a:xfrm>
            <a:off x="0" y="0"/>
            <a:ext cx="3429000" cy="6858000"/>
          </a:xfrm>
          <a:custGeom>
            <a:avLst/>
            <a:gdLst>
              <a:gd name="connsiteX0" fmla="*/ 0 w 3429000"/>
              <a:gd name="connsiteY0" fmla="*/ 0 h 6858000"/>
              <a:gd name="connsiteX1" fmla="*/ 3429000 w 3429000"/>
              <a:gd name="connsiteY1" fmla="*/ 3429000 h 6858000"/>
              <a:gd name="connsiteX2" fmla="*/ 0 w 3429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6858000">
                <a:moveTo>
                  <a:pt x="0" y="0"/>
                </a:moveTo>
                <a:cubicBezTo>
                  <a:pt x="1893784" y="0"/>
                  <a:pt x="3429000" y="1535216"/>
                  <a:pt x="3429000" y="3429000"/>
                </a:cubicBezTo>
                <a:cubicBezTo>
                  <a:pt x="3429000" y="5322784"/>
                  <a:pt x="1893784" y="6858000"/>
                  <a:pt x="0" y="6858000"/>
                </a:cubicBezTo>
                <a:close/>
              </a:path>
            </a:pathLst>
          </a:custGeom>
          <a:solidFill>
            <a:srgbClr val="941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93526-DD8B-4E5D-A717-B7A1D86D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7" y="2766218"/>
            <a:ext cx="2245736" cy="1504446"/>
          </a:xfrm>
          <a:noFill/>
        </p:spPr>
        <p:txBody>
          <a:bodyPr>
            <a:normAutofit fontScale="90000"/>
          </a:bodyPr>
          <a:lstStyle/>
          <a:p>
            <a:r>
              <a:rPr lang="fr-FR" b="1" dirty="0" err="1">
                <a:solidFill>
                  <a:srgbClr val="FF91AA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Why</a:t>
            </a:r>
            <a:r>
              <a:rPr lang="fr-FR" b="1" dirty="0">
                <a:solidFill>
                  <a:srgbClr val="FF91AA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not </a:t>
            </a:r>
            <a:r>
              <a:rPr lang="fr-FR" b="1" dirty="0" err="1">
                <a:solidFill>
                  <a:srgbClr val="FF91AA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using</a:t>
            </a:r>
            <a:r>
              <a:rPr lang="fr-FR" b="1" dirty="0">
                <a:solidFill>
                  <a:srgbClr val="FF91AA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copy paste ?</a:t>
            </a:r>
          </a:p>
        </p:txBody>
      </p:sp>
      <p:pic>
        <p:nvPicPr>
          <p:cNvPr id="1026" name="Picture 2" descr="Avoid Copy &amp; Paste Code">
            <a:extLst>
              <a:ext uri="{FF2B5EF4-FFF2-40B4-BE49-F238E27FC236}">
                <a16:creationId xmlns:a16="http://schemas.microsoft.com/office/drawing/2014/main" id="{BB84C705-9912-14AC-A507-F2A8C5B23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8" y="4446494"/>
            <a:ext cx="4823012" cy="241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53A5-1074-42A3-96CB-A8062871E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275" y="875225"/>
            <a:ext cx="7562850" cy="5873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ROI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D3377-E6CE-FE16-DB7F-89A66CCA4B1A}"/>
              </a:ext>
            </a:extLst>
          </p:cNvPr>
          <p:cNvSpPr txBox="1"/>
          <p:nvPr/>
        </p:nvSpPr>
        <p:spPr>
          <a:xfrm>
            <a:off x="5207373" y="2169716"/>
            <a:ext cx="6111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learn</a:t>
            </a:r>
            <a:r>
              <a:rPr lang="fr-FR" sz="2800" dirty="0"/>
              <a:t> </a:t>
            </a:r>
            <a:r>
              <a:rPr lang="fr-FR" sz="2800" dirty="0" err="1"/>
              <a:t>better</a:t>
            </a:r>
            <a:r>
              <a:rPr lang="fr-FR" sz="2800" dirty="0"/>
              <a:t> by </a:t>
            </a:r>
            <a:r>
              <a:rPr lang="fr-FR" sz="2800" dirty="0" err="1"/>
              <a:t>making</a:t>
            </a:r>
            <a:r>
              <a:rPr lang="fr-FR" sz="2800" dirty="0"/>
              <a:t> </a:t>
            </a:r>
            <a:r>
              <a:rPr lang="fr-FR" sz="2800" dirty="0" err="1"/>
              <a:t>mistakes</a:t>
            </a:r>
            <a:endParaRPr lang="fr-F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05205-C301-868D-AC8D-A54CC1E731D9}"/>
              </a:ext>
            </a:extLst>
          </p:cNvPr>
          <p:cNvSpPr txBox="1"/>
          <p:nvPr/>
        </p:nvSpPr>
        <p:spPr>
          <a:xfrm>
            <a:off x="3943350" y="3610262"/>
            <a:ext cx="6111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Makes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2 </a:t>
            </a:r>
            <a:r>
              <a:rPr lang="fr-FR" sz="2800" dirty="0" err="1"/>
              <a:t>hemispheres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connected</a:t>
            </a:r>
            <a:endParaRPr lang="fr-F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EF64F-B5EF-4BE1-DB1B-C9F1FD440975}"/>
              </a:ext>
            </a:extLst>
          </p:cNvPr>
          <p:cNvSpPr txBox="1"/>
          <p:nvPr/>
        </p:nvSpPr>
        <p:spPr>
          <a:xfrm>
            <a:off x="3429000" y="5050808"/>
            <a:ext cx="6111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Kata</a:t>
            </a:r>
          </a:p>
        </p:txBody>
      </p:sp>
    </p:spTree>
    <p:extLst>
      <p:ext uri="{BB962C8B-B14F-4D97-AF65-F5344CB8AC3E}">
        <p14:creationId xmlns:p14="http://schemas.microsoft.com/office/powerpoint/2010/main" val="371215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6BBDA8-7E31-47B7-800A-97A2BD67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964BE-1AD8-4B17-AB91-87BFD97D8DA2}"/>
              </a:ext>
            </a:extLst>
          </p:cNvPr>
          <p:cNvSpPr/>
          <p:nvPr/>
        </p:nvSpPr>
        <p:spPr>
          <a:xfrm>
            <a:off x="-5840" y="0"/>
            <a:ext cx="5004000" cy="6858000"/>
          </a:xfrm>
          <a:prstGeom prst="rect">
            <a:avLst/>
          </a:prstGeom>
          <a:solidFill>
            <a:srgbClr val="123D80"/>
          </a:solidFill>
          <a:ln>
            <a:solidFill>
              <a:srgbClr val="123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23D8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7C855-D7F8-46DC-9359-D730E8E3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989" y="728283"/>
            <a:ext cx="5200770" cy="2603418"/>
          </a:xfrm>
        </p:spPr>
        <p:txBody>
          <a:bodyPr anchor="b">
            <a:normAutofit/>
          </a:bodyPr>
          <a:lstStyle/>
          <a:p>
            <a:r>
              <a:rPr lang="fr-FR" sz="40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Exercices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75530-B020-4AA4-94D4-BA5D26D56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439" y="929820"/>
            <a:ext cx="5002092" cy="500209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161A-4DAF-4642-9D01-B0CE98C5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989" y="3526300"/>
            <a:ext cx="5200770" cy="25884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– Python basics</a:t>
            </a:r>
          </a:p>
          <a:p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–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Connecting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a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Python</a:t>
            </a:r>
          </a:p>
          <a:p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–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First API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Flask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675FB9-CC63-6EA5-BBCD-FC2DFA10D306}"/>
              </a:ext>
            </a:extLst>
          </p:cNvPr>
          <p:cNvSpPr/>
          <p:nvPr/>
        </p:nvSpPr>
        <p:spPr>
          <a:xfrm>
            <a:off x="5001208" y="0"/>
            <a:ext cx="719079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 descr="Entretien d'embauche questions et réponses sur Jenkins">
            <a:extLst>
              <a:ext uri="{FF2B5EF4-FFF2-40B4-BE49-F238E27FC236}">
                <a16:creationId xmlns:a16="http://schemas.microsoft.com/office/drawing/2014/main" id="{DE209C30-DCCD-C73F-4759-2844A215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597" y="204564"/>
            <a:ext cx="4596903" cy="286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1E4058-92E7-6E28-80C3-34A02685E682}"/>
              </a:ext>
            </a:extLst>
          </p:cNvPr>
          <p:cNvSpPr txBox="1"/>
          <p:nvPr/>
        </p:nvSpPr>
        <p:spPr>
          <a:xfrm>
            <a:off x="5653529" y="3269422"/>
            <a:ext cx="6849979" cy="1320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5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Jenkins</a:t>
            </a:r>
          </a:p>
          <a:p>
            <a:r>
              <a:rPr lang="en-US" sz="115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60489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34BDF-F1E6-3543-6435-A45DFAC8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Jenkins 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C0D7D6-CC5B-D397-F1B8-9F9AEC43B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Jenkins is a Continuous Integration(CI)/Continuous Deployment(CD) tool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4846-E818-656C-82E7-A6D45FD6F42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pic>
        <p:nvPicPr>
          <p:cNvPr id="1026" name="Picture 2" descr="Learn How to Setup a CI/CD Pipeline from Scratch - DEV Community">
            <a:extLst>
              <a:ext uri="{FF2B5EF4-FFF2-40B4-BE49-F238E27FC236}">
                <a16:creationId xmlns:a16="http://schemas.microsoft.com/office/drawing/2014/main" id="{88800ECF-792A-3837-9883-9C876E2AA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7" y="1461925"/>
            <a:ext cx="10988583" cy="461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23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34BDF-F1E6-3543-6435-A45DFAC8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Jenkins work 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C0D7D6-CC5B-D397-F1B8-9F9AEC43B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Architecture: Master/Slave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4846-E818-656C-82E7-A6D45FD6F42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pic>
        <p:nvPicPr>
          <p:cNvPr id="2050" name="Picture 2" descr="Jenkins Master Slave Architecture">
            <a:extLst>
              <a:ext uri="{FF2B5EF4-FFF2-40B4-BE49-F238E27FC236}">
                <a16:creationId xmlns:a16="http://schemas.microsoft.com/office/drawing/2014/main" id="{8E7A370D-C647-3F39-B6F3-33AC260E2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17" y="1450244"/>
            <a:ext cx="8246588" cy="520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482460F-E037-A8A4-EC25-F2460DF6D886}"/>
              </a:ext>
            </a:extLst>
          </p:cNvPr>
          <p:cNvGrpSpPr/>
          <p:nvPr/>
        </p:nvGrpSpPr>
        <p:grpSpPr>
          <a:xfrm>
            <a:off x="1444336" y="1384000"/>
            <a:ext cx="3782291" cy="5337475"/>
            <a:chOff x="1444336" y="1384000"/>
            <a:chExt cx="3782291" cy="5337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552288-7C1C-4947-CA87-764BD90EFC03}"/>
                </a:ext>
              </a:extLst>
            </p:cNvPr>
            <p:cNvSpPr/>
            <p:nvPr/>
          </p:nvSpPr>
          <p:spPr>
            <a:xfrm>
              <a:off x="1444336" y="1384000"/>
              <a:ext cx="3782291" cy="5337475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B0E039D-4F8F-F8AF-F021-E5C359C53529}"/>
                </a:ext>
              </a:extLst>
            </p:cNvPr>
            <p:cNvCxnSpPr/>
            <p:nvPr/>
          </p:nvCxnSpPr>
          <p:spPr>
            <a:xfrm>
              <a:off x="2234045" y="2296391"/>
              <a:ext cx="2067791" cy="0"/>
            </a:xfrm>
            <a:prstGeom prst="line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77AD20-F60B-1DF3-5DFB-4F630F954A34}"/>
              </a:ext>
            </a:extLst>
          </p:cNvPr>
          <p:cNvGrpSpPr/>
          <p:nvPr/>
        </p:nvGrpSpPr>
        <p:grpSpPr>
          <a:xfrm>
            <a:off x="1911927" y="2441864"/>
            <a:ext cx="2732809" cy="3834484"/>
            <a:chOff x="1911927" y="2441864"/>
            <a:chExt cx="2732809" cy="38344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1DFBCD-BF8A-B770-BCF3-44687DDA0C51}"/>
                </a:ext>
              </a:extLst>
            </p:cNvPr>
            <p:cNvSpPr/>
            <p:nvPr/>
          </p:nvSpPr>
          <p:spPr>
            <a:xfrm>
              <a:off x="1911927" y="2441864"/>
              <a:ext cx="2732809" cy="1226127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D8F248-3196-2613-B373-A96AA9F39A37}"/>
                </a:ext>
              </a:extLst>
            </p:cNvPr>
            <p:cNvSpPr/>
            <p:nvPr/>
          </p:nvSpPr>
          <p:spPr>
            <a:xfrm>
              <a:off x="1911927" y="3747993"/>
              <a:ext cx="2732809" cy="1226127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51DEB3-E1A4-CBC9-8802-52C737C1B845}"/>
                </a:ext>
              </a:extLst>
            </p:cNvPr>
            <p:cNvSpPr/>
            <p:nvPr/>
          </p:nvSpPr>
          <p:spPr>
            <a:xfrm>
              <a:off x="1911927" y="5050221"/>
              <a:ext cx="2732809" cy="1226127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1A28C5-F9C6-D3DD-9F5A-A03C2F41FB8A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92" y="3158836"/>
              <a:ext cx="685799" cy="0"/>
            </a:xfrm>
            <a:prstGeom prst="line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135503-9DDE-50DC-1B78-BA149F9E0866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91" y="4443845"/>
              <a:ext cx="685799" cy="0"/>
            </a:xfrm>
            <a:prstGeom prst="line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3A6D7A-07BF-6C17-56AC-15A39252F43F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90" y="5791199"/>
              <a:ext cx="685799" cy="0"/>
            </a:xfrm>
            <a:prstGeom prst="line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6DECFF-BB63-352A-E216-3FBAE785192B}"/>
              </a:ext>
            </a:extLst>
          </p:cNvPr>
          <p:cNvGrpSpPr/>
          <p:nvPr/>
        </p:nvGrpSpPr>
        <p:grpSpPr>
          <a:xfrm>
            <a:off x="6196312" y="1384000"/>
            <a:ext cx="3747558" cy="5369236"/>
            <a:chOff x="6196312" y="1384000"/>
            <a:chExt cx="3747558" cy="53692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8E3F21-9600-3A19-2DA3-740ED8B9D4C7}"/>
                </a:ext>
              </a:extLst>
            </p:cNvPr>
            <p:cNvSpPr/>
            <p:nvPr/>
          </p:nvSpPr>
          <p:spPr>
            <a:xfrm>
              <a:off x="6213764" y="1384000"/>
              <a:ext cx="3730106" cy="260835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6436020-4AAB-9159-E890-38F5B2902A23}"/>
                </a:ext>
              </a:extLst>
            </p:cNvPr>
            <p:cNvCxnSpPr/>
            <p:nvPr/>
          </p:nvCxnSpPr>
          <p:spPr>
            <a:xfrm>
              <a:off x="7782791" y="2130136"/>
              <a:ext cx="1132609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3C1DF3-6829-54F1-13C2-655BA58F8FFD}"/>
                </a:ext>
              </a:extLst>
            </p:cNvPr>
            <p:cNvSpPr/>
            <p:nvPr/>
          </p:nvSpPr>
          <p:spPr>
            <a:xfrm>
              <a:off x="6196312" y="4144879"/>
              <a:ext cx="3730106" cy="260835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965260-B6E8-0850-2DC1-8CF0B8927C99}"/>
                </a:ext>
              </a:extLst>
            </p:cNvPr>
            <p:cNvCxnSpPr/>
            <p:nvPr/>
          </p:nvCxnSpPr>
          <p:spPr>
            <a:xfrm>
              <a:off x="7765339" y="4891015"/>
              <a:ext cx="1132609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4B3812-2EC9-D026-C04F-EB05AD18E8BC}"/>
              </a:ext>
            </a:extLst>
          </p:cNvPr>
          <p:cNvGrpSpPr/>
          <p:nvPr/>
        </p:nvGrpSpPr>
        <p:grpSpPr>
          <a:xfrm>
            <a:off x="6896100" y="2680855"/>
            <a:ext cx="2393373" cy="2732811"/>
            <a:chOff x="6896100" y="2680855"/>
            <a:chExt cx="2393373" cy="273281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97EF2D-AF48-6667-B37E-B9E2AF43D3DE}"/>
                </a:ext>
              </a:extLst>
            </p:cNvPr>
            <p:cNvCxnSpPr/>
            <p:nvPr/>
          </p:nvCxnSpPr>
          <p:spPr>
            <a:xfrm>
              <a:off x="6896100" y="2680855"/>
              <a:ext cx="52300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F784D4E-4A6A-98AF-CD6B-6A36FF99774C}"/>
                </a:ext>
              </a:extLst>
            </p:cNvPr>
            <p:cNvCxnSpPr/>
            <p:nvPr/>
          </p:nvCxnSpPr>
          <p:spPr>
            <a:xfrm>
              <a:off x="7824355" y="2680855"/>
              <a:ext cx="52300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20A2D7-4717-73B5-F7DC-6800390908B8}"/>
                </a:ext>
              </a:extLst>
            </p:cNvPr>
            <p:cNvCxnSpPr/>
            <p:nvPr/>
          </p:nvCxnSpPr>
          <p:spPr>
            <a:xfrm>
              <a:off x="8766464" y="2680855"/>
              <a:ext cx="52300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2EBC34-41C8-1E86-229D-93256A3F388E}"/>
                </a:ext>
              </a:extLst>
            </p:cNvPr>
            <p:cNvCxnSpPr/>
            <p:nvPr/>
          </p:nvCxnSpPr>
          <p:spPr>
            <a:xfrm>
              <a:off x="6896100" y="5410201"/>
              <a:ext cx="52300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687D9A-EDAF-08AC-3F14-82804036876C}"/>
                </a:ext>
              </a:extLst>
            </p:cNvPr>
            <p:cNvCxnSpPr/>
            <p:nvPr/>
          </p:nvCxnSpPr>
          <p:spPr>
            <a:xfrm>
              <a:off x="7824355" y="5413666"/>
              <a:ext cx="52300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C8E004-AFFA-6879-5D2C-872770CBA1D5}"/>
                </a:ext>
              </a:extLst>
            </p:cNvPr>
            <p:cNvCxnSpPr/>
            <p:nvPr/>
          </p:nvCxnSpPr>
          <p:spPr>
            <a:xfrm>
              <a:off x="8766464" y="5410201"/>
              <a:ext cx="52300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142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34BDF-F1E6-3543-6435-A45DFAC8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job 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4846-E818-656C-82E7-A6D45FD6F42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C1FD07-1F89-A815-CE1E-9F4FF591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415" y="1022419"/>
            <a:ext cx="8124825" cy="54197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091784-6E66-407E-3B55-79A2B34CC694}"/>
              </a:ext>
            </a:extLst>
          </p:cNvPr>
          <p:cNvSpPr/>
          <p:nvPr/>
        </p:nvSpPr>
        <p:spPr>
          <a:xfrm>
            <a:off x="1064712" y="2605414"/>
            <a:ext cx="9585873" cy="86400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99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34BDF-F1E6-3543-6435-A45DFAC8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coding dojo configuration work 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C0D7D6-CC5B-D397-F1B8-9F9AEC43B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Architecture: Master/Slave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4846-E818-656C-82E7-A6D45FD6F42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pic>
        <p:nvPicPr>
          <p:cNvPr id="2050" name="Picture 2" descr="Jenkins Master Slave Architecture">
            <a:extLst>
              <a:ext uri="{FF2B5EF4-FFF2-40B4-BE49-F238E27FC236}">
                <a16:creationId xmlns:a16="http://schemas.microsoft.com/office/drawing/2014/main" id="{8E7A370D-C647-3F39-B6F3-33AC260E2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17" y="1450244"/>
            <a:ext cx="8246588" cy="520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croll: Horizontal 32">
            <a:extLst>
              <a:ext uri="{FF2B5EF4-FFF2-40B4-BE49-F238E27FC236}">
                <a16:creationId xmlns:a16="http://schemas.microsoft.com/office/drawing/2014/main" id="{74EBCE5B-F890-3AAA-A315-1C4A32FAA51E}"/>
              </a:ext>
            </a:extLst>
          </p:cNvPr>
          <p:cNvSpPr/>
          <p:nvPr/>
        </p:nvSpPr>
        <p:spPr>
          <a:xfrm>
            <a:off x="467591" y="1698417"/>
            <a:ext cx="1496290" cy="663445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Jenkins service</a:t>
            </a:r>
          </a:p>
        </p:txBody>
      </p:sp>
      <p:sp>
        <p:nvSpPr>
          <p:cNvPr id="34" name="Scroll: Horizontal 33">
            <a:extLst>
              <a:ext uri="{FF2B5EF4-FFF2-40B4-BE49-F238E27FC236}">
                <a16:creationId xmlns:a16="http://schemas.microsoft.com/office/drawing/2014/main" id="{C83E52A9-8FDB-7FBB-8C68-8DE9758EC0CF}"/>
              </a:ext>
            </a:extLst>
          </p:cNvPr>
          <p:cNvSpPr/>
          <p:nvPr/>
        </p:nvSpPr>
        <p:spPr>
          <a:xfrm>
            <a:off x="9777614" y="1298403"/>
            <a:ext cx="1496290" cy="66344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docker service</a:t>
            </a:r>
          </a:p>
        </p:txBody>
      </p:sp>
      <p:sp>
        <p:nvSpPr>
          <p:cNvPr id="35" name="Scroll: Horizontal 34">
            <a:extLst>
              <a:ext uri="{FF2B5EF4-FFF2-40B4-BE49-F238E27FC236}">
                <a16:creationId xmlns:a16="http://schemas.microsoft.com/office/drawing/2014/main" id="{DEC4F616-273D-0BBA-B28C-4219C409A694}"/>
              </a:ext>
            </a:extLst>
          </p:cNvPr>
          <p:cNvSpPr/>
          <p:nvPr/>
        </p:nvSpPr>
        <p:spPr>
          <a:xfrm>
            <a:off x="9788005" y="4072359"/>
            <a:ext cx="1496290" cy="66344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jenkins</a:t>
            </a:r>
            <a:r>
              <a:rPr lang="en-GB" dirty="0"/>
              <a:t>-agent</a:t>
            </a:r>
          </a:p>
        </p:txBody>
      </p:sp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AB79E8C1-120F-52DD-FFF7-768ADDD00DE5}"/>
              </a:ext>
            </a:extLst>
          </p:cNvPr>
          <p:cNvSpPr/>
          <p:nvPr/>
        </p:nvSpPr>
        <p:spPr>
          <a:xfrm>
            <a:off x="10335707" y="4950367"/>
            <a:ext cx="1751908" cy="663445"/>
          </a:xfrm>
          <a:prstGeom prst="horizontalScroll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mail-catcher</a:t>
            </a:r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1DCC89BE-C4B6-7D3C-85A4-6E225B950BE5}"/>
              </a:ext>
            </a:extLst>
          </p:cNvPr>
          <p:cNvSpPr/>
          <p:nvPr/>
        </p:nvSpPr>
        <p:spPr>
          <a:xfrm>
            <a:off x="10335706" y="5692905"/>
            <a:ext cx="1751909" cy="663445"/>
          </a:xfrm>
          <a:prstGeom prst="horizontalScroll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docker-registry</a:t>
            </a:r>
          </a:p>
        </p:txBody>
      </p:sp>
    </p:spTree>
    <p:extLst>
      <p:ext uri="{BB962C8B-B14F-4D97-AF65-F5344CB8AC3E}">
        <p14:creationId xmlns:p14="http://schemas.microsoft.com/office/powerpoint/2010/main" val="193262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2" grpId="0" animBg="1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D307232B2A6D4AAD8B92E85E4D0D28" ma:contentTypeVersion="12" ma:contentTypeDescription="Create a new document." ma:contentTypeScope="" ma:versionID="be4e59938deed165e2199bd2f458cf71">
  <xsd:schema xmlns:xsd="http://www.w3.org/2001/XMLSchema" xmlns:xs="http://www.w3.org/2001/XMLSchema" xmlns:p="http://schemas.microsoft.com/office/2006/metadata/properties" xmlns:ns3="d367bdba-e5e5-44a7-b499-122bae791231" xmlns:ns4="633747ea-f106-4ab9-b296-a2fc40d0d36f" targetNamespace="http://schemas.microsoft.com/office/2006/metadata/properties" ma:root="true" ma:fieldsID="8815fe5cd2bc4a544c2e85e8acfbdd25" ns3:_="" ns4:_="">
    <xsd:import namespace="d367bdba-e5e5-44a7-b499-122bae791231"/>
    <xsd:import namespace="633747ea-f106-4ab9-b296-a2fc40d0d3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7bdba-e5e5-44a7-b499-122bae791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3747ea-f106-4ab9-b296-a2fc40d0d3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E73072-0FFC-4C74-B993-0703C04F0A53}">
  <ds:schemaRefs>
    <ds:schemaRef ds:uri="http://purl.org/dc/dcmitype/"/>
    <ds:schemaRef ds:uri="633747ea-f106-4ab9-b296-a2fc40d0d36f"/>
    <ds:schemaRef ds:uri="d367bdba-e5e5-44a7-b499-122bae791231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031E92C-AA1E-4649-AD5F-3B9A31B250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0ABE40-B015-489C-A148-FB9298AE526C}">
  <ds:schemaRefs>
    <ds:schemaRef ds:uri="633747ea-f106-4ab9-b296-a2fc40d0d36f"/>
    <ds:schemaRef ds:uri="d367bdba-e5e5-44a7-b499-122bae7912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1942</Words>
  <Application>Microsoft Office PowerPoint</Application>
  <PresentationFormat>Widescreen</PresentationFormat>
  <Paragraphs>224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Google Sans</vt:lpstr>
      <vt:lpstr>Impact</vt:lpstr>
      <vt:lpstr>Open Sans</vt:lpstr>
      <vt:lpstr>Open Sans</vt:lpstr>
      <vt:lpstr>Open Sans Light</vt:lpstr>
      <vt:lpstr>Source Sans Pro</vt:lpstr>
      <vt:lpstr>Source Serif Pro</vt:lpstr>
      <vt:lpstr>Office Theme</vt:lpstr>
      <vt:lpstr>think-cell Slide</vt:lpstr>
      <vt:lpstr>PowerPoint Presentation</vt:lpstr>
      <vt:lpstr>Prerequisites</vt:lpstr>
      <vt:lpstr>What is a Coding Dojo ?</vt:lpstr>
      <vt:lpstr>Why not using copy paste ?</vt:lpstr>
      <vt:lpstr>Exercices</vt:lpstr>
      <vt:lpstr>What is Jenkins ?</vt:lpstr>
      <vt:lpstr>How does Jenkins work ?</vt:lpstr>
      <vt:lpstr>What is a job ?</vt:lpstr>
      <vt:lpstr>How does this coding dojo configuration work ?</vt:lpstr>
      <vt:lpstr>Exercices</vt:lpstr>
      <vt:lpstr>How does it work?</vt:lpstr>
      <vt:lpstr>Let’s go!</vt:lpstr>
      <vt:lpstr>Groovy Single quoted string</vt:lpstr>
      <vt:lpstr>Groovy String and interpolation</vt:lpstr>
      <vt:lpstr>String interpolation tricky example</vt:lpstr>
      <vt:lpstr>Dojo Retro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Dojo</dc:title>
  <dc:creator>Virgo, Alexandre</dc:creator>
  <cp:lastModifiedBy>Chastanet, François</cp:lastModifiedBy>
  <cp:revision>11</cp:revision>
  <dcterms:created xsi:type="dcterms:W3CDTF">2021-09-24T11:20:34Z</dcterms:created>
  <dcterms:modified xsi:type="dcterms:W3CDTF">2023-06-25T15:04:36Z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0x010100A2D307232B2A6D4AAD8B92E85E4D0D28</vt:lpwstr>
  </property>
</Properties>
</file>