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62" r:id="rId2"/>
    <p:sldId id="263" r:id="rId3"/>
    <p:sldId id="279" r:id="rId4"/>
    <p:sldId id="281" r:id="rId5"/>
    <p:sldId id="260" r:id="rId6"/>
    <p:sldId id="264" r:id="rId7"/>
    <p:sldId id="269" r:id="rId8"/>
    <p:sldId id="270" r:id="rId9"/>
    <p:sldId id="271" r:id="rId10"/>
    <p:sldId id="268" r:id="rId11"/>
    <p:sldId id="290" r:id="rId12"/>
    <p:sldId id="284" r:id="rId13"/>
    <p:sldId id="283" r:id="rId14"/>
    <p:sldId id="285" r:id="rId15"/>
    <p:sldId id="272" r:id="rId16"/>
    <p:sldId id="276" r:id="rId17"/>
    <p:sldId id="286" r:id="rId18"/>
    <p:sldId id="274" r:id="rId19"/>
    <p:sldId id="288" r:id="rId20"/>
    <p:sldId id="289" r:id="rId21"/>
    <p:sldId id="278" r:id="rId22"/>
    <p:sldId id="277" r:id="rId23"/>
    <p:sldId id="291" r:id="rId24"/>
    <p:sldId id="292" r:id="rId25"/>
    <p:sldId id="293" r:id="rId26"/>
    <p:sldId id="294" r:id="rId27"/>
    <p:sldId id="296" r:id="rId28"/>
    <p:sldId id="297" r:id="rId29"/>
    <p:sldId id="261" r:id="rId3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AC"/>
    <a:srgbClr val="4C566A"/>
    <a:srgbClr val="5F6B82"/>
    <a:srgbClr val="72809A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30/08/2021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commons.m.wikimedia.org/wiki/File:The_C_Programming_Language_logo.svg" TargetMode="External"/><Relationship Id="rId10" Type="http://schemas.openxmlformats.org/officeDocument/2006/relationships/image" Target="../media/image6.emf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Racket-logo.svg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mmons.wikimedia.org/wiki/File:Python-logo-notext.sv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hyperlink" Target="https://commons.m.wikimedia.org/wiki/File:The_C_Programming_Language_logo.sv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Algorithm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The Art of Counting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2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E63F-5F57-BC4F-B3AE-2123D76B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8E74-33BF-374D-B80F-7F942762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EED1BA-ADED-F345-AD0B-C0C33BBB9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644263"/>
              </p:ext>
            </p:extLst>
          </p:nvPr>
        </p:nvGraphicFramePr>
        <p:xfrm>
          <a:off x="956924" y="1660630"/>
          <a:ext cx="4596151" cy="3981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589">
                  <a:extLst>
                    <a:ext uri="{9D8B030D-6E8A-4147-A177-3AD203B41FA5}">
                      <a16:colId xmlns:a16="http://schemas.microsoft.com/office/drawing/2014/main" val="4103277960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3610308237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41773046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1370151099"/>
                    </a:ext>
                  </a:extLst>
                </a:gridCol>
              </a:tblGrid>
              <a:tr h="262174">
                <a:tc>
                  <a:txBody>
                    <a:bodyPr/>
                    <a:lstStyle/>
                    <a:p>
                      <a:pPr algn="r"/>
                      <a:r>
                        <a:rPr lang="en-NO" sz="1600" b="1" dirty="0"/>
                        <a:t>Code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/>
                        <a:t>Mnemonic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/>
                        <a:t>Parameter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b="1" dirty="0">
                          <a:solidFill>
                            <a:schemeClr val="accent3"/>
                          </a:solidFill>
                        </a:rPr>
                        <a:t>Cost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31257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LOAD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value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691849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2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ADD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761822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3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SUBTRACT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657148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4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STORE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5552008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5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JUMP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  <a:endParaRPr lang="en-NO" sz="1600" dirty="0">
                        <a:solidFill>
                          <a:schemeClr val="accent3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53106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6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READ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 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3511460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7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PRINT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3863782"/>
                  </a:ext>
                </a:extLst>
              </a:tr>
              <a:tr h="262174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?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HALT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2984905"/>
                  </a:ext>
                </a:extLst>
              </a:tr>
              <a:tr h="262174">
                <a:tc>
                  <a:txBody>
                    <a:bodyPr/>
                    <a:lstStyle/>
                    <a:p>
                      <a:pPr algn="r"/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hare Tech Mono" panose="020B0509050000020004" pitchFamily="49" charset="77"/>
                        </a:rPr>
                        <a:t>a</a:t>
                      </a:r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?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2379022"/>
                  </a:ext>
                </a:extLst>
              </a:tr>
              <a:tr h="262174">
                <a:tc>
                  <a:txBody>
                    <a:bodyPr/>
                    <a:lstStyle/>
                    <a:p>
                      <a:pPr algn="r"/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DIV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address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?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03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8F585C-E166-614A-8624-A2BB063EF4EF}"/>
              </a:ext>
            </a:extLst>
          </p:cNvPr>
          <p:cNvSpPr txBox="1"/>
          <p:nvPr/>
        </p:nvSpPr>
        <p:spPr>
          <a:xfrm>
            <a:off x="8015865" y="1342196"/>
            <a:ext cx="2739166" cy="5072497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limit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half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increment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total 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divisor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half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increment</a:t>
            </a: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mul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half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</a:t>
            </a: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total</a:t>
            </a: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A6CD4-F8B3-4640-803F-1AECED1DA273}"/>
              </a:ext>
            </a:extLst>
          </p:cNvPr>
          <p:cNvSpPr/>
          <p:nvPr/>
        </p:nvSpPr>
        <p:spPr>
          <a:xfrm>
            <a:off x="8005221" y="1825350"/>
            <a:ext cx="2760453" cy="258793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724847-E6ED-0947-BB2F-14D8B4F3E30B}"/>
              </a:ext>
            </a:extLst>
          </p:cNvPr>
          <p:cNvSpPr/>
          <p:nvPr/>
        </p:nvSpPr>
        <p:spPr>
          <a:xfrm>
            <a:off x="8015865" y="3749047"/>
            <a:ext cx="2760453" cy="1076038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D366C-E203-4F4E-AEEA-144E23F0A76E}"/>
              </a:ext>
            </a:extLst>
          </p:cNvPr>
          <p:cNvSpPr/>
          <p:nvPr/>
        </p:nvSpPr>
        <p:spPr>
          <a:xfrm>
            <a:off x="8015865" y="4825085"/>
            <a:ext cx="2760453" cy="82800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F43B7-774B-2F4D-81FA-D8D566604603}"/>
              </a:ext>
            </a:extLst>
          </p:cNvPr>
          <p:cNvSpPr/>
          <p:nvPr/>
        </p:nvSpPr>
        <p:spPr>
          <a:xfrm>
            <a:off x="8015864" y="5650028"/>
            <a:ext cx="2760453" cy="302722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20BA4-5E59-F44E-8B9C-271BA9F4A981}"/>
              </a:ext>
            </a:extLst>
          </p:cNvPr>
          <p:cNvSpPr txBox="1"/>
          <p:nvPr/>
        </p:nvSpPr>
        <p:spPr>
          <a:xfrm>
            <a:off x="6500504" y="374904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cost(load)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E8F45-536B-EF4D-82EC-645A9BA65BCF}"/>
              </a:ext>
            </a:extLst>
          </p:cNvPr>
          <p:cNvSpPr txBox="1"/>
          <p:nvPr/>
        </p:nvSpPr>
        <p:spPr>
          <a:xfrm>
            <a:off x="7185580" y="595275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49C6-2013-594C-B2A3-9326296B026E}"/>
              </a:ext>
            </a:extLst>
          </p:cNvPr>
          <p:cNvCxnSpPr>
            <a:cxnSpLocks/>
          </p:cNvCxnSpPr>
          <p:nvPr/>
        </p:nvCxnSpPr>
        <p:spPr>
          <a:xfrm>
            <a:off x="6833336" y="5952750"/>
            <a:ext cx="6843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5ED05C-47F7-6145-B1FD-3088888A456B}"/>
              </a:ext>
            </a:extLst>
          </p:cNvPr>
          <p:cNvSpPr txBox="1"/>
          <p:nvPr/>
        </p:nvSpPr>
        <p:spPr>
          <a:xfrm>
            <a:off x="6391500" y="3977685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+ cost(add)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5652E8-94DF-BD4A-8998-D47CB5ED31EA}"/>
              </a:ext>
            </a:extLst>
          </p:cNvPr>
          <p:cNvSpPr txBox="1"/>
          <p:nvPr/>
        </p:nvSpPr>
        <p:spPr>
          <a:xfrm>
            <a:off x="6506154" y="423262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+ cost(div)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1D228-50BD-7B4A-964F-757FF80BC69E}"/>
              </a:ext>
            </a:extLst>
          </p:cNvPr>
          <p:cNvSpPr txBox="1"/>
          <p:nvPr/>
        </p:nvSpPr>
        <p:spPr>
          <a:xfrm>
            <a:off x="6247623" y="451378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+ cost(store)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99D4E-9FB8-F748-8455-FF2110686033}"/>
              </a:ext>
            </a:extLst>
          </p:cNvPr>
          <p:cNvSpPr txBox="1"/>
          <p:nvPr/>
        </p:nvSpPr>
        <p:spPr>
          <a:xfrm>
            <a:off x="6389712" y="481060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+ cost(add)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96848-C888-7B40-AA2D-FA404618CB7B}"/>
              </a:ext>
            </a:extLst>
          </p:cNvPr>
          <p:cNvSpPr txBox="1"/>
          <p:nvPr/>
        </p:nvSpPr>
        <p:spPr>
          <a:xfrm>
            <a:off x="6355601" y="509175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+ cost(mul)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219CF-9CCA-B244-9ACB-B0D976E0BE24}"/>
              </a:ext>
            </a:extLst>
          </p:cNvPr>
          <p:cNvSpPr txBox="1"/>
          <p:nvPr/>
        </p:nvSpPr>
        <p:spPr>
          <a:xfrm>
            <a:off x="6189383" y="536070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+ cost(store)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D7084F-8B3C-6B43-BFF1-BFDA7BE4755D}"/>
              </a:ext>
            </a:extLst>
          </p:cNvPr>
          <p:cNvSpPr txBox="1"/>
          <p:nvPr/>
        </p:nvSpPr>
        <p:spPr>
          <a:xfrm>
            <a:off x="6221173" y="56167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+ cost(print)</a:t>
            </a:r>
          </a:p>
        </p:txBody>
      </p:sp>
    </p:spTree>
    <p:extLst>
      <p:ext uri="{BB962C8B-B14F-4D97-AF65-F5344CB8AC3E}">
        <p14:creationId xmlns:p14="http://schemas.microsoft.com/office/powerpoint/2010/main" val="8872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7ADA-3D3B-BF43-84BF-881F006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A29B-0A6D-FB44-953E-191B8A00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The </a:t>
            </a:r>
            <a:r>
              <a:rPr lang="en-NO" sz="3600" b="1" dirty="0">
                <a:solidFill>
                  <a:schemeClr val="accent3"/>
                </a:solidFill>
              </a:rPr>
              <a:t>cost model </a:t>
            </a:r>
            <a:r>
              <a:rPr lang="en-NO" sz="3600" dirty="0"/>
              <a:t>defines how long every instruction takes.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020A-4B20-7641-BABC-7FA46B13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4567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52AD-D3B9-BC49-8374-15F4569E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Loops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Counting Steps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29C4-F35D-944C-A6FA-14AF42652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726" y="1680619"/>
            <a:ext cx="5030775" cy="4474188"/>
          </a:xfrm>
          <a:solidFill>
            <a:schemeClr val="bg2"/>
          </a:solidFill>
        </p:spPr>
        <p:txBody>
          <a:bodyPr lIns="180000" tIns="180000" rIns="180000" bIns="18000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5E81AC"/>
                </a:solidFill>
                <a:latin typeface="Share Tech Mono" panose="020B0509050000020004" pitchFamily="49" charset="77"/>
              </a:rPr>
              <a:t>#include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&lt;</a:t>
            </a:r>
            <a:r>
              <a:rPr lang="en-GB" sz="1800" dirty="0" err="1">
                <a:solidFill>
                  <a:srgbClr val="A3BE8C"/>
                </a:solidFill>
                <a:latin typeface="Share Tech Mono" panose="020B0509050000020004" pitchFamily="49" charset="77"/>
              </a:rPr>
              <a:t>stdio.h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  <a:latin typeface="Share Tech Mono" panose="020B0509050000020004" pitchFamily="49" charset="77"/>
              </a:rPr>
              <a:t>#define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b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main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argc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,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char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argv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[]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&lt;=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printf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>
                <a:solidFill>
                  <a:srgbClr val="A3BE8C"/>
                </a:solidFill>
                <a:latin typeface="Share Tech Mono" panose="020B0509050000020004" pitchFamily="49" charset="77"/>
              </a:rPr>
              <a:t>"Total: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A3BE8C"/>
                </a:solidFill>
                <a:latin typeface="Share Tech Mono" panose="020B0509050000020004" pitchFamily="49" charset="77"/>
              </a:rPr>
              <a:t>%d\n"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,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1BA87-40E9-C04D-B655-4A5BBE09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30169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pic>
        <p:nvPicPr>
          <p:cNvPr id="5" name="Picture 4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1D3ED00-9341-744F-AAE2-69A727423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7021" y="3696995"/>
            <a:ext cx="844203" cy="844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A9C99-77DC-E045-AC59-09C43AB5CF40}"/>
              </a:ext>
            </a:extLst>
          </p:cNvPr>
          <p:cNvSpPr txBox="1"/>
          <p:nvPr/>
        </p:nvSpPr>
        <p:spPr>
          <a:xfrm>
            <a:off x="838200" y="1658464"/>
            <a:ext cx="4614679" cy="4518499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chemeClr val="accent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 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7" name="Picture 6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BAFBF61-21BC-EB45-A1E8-54FCD7F70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098" y="3696996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4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BFB5-6736-B74C-9A94-102E277E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What about Loops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Counting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B501D-2A05-3B46-8E44-DDB09FE5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0AB1E0-0AB4-FD42-9EA8-F3ACAC88FEF5}"/>
              </a:ext>
            </a:extLst>
          </p:cNvPr>
          <p:cNvSpPr txBox="1">
            <a:spLocks/>
          </p:cNvSpPr>
          <p:nvPr/>
        </p:nvSpPr>
        <p:spPr>
          <a:xfrm>
            <a:off x="838200" y="1742044"/>
            <a:ext cx="5030775" cy="447418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5E81AC"/>
                </a:solidFill>
                <a:latin typeface="Share Tech Mono" panose="020B0509050000020004" pitchFamily="49" charset="77"/>
              </a:rPr>
              <a:t>#include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&lt;</a:t>
            </a:r>
            <a:r>
              <a:rPr lang="en-GB" sz="1800" dirty="0" err="1">
                <a:solidFill>
                  <a:srgbClr val="A3BE8C"/>
                </a:solidFill>
                <a:latin typeface="Share Tech Mono" panose="020B0509050000020004" pitchFamily="49" charset="77"/>
              </a:rPr>
              <a:t>stdio.h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accent1"/>
                </a:solidFill>
                <a:latin typeface="Share Tech Mono" panose="020B0509050000020004" pitchFamily="49" charset="77"/>
              </a:rPr>
              <a:t>#define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b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main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argc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,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char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argv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[]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&lt;=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printf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>
                <a:solidFill>
                  <a:srgbClr val="A3BE8C"/>
                </a:solidFill>
                <a:latin typeface="Share Tech Mono" panose="020B0509050000020004" pitchFamily="49" charset="77"/>
              </a:rPr>
              <a:t>"Total: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A3BE8C"/>
                </a:solidFill>
                <a:latin typeface="Share Tech Mono" panose="020B0509050000020004" pitchFamily="49" charset="77"/>
              </a:rPr>
              <a:t>%d\n"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,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5E89E-DC91-EA4E-B7E0-E84083D7FC7B}"/>
              </a:ext>
            </a:extLst>
          </p:cNvPr>
          <p:cNvSpPr/>
          <p:nvPr/>
        </p:nvSpPr>
        <p:spPr>
          <a:xfrm>
            <a:off x="838200" y="3277448"/>
            <a:ext cx="5030775" cy="566419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64C4C-57AA-204D-8F3A-C7BAB568D89C}"/>
              </a:ext>
            </a:extLst>
          </p:cNvPr>
          <p:cNvSpPr/>
          <p:nvPr/>
        </p:nvSpPr>
        <p:spPr>
          <a:xfrm>
            <a:off x="838199" y="3843868"/>
            <a:ext cx="5030775" cy="551432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7C832-D2CC-304C-ABFB-C7C4058FC56A}"/>
              </a:ext>
            </a:extLst>
          </p:cNvPr>
          <p:cNvSpPr/>
          <p:nvPr/>
        </p:nvSpPr>
        <p:spPr>
          <a:xfrm>
            <a:off x="838198" y="4395300"/>
            <a:ext cx="5030775" cy="275975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9A6CE-D2EC-0042-958D-FB16F75FBA0D}"/>
              </a:ext>
            </a:extLst>
          </p:cNvPr>
          <p:cNvSpPr/>
          <p:nvPr/>
        </p:nvSpPr>
        <p:spPr>
          <a:xfrm>
            <a:off x="838198" y="4971385"/>
            <a:ext cx="5030775" cy="275975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E558B5-07FD-0244-BF99-4276665CF6FB}"/>
              </a:ext>
            </a:extLst>
          </p:cNvPr>
          <p:cNvSpPr/>
          <p:nvPr/>
        </p:nvSpPr>
        <p:spPr>
          <a:xfrm>
            <a:off x="838197" y="5485253"/>
            <a:ext cx="5030775" cy="275975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B1C1B-0BC4-A045-993F-523F5B453F8D}"/>
              </a:ext>
            </a:extLst>
          </p:cNvPr>
          <p:cNvSpPr txBox="1"/>
          <p:nvPr/>
        </p:nvSpPr>
        <p:spPr>
          <a:xfrm flipH="1">
            <a:off x="7879202" y="3233788"/>
            <a:ext cx="10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AE67C-D6F7-AB44-A4FC-2DA4BF6C7915}"/>
              </a:ext>
            </a:extLst>
          </p:cNvPr>
          <p:cNvSpPr txBox="1"/>
          <p:nvPr/>
        </p:nvSpPr>
        <p:spPr>
          <a:xfrm flipH="1">
            <a:off x="7221011" y="3524105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103A1-D9BA-EB4E-A987-9BF788A043A2}"/>
              </a:ext>
            </a:extLst>
          </p:cNvPr>
          <p:cNvSpPr txBox="1"/>
          <p:nvPr/>
        </p:nvSpPr>
        <p:spPr>
          <a:xfrm flipH="1">
            <a:off x="7271628" y="3802777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LIMIT+2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2715D6-2E12-904C-82C5-24F72ADFD580}"/>
              </a:ext>
            </a:extLst>
          </p:cNvPr>
          <p:cNvSpPr txBox="1"/>
          <p:nvPr/>
        </p:nvSpPr>
        <p:spPr>
          <a:xfrm flipH="1">
            <a:off x="7293699" y="4902446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LIMIT+1</a:t>
            </a:r>
          </a:p>
        </p:txBody>
      </p:sp>
      <p:pic>
        <p:nvPicPr>
          <p:cNvPr id="6" name="Picture 5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3A82483-81D6-8B4C-A98A-83FE4771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099" y="3580552"/>
            <a:ext cx="844203" cy="8442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77356C-0F96-504B-922B-71562D5434AA}"/>
              </a:ext>
            </a:extLst>
          </p:cNvPr>
          <p:cNvSpPr txBox="1"/>
          <p:nvPr/>
        </p:nvSpPr>
        <p:spPr>
          <a:xfrm flipH="1">
            <a:off x="5773983" y="2455984"/>
            <a:ext cx="10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b="1" dirty="0">
                <a:latin typeface="Montserrat" pitchFamily="2" charset="77"/>
              </a:rPr>
              <a:t>Cost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D761B-7AF0-F54C-95F1-54D44964A433}"/>
              </a:ext>
            </a:extLst>
          </p:cNvPr>
          <p:cNvSpPr txBox="1"/>
          <p:nvPr/>
        </p:nvSpPr>
        <p:spPr>
          <a:xfrm flipH="1">
            <a:off x="5678993" y="3233563"/>
            <a:ext cx="10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5D0EDB-B018-AD41-AEF1-003D32680A2F}"/>
              </a:ext>
            </a:extLst>
          </p:cNvPr>
          <p:cNvSpPr txBox="1"/>
          <p:nvPr/>
        </p:nvSpPr>
        <p:spPr>
          <a:xfrm flipH="1">
            <a:off x="5023629" y="3790545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1CA2E-B2FE-CD4B-BC8E-BB0F09A65EF6}"/>
              </a:ext>
            </a:extLst>
          </p:cNvPr>
          <p:cNvSpPr txBox="1"/>
          <p:nvPr/>
        </p:nvSpPr>
        <p:spPr>
          <a:xfrm flipH="1">
            <a:off x="5007115" y="4905678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978EA9-A778-AB48-82D5-7963389FBE8B}"/>
              </a:ext>
            </a:extLst>
          </p:cNvPr>
          <p:cNvSpPr txBox="1"/>
          <p:nvPr/>
        </p:nvSpPr>
        <p:spPr>
          <a:xfrm flipH="1">
            <a:off x="5665306" y="5477037"/>
            <a:ext cx="10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28144A-7247-574D-A7A7-BCF13859EC2F}"/>
              </a:ext>
            </a:extLst>
          </p:cNvPr>
          <p:cNvSpPr txBox="1"/>
          <p:nvPr/>
        </p:nvSpPr>
        <p:spPr>
          <a:xfrm flipH="1">
            <a:off x="5678992" y="3527559"/>
            <a:ext cx="10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1D2896-4D05-A547-8902-8EF15516D642}"/>
              </a:ext>
            </a:extLst>
          </p:cNvPr>
          <p:cNvSpPr txBox="1"/>
          <p:nvPr/>
        </p:nvSpPr>
        <p:spPr>
          <a:xfrm flipH="1">
            <a:off x="5023629" y="4332876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80E8FE-6432-7F4E-84E5-824A50E9AEB0}"/>
              </a:ext>
            </a:extLst>
          </p:cNvPr>
          <p:cNvSpPr txBox="1"/>
          <p:nvPr/>
        </p:nvSpPr>
        <p:spPr>
          <a:xfrm flipH="1">
            <a:off x="5023629" y="4068804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A0ECC0-D62F-364F-9497-3A480D7333D0}"/>
              </a:ext>
            </a:extLst>
          </p:cNvPr>
          <p:cNvSpPr txBox="1"/>
          <p:nvPr/>
        </p:nvSpPr>
        <p:spPr>
          <a:xfrm flipH="1">
            <a:off x="7380239" y="2463846"/>
            <a:ext cx="15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b="1" dirty="0">
                <a:latin typeface="Montserrat" pitchFamily="2" charset="77"/>
              </a:rPr>
              <a:t>Frequency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194F95-3FB1-854F-AC49-DAE86335033B}"/>
              </a:ext>
            </a:extLst>
          </p:cNvPr>
          <p:cNvSpPr txBox="1"/>
          <p:nvPr/>
        </p:nvSpPr>
        <p:spPr>
          <a:xfrm flipH="1">
            <a:off x="7273894" y="4055423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1BC7D-5EB9-E442-B044-D0D139C0B134}"/>
              </a:ext>
            </a:extLst>
          </p:cNvPr>
          <p:cNvSpPr txBox="1"/>
          <p:nvPr/>
        </p:nvSpPr>
        <p:spPr>
          <a:xfrm flipH="1">
            <a:off x="6832236" y="4332876"/>
            <a:ext cx="215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(LIMIT+1)/2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5666AC-7672-1A4F-BCB8-6A46D86FC75D}"/>
              </a:ext>
            </a:extLst>
          </p:cNvPr>
          <p:cNvSpPr txBox="1"/>
          <p:nvPr/>
        </p:nvSpPr>
        <p:spPr>
          <a:xfrm flipH="1">
            <a:off x="7293699" y="5453299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058AA-A526-C64E-902E-31ACA1413C08}"/>
              </a:ext>
            </a:extLst>
          </p:cNvPr>
          <p:cNvSpPr txBox="1"/>
          <p:nvPr/>
        </p:nvSpPr>
        <p:spPr>
          <a:xfrm flipH="1">
            <a:off x="9219727" y="2503180"/>
            <a:ext cx="15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b="1" dirty="0">
                <a:latin typeface="Montserrat" pitchFamily="2" charset="77"/>
              </a:rPr>
              <a:t>Total Cost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F447CB-5C76-6D46-B739-FC2AFDFAF58A}"/>
              </a:ext>
            </a:extLst>
          </p:cNvPr>
          <p:cNvSpPr txBox="1"/>
          <p:nvPr/>
        </p:nvSpPr>
        <p:spPr>
          <a:xfrm flipH="1">
            <a:off x="9778047" y="3233563"/>
            <a:ext cx="10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89E1EC-AB70-A94F-AA3E-72DE4F6FFE23}"/>
              </a:ext>
            </a:extLst>
          </p:cNvPr>
          <p:cNvSpPr txBox="1"/>
          <p:nvPr/>
        </p:nvSpPr>
        <p:spPr>
          <a:xfrm flipH="1">
            <a:off x="9119856" y="3523880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3AF56-0ECB-584A-B733-090A2883C255}"/>
              </a:ext>
            </a:extLst>
          </p:cNvPr>
          <p:cNvSpPr txBox="1"/>
          <p:nvPr/>
        </p:nvSpPr>
        <p:spPr>
          <a:xfrm flipH="1">
            <a:off x="9170473" y="3802552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LIMIT+2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94C532-F595-0E49-9EF5-662B38ADA969}"/>
              </a:ext>
            </a:extLst>
          </p:cNvPr>
          <p:cNvSpPr txBox="1"/>
          <p:nvPr/>
        </p:nvSpPr>
        <p:spPr>
          <a:xfrm flipH="1">
            <a:off x="9192544" y="4902221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2*LIMIT+2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BFF369-D7A2-C74A-8176-A8DBCBAA05B4}"/>
              </a:ext>
            </a:extLst>
          </p:cNvPr>
          <p:cNvSpPr txBox="1"/>
          <p:nvPr/>
        </p:nvSpPr>
        <p:spPr>
          <a:xfrm flipH="1">
            <a:off x="9172739" y="4055198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2*LIMIT+2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2BE1BA-50C7-FC40-AD5B-209E29F5B25A}"/>
              </a:ext>
            </a:extLst>
          </p:cNvPr>
          <p:cNvSpPr txBox="1"/>
          <p:nvPr/>
        </p:nvSpPr>
        <p:spPr>
          <a:xfrm flipH="1">
            <a:off x="9192544" y="5453074"/>
            <a:ext cx="171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8028FE-769C-1041-B15F-7BAD4B433FF0}"/>
              </a:ext>
            </a:extLst>
          </p:cNvPr>
          <p:cNvSpPr txBox="1"/>
          <p:nvPr/>
        </p:nvSpPr>
        <p:spPr>
          <a:xfrm flipH="1">
            <a:off x="8748217" y="4330625"/>
            <a:ext cx="215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LIMIT+1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519554-95A9-FD46-A0F0-411E204A2B04}"/>
              </a:ext>
            </a:extLst>
          </p:cNvPr>
          <p:cNvCxnSpPr/>
          <p:nvPr/>
        </p:nvCxnSpPr>
        <p:spPr>
          <a:xfrm>
            <a:off x="9119856" y="5962918"/>
            <a:ext cx="20866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9AD971-8BBB-754E-A417-2081A2C04B96}"/>
              </a:ext>
            </a:extLst>
          </p:cNvPr>
          <p:cNvSpPr txBox="1"/>
          <p:nvPr/>
        </p:nvSpPr>
        <p:spPr>
          <a:xfrm flipH="1">
            <a:off x="9190591" y="6003927"/>
            <a:ext cx="171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6*LIMIT+10</a:t>
            </a:r>
          </a:p>
          <a:p>
            <a:pPr algn="r"/>
            <a:r>
              <a:rPr lang="en-NO" dirty="0">
                <a:latin typeface="Share Tech Mono" panose="020B0509050000020004" pitchFamily="49" charset="77"/>
              </a:rPr>
              <a:t>610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F6BEA-7AA5-2C44-8A13-3CA3B9BEBFEF}"/>
              </a:ext>
            </a:extLst>
          </p:cNvPr>
          <p:cNvSpPr txBox="1"/>
          <p:nvPr/>
        </p:nvSpPr>
        <p:spPr>
          <a:xfrm flipH="1">
            <a:off x="7044244" y="5991586"/>
            <a:ext cx="249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b="1" dirty="0">
                <a:latin typeface="Montserrat" pitchFamily="2" charset="77"/>
              </a:rPr>
              <a:t>Grand Total:</a:t>
            </a:r>
          </a:p>
        </p:txBody>
      </p:sp>
    </p:spTree>
    <p:extLst>
      <p:ext uri="{BB962C8B-B14F-4D97-AF65-F5344CB8AC3E}">
        <p14:creationId xmlns:p14="http://schemas.microsoft.com/office/powerpoint/2010/main" val="303866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AF78-F392-6F41-BC1F-D24A0B0D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Runtime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90B4-A889-0048-BBE3-14E9FB45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0559E-290F-FA40-9F45-F70CF78048A8}"/>
              </a:ext>
            </a:extLst>
          </p:cNvPr>
          <p:cNvSpPr txBox="1"/>
          <p:nvPr/>
        </p:nvSpPr>
        <p:spPr>
          <a:xfrm>
            <a:off x="838200" y="2782950"/>
            <a:ext cx="3489371" cy="1748510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45DB2-3832-B44F-B4C9-4194341AC34A}"/>
              </a:ext>
            </a:extLst>
          </p:cNvPr>
          <p:cNvSpPr txBox="1"/>
          <p:nvPr/>
        </p:nvSpPr>
        <p:spPr>
          <a:xfrm>
            <a:off x="6360362" y="1647833"/>
            <a:ext cx="4614679" cy="4518499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chemeClr val="accent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FC9FF1-1B9E-F240-A912-9825C3A3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80450" y="3002378"/>
            <a:ext cx="691668" cy="691668"/>
          </a:xfrm>
          <a:prstGeom prst="rect">
            <a:avLst/>
          </a:prstGeom>
        </p:spPr>
      </p:pic>
      <p:pic>
        <p:nvPicPr>
          <p:cNvPr id="8" name="Picture 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6D8B182-D3DF-8E4E-BE8A-70A3F14D5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09597" y="1790993"/>
            <a:ext cx="844203" cy="844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D7DBE-5001-2A47-B15A-3386169A845C}"/>
              </a:ext>
            </a:extLst>
          </p:cNvPr>
          <p:cNvSpPr txBox="1"/>
          <p:nvPr/>
        </p:nvSpPr>
        <p:spPr>
          <a:xfrm>
            <a:off x="1838130" y="4531460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Montserrat" pitchFamily="2" charset="77"/>
              </a:rPr>
              <a:t>T</a:t>
            </a:r>
            <a:r>
              <a:rPr lang="en-NO" sz="2400" dirty="0">
                <a:solidFill>
                  <a:schemeClr val="accent6"/>
                </a:solidFill>
                <a:latin typeface="Montserrat" pitchFamily="2" charset="77"/>
              </a:rPr>
              <a:t>ime =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E0703-5D36-D54F-8C17-8C5C1DA82C34}"/>
              </a:ext>
            </a:extLst>
          </p:cNvPr>
          <p:cNvSpPr txBox="1"/>
          <p:nvPr/>
        </p:nvSpPr>
        <p:spPr>
          <a:xfrm>
            <a:off x="7769859" y="6202158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ontserrat" pitchFamily="2" charset="77"/>
              </a:rPr>
              <a:t>T</a:t>
            </a:r>
            <a:r>
              <a:rPr lang="en-NO" sz="2400" dirty="0">
                <a:solidFill>
                  <a:schemeClr val="accent5"/>
                </a:solidFill>
                <a:latin typeface="Montserrat" pitchFamily="2" charset="77"/>
              </a:rPr>
              <a:t>ime = 610</a:t>
            </a:r>
          </a:p>
        </p:txBody>
      </p:sp>
    </p:spTree>
    <p:extLst>
      <p:ext uri="{BB962C8B-B14F-4D97-AF65-F5344CB8AC3E}">
        <p14:creationId xmlns:p14="http://schemas.microsoft.com/office/powerpoint/2010/main" val="21720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gramming data on computer monitor">
            <a:extLst>
              <a:ext uri="{FF2B5EF4-FFF2-40B4-BE49-F238E27FC236}">
                <a16:creationId xmlns:a16="http://schemas.microsoft.com/office/drawing/2014/main" id="{9508337D-7833-1749-A4D2-B5BD457B0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9" r="2" b="19372"/>
          <a:stretch/>
        </p:blipFill>
        <p:spPr>
          <a:xfrm>
            <a:off x="1" y="-681"/>
            <a:ext cx="12192000" cy="6858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72AD5-EA68-E340-9378-D54576DD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Memory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81AF1-EB47-2F40-B511-4CA68D148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The other important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27F5-DBFA-6744-B498-FEDEB9B5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2889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C33B-AB26-EC46-8615-05EDBE23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Measuring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3C88-14C0-BE40-A9D0-7AD2CE13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F837F-1B18-8244-A79F-E31B79DAEFF0}"/>
              </a:ext>
            </a:extLst>
          </p:cNvPr>
          <p:cNvSpPr txBox="1"/>
          <p:nvPr/>
        </p:nvSpPr>
        <p:spPr>
          <a:xfrm>
            <a:off x="838200" y="1768838"/>
            <a:ext cx="51860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hare Tech Mono" panose="020B0509050000020004" pitchFamily="49" charset="77"/>
              </a:rPr>
              <a:t>$ /</a:t>
            </a:r>
            <a:r>
              <a:rPr lang="en-GB" sz="1400" dirty="0" err="1">
                <a:latin typeface="Share Tech Mono" panose="020B0509050000020004" pitchFamily="49" charset="77"/>
              </a:rPr>
              <a:t>usr</a:t>
            </a:r>
            <a:r>
              <a:rPr lang="en-GB" sz="1400" dirty="0">
                <a:latin typeface="Share Tech Mono" panose="020B0509050000020004" pitchFamily="49" charset="77"/>
              </a:rPr>
              <a:t>/bin/time -l python3 </a:t>
            </a:r>
            <a:r>
              <a:rPr lang="en-GB" sz="1400" dirty="0" err="1">
                <a:latin typeface="Share Tech Mono" panose="020B0509050000020004" pitchFamily="49" charset="77"/>
              </a:rPr>
              <a:t>sum.py</a:t>
            </a:r>
            <a:endParaRPr lang="en-GB" sz="1400" dirty="0">
              <a:latin typeface="Share Tech Mono" panose="020B0509050000020004" pitchFamily="49" charset="77"/>
            </a:endParaRP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2550.0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0.04 real         0.01 user         0.01 sys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</a:t>
            </a:r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8257536  maximum resident set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shared memory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data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stack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493  page reclaims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199  page faults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swaps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input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output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sent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signals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110  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16  involuntary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102597177  instructions retired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44639544  cycles elapsed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4932640  peak memory footprint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D3650-602D-6E4D-8D14-A2A1045B260B}"/>
              </a:ext>
            </a:extLst>
          </p:cNvPr>
          <p:cNvSpPr txBox="1"/>
          <p:nvPr/>
        </p:nvSpPr>
        <p:spPr>
          <a:xfrm>
            <a:off x="6678006" y="1768838"/>
            <a:ext cx="51860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hare Tech Mono" panose="020B0509050000020004" pitchFamily="49" charset="77"/>
              </a:rPr>
              <a:t>$ /</a:t>
            </a:r>
            <a:r>
              <a:rPr lang="en-GB" sz="1400" dirty="0" err="1">
                <a:latin typeface="Share Tech Mono" panose="020B0509050000020004" pitchFamily="49" charset="77"/>
              </a:rPr>
              <a:t>usr</a:t>
            </a:r>
            <a:r>
              <a:rPr lang="en-GB" sz="1400" dirty="0">
                <a:latin typeface="Share Tech Mono" panose="020B0509050000020004" pitchFamily="49" charset="77"/>
              </a:rPr>
              <a:t>/bin/time -l ./</a:t>
            </a:r>
            <a:r>
              <a:rPr lang="en-GB" sz="1400" dirty="0" err="1">
                <a:latin typeface="Share Tech Mono" panose="020B0509050000020004" pitchFamily="49" charset="77"/>
              </a:rPr>
              <a:t>a.out</a:t>
            </a:r>
            <a:endParaRPr lang="en-GB" sz="1400" dirty="0">
              <a:latin typeface="Share Tech Mono" panose="020B0509050000020004" pitchFamily="49" charset="77"/>
            </a:endParaRP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0.00 real         0.00 user         0.00 sys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</a:t>
            </a:r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1245184  maximum resident set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shared memory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data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stack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81  page reclaims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4  page faults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swaps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input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output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sent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signals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1  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4  involuntary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4562725  instructions retired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2047296  cycles elapsed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754456  peak memory footprint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B5E7E6A-5994-E648-AB11-AD4E104D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494378"/>
            <a:ext cx="691668" cy="691668"/>
          </a:xfrm>
          <a:prstGeom prst="rect">
            <a:avLst/>
          </a:prstGeom>
        </p:spPr>
      </p:pic>
      <p:pic>
        <p:nvPicPr>
          <p:cNvPr id="9" name="Picture 8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DD2A78A-2206-EF4D-BF14-4326AEADF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78006" y="2383237"/>
            <a:ext cx="844203" cy="844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EE7C82-B806-0443-BA72-8C7663A87573}"/>
              </a:ext>
            </a:extLst>
          </p:cNvPr>
          <p:cNvSpPr txBox="1"/>
          <p:nvPr/>
        </p:nvSpPr>
        <p:spPr>
          <a:xfrm>
            <a:off x="653279" y="330262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5"/>
                </a:solidFill>
                <a:latin typeface="Montserrat" pitchFamily="2" charset="77"/>
              </a:rPr>
              <a:t>7.8 MiB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5A42C-2E01-7541-BB25-346FF4F0EAD8}"/>
              </a:ext>
            </a:extLst>
          </p:cNvPr>
          <p:cNvSpPr txBox="1"/>
          <p:nvPr/>
        </p:nvSpPr>
        <p:spPr>
          <a:xfrm>
            <a:off x="6569352" y="33026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6"/>
                </a:solidFill>
                <a:latin typeface="Montserrat" pitchFamily="2" charset="77"/>
              </a:rPr>
              <a:t>1.18 MiB</a:t>
            </a:r>
          </a:p>
        </p:txBody>
      </p:sp>
    </p:spTree>
    <p:extLst>
      <p:ext uri="{BB962C8B-B14F-4D97-AF65-F5344CB8AC3E}">
        <p14:creationId xmlns:p14="http://schemas.microsoft.com/office/powerpoint/2010/main" val="659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CE83-E145-C049-9FF4-597C9B6E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Counting Memory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65C29-77DC-CB42-9142-EB8F063A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13251-693D-5644-9971-C810FC7E0CF7}"/>
              </a:ext>
            </a:extLst>
          </p:cNvPr>
          <p:cNvSpPr txBox="1"/>
          <p:nvPr/>
        </p:nvSpPr>
        <p:spPr>
          <a:xfrm>
            <a:off x="7659002" y="2894347"/>
            <a:ext cx="3489371" cy="1748510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15FF7F-E4DE-BA41-8DD2-3FBD6962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3472" y="2626793"/>
            <a:ext cx="691668" cy="691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3FF53F-FADA-5041-A5FE-4F048F91E37A}"/>
              </a:ext>
            </a:extLst>
          </p:cNvPr>
          <p:cNvSpPr txBox="1"/>
          <p:nvPr/>
        </p:nvSpPr>
        <p:spPr>
          <a:xfrm>
            <a:off x="2296475" y="1648978"/>
            <a:ext cx="2739166" cy="5072497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limit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half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increment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total 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divisor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half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increment</a:t>
            </a: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mul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half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</a:t>
            </a: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total</a:t>
            </a: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2BD5FE-BD89-964B-ABAF-24F702F27A5B}"/>
              </a:ext>
            </a:extLst>
          </p:cNvPr>
          <p:cNvSpPr/>
          <p:nvPr/>
        </p:nvSpPr>
        <p:spPr>
          <a:xfrm>
            <a:off x="5156200" y="1968500"/>
            <a:ext cx="139700" cy="1625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06608-6C35-684A-A88F-59223FCE7CEA}"/>
              </a:ext>
            </a:extLst>
          </p:cNvPr>
          <p:cNvSpPr txBox="1"/>
          <p:nvPr/>
        </p:nvSpPr>
        <p:spPr>
          <a:xfrm>
            <a:off x="5426876" y="259663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5 cells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1AF3238-5BB6-264F-908C-40EE9A47DB17}"/>
              </a:ext>
            </a:extLst>
          </p:cNvPr>
          <p:cNvSpPr/>
          <p:nvPr/>
        </p:nvSpPr>
        <p:spPr>
          <a:xfrm>
            <a:off x="5156200" y="3768602"/>
            <a:ext cx="139700" cy="25877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1A8B50-D3CF-614A-8DBD-9F373324FB00}"/>
              </a:ext>
            </a:extLst>
          </p:cNvPr>
          <p:cNvSpPr txBox="1"/>
          <p:nvPr/>
        </p:nvSpPr>
        <p:spPr>
          <a:xfrm>
            <a:off x="5427435" y="4739310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instructions</a:t>
            </a:r>
          </a:p>
          <a:p>
            <a:r>
              <a:rPr lang="en-NO" dirty="0">
                <a:latin typeface="Montserrat" pitchFamily="2" charset="77"/>
              </a:rPr>
              <a:t>16 cells (ignored)</a:t>
            </a:r>
          </a:p>
        </p:txBody>
      </p:sp>
    </p:spTree>
    <p:extLst>
      <p:ext uri="{BB962C8B-B14F-4D97-AF65-F5344CB8AC3E}">
        <p14:creationId xmlns:p14="http://schemas.microsoft.com/office/powerpoint/2010/main" val="125277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1B1F-1DEA-7840-A430-863B7ECA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Counting Memory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8A20-E1FD-9A42-A2B4-848EF9C0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A1A046-5ED3-9F40-B550-34C7219531E2}"/>
              </a:ext>
            </a:extLst>
          </p:cNvPr>
          <p:cNvSpPr txBox="1">
            <a:spLocks/>
          </p:cNvSpPr>
          <p:nvPr/>
        </p:nvSpPr>
        <p:spPr>
          <a:xfrm>
            <a:off x="838201" y="1742044"/>
            <a:ext cx="4688840" cy="447418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5E81AC"/>
                </a:solidFill>
                <a:latin typeface="Share Tech Mono" panose="020B0509050000020004" pitchFamily="49" charset="77"/>
              </a:rPr>
              <a:t>#include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&lt;</a:t>
            </a:r>
            <a:r>
              <a:rPr lang="en-GB" sz="1800" dirty="0" err="1">
                <a:solidFill>
                  <a:srgbClr val="A3BE8C"/>
                </a:solidFill>
                <a:latin typeface="Share Tech Mono" panose="020B0509050000020004" pitchFamily="49" charset="77"/>
              </a:rPr>
              <a:t>stdio.h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accent1"/>
                </a:solidFill>
                <a:latin typeface="Share Tech Mono" panose="020B0509050000020004" pitchFamily="49" charset="77"/>
              </a:rPr>
              <a:t>#define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b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main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argc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,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char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argv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[]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&lt;=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printf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>
                <a:solidFill>
                  <a:srgbClr val="A3BE8C"/>
                </a:solidFill>
                <a:latin typeface="Share Tech Mono" panose="020B0509050000020004" pitchFamily="49" charset="77"/>
              </a:rPr>
              <a:t>"Total: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A3BE8C"/>
                </a:solidFill>
                <a:latin typeface="Share Tech Mono" panose="020B0509050000020004" pitchFamily="49" charset="77"/>
              </a:rPr>
              <a:t>%d\n"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,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5D207-D023-0742-82E9-BDFB5F3CC1E5}"/>
              </a:ext>
            </a:extLst>
          </p:cNvPr>
          <p:cNvSpPr/>
          <p:nvPr/>
        </p:nvSpPr>
        <p:spPr>
          <a:xfrm>
            <a:off x="1689100" y="3327012"/>
            <a:ext cx="1155700" cy="241688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4B3F5-4018-5841-8A46-956FF43AFF9D}"/>
              </a:ext>
            </a:extLst>
          </p:cNvPr>
          <p:cNvSpPr/>
          <p:nvPr/>
        </p:nvSpPr>
        <p:spPr>
          <a:xfrm>
            <a:off x="1981987" y="2489884"/>
            <a:ext cx="1155700" cy="241688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487DB-A6CF-8D4D-BBD7-F90145F5AA22}"/>
              </a:ext>
            </a:extLst>
          </p:cNvPr>
          <p:cNvSpPr/>
          <p:nvPr/>
        </p:nvSpPr>
        <p:spPr>
          <a:xfrm>
            <a:off x="1701799" y="3636756"/>
            <a:ext cx="1435887" cy="241688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98FCCD-99E7-C94F-BBB8-29F5387A7F05}"/>
              </a:ext>
            </a:extLst>
          </p:cNvPr>
          <p:cNvSpPr txBox="1">
            <a:spLocks/>
          </p:cNvSpPr>
          <p:nvPr/>
        </p:nvSpPr>
        <p:spPr>
          <a:xfrm>
            <a:off x="5750561" y="1742044"/>
            <a:ext cx="2540000" cy="179993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00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300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sz="13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300" dirty="0">
                <a:solidFill>
                  <a:srgbClr val="81A1C1"/>
                </a:solidFill>
                <a:latin typeface="Share Tech Mono" panose="020B0509050000020004" pitchFamily="49" charset="77"/>
              </a:rPr>
              <a:t>limit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sz="13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300" dirty="0">
                <a:solidFill>
                  <a:srgbClr val="81A1C1"/>
                </a:solidFill>
                <a:latin typeface="Share Tech Mono" panose="020B0509050000020004" pitchFamily="49" charset="77"/>
              </a:rPr>
              <a:t>sum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endParaRPr lang="en-GB" sz="13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3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endParaRPr lang="en-GB" sz="13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300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sz="13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300" dirty="0">
                <a:solidFill>
                  <a:srgbClr val="81A1C1"/>
                </a:solidFill>
                <a:latin typeface="Share Tech Mono" panose="020B0509050000020004" pitchFamily="49" charset="77"/>
              </a:rPr>
              <a:t>shift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sz="13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3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sz="13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D4C376-32DD-4C43-A2EA-03E2D08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081" y="1788986"/>
            <a:ext cx="2853559" cy="4351338"/>
          </a:xfrm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loop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subtract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jump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done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</a:rPr>
              <a:t>mod</a:t>
            </a:r>
            <a:r>
              <a:rPr lang="en-GB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</a:rPr>
              <a:t>        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subtract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shift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jump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skip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  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skip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jump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loop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done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halt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4DFC-0D32-9B49-B389-3E63FF14E347}"/>
              </a:ext>
            </a:extLst>
          </p:cNvPr>
          <p:cNvSpPr txBox="1"/>
          <p:nvPr/>
        </p:nvSpPr>
        <p:spPr>
          <a:xfrm>
            <a:off x="5750561" y="357293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5 cells</a:t>
            </a:r>
          </a:p>
        </p:txBody>
      </p:sp>
    </p:spTree>
    <p:extLst>
      <p:ext uri="{BB962C8B-B14F-4D97-AF65-F5344CB8AC3E}">
        <p14:creationId xmlns:p14="http://schemas.microsoft.com/office/powerpoint/2010/main" val="3801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AF78-F392-6F41-BC1F-D24A0B0D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Memory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90B4-A889-0048-BBE3-14E9FB45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0559E-290F-FA40-9F45-F70CF78048A8}"/>
              </a:ext>
            </a:extLst>
          </p:cNvPr>
          <p:cNvSpPr txBox="1"/>
          <p:nvPr/>
        </p:nvSpPr>
        <p:spPr>
          <a:xfrm>
            <a:off x="838200" y="2782950"/>
            <a:ext cx="3489371" cy="1748510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45DB2-3832-B44F-B4C9-4194341AC34A}"/>
              </a:ext>
            </a:extLst>
          </p:cNvPr>
          <p:cNvSpPr txBox="1"/>
          <p:nvPr/>
        </p:nvSpPr>
        <p:spPr>
          <a:xfrm>
            <a:off x="6360362" y="1647833"/>
            <a:ext cx="4614679" cy="4518499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chemeClr val="accent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FC9FF1-1B9E-F240-A912-9825C3A3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80450" y="3002378"/>
            <a:ext cx="691668" cy="691668"/>
          </a:xfrm>
          <a:prstGeom prst="rect">
            <a:avLst/>
          </a:prstGeom>
        </p:spPr>
      </p:pic>
      <p:pic>
        <p:nvPicPr>
          <p:cNvPr id="8" name="Picture 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6D8B182-D3DF-8E4E-BE8A-70A3F14D5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09597" y="1790993"/>
            <a:ext cx="844203" cy="844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D7DBE-5001-2A47-B15A-3386169A845C}"/>
              </a:ext>
            </a:extLst>
          </p:cNvPr>
          <p:cNvSpPr txBox="1"/>
          <p:nvPr/>
        </p:nvSpPr>
        <p:spPr>
          <a:xfrm>
            <a:off x="1838130" y="453146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accent3"/>
                </a:solidFill>
                <a:latin typeface="Montserrat" pitchFamily="2" charset="77"/>
              </a:rPr>
              <a:t>5 </a:t>
            </a:r>
            <a:r>
              <a:rPr lang="nb-NO" sz="2400" b="1" dirty="0" err="1">
                <a:solidFill>
                  <a:schemeClr val="accent3"/>
                </a:solidFill>
                <a:latin typeface="Montserrat" pitchFamily="2" charset="77"/>
              </a:rPr>
              <a:t>cells</a:t>
            </a:r>
            <a:endParaRPr lang="en-NO" sz="2400" b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E0703-5D36-D54F-8C17-8C5C1DA82C34}"/>
              </a:ext>
            </a:extLst>
          </p:cNvPr>
          <p:cNvSpPr txBox="1"/>
          <p:nvPr/>
        </p:nvSpPr>
        <p:spPr>
          <a:xfrm>
            <a:off x="7769859" y="6202158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accent3"/>
                </a:solidFill>
                <a:latin typeface="Montserrat" pitchFamily="2" charset="77"/>
              </a:rPr>
              <a:t>5 </a:t>
            </a:r>
            <a:r>
              <a:rPr lang="nb-NO" sz="2400" b="1" dirty="0" err="1">
                <a:solidFill>
                  <a:schemeClr val="accent3"/>
                </a:solidFill>
                <a:latin typeface="Montserrat" pitchFamily="2" charset="77"/>
              </a:rPr>
              <a:t>cells</a:t>
            </a:r>
            <a:endParaRPr lang="en-NO" sz="2400" b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99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Correctness and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pic>
        <p:nvPicPr>
          <p:cNvPr id="54" name="Graphic 53" descr="Decision chart with solid fill">
            <a:extLst>
              <a:ext uri="{FF2B5EF4-FFF2-40B4-BE49-F238E27FC236}">
                <a16:creationId xmlns:a16="http://schemas.microsoft.com/office/drawing/2014/main" id="{B5FACC08-A7E9-FC46-8246-CFC0F1B2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5160048"/>
            <a:ext cx="914400" cy="914400"/>
          </a:xfrm>
          <a:prstGeom prst="rect">
            <a:avLst/>
          </a:prstGeom>
        </p:spPr>
      </p:pic>
      <p:pic>
        <p:nvPicPr>
          <p:cNvPr id="63" name="Graphic 62" descr="Decision chart with solid fill">
            <a:extLst>
              <a:ext uri="{FF2B5EF4-FFF2-40B4-BE49-F238E27FC236}">
                <a16:creationId xmlns:a16="http://schemas.microsoft.com/office/drawing/2014/main" id="{A97B56BC-3924-DB43-91E4-FD0A5796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2482020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7D8F0B-F107-384D-A865-56D4A01E2814}"/>
              </a:ext>
            </a:extLst>
          </p:cNvPr>
          <p:cNvSpPr txBox="1"/>
          <p:nvPr/>
        </p:nvSpPr>
        <p:spPr>
          <a:xfrm>
            <a:off x="5249509" y="344603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704896-E7E7-8F42-A364-5805A093470D}"/>
              </a:ext>
            </a:extLst>
          </p:cNvPr>
          <p:cNvCxnSpPr>
            <a:cxnSpLocks/>
            <a:stCxn id="109" idx="3"/>
            <a:endCxn id="63" idx="1"/>
          </p:cNvCxnSpPr>
          <p:nvPr/>
        </p:nvCxnSpPr>
        <p:spPr>
          <a:xfrm>
            <a:off x="2568429" y="2655536"/>
            <a:ext cx="2978253" cy="2836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7D84C6-4F8C-7544-820E-414BBFBA039B}"/>
              </a:ext>
            </a:extLst>
          </p:cNvPr>
          <p:cNvCxnSpPr>
            <a:cxnSpLocks/>
            <a:stCxn id="110" idx="3"/>
            <a:endCxn id="63" idx="1"/>
          </p:cNvCxnSpPr>
          <p:nvPr/>
        </p:nvCxnSpPr>
        <p:spPr>
          <a:xfrm flipV="1">
            <a:off x="2567143" y="2939220"/>
            <a:ext cx="2979539" cy="1159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BC8F29-E3BB-D548-987A-EF5794437856}"/>
              </a:ext>
            </a:extLst>
          </p:cNvPr>
          <p:cNvCxnSpPr>
            <a:cxnSpLocks/>
            <a:stCxn id="63" idx="3"/>
            <a:endCxn id="115" idx="1"/>
          </p:cNvCxnSpPr>
          <p:nvPr/>
        </p:nvCxnSpPr>
        <p:spPr>
          <a:xfrm>
            <a:off x="6461082" y="2939220"/>
            <a:ext cx="2505462" cy="9237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B05B6B-3F5E-9641-8249-6C320708193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461082" y="3886752"/>
            <a:ext cx="2505462" cy="17304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0F8E797-6EE1-D149-BCD2-B4D95453EF7A}"/>
              </a:ext>
            </a:extLst>
          </p:cNvPr>
          <p:cNvSpPr txBox="1"/>
          <p:nvPr/>
        </p:nvSpPr>
        <p:spPr>
          <a:xfrm>
            <a:off x="5225464" y="61084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E96A7-815F-5A46-8EC7-7AD6B8FBC04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268799" y="5617248"/>
            <a:ext cx="327788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A36DC52-A05F-7843-8855-867F8E7EB96A}"/>
              </a:ext>
            </a:extLst>
          </p:cNvPr>
          <p:cNvSpPr txBox="1"/>
          <p:nvPr/>
        </p:nvSpPr>
        <p:spPr>
          <a:xfrm>
            <a:off x="1469825" y="1734106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Programs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316893-C545-3A4E-8355-BB9321E26048}"/>
              </a:ext>
            </a:extLst>
          </p:cNvPr>
          <p:cNvSpPr txBox="1"/>
          <p:nvPr/>
        </p:nvSpPr>
        <p:spPr>
          <a:xfrm>
            <a:off x="5158939" y="1729158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accent2"/>
                </a:solidFill>
                <a:latin typeface="Montserrat" pitchFamily="2" charset="77"/>
              </a:rPr>
              <a:t>Algorithms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45CE7-62E1-AF41-827E-797F5A4D8B52}"/>
              </a:ext>
            </a:extLst>
          </p:cNvPr>
          <p:cNvSpPr txBox="1"/>
          <p:nvPr/>
        </p:nvSpPr>
        <p:spPr>
          <a:xfrm>
            <a:off x="9376651" y="172915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Problems</a:t>
            </a:r>
          </a:p>
        </p:txBody>
      </p:sp>
      <p:sp>
        <p:nvSpPr>
          <p:cNvPr id="99" name="Up-down Arrow 98">
            <a:extLst>
              <a:ext uri="{FF2B5EF4-FFF2-40B4-BE49-F238E27FC236}">
                <a16:creationId xmlns:a16="http://schemas.microsoft.com/office/drawing/2014/main" id="{7014E10B-1DFB-8E48-B2AB-DE6F4FA6101B}"/>
              </a:ext>
            </a:extLst>
          </p:cNvPr>
          <p:cNvSpPr/>
          <p:nvPr/>
        </p:nvSpPr>
        <p:spPr>
          <a:xfrm>
            <a:off x="5729162" y="3849403"/>
            <a:ext cx="549441" cy="123926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efficiency</a:t>
            </a: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C939D8FF-A6FA-CC40-8F33-1040A3594C60}"/>
              </a:ext>
            </a:extLst>
          </p:cNvPr>
          <p:cNvSpPr/>
          <p:nvPr/>
        </p:nvSpPr>
        <p:spPr>
          <a:xfrm rot="17456969">
            <a:off x="7422644" y="2436119"/>
            <a:ext cx="549441" cy="1915874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NO" sz="1400" dirty="0"/>
              <a:t>correctness</a:t>
            </a:r>
          </a:p>
        </p:txBody>
      </p:sp>
      <p:pic>
        <p:nvPicPr>
          <p:cNvPr id="108" name="Picture 10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398F34-3AB3-9B42-AF74-F051AA76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0494" y="5195146"/>
            <a:ext cx="844203" cy="84420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232DEDD8-069D-F74B-933C-64AAFEC79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76761" y="2309702"/>
            <a:ext cx="691668" cy="691668"/>
          </a:xfrm>
          <a:prstGeom prst="rect">
            <a:avLst/>
          </a:prstGeom>
        </p:spPr>
      </p:pic>
      <p:pic>
        <p:nvPicPr>
          <p:cNvPr id="110" name="Picture 109" descr="Logo, icon&#10;&#10;Description automatically generated">
            <a:extLst>
              <a:ext uri="{FF2B5EF4-FFF2-40B4-BE49-F238E27FC236}">
                <a16:creationId xmlns:a16="http://schemas.microsoft.com/office/drawing/2014/main" id="{F4E155A7-1878-4847-999C-8C1D1894E1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78048" y="3753711"/>
            <a:ext cx="689095" cy="68909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9837FB4-A8BA-FD49-8ACA-AE5C349FF1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6544" y="3627659"/>
            <a:ext cx="2292092" cy="4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5" grpId="0"/>
      <p:bldP spid="91" grpId="0"/>
      <p:bldP spid="92" grpId="0"/>
      <p:bldP spid="93" grpId="0"/>
      <p:bldP spid="99" grpId="0" animBg="1"/>
      <p:bldP spid="99" grpId="1" animBg="1"/>
      <p:bldP spid="10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A6DB-072A-8441-9DCE-F47865E2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Full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106DA-4910-B74D-8D46-475DDFE5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1BA27E5-B4FD-7043-AF01-603E24EA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7403" y="4685643"/>
            <a:ext cx="691668" cy="691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DEBF6-A70F-1A40-8C0E-EE81168C8F0D}"/>
              </a:ext>
            </a:extLst>
          </p:cNvPr>
          <p:cNvSpPr txBox="1"/>
          <p:nvPr/>
        </p:nvSpPr>
        <p:spPr>
          <a:xfrm>
            <a:off x="7634284" y="26822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B6373-8077-094C-8070-3707DB2A0A7A}"/>
              </a:ext>
            </a:extLst>
          </p:cNvPr>
          <p:cNvSpPr txBox="1"/>
          <p:nvPr/>
        </p:nvSpPr>
        <p:spPr>
          <a:xfrm>
            <a:off x="4818086" y="268224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8EA4213B-91F5-CC4B-996D-BA10EF27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9843" y="1695949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23D98B8-3397-6046-92BC-20B9AA568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288" y="169594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C33AC9-7630-F445-9275-2421D928C7FB}"/>
              </a:ext>
            </a:extLst>
          </p:cNvPr>
          <p:cNvSpPr txBox="1"/>
          <p:nvPr/>
        </p:nvSpPr>
        <p:spPr>
          <a:xfrm>
            <a:off x="5250897" y="4769867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6"/>
                </a:solidFill>
                <a:latin typeface="Montserrat" pitchFamily="2" charset="77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1B81A-DA29-CF45-A277-1A276038E503}"/>
              </a:ext>
            </a:extLst>
          </p:cNvPr>
          <p:cNvSpPr txBox="1"/>
          <p:nvPr/>
        </p:nvSpPr>
        <p:spPr>
          <a:xfrm>
            <a:off x="5072162" y="3361868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accent5"/>
                </a:solidFill>
                <a:latin typeface="Montserrat" pitchFamily="2" charset="77"/>
              </a:rPr>
              <a:t>610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7AE69-F3A3-CE40-845A-A44EA44137BB}"/>
              </a:ext>
            </a:extLst>
          </p:cNvPr>
          <p:cNvSpPr txBox="1"/>
          <p:nvPr/>
        </p:nvSpPr>
        <p:spPr>
          <a:xfrm>
            <a:off x="7997364" y="3361868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89CB5-E9A2-DD42-B582-346143E5034D}"/>
              </a:ext>
            </a:extLst>
          </p:cNvPr>
          <p:cNvSpPr txBox="1"/>
          <p:nvPr/>
        </p:nvSpPr>
        <p:spPr>
          <a:xfrm>
            <a:off x="7997364" y="4769867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</a:p>
        </p:txBody>
      </p:sp>
      <p:pic>
        <p:nvPicPr>
          <p:cNvPr id="18" name="Picture 1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81C9D4F-AC39-1E43-8EE0-86BC56A51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05186" y="3230418"/>
            <a:ext cx="844203" cy="8442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664EAB-09E3-074E-AF63-E3118992EFBC}"/>
              </a:ext>
            </a:extLst>
          </p:cNvPr>
          <p:cNvSpPr txBox="1"/>
          <p:nvPr/>
        </p:nvSpPr>
        <p:spPr>
          <a:xfrm>
            <a:off x="2649086" y="346785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298A0-A8A2-D043-BA3E-0A2A48D1158D}"/>
              </a:ext>
            </a:extLst>
          </p:cNvPr>
          <p:cNvSpPr txBox="1"/>
          <p:nvPr/>
        </p:nvSpPr>
        <p:spPr>
          <a:xfrm>
            <a:off x="2649086" y="484144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Formula </a:t>
            </a:r>
          </a:p>
        </p:txBody>
      </p:sp>
    </p:spTree>
    <p:extLst>
      <p:ext uri="{BB962C8B-B14F-4D97-AF65-F5344CB8AC3E}">
        <p14:creationId xmlns:p14="http://schemas.microsoft.com/office/powerpoint/2010/main" val="30546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116F-54F4-D54D-AA33-BB25757D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535F-F6ED-3248-A633-395D349F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 anchor="ctr">
            <a:normAutofit/>
          </a:bodyPr>
          <a:lstStyle/>
          <a:p>
            <a:r>
              <a:rPr lang="en-NO" dirty="0"/>
              <a:t>Efficiency</a:t>
            </a:r>
          </a:p>
          <a:p>
            <a:pPr lvl="1"/>
            <a:r>
              <a:rPr lang="en-NO" dirty="0"/>
              <a:t>Memory</a:t>
            </a:r>
          </a:p>
          <a:p>
            <a:pPr lvl="1"/>
            <a:r>
              <a:rPr lang="en-NO" dirty="0"/>
              <a:t>CPU</a:t>
            </a:r>
          </a:p>
          <a:p>
            <a:pPr lvl="1"/>
            <a:endParaRPr lang="en-NO" dirty="0"/>
          </a:p>
          <a:p>
            <a:r>
              <a:rPr lang="en-NO" dirty="0"/>
              <a:t>Measuring describes programs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Just about counting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9843C-35B3-D34B-9C53-7878A14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7852F9-80DE-1942-B14A-469356803ABE}"/>
              </a:ext>
            </a:extLst>
          </p:cNvPr>
          <p:cNvSpPr txBox="1">
            <a:spLocks/>
          </p:cNvSpPr>
          <p:nvPr/>
        </p:nvSpPr>
        <p:spPr>
          <a:xfrm>
            <a:off x="6252882" y="170277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Runtime </a:t>
            </a:r>
          </a:p>
          <a:p>
            <a:pPr lvl="1"/>
            <a:r>
              <a:rPr lang="en-NO" dirty="0"/>
              <a:t>Counting Instructions</a:t>
            </a:r>
          </a:p>
          <a:p>
            <a:pPr lvl="1"/>
            <a:r>
              <a:rPr lang="en-NO" dirty="0"/>
              <a:t>Cost model cost(op) = 1</a:t>
            </a:r>
          </a:p>
          <a:p>
            <a:pPr lvl="2"/>
            <a:r>
              <a:rPr lang="en-NO" dirty="0"/>
              <a:t>Arithmetic </a:t>
            </a:r>
          </a:p>
          <a:p>
            <a:pPr lvl="2"/>
            <a:r>
              <a:rPr lang="en-NO" dirty="0"/>
              <a:t>Logic</a:t>
            </a:r>
          </a:p>
          <a:p>
            <a:pPr lvl="1"/>
            <a:r>
              <a:rPr lang="en-NO" dirty="0"/>
              <a:t>Frequency count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Memory</a:t>
            </a:r>
          </a:p>
          <a:p>
            <a:pPr lvl="1"/>
            <a:r>
              <a:rPr lang="en-NO" dirty="0"/>
              <a:t>Counting Variables / cells</a:t>
            </a:r>
          </a:p>
          <a:p>
            <a:pPr lvl="1"/>
            <a:r>
              <a:rPr lang="en-NO" dirty="0"/>
              <a:t>Ignore code &amp; inputs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Loops are </a:t>
            </a:r>
            <a:r>
              <a:rPr lang="en-NO" b="1" dirty="0">
                <a:solidFill>
                  <a:schemeClr val="accent3"/>
                </a:solidFill>
              </a:rPr>
              <a:t>expensive</a:t>
            </a:r>
            <a:r>
              <a:rPr lang="en-NO" dirty="0">
                <a:solidFill>
                  <a:schemeClr val="accent3"/>
                </a:solidFill>
              </a:rPr>
              <a:t> for runtime!</a:t>
            </a:r>
          </a:p>
        </p:txBody>
      </p:sp>
    </p:spTree>
    <p:extLst>
      <p:ext uri="{BB962C8B-B14F-4D97-AF65-F5344CB8AC3E}">
        <p14:creationId xmlns:p14="http://schemas.microsoft.com/office/powerpoint/2010/main" val="287582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2F22-7334-304E-B7AD-F7296BC4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7C15-3E2E-2E4D-93A9-D734F4F6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O" dirty="0"/>
              <a:t>Runtime &amp; Memory efficiency for small programs</a:t>
            </a:r>
          </a:p>
          <a:p>
            <a:endParaRPr lang="en-NO" dirty="0"/>
          </a:p>
          <a:p>
            <a:r>
              <a:rPr lang="en-NO" dirty="0"/>
              <a:t>On RAM assembly</a:t>
            </a:r>
          </a:p>
          <a:p>
            <a:endParaRPr lang="en-NO" dirty="0"/>
          </a:p>
          <a:p>
            <a:r>
              <a:rPr lang="en-NO" dirty="0"/>
              <a:t>On Pseudo-code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91E9-A56D-DE49-91DD-BC5300DD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2AE90E1-C8B1-1D4D-8A1E-1B225E406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94" r="17492" b="594"/>
          <a:stretch/>
        </p:blipFill>
        <p:spPr>
          <a:xfrm>
            <a:off x="6096000" y="-40082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5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6156-1204-5145-B9A0-BFEC83CE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Adding Three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1: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6DFB-CF80-F949-A597-FC685A1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2158C-54B5-0841-9C8B-2C1D2377FEB7}"/>
              </a:ext>
            </a:extLst>
          </p:cNvPr>
          <p:cNvSpPr/>
          <p:nvPr/>
        </p:nvSpPr>
        <p:spPr>
          <a:xfrm>
            <a:off x="865993" y="2009687"/>
            <a:ext cx="7085703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System.in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59CF6-D82A-784A-821C-9A01F047E503}"/>
              </a:ext>
            </a:extLst>
          </p:cNvPr>
          <p:cNvSpPr txBox="1"/>
          <p:nvPr/>
        </p:nvSpPr>
        <p:spPr>
          <a:xfrm>
            <a:off x="7851692" y="58984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AED6C-D92A-994E-865F-AFCCB557D471}"/>
              </a:ext>
            </a:extLst>
          </p:cNvPr>
          <p:cNvSpPr txBox="1"/>
          <p:nvPr/>
        </p:nvSpPr>
        <p:spPr>
          <a:xfrm>
            <a:off x="2923617" y="589849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19936BF-67F7-EB41-A0EF-58395D39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5374" y="4912208"/>
            <a:ext cx="914400" cy="9144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53187DA-A800-7B45-869A-FFFDA218D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1696" y="4912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0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6156-1204-5145-B9A0-BFEC83CE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Adding Three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6DFB-CF80-F949-A597-FC685A1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2158C-54B5-0841-9C8B-2C1D2377FEB7}"/>
              </a:ext>
            </a:extLst>
          </p:cNvPr>
          <p:cNvSpPr/>
          <p:nvPr/>
        </p:nvSpPr>
        <p:spPr>
          <a:xfrm>
            <a:off x="917986" y="1754785"/>
            <a:ext cx="2997798" cy="42473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latin typeface="Share Tech Mono" panose="020B0509050000020004" pitchFamily="49" charset="77"/>
              </a:rPr>
              <a:t>: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data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latin typeface="Share Tech Mono" panose="020B0509050000020004" pitchFamily="49" charset="77"/>
              </a:rPr>
              <a:t> 1 0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total</a:t>
            </a:r>
            <a:r>
              <a:rPr lang="en-GB" dirty="0">
                <a:latin typeface="Share Tech Mono" panose="020B0509050000020004" pitchFamily="49" charset="77"/>
              </a:rPr>
              <a:t> 1 0</a:t>
            </a:r>
          </a:p>
          <a:p>
            <a:endParaRPr lang="en-GB" dirty="0"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chemeClr val="accent6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latin typeface="Share Tech Mono" panose="020B0509050000020004" pitchFamily="49" charset="77"/>
              </a:rPr>
              <a:t>: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code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latin typeface="Share Tech Mono" panose="020B0509050000020004" pitchFamily="49" charset="77"/>
              </a:rPr>
              <a:t>  0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read</a:t>
            </a:r>
            <a:r>
              <a:rPr lang="en-GB" dirty="0">
                <a:latin typeface="Share Tech Mono" panose="020B0509050000020004" pitchFamily="49" charset="77"/>
              </a:rPr>
              <a:t>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latin typeface="Share Tech Mono" panose="020B0509050000020004" pitchFamily="49" charset="77"/>
              </a:rPr>
              <a:t> 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read</a:t>
            </a:r>
            <a:r>
              <a:rPr lang="en-GB" dirty="0">
                <a:latin typeface="Share Tech Mono" panose="020B0509050000020004" pitchFamily="49" charset="77"/>
              </a:rPr>
              <a:t>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latin typeface="Share Tech Mono" panose="020B0509050000020004" pitchFamily="49" charset="77"/>
              </a:rPr>
              <a:t> 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read</a:t>
            </a:r>
            <a:r>
              <a:rPr lang="en-GB" dirty="0">
                <a:latin typeface="Share Tech Mono" panose="020B0509050000020004" pitchFamily="49" charset="77"/>
              </a:rPr>
              <a:t>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latin typeface="Share Tech Mono" panose="020B0509050000020004" pitchFamily="49" charset="77"/>
              </a:rPr>
              <a:t> 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latin typeface="Share Tech Mono" panose="020B0509050000020004" pitchFamily="49" charset="77"/>
              </a:rPr>
              <a:t> total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latin typeface="Share Tech Mono" panose="020B0509050000020004" pitchFamily="49" charset="77"/>
              </a:rPr>
              <a:t> total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halt</a:t>
            </a:r>
            <a:r>
              <a:rPr lang="en-GB" dirty="0">
                <a:latin typeface="Share Tech Mono" panose="020B0509050000020004" pitchFamily="49" charset="77"/>
              </a:rPr>
              <a:t>  -1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59CF6-D82A-784A-821C-9A01F047E503}"/>
              </a:ext>
            </a:extLst>
          </p:cNvPr>
          <p:cNvSpPr txBox="1"/>
          <p:nvPr/>
        </p:nvSpPr>
        <p:spPr>
          <a:xfrm>
            <a:off x="5995996" y="521545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AED6C-D92A-994E-865F-AFCCB557D471}"/>
              </a:ext>
            </a:extLst>
          </p:cNvPr>
          <p:cNvSpPr txBox="1"/>
          <p:nvPr/>
        </p:nvSpPr>
        <p:spPr>
          <a:xfrm>
            <a:off x="5914243" y="29983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19936BF-67F7-EB41-A0EF-58395D39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012031"/>
            <a:ext cx="914400" cy="9144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53187DA-A800-7B45-869A-FFFDA218D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229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9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E22-D45A-3043-B738-6F6818C7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Maximum of Two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2.1: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FA9-BD45-B64B-B882-5200F917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599"/>
            <a:ext cx="6444727" cy="4682751"/>
          </a:xfrm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System.in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"Maximum: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4473-078E-F344-B94B-0D67C45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A2C-3342-864A-A3DC-46F669DA959F}"/>
              </a:ext>
            </a:extLst>
          </p:cNvPr>
          <p:cNvSpPr txBox="1"/>
          <p:nvPr/>
        </p:nvSpPr>
        <p:spPr>
          <a:xfrm>
            <a:off x="9400121" y="50971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437A-554F-9349-AF2D-07CC2EE041A4}"/>
              </a:ext>
            </a:extLst>
          </p:cNvPr>
          <p:cNvSpPr txBox="1"/>
          <p:nvPr/>
        </p:nvSpPr>
        <p:spPr>
          <a:xfrm>
            <a:off x="9318368" y="287998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74D15A5-4248-0D4D-A938-39A07AE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0125" y="1893697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B32098B5-D2F6-E947-BF0B-A47FAE22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0125" y="41108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1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E22-D45A-3043-B738-6F6818C7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Maximum of Two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4: RAM 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FA9-BD45-B64B-B882-5200F917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73599"/>
            <a:ext cx="2873188" cy="4682751"/>
          </a:xfrm>
          <a:solidFill>
            <a:schemeClr val="bg2"/>
          </a:solidFill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SEGMENT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data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SGEMENT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code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subtract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jump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lmax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store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jump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done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lmax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store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done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4473-078E-F344-B94B-0D67C45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A2C-3342-864A-A3DC-46F669DA959F}"/>
              </a:ext>
            </a:extLst>
          </p:cNvPr>
          <p:cNvSpPr txBox="1"/>
          <p:nvPr/>
        </p:nvSpPr>
        <p:spPr>
          <a:xfrm>
            <a:off x="8200643" y="53875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437A-554F-9349-AF2D-07CC2EE041A4}"/>
              </a:ext>
            </a:extLst>
          </p:cNvPr>
          <p:cNvSpPr txBox="1"/>
          <p:nvPr/>
        </p:nvSpPr>
        <p:spPr>
          <a:xfrm>
            <a:off x="8118890" y="317044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74D15A5-4248-0D4D-A938-39A07AE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0647" y="2184153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B32098B5-D2F6-E947-BF0B-A47FAE22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0647" y="4401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9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E22-D45A-3043-B738-6F6818C7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Multiplication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5: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FA9-BD45-B64B-B882-5200F917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599"/>
            <a:ext cx="6444727" cy="4682751"/>
          </a:xfrm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System.in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multiplicand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multiplicand;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"Result: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4473-078E-F344-B94B-0D67C45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A2C-3342-864A-A3DC-46F669DA959F}"/>
              </a:ext>
            </a:extLst>
          </p:cNvPr>
          <p:cNvSpPr txBox="1"/>
          <p:nvPr/>
        </p:nvSpPr>
        <p:spPr>
          <a:xfrm>
            <a:off x="8883754" y="546288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437A-554F-9349-AF2D-07CC2EE041A4}"/>
              </a:ext>
            </a:extLst>
          </p:cNvPr>
          <p:cNvSpPr txBox="1"/>
          <p:nvPr/>
        </p:nvSpPr>
        <p:spPr>
          <a:xfrm>
            <a:off x="8802001" y="324574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74D15A5-4248-0D4D-A938-39A07AE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58" y="2259457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B32098B5-D2F6-E947-BF0B-A47FAE22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3758" y="4476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E6F-CFAE-D344-B8B2-EA2243E3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B1D2-2468-5A44-A144-04354835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35FED-3CCB-314C-B191-A45513C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57332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E83-D074-484F-AB56-169A8F2F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Which One Would you Choose?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9A79-207F-2C4B-9779-B862E5E7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1C353-6428-B04A-AFA7-86AF1179D4E3}"/>
              </a:ext>
            </a:extLst>
          </p:cNvPr>
          <p:cNvSpPr txBox="1"/>
          <p:nvPr/>
        </p:nvSpPr>
        <p:spPr>
          <a:xfrm>
            <a:off x="838200" y="2782950"/>
            <a:ext cx="3489371" cy="1748510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E3C45-C605-C641-B202-C128593C364D}"/>
              </a:ext>
            </a:extLst>
          </p:cNvPr>
          <p:cNvSpPr txBox="1"/>
          <p:nvPr/>
        </p:nvSpPr>
        <p:spPr>
          <a:xfrm>
            <a:off x="6360362" y="1647833"/>
            <a:ext cx="4614679" cy="4518499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chemeClr val="accent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any_integer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39C4D95-6579-2241-BFB8-3F196272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80450" y="3002378"/>
            <a:ext cx="691668" cy="691668"/>
          </a:xfrm>
          <a:prstGeom prst="rect">
            <a:avLst/>
          </a:prstGeom>
        </p:spPr>
      </p:pic>
      <p:pic>
        <p:nvPicPr>
          <p:cNvPr id="8" name="Picture 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B7C102F-10B1-8042-9E92-12AA92512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09597" y="1790993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75D6-A2AB-CB4C-AEC2-EF316A74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Which one Would you Choose?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9444-086A-0441-839A-B5457C43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87813-DA4B-AC49-A4EF-94D79E8D50FC}"/>
              </a:ext>
            </a:extLst>
          </p:cNvPr>
          <p:cNvSpPr/>
          <p:nvPr/>
        </p:nvSpPr>
        <p:spPr>
          <a:xfrm>
            <a:off x="2043075" y="3247654"/>
            <a:ext cx="2018480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Share Tech Mono" panose="020B0509050000020004" pitchFamily="49" charset="77"/>
              </a:rPr>
              <a:t>tmp</a:t>
            </a:r>
            <a:r>
              <a:rPr lang="en-NO" dirty="0">
                <a:latin typeface="Share Tech Mono" panose="020B0509050000020004" pitchFamily="49" charset="77"/>
              </a:rPr>
              <a:t> ← n/2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3B7AA-A1A6-B54F-9406-57A1965F1251}"/>
              </a:ext>
            </a:extLst>
          </p:cNvPr>
          <p:cNvSpPr/>
          <p:nvPr/>
        </p:nvSpPr>
        <p:spPr>
          <a:xfrm>
            <a:off x="1818790" y="4067459"/>
            <a:ext cx="2467050" cy="44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← tmp*(tmp+1)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DB19A1-B80F-684F-8F03-CFFC3607C41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52315" y="3657557"/>
            <a:ext cx="0" cy="409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F3992E-B89D-7941-BEA6-D280B32E5DE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45234" y="2827616"/>
            <a:ext cx="7081" cy="4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F85F84-E7C4-494E-B759-AF2D3D2C6B51}"/>
              </a:ext>
            </a:extLst>
          </p:cNvPr>
          <p:cNvSpPr txBox="1"/>
          <p:nvPr/>
        </p:nvSpPr>
        <p:spPr>
          <a:xfrm>
            <a:off x="3194638" y="254743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B4D029-1F01-B34E-A000-D690662282C4}"/>
              </a:ext>
            </a:extLst>
          </p:cNvPr>
          <p:cNvSpPr/>
          <p:nvPr/>
        </p:nvSpPr>
        <p:spPr>
          <a:xfrm>
            <a:off x="2923051" y="2583250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41772-C64E-2B4B-921B-B1F38D06CDB4}"/>
              </a:ext>
            </a:extLst>
          </p:cNvPr>
          <p:cNvSpPr/>
          <p:nvPr/>
        </p:nvSpPr>
        <p:spPr>
          <a:xfrm>
            <a:off x="2918777" y="4926393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98F00-F777-E84D-B2A8-5B48CC41F052}"/>
              </a:ext>
            </a:extLst>
          </p:cNvPr>
          <p:cNvSpPr txBox="1"/>
          <p:nvPr/>
        </p:nvSpPr>
        <p:spPr>
          <a:xfrm>
            <a:off x="3214158" y="501279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6E761C-F1AE-CB4E-A172-2673BCE9A5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3040960" y="4516491"/>
            <a:ext cx="11355" cy="409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099B9-D925-1C47-A2A2-CCF49384885A}"/>
              </a:ext>
            </a:extLst>
          </p:cNvPr>
          <p:cNvSpPr/>
          <p:nvPr/>
        </p:nvSpPr>
        <p:spPr>
          <a:xfrm>
            <a:off x="8196016" y="2391969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</a:t>
            </a:r>
            <a:r>
              <a:rPr lang="en-NO" dirty="0">
                <a:latin typeface="Share Tech Mono" panose="020B0509050000020004" pitchFamily="49" charset="77"/>
              </a:rPr>
              <a:t>um ←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4F600C-B82E-DB4E-A9C2-A17B01A426F6}"/>
              </a:ext>
            </a:extLst>
          </p:cNvPr>
          <p:cNvSpPr/>
          <p:nvPr/>
        </p:nvSpPr>
        <p:spPr>
          <a:xfrm>
            <a:off x="8196016" y="3231338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0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37F8AA3-2B30-3A44-AA88-DACC999FF45C}"/>
              </a:ext>
            </a:extLst>
          </p:cNvPr>
          <p:cNvSpPr/>
          <p:nvPr/>
        </p:nvSpPr>
        <p:spPr>
          <a:xfrm>
            <a:off x="8653215" y="4085269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1C45B-1237-6D4B-89B0-6137C4B01AE0}"/>
              </a:ext>
            </a:extLst>
          </p:cNvPr>
          <p:cNvSpPr txBox="1"/>
          <p:nvPr/>
        </p:nvSpPr>
        <p:spPr>
          <a:xfrm>
            <a:off x="6993835" y="386325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≤ limit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F9271C-6E0B-664F-B300-E571186C415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8897581" y="3641241"/>
            <a:ext cx="1" cy="444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95E272A8-4FC7-5847-A1AE-5CB8F3C15C47}"/>
              </a:ext>
            </a:extLst>
          </p:cNvPr>
          <p:cNvSpPr/>
          <p:nvPr/>
        </p:nvSpPr>
        <p:spPr>
          <a:xfrm>
            <a:off x="8653215" y="4939200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D5A7F-1933-2A46-A55A-2403D581D5AA}"/>
              </a:ext>
            </a:extLst>
          </p:cNvPr>
          <p:cNvSpPr txBox="1"/>
          <p:nvPr/>
        </p:nvSpPr>
        <p:spPr>
          <a:xfrm>
            <a:off x="9192616" y="498331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% 2 =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05F40D-124D-464B-AF59-88ACB0C85751}"/>
              </a:ext>
            </a:extLst>
          </p:cNvPr>
          <p:cNvSpPr/>
          <p:nvPr/>
        </p:nvSpPr>
        <p:spPr>
          <a:xfrm>
            <a:off x="7648231" y="5946447"/>
            <a:ext cx="2500694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← sum + each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94FF0-C09B-0F46-B814-6DA451862769}"/>
              </a:ext>
            </a:extLst>
          </p:cNvPr>
          <p:cNvSpPr/>
          <p:nvPr/>
        </p:nvSpPr>
        <p:spPr>
          <a:xfrm>
            <a:off x="5833812" y="4978613"/>
            <a:ext cx="2088936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each + 1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DF37A4-21D7-5B41-9216-F66460323F7B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8897581" y="4574000"/>
            <a:ext cx="0" cy="365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EAC3F1-5981-8F4B-9832-D6ACABDF65C6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7922748" y="5183565"/>
            <a:ext cx="7304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69415-2F0A-0E4E-BD94-E6028C566C5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8897581" y="5427931"/>
            <a:ext cx="997" cy="51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6BDF790-A266-D24F-A842-6234C7913142}"/>
              </a:ext>
            </a:extLst>
          </p:cNvPr>
          <p:cNvCxnSpPr>
            <a:stCxn id="21" idx="1"/>
            <a:endCxn id="22" idx="2"/>
          </p:cNvCxnSpPr>
          <p:nvPr/>
        </p:nvCxnSpPr>
        <p:spPr>
          <a:xfrm rot="10800000">
            <a:off x="6878281" y="5388517"/>
            <a:ext cx="769951" cy="762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B1255E-3D9E-4A42-8B7D-561B158A2459}"/>
              </a:ext>
            </a:extLst>
          </p:cNvPr>
          <p:cNvSpPr txBox="1"/>
          <p:nvPr/>
        </p:nvSpPr>
        <p:spPr>
          <a:xfrm>
            <a:off x="9003746" y="546878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71D83A-EB6D-FC49-9C63-BCA0E21BE236}"/>
              </a:ext>
            </a:extLst>
          </p:cNvPr>
          <p:cNvSpPr txBox="1"/>
          <p:nvPr/>
        </p:nvSpPr>
        <p:spPr>
          <a:xfrm>
            <a:off x="7975450" y="4754534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64729B9-392D-154A-934A-92378C44BB6E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 rot="5400000" flipH="1" flipV="1">
            <a:off x="7441258" y="3766657"/>
            <a:ext cx="648978" cy="17749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F95A37-42A4-1442-A9A7-A9DD4A090932}"/>
              </a:ext>
            </a:extLst>
          </p:cNvPr>
          <p:cNvSpPr txBox="1"/>
          <p:nvPr/>
        </p:nvSpPr>
        <p:spPr>
          <a:xfrm>
            <a:off x="9012684" y="453429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850F71-52D7-1845-A5D2-81CF0CDB70D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897582" y="2801872"/>
            <a:ext cx="0" cy="42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60EDA58-377C-014D-B401-9BEC5AC71861}"/>
              </a:ext>
            </a:extLst>
          </p:cNvPr>
          <p:cNvSpPr/>
          <p:nvPr/>
        </p:nvSpPr>
        <p:spPr>
          <a:xfrm>
            <a:off x="8768318" y="1727565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C5DD64-2D6E-BA47-A8F9-D831B15491C7}"/>
              </a:ext>
            </a:extLst>
          </p:cNvPr>
          <p:cNvCxnSpPr>
            <a:cxnSpLocks/>
            <a:stCxn id="32" idx="4"/>
            <a:endCxn id="14" idx="0"/>
          </p:cNvCxnSpPr>
          <p:nvPr/>
        </p:nvCxnSpPr>
        <p:spPr>
          <a:xfrm>
            <a:off x="8890501" y="1971931"/>
            <a:ext cx="7081" cy="4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D1C316-33CE-EC43-B263-6D27053951B2}"/>
              </a:ext>
            </a:extLst>
          </p:cNvPr>
          <p:cNvCxnSpPr>
            <a:cxnSpLocks/>
            <a:stCxn id="16" idx="3"/>
            <a:endCxn id="35" idx="2"/>
          </p:cNvCxnSpPr>
          <p:nvPr/>
        </p:nvCxnSpPr>
        <p:spPr>
          <a:xfrm flipV="1">
            <a:off x="9141946" y="4329634"/>
            <a:ext cx="14962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FFBCF9C-ABA7-FA40-AB43-6E59CF2B00BA}"/>
              </a:ext>
            </a:extLst>
          </p:cNvPr>
          <p:cNvSpPr/>
          <p:nvPr/>
        </p:nvSpPr>
        <p:spPr>
          <a:xfrm>
            <a:off x="10638164" y="4207451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A732A9-0EE8-954E-A794-E64F39CE6F72}"/>
              </a:ext>
            </a:extLst>
          </p:cNvPr>
          <p:cNvSpPr txBox="1"/>
          <p:nvPr/>
        </p:nvSpPr>
        <p:spPr>
          <a:xfrm>
            <a:off x="9039905" y="169174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A21AE-2698-5D4C-82FF-E67CE85FD097}"/>
              </a:ext>
            </a:extLst>
          </p:cNvPr>
          <p:cNvSpPr txBox="1"/>
          <p:nvPr/>
        </p:nvSpPr>
        <p:spPr>
          <a:xfrm>
            <a:off x="10035154" y="3955693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2754E0-9D02-1843-B0BB-B3960C3CE20F}"/>
              </a:ext>
            </a:extLst>
          </p:cNvPr>
          <p:cNvSpPr txBox="1"/>
          <p:nvPr/>
        </p:nvSpPr>
        <p:spPr>
          <a:xfrm>
            <a:off x="10951366" y="4160357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1657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/>
      <p:bldP spid="19" grpId="0" animBg="1"/>
      <p:bldP spid="20" grpId="0"/>
      <p:bldP spid="21" grpId="0" animBg="1"/>
      <p:bldP spid="22" grpId="0" animBg="1"/>
      <p:bldP spid="27" grpId="0"/>
      <p:bldP spid="28" grpId="0"/>
      <p:bldP spid="30" grpId="0"/>
      <p:bldP spid="32" grpId="0" animBg="1"/>
      <p:bldP spid="35" grpId="0" animBg="1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Resources: Time and Memory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Measuring Time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Cost Model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Frequency Count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Measuring Memory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95B1-6EFA-0143-8C86-6E3B4439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/>
              <a:t>Runtime &amp;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0BEA-1D05-1541-805E-14DFABF9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</a:rPr>
              <a:t>The two things that matters (here)</a:t>
            </a:r>
          </a:p>
        </p:txBody>
      </p:sp>
      <p:pic>
        <p:nvPicPr>
          <p:cNvPr id="14" name="Picture 13" descr="Close-up of a stopwatch">
            <a:extLst>
              <a:ext uri="{FF2B5EF4-FFF2-40B4-BE49-F238E27FC236}">
                <a16:creationId xmlns:a16="http://schemas.microsoft.com/office/drawing/2014/main" id="{2C1C82D4-974C-5F42-A5DD-7138E5866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4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12" name="Picture 11" descr="Programming data on computer monitor">
            <a:extLst>
              <a:ext uri="{FF2B5EF4-FFF2-40B4-BE49-F238E27FC236}">
                <a16:creationId xmlns:a16="http://schemas.microsoft.com/office/drawing/2014/main" id="{AF770C53-6548-DA44-9D7B-A87054EBE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9" r="2" b="2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289B6-579C-CB46-B437-ECB222E8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E67CF-1745-2945-BC67-7BD79F205591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lose-up of a stopwatch">
            <a:extLst>
              <a:ext uri="{FF2B5EF4-FFF2-40B4-BE49-F238E27FC236}">
                <a16:creationId xmlns:a16="http://schemas.microsoft.com/office/drawing/2014/main" id="{99F1BD55-8986-3745-B884-E078BD68D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8313-8459-1841-B143-481BF24A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NO" sz="3600" dirty="0"/>
              <a:t>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CE6FF-D92E-384D-849B-F608C686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AE67CF-1745-2945-BC67-7BD79F205591}" type="slidenum">
              <a:rPr lang="en-NO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5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4928-813C-1F4B-AF29-3199BCC6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Measuring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A354-CE33-5C41-8BEA-149AE935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 err="1"/>
              <a:t>Performance</a:t>
            </a:r>
            <a:r>
              <a:rPr lang="nb-NO" dirty="0"/>
              <a:t> testing</a:t>
            </a:r>
          </a:p>
          <a:p>
            <a:pPr lvl="1"/>
            <a:r>
              <a:rPr lang="nb-NO" dirty="0" err="1"/>
              <a:t>Many</a:t>
            </a:r>
            <a:r>
              <a:rPr lang="nb-NO" dirty="0"/>
              <a:t> runs + </a:t>
            </a:r>
            <a:r>
              <a:rPr lang="nb-NO" dirty="0" err="1"/>
              <a:t>statistics</a:t>
            </a:r>
            <a:endParaRPr lang="nb-NO" dirty="0"/>
          </a:p>
          <a:p>
            <a:r>
              <a:rPr lang="nb-NO" dirty="0" err="1"/>
              <a:t>Describe</a:t>
            </a:r>
            <a:r>
              <a:rPr lang="nb-NO" dirty="0"/>
              <a:t> </a:t>
            </a:r>
            <a:r>
              <a:rPr lang="nb-NO" dirty="0" err="1"/>
              <a:t>executors</a:t>
            </a:r>
            <a:r>
              <a:rPr lang="nb-NO" dirty="0"/>
              <a:t>/programs more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algorithms</a:t>
            </a:r>
            <a:r>
              <a:rPr lang="nb-NO" dirty="0"/>
              <a:t>!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ABA1B-CC38-0341-ABBB-1108CC7E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5E678C7-9A11-5E43-ADF1-63D8EF92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11050" y="4889439"/>
            <a:ext cx="691668" cy="691668"/>
          </a:xfrm>
          <a:prstGeom prst="rect">
            <a:avLst/>
          </a:prstGeom>
        </p:spPr>
      </p:pic>
      <p:pic>
        <p:nvPicPr>
          <p:cNvPr id="6" name="Picture 5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E1CF8DB-A2FE-524F-B5D7-E39013047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34783" y="3468564"/>
            <a:ext cx="844203" cy="844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FC1E1-EA03-8242-BA2E-CB3FD8B1520C}"/>
              </a:ext>
            </a:extLst>
          </p:cNvPr>
          <p:cNvSpPr txBox="1"/>
          <p:nvPr/>
        </p:nvSpPr>
        <p:spPr>
          <a:xfrm>
            <a:off x="4278986" y="3429000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hare Tech Mono" panose="020B0509050000020004" pitchFamily="49" charset="77"/>
              </a:rPr>
              <a:t>$ time ./</a:t>
            </a:r>
            <a:r>
              <a:rPr lang="en-GB" b="1" dirty="0" err="1">
                <a:latin typeface="Share Tech Mono" panose="020B0509050000020004" pitchFamily="49" charset="77"/>
              </a:rPr>
              <a:t>a.out</a:t>
            </a:r>
            <a:endParaRPr lang="en-GB" b="1" dirty="0">
              <a:latin typeface="Share Tech Mono" panose="020B0509050000020004" pitchFamily="49" charset="77"/>
            </a:endParaRP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</a:t>
            </a: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./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a.out</a:t>
            </a:r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0.00s user 0.00s system 63% 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cpu</a:t>
            </a:r>
            <a:r>
              <a:rPr lang="en-GB" b="1" dirty="0">
                <a:solidFill>
                  <a:schemeClr val="bg2">
                    <a:lumMod val="75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en-GB" b="1" dirty="0">
                <a:solidFill>
                  <a:schemeClr val="accent3"/>
                </a:solidFill>
                <a:latin typeface="Share Tech Mono" panose="020B0509050000020004" pitchFamily="49" charset="77"/>
              </a:rPr>
              <a:t>0.002 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84901-2339-E246-92F0-E3E277C76A03}"/>
              </a:ext>
            </a:extLst>
          </p:cNvPr>
          <p:cNvSpPr txBox="1"/>
          <p:nvPr/>
        </p:nvSpPr>
        <p:spPr>
          <a:xfrm>
            <a:off x="4323299" y="4777417"/>
            <a:ext cx="7581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$ t</a:t>
            </a:r>
            <a:r>
              <a:rPr lang="en-GB" dirty="0" err="1">
                <a:latin typeface="Share Tech Mono" panose="020B0509050000020004" pitchFamily="49" charset="77"/>
              </a:rPr>
              <a:t>ime</a:t>
            </a:r>
            <a:r>
              <a:rPr lang="en-GB" dirty="0">
                <a:latin typeface="Share Tech Mono" panose="020B0509050000020004" pitchFamily="49" charset="77"/>
              </a:rPr>
              <a:t> python3 </a:t>
            </a:r>
            <a:r>
              <a:rPr lang="en-GB" dirty="0" err="1">
                <a:latin typeface="Share Tech Mono" panose="020B0509050000020004" pitchFamily="49" charset="77"/>
              </a:rPr>
              <a:t>sum.py</a:t>
            </a:r>
            <a:endParaRPr lang="en-GB" dirty="0"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2550.0</a:t>
            </a:r>
          </a:p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python3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sum.py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0.01s user 0.01s system 42%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cpu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0.046 total</a:t>
            </a:r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F24F7-452C-4447-9596-F8471D222101}"/>
              </a:ext>
            </a:extLst>
          </p:cNvPr>
          <p:cNvSpPr txBox="1"/>
          <p:nvPr/>
        </p:nvSpPr>
        <p:spPr>
          <a:xfrm>
            <a:off x="456645" y="3877028"/>
            <a:ext cx="242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Macbook Air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Apple M1 8 cores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MacOS 11.3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Python 3.9.5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Apple C</a:t>
            </a:r>
            <a:r>
              <a:rPr lang="en-GB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-L</a:t>
            </a:r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ang 12.0.5</a:t>
            </a:r>
          </a:p>
        </p:txBody>
      </p:sp>
    </p:spTree>
    <p:extLst>
      <p:ext uri="{BB962C8B-B14F-4D97-AF65-F5344CB8AC3E}">
        <p14:creationId xmlns:p14="http://schemas.microsoft.com/office/powerpoint/2010/main" val="10213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CE83-E145-C049-9FF4-597C9B6E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Counting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65C29-77DC-CB42-9142-EB8F063A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13251-693D-5644-9971-C810FC7E0CF7}"/>
              </a:ext>
            </a:extLst>
          </p:cNvPr>
          <p:cNvSpPr txBox="1"/>
          <p:nvPr/>
        </p:nvSpPr>
        <p:spPr>
          <a:xfrm>
            <a:off x="7659002" y="2894347"/>
            <a:ext cx="3489371" cy="1748510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15FF7F-E4DE-BA41-8DD2-3FBD6962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3472" y="2626793"/>
            <a:ext cx="691668" cy="691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3FF53F-FADA-5041-A5FE-4F048F91E37A}"/>
              </a:ext>
            </a:extLst>
          </p:cNvPr>
          <p:cNvSpPr txBox="1"/>
          <p:nvPr/>
        </p:nvSpPr>
        <p:spPr>
          <a:xfrm>
            <a:off x="2296475" y="1648978"/>
            <a:ext cx="2739166" cy="5072497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limit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half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increment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total 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divisor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half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increment</a:t>
            </a: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mul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half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</a:t>
            </a: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total</a:t>
            </a: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5D495-1E37-A54D-AEFD-9CD893D954B2}"/>
              </a:ext>
            </a:extLst>
          </p:cNvPr>
          <p:cNvSpPr/>
          <p:nvPr/>
        </p:nvSpPr>
        <p:spPr>
          <a:xfrm>
            <a:off x="2285831" y="2132132"/>
            <a:ext cx="2760453" cy="258793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347B9-ACFF-0347-8A86-44D96EA394D2}"/>
              </a:ext>
            </a:extLst>
          </p:cNvPr>
          <p:cNvSpPr/>
          <p:nvPr/>
        </p:nvSpPr>
        <p:spPr>
          <a:xfrm>
            <a:off x="2296475" y="4055829"/>
            <a:ext cx="2760453" cy="1076038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2A32-8607-164F-88DB-BC3F9A04F4AC}"/>
              </a:ext>
            </a:extLst>
          </p:cNvPr>
          <p:cNvSpPr/>
          <p:nvPr/>
        </p:nvSpPr>
        <p:spPr>
          <a:xfrm>
            <a:off x="2296475" y="5131867"/>
            <a:ext cx="2760453" cy="82800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229EE5-0DAC-9C4E-AD43-62CE4FD9D39F}"/>
              </a:ext>
            </a:extLst>
          </p:cNvPr>
          <p:cNvSpPr/>
          <p:nvPr/>
        </p:nvSpPr>
        <p:spPr>
          <a:xfrm>
            <a:off x="2296474" y="5956810"/>
            <a:ext cx="2760453" cy="302722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C30167-77A8-E64D-AA0F-314EC846C7F8}"/>
              </a:ext>
            </a:extLst>
          </p:cNvPr>
          <p:cNvSpPr/>
          <p:nvPr/>
        </p:nvSpPr>
        <p:spPr>
          <a:xfrm>
            <a:off x="7648359" y="3079276"/>
            <a:ext cx="3500014" cy="27532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5C64B-3E03-D743-9AFD-744573A00648}"/>
              </a:ext>
            </a:extLst>
          </p:cNvPr>
          <p:cNvSpPr/>
          <p:nvPr/>
        </p:nvSpPr>
        <p:spPr>
          <a:xfrm>
            <a:off x="7648359" y="3627053"/>
            <a:ext cx="3500014" cy="27532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0CE26B-5AD9-E146-8882-CDB547E199DB}"/>
              </a:ext>
            </a:extLst>
          </p:cNvPr>
          <p:cNvSpPr/>
          <p:nvPr/>
        </p:nvSpPr>
        <p:spPr>
          <a:xfrm>
            <a:off x="7648359" y="3900913"/>
            <a:ext cx="3500014" cy="27532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4CD57-9BFC-0149-9FB8-095A4FC77E18}"/>
              </a:ext>
            </a:extLst>
          </p:cNvPr>
          <p:cNvSpPr/>
          <p:nvPr/>
        </p:nvSpPr>
        <p:spPr>
          <a:xfrm>
            <a:off x="7648359" y="4169933"/>
            <a:ext cx="3500014" cy="27532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694CF-6C10-D74E-8FCA-3219293A840E}"/>
              </a:ext>
            </a:extLst>
          </p:cNvPr>
          <p:cNvCxnSpPr>
            <a:stCxn id="23" idx="1"/>
            <a:endCxn id="9" idx="3"/>
          </p:cNvCxnSpPr>
          <p:nvPr/>
        </p:nvCxnSpPr>
        <p:spPr>
          <a:xfrm flipH="1" flipV="1">
            <a:off x="5046284" y="2261529"/>
            <a:ext cx="2602075" cy="955410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C80B0-E48B-7840-B1A3-C34B4957EA8D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>
            <a:off x="5056928" y="3764716"/>
            <a:ext cx="2591431" cy="829132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64B9B6-3878-E549-9E10-2E4BB8F0E244}"/>
              </a:ext>
            </a:extLst>
          </p:cNvPr>
          <p:cNvCxnSpPr>
            <a:cxnSpLocks/>
            <a:stCxn id="27" idx="1"/>
            <a:endCxn id="12" idx="3"/>
          </p:cNvCxnSpPr>
          <p:nvPr/>
        </p:nvCxnSpPr>
        <p:spPr>
          <a:xfrm flipH="1">
            <a:off x="5056928" y="4038576"/>
            <a:ext cx="2591431" cy="1507291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86915C-986B-9745-AA5D-D3964F1B9ED3}"/>
              </a:ext>
            </a:extLst>
          </p:cNvPr>
          <p:cNvCxnSpPr>
            <a:cxnSpLocks/>
            <a:stCxn id="28" idx="1"/>
            <a:endCxn id="14" idx="3"/>
          </p:cNvCxnSpPr>
          <p:nvPr/>
        </p:nvCxnSpPr>
        <p:spPr>
          <a:xfrm flipH="1">
            <a:off x="5056927" y="4307596"/>
            <a:ext cx="2591432" cy="1800575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A81847-300B-A143-9F2C-E98A287C08BB}"/>
              </a:ext>
            </a:extLst>
          </p:cNvPr>
          <p:cNvSpPr txBox="1"/>
          <p:nvPr/>
        </p:nvSpPr>
        <p:spPr>
          <a:xfrm>
            <a:off x="1190445" y="445819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32194-EBC3-BE4C-AB05-97F17BA7CCB4}"/>
              </a:ext>
            </a:extLst>
          </p:cNvPr>
          <p:cNvSpPr txBox="1"/>
          <p:nvPr/>
        </p:nvSpPr>
        <p:spPr>
          <a:xfrm>
            <a:off x="919537" y="536120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+ 3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9F026B-91B4-9B44-83E3-E3B5347A2CBC}"/>
              </a:ext>
            </a:extLst>
          </p:cNvPr>
          <p:cNvSpPr txBox="1"/>
          <p:nvPr/>
        </p:nvSpPr>
        <p:spPr>
          <a:xfrm>
            <a:off x="919537" y="59235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+ 1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96BED0-4476-2343-A16D-B2CD817DDA6A}"/>
              </a:ext>
            </a:extLst>
          </p:cNvPr>
          <p:cNvSpPr txBox="1"/>
          <p:nvPr/>
        </p:nvSpPr>
        <p:spPr>
          <a:xfrm>
            <a:off x="1190444" y="625953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96527C-5209-DA49-B130-9BB86E70EB6C}"/>
              </a:ext>
            </a:extLst>
          </p:cNvPr>
          <p:cNvCxnSpPr>
            <a:cxnSpLocks/>
          </p:cNvCxnSpPr>
          <p:nvPr/>
        </p:nvCxnSpPr>
        <p:spPr>
          <a:xfrm>
            <a:off x="838200" y="6259532"/>
            <a:ext cx="6843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9" grpId="0" animBg="1"/>
      <p:bldP spid="10" grpId="0" animBg="1"/>
      <p:bldP spid="12" grpId="0" animBg="1"/>
      <p:bldP spid="14" grpId="0" animBg="1"/>
      <p:bldP spid="23" grpId="0" animBg="1"/>
      <p:bldP spid="24" grpId="0" animBg="1"/>
      <p:bldP spid="27" grpId="0" animBg="1"/>
      <p:bldP spid="28" grpId="0" animBg="1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9242</TotalTime>
  <Words>2429</Words>
  <Application>Microsoft Macintosh PowerPoint</Application>
  <PresentationFormat>Widescreen</PresentationFormat>
  <Paragraphs>557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Montserrat</vt:lpstr>
      <vt:lpstr>Montserrat Light</vt:lpstr>
      <vt:lpstr>Share Tech Mono</vt:lpstr>
      <vt:lpstr>Verdana</vt:lpstr>
      <vt:lpstr>Office Theme</vt:lpstr>
      <vt:lpstr>Algorithm Efficiency</vt:lpstr>
      <vt:lpstr>Correctness and Efficiency</vt:lpstr>
      <vt:lpstr>Which One Would you Choose?</vt:lpstr>
      <vt:lpstr>Which one Would you Choose?</vt:lpstr>
      <vt:lpstr>Agenda</vt:lpstr>
      <vt:lpstr>Runtime &amp; Memory</vt:lpstr>
      <vt:lpstr>Runtime</vt:lpstr>
      <vt:lpstr>Measuring Runtime</vt:lpstr>
      <vt:lpstr>Counting Steps</vt:lpstr>
      <vt:lpstr>Cost Model</vt:lpstr>
      <vt:lpstr>Takeaway</vt:lpstr>
      <vt:lpstr>What about Loops Counting Steps</vt:lpstr>
      <vt:lpstr>What about Loops Counting Steps</vt:lpstr>
      <vt:lpstr>Runtime Comparison</vt:lpstr>
      <vt:lpstr>Memory</vt:lpstr>
      <vt:lpstr>Measuring Memory</vt:lpstr>
      <vt:lpstr>Counting Memory Cells</vt:lpstr>
      <vt:lpstr>Counting Memory Cells</vt:lpstr>
      <vt:lpstr>Memory Comparison</vt:lpstr>
      <vt:lpstr>The Full Comparison</vt:lpstr>
      <vt:lpstr>Recap</vt:lpstr>
      <vt:lpstr>Lab Session</vt:lpstr>
      <vt:lpstr>Adding Three Numbers Problem 1: Java</vt:lpstr>
      <vt:lpstr>Adding Three Numbers Problem 1</vt:lpstr>
      <vt:lpstr>Maximum of Two Numbers Problem 2.1: Java</vt:lpstr>
      <vt:lpstr>Maximum of Two Numbers Problem 4: RAM ASM</vt:lpstr>
      <vt:lpstr>Multiplication Problem 5: Java</vt:lpstr>
      <vt:lpstr>PowerPoint Presentation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Efficiency</dc:title>
  <dc:creator>Franck Chauvel</dc:creator>
  <cp:lastModifiedBy>Franck Chauvel</cp:lastModifiedBy>
  <cp:revision>50</cp:revision>
  <dcterms:created xsi:type="dcterms:W3CDTF">2021-08-07T07:21:28Z</dcterms:created>
  <dcterms:modified xsi:type="dcterms:W3CDTF">2021-08-30T08:28:37Z</dcterms:modified>
</cp:coreProperties>
</file>