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3" r:id="rId3"/>
    <p:sldId id="260" r:id="rId4"/>
    <p:sldId id="269" r:id="rId5"/>
    <p:sldId id="273" r:id="rId6"/>
    <p:sldId id="270" r:id="rId7"/>
    <p:sldId id="271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79" r:id="rId17"/>
    <p:sldId id="284" r:id="rId18"/>
    <p:sldId id="283" r:id="rId19"/>
    <p:sldId id="272" r:id="rId20"/>
    <p:sldId id="285" r:id="rId21"/>
    <p:sldId id="287" r:id="rId22"/>
    <p:sldId id="286" r:id="rId23"/>
    <p:sldId id="288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  <a:srgbClr val="FDE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/>
    <p:restoredTop sz="96197"/>
  </p:normalViewPr>
  <p:slideViewPr>
    <p:cSldViewPr snapToGrid="0" snapToObjects="1">
      <p:cViewPr varScale="1">
        <p:scale>
          <a:sx n="94" d="100"/>
          <a:sy n="94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773B-586A-774A-B046-D2B3C8C84B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31FCCB-50B0-B542-89D1-EE7DA00F2854}">
      <dgm:prSet/>
      <dgm:spPr/>
      <dgm:t>
        <a:bodyPr/>
        <a:lstStyle/>
        <a:p>
          <a:r>
            <a:rPr lang="en-NO" b="0" i="0"/>
            <a:t>Algorithm Analysis</a:t>
          </a:r>
          <a:endParaRPr lang="en-NO"/>
        </a:p>
      </dgm:t>
    </dgm:pt>
    <dgm:pt modelId="{E137BEA1-3EF3-9A4D-BA0D-52EE0F5394AF}" type="parTrans" cxnId="{7E85E9E7-31EC-264E-9FB7-B9B6699993C6}">
      <dgm:prSet/>
      <dgm:spPr/>
      <dgm:t>
        <a:bodyPr/>
        <a:lstStyle/>
        <a:p>
          <a:endParaRPr lang="en-GB"/>
        </a:p>
      </dgm:t>
    </dgm:pt>
    <dgm:pt modelId="{333A43CD-DB39-2148-A46F-7D99CF46127E}" type="sibTrans" cxnId="{7E85E9E7-31EC-264E-9FB7-B9B6699993C6}">
      <dgm:prSet/>
      <dgm:spPr/>
      <dgm:t>
        <a:bodyPr/>
        <a:lstStyle/>
        <a:p>
          <a:endParaRPr lang="en-GB"/>
        </a:p>
      </dgm:t>
    </dgm:pt>
    <dgm:pt modelId="{C1D07557-36F1-3148-B01B-0C9C050F7AD0}">
      <dgm:prSet/>
      <dgm:spPr/>
      <dgm:t>
        <a:bodyPr/>
        <a:lstStyle/>
        <a:p>
          <a:r>
            <a:rPr lang="en-NO" b="0" i="0" dirty="0"/>
            <a:t>Best case</a:t>
          </a:r>
          <a:endParaRPr lang="en-NO" dirty="0"/>
        </a:p>
      </dgm:t>
    </dgm:pt>
    <dgm:pt modelId="{BFBEC703-7D4B-CD43-83FB-1D51D1612F28}" type="parTrans" cxnId="{4F5836EB-934B-984D-A8E2-DBA30755E5F5}">
      <dgm:prSet/>
      <dgm:spPr/>
      <dgm:t>
        <a:bodyPr/>
        <a:lstStyle/>
        <a:p>
          <a:endParaRPr lang="en-GB"/>
        </a:p>
      </dgm:t>
    </dgm:pt>
    <dgm:pt modelId="{538C8E17-7306-7A4B-A133-71F576A0DF96}" type="sibTrans" cxnId="{4F5836EB-934B-984D-A8E2-DBA30755E5F5}">
      <dgm:prSet/>
      <dgm:spPr/>
      <dgm:t>
        <a:bodyPr/>
        <a:lstStyle/>
        <a:p>
          <a:endParaRPr lang="en-GB"/>
        </a:p>
      </dgm:t>
    </dgm:pt>
    <dgm:pt modelId="{714FB73F-30C0-D44C-9254-39C381EEC312}">
      <dgm:prSet/>
      <dgm:spPr/>
      <dgm:t>
        <a:bodyPr/>
        <a:lstStyle/>
        <a:p>
          <a:r>
            <a:rPr lang="en-NO" b="0" i="0" dirty="0"/>
            <a:t>Average case</a:t>
          </a:r>
          <a:endParaRPr lang="en-NO" dirty="0"/>
        </a:p>
      </dgm:t>
    </dgm:pt>
    <dgm:pt modelId="{F0D04569-FFBC-A947-8B92-306362786DB7}" type="parTrans" cxnId="{6C6C4915-F26A-6446-9215-090C08586085}">
      <dgm:prSet/>
      <dgm:spPr/>
      <dgm:t>
        <a:bodyPr/>
        <a:lstStyle/>
        <a:p>
          <a:endParaRPr lang="en-GB"/>
        </a:p>
      </dgm:t>
    </dgm:pt>
    <dgm:pt modelId="{14F6D38E-84E0-2A45-8913-47AE4483F773}" type="sibTrans" cxnId="{6C6C4915-F26A-6446-9215-090C08586085}">
      <dgm:prSet/>
      <dgm:spPr/>
      <dgm:t>
        <a:bodyPr/>
        <a:lstStyle/>
        <a:p>
          <a:endParaRPr lang="en-GB"/>
        </a:p>
      </dgm:t>
    </dgm:pt>
    <dgm:pt modelId="{DF11B877-FF13-2449-B0DE-0C30C6DCE360}">
      <dgm:prSet/>
      <dgm:spPr/>
      <dgm:t>
        <a:bodyPr/>
        <a:lstStyle/>
        <a:p>
          <a:r>
            <a:rPr lang="en-NO" b="0" i="0" dirty="0"/>
            <a:t>Worst case</a:t>
          </a:r>
          <a:endParaRPr lang="en-NO" dirty="0"/>
        </a:p>
      </dgm:t>
    </dgm:pt>
    <dgm:pt modelId="{A74BAA62-8713-5343-B23E-F9B71DF655B4}" type="parTrans" cxnId="{E4510DB7-EC0C-374F-A0DC-4C3D08BC9B21}">
      <dgm:prSet/>
      <dgm:spPr/>
      <dgm:t>
        <a:bodyPr/>
        <a:lstStyle/>
        <a:p>
          <a:endParaRPr lang="en-GB"/>
        </a:p>
      </dgm:t>
    </dgm:pt>
    <dgm:pt modelId="{4965164F-99DB-5F4A-89D7-54890A188F83}" type="sibTrans" cxnId="{E4510DB7-EC0C-374F-A0DC-4C3D08BC9B21}">
      <dgm:prSet/>
      <dgm:spPr/>
      <dgm:t>
        <a:bodyPr/>
        <a:lstStyle/>
        <a:p>
          <a:endParaRPr lang="en-GB"/>
        </a:p>
      </dgm:t>
    </dgm:pt>
    <dgm:pt modelId="{5EEE9865-6F94-DA4E-93A0-14AD492DCADD}" type="pres">
      <dgm:prSet presAssocID="{E5D9773B-586A-774A-B046-D2B3C8C84B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67B883-A71D-D443-A777-268CDDE2D88B}" type="pres">
      <dgm:prSet presAssocID="{2031FCCB-50B0-B542-89D1-EE7DA00F2854}" presName="centerShape" presStyleLbl="node0" presStyleIdx="0" presStyleCnt="1"/>
      <dgm:spPr/>
    </dgm:pt>
    <dgm:pt modelId="{6B2E3A84-46EE-734D-B5DC-87AB70E8EECF}" type="pres">
      <dgm:prSet presAssocID="{BFBEC703-7D4B-CD43-83FB-1D51D1612F28}" presName="parTrans" presStyleLbl="bgSibTrans2D1" presStyleIdx="0" presStyleCnt="3"/>
      <dgm:spPr/>
    </dgm:pt>
    <dgm:pt modelId="{7D6EF69A-50C0-F94F-BA2C-2ADDF9A6FCA4}" type="pres">
      <dgm:prSet presAssocID="{C1D07557-36F1-3148-B01B-0C9C050F7AD0}" presName="node" presStyleLbl="node1" presStyleIdx="0" presStyleCnt="3">
        <dgm:presLayoutVars>
          <dgm:bulletEnabled val="1"/>
        </dgm:presLayoutVars>
      </dgm:prSet>
      <dgm:spPr/>
    </dgm:pt>
    <dgm:pt modelId="{81215EBD-8C83-864F-A096-B0E95BAAFCCD}" type="pres">
      <dgm:prSet presAssocID="{F0D04569-FFBC-A947-8B92-306362786DB7}" presName="parTrans" presStyleLbl="bgSibTrans2D1" presStyleIdx="1" presStyleCnt="3"/>
      <dgm:spPr/>
    </dgm:pt>
    <dgm:pt modelId="{C22F28F1-DE60-C540-A42C-87AC466C0AA3}" type="pres">
      <dgm:prSet presAssocID="{714FB73F-30C0-D44C-9254-39C381EEC312}" presName="node" presStyleLbl="node1" presStyleIdx="1" presStyleCnt="3">
        <dgm:presLayoutVars>
          <dgm:bulletEnabled val="1"/>
        </dgm:presLayoutVars>
      </dgm:prSet>
      <dgm:spPr/>
    </dgm:pt>
    <dgm:pt modelId="{23979EE4-E832-B142-B441-095E2FB8DBCB}" type="pres">
      <dgm:prSet presAssocID="{A74BAA62-8713-5343-B23E-F9B71DF655B4}" presName="parTrans" presStyleLbl="bgSibTrans2D1" presStyleIdx="2" presStyleCnt="3"/>
      <dgm:spPr/>
    </dgm:pt>
    <dgm:pt modelId="{B3063825-4D3E-734C-ABFC-4E18D122F197}" type="pres">
      <dgm:prSet presAssocID="{DF11B877-FF13-2449-B0DE-0C30C6DCE3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EFAF107-369D-274A-8030-6F8D73E3F142}" type="presOf" srcId="{A74BAA62-8713-5343-B23E-F9B71DF655B4}" destId="{23979EE4-E832-B142-B441-095E2FB8DBCB}" srcOrd="0" destOrd="0" presId="urn:microsoft.com/office/officeart/2005/8/layout/radial4"/>
    <dgm:cxn modelId="{6C6C4915-F26A-6446-9215-090C08586085}" srcId="{2031FCCB-50B0-B542-89D1-EE7DA00F2854}" destId="{714FB73F-30C0-D44C-9254-39C381EEC312}" srcOrd="1" destOrd="0" parTransId="{F0D04569-FFBC-A947-8B92-306362786DB7}" sibTransId="{14F6D38E-84E0-2A45-8913-47AE4483F773}"/>
    <dgm:cxn modelId="{5349FE21-78D3-D242-8655-C249BE285F11}" type="presOf" srcId="{714FB73F-30C0-D44C-9254-39C381EEC312}" destId="{C22F28F1-DE60-C540-A42C-87AC466C0AA3}" srcOrd="0" destOrd="0" presId="urn:microsoft.com/office/officeart/2005/8/layout/radial4"/>
    <dgm:cxn modelId="{F7DC7C64-2060-964B-A830-576D8DB9CBFE}" type="presOf" srcId="{DF11B877-FF13-2449-B0DE-0C30C6DCE360}" destId="{B3063825-4D3E-734C-ABFC-4E18D122F197}" srcOrd="0" destOrd="0" presId="urn:microsoft.com/office/officeart/2005/8/layout/radial4"/>
    <dgm:cxn modelId="{D98C9E65-AFC4-E44F-8D30-98F1AA3DE1A9}" type="presOf" srcId="{2031FCCB-50B0-B542-89D1-EE7DA00F2854}" destId="{3A67B883-A71D-D443-A777-268CDDE2D88B}" srcOrd="0" destOrd="0" presId="urn:microsoft.com/office/officeart/2005/8/layout/radial4"/>
    <dgm:cxn modelId="{F7F38975-0AF4-1345-AB58-5B25134205C6}" type="presOf" srcId="{E5D9773B-586A-774A-B046-D2B3C8C84B76}" destId="{5EEE9865-6F94-DA4E-93A0-14AD492DCADD}" srcOrd="0" destOrd="0" presId="urn:microsoft.com/office/officeart/2005/8/layout/radial4"/>
    <dgm:cxn modelId="{85D06093-1D2D-F342-8DB2-FF6D91D52207}" type="presOf" srcId="{C1D07557-36F1-3148-B01B-0C9C050F7AD0}" destId="{7D6EF69A-50C0-F94F-BA2C-2ADDF9A6FCA4}" srcOrd="0" destOrd="0" presId="urn:microsoft.com/office/officeart/2005/8/layout/radial4"/>
    <dgm:cxn modelId="{4C4BBEA9-E0B7-1940-8B73-F3D04351487C}" type="presOf" srcId="{BFBEC703-7D4B-CD43-83FB-1D51D1612F28}" destId="{6B2E3A84-46EE-734D-B5DC-87AB70E8EECF}" srcOrd="0" destOrd="0" presId="urn:microsoft.com/office/officeart/2005/8/layout/radial4"/>
    <dgm:cxn modelId="{5D8737AA-B58D-144F-A91D-4597C0FEE214}" type="presOf" srcId="{F0D04569-FFBC-A947-8B92-306362786DB7}" destId="{81215EBD-8C83-864F-A096-B0E95BAAFCCD}" srcOrd="0" destOrd="0" presId="urn:microsoft.com/office/officeart/2005/8/layout/radial4"/>
    <dgm:cxn modelId="{E4510DB7-EC0C-374F-A0DC-4C3D08BC9B21}" srcId="{2031FCCB-50B0-B542-89D1-EE7DA00F2854}" destId="{DF11B877-FF13-2449-B0DE-0C30C6DCE360}" srcOrd="2" destOrd="0" parTransId="{A74BAA62-8713-5343-B23E-F9B71DF655B4}" sibTransId="{4965164F-99DB-5F4A-89D7-54890A188F83}"/>
    <dgm:cxn modelId="{7E85E9E7-31EC-264E-9FB7-B9B6699993C6}" srcId="{E5D9773B-586A-774A-B046-D2B3C8C84B76}" destId="{2031FCCB-50B0-B542-89D1-EE7DA00F2854}" srcOrd="0" destOrd="0" parTransId="{E137BEA1-3EF3-9A4D-BA0D-52EE0F5394AF}" sibTransId="{333A43CD-DB39-2148-A46F-7D99CF46127E}"/>
    <dgm:cxn modelId="{4F5836EB-934B-984D-A8E2-DBA30755E5F5}" srcId="{2031FCCB-50B0-B542-89D1-EE7DA00F2854}" destId="{C1D07557-36F1-3148-B01B-0C9C050F7AD0}" srcOrd="0" destOrd="0" parTransId="{BFBEC703-7D4B-CD43-83FB-1D51D1612F28}" sibTransId="{538C8E17-7306-7A4B-A133-71F576A0DF96}"/>
    <dgm:cxn modelId="{2A333357-7651-BE49-B2B8-3F1F63483CCB}" type="presParOf" srcId="{5EEE9865-6F94-DA4E-93A0-14AD492DCADD}" destId="{3A67B883-A71D-D443-A777-268CDDE2D88B}" srcOrd="0" destOrd="0" presId="urn:microsoft.com/office/officeart/2005/8/layout/radial4"/>
    <dgm:cxn modelId="{4E59B2E2-A463-124C-8E57-20C3C594BC72}" type="presParOf" srcId="{5EEE9865-6F94-DA4E-93A0-14AD492DCADD}" destId="{6B2E3A84-46EE-734D-B5DC-87AB70E8EECF}" srcOrd="1" destOrd="0" presId="urn:microsoft.com/office/officeart/2005/8/layout/radial4"/>
    <dgm:cxn modelId="{90EF65DC-2950-4C4C-9A41-E1CDE9D1700F}" type="presParOf" srcId="{5EEE9865-6F94-DA4E-93A0-14AD492DCADD}" destId="{7D6EF69A-50C0-F94F-BA2C-2ADDF9A6FCA4}" srcOrd="2" destOrd="0" presId="urn:microsoft.com/office/officeart/2005/8/layout/radial4"/>
    <dgm:cxn modelId="{B154F7A1-4C6A-5B49-8908-095D0EA48722}" type="presParOf" srcId="{5EEE9865-6F94-DA4E-93A0-14AD492DCADD}" destId="{81215EBD-8C83-864F-A096-B0E95BAAFCCD}" srcOrd="3" destOrd="0" presId="urn:microsoft.com/office/officeart/2005/8/layout/radial4"/>
    <dgm:cxn modelId="{8DD40AF9-73E6-854D-BDD1-F8C21C171777}" type="presParOf" srcId="{5EEE9865-6F94-DA4E-93A0-14AD492DCADD}" destId="{C22F28F1-DE60-C540-A42C-87AC466C0AA3}" srcOrd="4" destOrd="0" presId="urn:microsoft.com/office/officeart/2005/8/layout/radial4"/>
    <dgm:cxn modelId="{2D776DE6-5990-484B-B416-FE22F903B5D1}" type="presParOf" srcId="{5EEE9865-6F94-DA4E-93A0-14AD492DCADD}" destId="{23979EE4-E832-B142-B441-095E2FB8DBCB}" srcOrd="5" destOrd="0" presId="urn:microsoft.com/office/officeart/2005/8/layout/radial4"/>
    <dgm:cxn modelId="{4F1D77FA-F20D-E643-B689-EC2E31C7919C}" type="presParOf" srcId="{5EEE9865-6F94-DA4E-93A0-14AD492DCADD}" destId="{B3063825-4D3E-734C-ABFC-4E18D122F19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B883-A71D-D443-A777-268CDDE2D88B}">
      <dsp:nvSpPr>
        <dsp:cNvPr id="0" name=""/>
        <dsp:cNvSpPr/>
      </dsp:nvSpPr>
      <dsp:spPr>
        <a:xfrm>
          <a:off x="1773078" y="2365325"/>
          <a:ext cx="1635442" cy="163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Algorithm Analysis</a:t>
          </a:r>
          <a:endParaRPr lang="en-NO" sz="1800" kern="1200"/>
        </a:p>
      </dsp:txBody>
      <dsp:txXfrm>
        <a:off x="2012583" y="2604830"/>
        <a:ext cx="1156432" cy="1156432"/>
      </dsp:txXfrm>
    </dsp:sp>
    <dsp:sp modelId="{6B2E3A84-46EE-734D-B5DC-87AB70E8EECF}">
      <dsp:nvSpPr>
        <dsp:cNvPr id="0" name=""/>
        <dsp:cNvSpPr/>
      </dsp:nvSpPr>
      <dsp:spPr>
        <a:xfrm rot="12900000">
          <a:off x="660590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EF69A-50C0-F94F-BA2C-2ADDF9A6FCA4}">
      <dsp:nvSpPr>
        <dsp:cNvPr id="0" name=""/>
        <dsp:cNvSpPr/>
      </dsp:nvSpPr>
      <dsp:spPr>
        <a:xfrm>
          <a:off x="2812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Best case</a:t>
          </a:r>
          <a:endParaRPr lang="en-NO" sz="2600" kern="1200" dirty="0"/>
        </a:p>
      </dsp:txBody>
      <dsp:txXfrm>
        <a:off x="39216" y="1329800"/>
        <a:ext cx="1480862" cy="1170128"/>
      </dsp:txXfrm>
    </dsp:sp>
    <dsp:sp modelId="{81215EBD-8C83-864F-A096-B0E95BAAFCCD}">
      <dsp:nvSpPr>
        <dsp:cNvPr id="0" name=""/>
        <dsp:cNvSpPr/>
      </dsp:nvSpPr>
      <dsp:spPr>
        <a:xfrm rot="16200000">
          <a:off x="1932471" y="13973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28F1-DE60-C540-A42C-87AC466C0AA3}">
      <dsp:nvSpPr>
        <dsp:cNvPr id="0" name=""/>
        <dsp:cNvSpPr/>
      </dsp:nvSpPr>
      <dsp:spPr>
        <a:xfrm>
          <a:off x="1813964" y="350570"/>
          <a:ext cx="1553670" cy="12429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Average case</a:t>
          </a:r>
          <a:endParaRPr lang="en-NO" sz="2600" kern="1200" dirty="0"/>
        </a:p>
      </dsp:txBody>
      <dsp:txXfrm>
        <a:off x="1850368" y="386974"/>
        <a:ext cx="1480862" cy="1170128"/>
      </dsp:txXfrm>
    </dsp:sp>
    <dsp:sp modelId="{23979EE4-E832-B142-B441-095E2FB8DBCB}">
      <dsp:nvSpPr>
        <dsp:cNvPr id="0" name=""/>
        <dsp:cNvSpPr/>
      </dsp:nvSpPr>
      <dsp:spPr>
        <a:xfrm rot="19500000">
          <a:off x="3204352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3825-4D3E-734C-ABFC-4E18D122F197}">
      <dsp:nvSpPr>
        <dsp:cNvPr id="0" name=""/>
        <dsp:cNvSpPr/>
      </dsp:nvSpPr>
      <dsp:spPr>
        <a:xfrm>
          <a:off x="3625117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Worst case</a:t>
          </a:r>
          <a:endParaRPr lang="en-NO" sz="2600" kern="1200" dirty="0"/>
        </a:p>
      </dsp:txBody>
      <dsp:txXfrm>
        <a:off x="3661521" y="1329800"/>
        <a:ext cx="1480862" cy="117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30/08/2021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Modelling 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least cycles?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input only </a:t>
            </a:r>
            <a:r>
              <a:rPr lang="en-NO" b="1" i="1" dirty="0">
                <a:solidFill>
                  <a:schemeClr val="accent3"/>
                </a:solidFill>
              </a:rPr>
              <a:t>odd</a:t>
            </a:r>
            <a:r>
              <a:rPr lang="en-NO" i="1" dirty="0">
                <a:solidFill>
                  <a:schemeClr val="accent3"/>
                </a:solidFill>
              </a:rPr>
              <a:t>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131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03EF0-3747-2B4A-8ADD-1F6C53AF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31"/>
            <a:ext cx="5257800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F8B49-2D4B-414C-8945-EE3AE9F0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0763" y="1505797"/>
            <a:ext cx="691668" cy="6916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AD62E3-1D49-EE49-B48B-8933ABF7A42E}"/>
              </a:ext>
            </a:extLst>
          </p:cNvPr>
          <p:cNvSpPr/>
          <p:nvPr/>
        </p:nvSpPr>
        <p:spPr>
          <a:xfrm>
            <a:off x="1993458" y="3863664"/>
            <a:ext cx="3387436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E884C-090A-7745-A4EB-0A3354B51769}"/>
              </a:ext>
            </a:extLst>
          </p:cNvPr>
          <p:cNvSpPr txBox="1"/>
          <p:nvPr/>
        </p:nvSpPr>
        <p:spPr>
          <a:xfrm>
            <a:off x="6433089" y="256439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17C9B-099C-D74F-86C0-67B4730FE941}"/>
              </a:ext>
            </a:extLst>
          </p:cNvPr>
          <p:cNvSpPr txBox="1"/>
          <p:nvPr/>
        </p:nvSpPr>
        <p:spPr>
          <a:xfrm>
            <a:off x="6433089" y="302069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11B0C-4E38-2944-919D-0A6A5284A3E4}"/>
              </a:ext>
            </a:extLst>
          </p:cNvPr>
          <p:cNvSpPr txBox="1"/>
          <p:nvPr/>
        </p:nvSpPr>
        <p:spPr>
          <a:xfrm>
            <a:off x="6433089" y="340915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2CCD7-711B-7B44-98A6-05E0BF30B210}"/>
              </a:ext>
            </a:extLst>
          </p:cNvPr>
          <p:cNvSpPr txBox="1"/>
          <p:nvPr/>
        </p:nvSpPr>
        <p:spPr>
          <a:xfrm>
            <a:off x="6433089" y="381945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2D534-DDD9-5140-A083-2BE4F7B27E30}"/>
              </a:ext>
            </a:extLst>
          </p:cNvPr>
          <p:cNvSpPr txBox="1"/>
          <p:nvPr/>
        </p:nvSpPr>
        <p:spPr>
          <a:xfrm>
            <a:off x="6433089" y="418276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D1B44-C28F-D74C-A070-E92FBF11A925}"/>
              </a:ext>
            </a:extLst>
          </p:cNvPr>
          <p:cNvSpPr txBox="1"/>
          <p:nvPr/>
        </p:nvSpPr>
        <p:spPr>
          <a:xfrm>
            <a:off x="6433089" y="459570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D649D-5709-454D-AAD8-C57424BBE43E}"/>
              </a:ext>
            </a:extLst>
          </p:cNvPr>
          <p:cNvSpPr txBox="1"/>
          <p:nvPr/>
        </p:nvSpPr>
        <p:spPr>
          <a:xfrm>
            <a:off x="7670942" y="258237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080BC-F10B-E74B-BBBA-6DB1A2615147}"/>
              </a:ext>
            </a:extLst>
          </p:cNvPr>
          <p:cNvSpPr txBox="1"/>
          <p:nvPr/>
        </p:nvSpPr>
        <p:spPr>
          <a:xfrm>
            <a:off x="7670942" y="301051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4F632-5E0E-B44F-A022-4D35775F2220}"/>
              </a:ext>
            </a:extLst>
          </p:cNvPr>
          <p:cNvSpPr txBox="1"/>
          <p:nvPr/>
        </p:nvSpPr>
        <p:spPr>
          <a:xfrm>
            <a:off x="7670942" y="342482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02A1F-29B8-4046-BBAD-5076EC08BB1A}"/>
              </a:ext>
            </a:extLst>
          </p:cNvPr>
          <p:cNvSpPr txBox="1"/>
          <p:nvPr/>
        </p:nvSpPr>
        <p:spPr>
          <a:xfrm>
            <a:off x="7670942" y="3797028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4A3CC-0980-A144-BE2C-F4C3387B422B}"/>
              </a:ext>
            </a:extLst>
          </p:cNvPr>
          <p:cNvSpPr txBox="1"/>
          <p:nvPr/>
        </p:nvSpPr>
        <p:spPr>
          <a:xfrm>
            <a:off x="7659080" y="4213179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E426-0743-474D-B940-3A2DDAE2FC48}"/>
              </a:ext>
            </a:extLst>
          </p:cNvPr>
          <p:cNvSpPr txBox="1"/>
          <p:nvPr/>
        </p:nvSpPr>
        <p:spPr>
          <a:xfrm>
            <a:off x="7670942" y="458734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32FDB-CFCB-714A-94E7-1EA4D491F262}"/>
              </a:ext>
            </a:extLst>
          </p:cNvPr>
          <p:cNvSpPr txBox="1"/>
          <p:nvPr/>
        </p:nvSpPr>
        <p:spPr>
          <a:xfrm>
            <a:off x="6433089" y="4986313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F19C0-5706-4145-8CAD-F123BB0731DA}"/>
              </a:ext>
            </a:extLst>
          </p:cNvPr>
          <p:cNvSpPr txBox="1"/>
          <p:nvPr/>
        </p:nvSpPr>
        <p:spPr>
          <a:xfrm>
            <a:off x="7670942" y="500024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423CA-6807-2A4E-B7DD-26784B58461A}"/>
              </a:ext>
            </a:extLst>
          </p:cNvPr>
          <p:cNvSpPr txBox="1"/>
          <p:nvPr/>
        </p:nvSpPr>
        <p:spPr>
          <a:xfrm>
            <a:off x="6433089" y="21764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C83D7-3D63-6647-91DE-24F9835A115B}"/>
              </a:ext>
            </a:extLst>
          </p:cNvPr>
          <p:cNvSpPr txBox="1"/>
          <p:nvPr/>
        </p:nvSpPr>
        <p:spPr>
          <a:xfrm>
            <a:off x="7659080" y="217647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Frequency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2F72F-3E63-1F4D-9247-5B2D30686480}"/>
              </a:ext>
            </a:extLst>
          </p:cNvPr>
          <p:cNvSpPr/>
          <p:nvPr/>
        </p:nvSpPr>
        <p:spPr>
          <a:xfrm>
            <a:off x="2570914" y="4660591"/>
            <a:ext cx="3057452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A9902F-FCFC-8346-89AB-1D8DA8C2444D}"/>
              </a:ext>
            </a:extLst>
          </p:cNvPr>
          <p:cNvSpPr txBox="1"/>
          <p:nvPr/>
        </p:nvSpPr>
        <p:spPr>
          <a:xfrm>
            <a:off x="9084470" y="5510314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Share Tech Mono" panose="020B0509050000020004" pitchFamily="49" charset="77"/>
              </a:rPr>
              <a:t>5*LIMIT+9</a:t>
            </a:r>
          </a:p>
        </p:txBody>
      </p:sp>
    </p:spTree>
    <p:extLst>
      <p:ext uri="{BB962C8B-B14F-4D97-AF65-F5344CB8AC3E}">
        <p14:creationId xmlns:p14="http://schemas.microsoft.com/office/powerpoint/2010/main" val="25959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In average, what shall we expect?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We can’t say without more knowledge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337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Case: Making Hypothesis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How likely is the user to choose </a:t>
            </a:r>
          </a:p>
          <a:p>
            <a:pPr lvl="1"/>
            <a:r>
              <a:rPr lang="en-NO" dirty="0"/>
              <a:t>an even number? 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n odd number? </a:t>
            </a:r>
          </a:p>
          <a:p>
            <a:pPr marL="457200" lvl="1" indent="0">
              <a:buNone/>
            </a:pPr>
            <a:endParaRPr lang="en-NO" dirty="0"/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We </a:t>
            </a:r>
            <a:r>
              <a:rPr lang="en-NO" b="1" i="1" dirty="0">
                <a:solidFill>
                  <a:schemeClr val="accent3"/>
                </a:solidFill>
              </a:rPr>
              <a:t>have to make </a:t>
            </a:r>
            <a:r>
              <a:rPr lang="en-NO" i="1" dirty="0">
                <a:solidFill>
                  <a:schemeClr val="accent3"/>
                </a:solidFill>
              </a:rPr>
              <a:t>an 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203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257D-CBA6-CA4D-BB5C-0607AA55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NO" dirty="0"/>
                  <a:t>Measure the likelihood of an event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NO" dirty="0"/>
                  <a:t>will never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NO" dirty="0"/>
                  <a:t> always happens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Random Variable</a:t>
                </a:r>
              </a:p>
              <a:p>
                <a:pPr lvl="1"/>
                <a:r>
                  <a:rPr lang="en-NO" dirty="0"/>
                  <a:t>Set of possible values</a:t>
                </a:r>
              </a:p>
              <a:p>
                <a:pPr lvl="1"/>
                <a:r>
                  <a:rPr lang="en-NO" dirty="0"/>
                  <a:t>Probability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Random variable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O" dirty="0"/>
                  <a:t> such that:</a:t>
                </a:r>
              </a:p>
              <a:p>
                <a:pPr lvl="1"/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 ℓ</m:t>
                        </m:r>
                      </m:e>
                    </m:d>
                  </m:oMath>
                </a14:m>
                <a:endParaRPr lang="nb-NO" b="0" dirty="0"/>
              </a:p>
              <a:p>
                <a:pPr lvl="2"/>
                <a:r>
                  <a:rPr lang="nb-NO" b="0" dirty="0"/>
                  <a:t>C </a:t>
                </a:r>
                <a:r>
                  <a:rPr lang="nb-NO" b="0" dirty="0" err="1"/>
                  <a:t>denotes</a:t>
                </a:r>
                <a:r>
                  <a:rPr lang="nb-NO" b="0" dirty="0"/>
                  <a:t>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:r>
                  <a:rPr lang="nb-NO" b="0" dirty="0" err="1"/>
                  <a:t>number</a:t>
                </a:r>
                <a:r>
                  <a:rPr lang="nb-NO" b="0" dirty="0"/>
                  <a:t> </a:t>
                </a:r>
                <a:r>
                  <a:rPr lang="nb-NO" b="0" dirty="0" err="1"/>
                  <a:t>of</a:t>
                </a:r>
                <a:r>
                  <a:rPr lang="nb-NO" b="0" dirty="0"/>
                  <a:t> </a:t>
                </a:r>
                <a:r>
                  <a:rPr lang="nb-NO" b="0" dirty="0" err="1"/>
                  <a:t>even</a:t>
                </a:r>
                <a:r>
                  <a:rPr lang="nb-NO" b="0" dirty="0"/>
                  <a:t> </a:t>
                </a:r>
                <a:r>
                  <a:rPr lang="nb-NO" b="0" dirty="0" err="1"/>
                  <a:t>numbers</a:t>
                </a:r>
                <a:r>
                  <a:rPr lang="nb-NO" b="0" dirty="0"/>
                  <a:t> given by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:r>
                  <a:rPr lang="nb-NO" b="0" dirty="0" err="1"/>
                  <a:t>user</a:t>
                </a:r>
                <a:endParaRPr lang="nb-NO" b="0" dirty="0"/>
              </a:p>
              <a:p>
                <a:pPr lvl="1"/>
                <a:endParaRPr lang="en-NO" dirty="0"/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Uniformly distributed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0, ℓ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</a:br>
                <a: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ℓ+1</m:t>
                        </m:r>
                      </m:den>
                    </m:f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26E36-80DE-3148-90F8-5954B8E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552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Case, Take #2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03EF0-3747-2B4A-8ADD-1F6C53AF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31"/>
            <a:ext cx="5257800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F8B49-2D4B-414C-8945-EE3AE9F0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0763" y="1505797"/>
            <a:ext cx="691668" cy="6916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AD62E3-1D49-EE49-B48B-8933ABF7A42E}"/>
              </a:ext>
            </a:extLst>
          </p:cNvPr>
          <p:cNvSpPr/>
          <p:nvPr/>
        </p:nvSpPr>
        <p:spPr>
          <a:xfrm>
            <a:off x="1993458" y="3863664"/>
            <a:ext cx="3387436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E884C-090A-7745-A4EB-0A3354B51769}"/>
              </a:ext>
            </a:extLst>
          </p:cNvPr>
          <p:cNvSpPr txBox="1"/>
          <p:nvPr/>
        </p:nvSpPr>
        <p:spPr>
          <a:xfrm>
            <a:off x="6433089" y="256439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17C9B-099C-D74F-86C0-67B4730FE941}"/>
              </a:ext>
            </a:extLst>
          </p:cNvPr>
          <p:cNvSpPr txBox="1"/>
          <p:nvPr/>
        </p:nvSpPr>
        <p:spPr>
          <a:xfrm>
            <a:off x="6433089" y="302069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11B0C-4E38-2944-919D-0A6A5284A3E4}"/>
              </a:ext>
            </a:extLst>
          </p:cNvPr>
          <p:cNvSpPr txBox="1"/>
          <p:nvPr/>
        </p:nvSpPr>
        <p:spPr>
          <a:xfrm>
            <a:off x="6433089" y="340915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2CCD7-711B-7B44-98A6-05E0BF30B210}"/>
              </a:ext>
            </a:extLst>
          </p:cNvPr>
          <p:cNvSpPr txBox="1"/>
          <p:nvPr/>
        </p:nvSpPr>
        <p:spPr>
          <a:xfrm>
            <a:off x="6433089" y="381945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2D534-DDD9-5140-A083-2BE4F7B27E30}"/>
              </a:ext>
            </a:extLst>
          </p:cNvPr>
          <p:cNvSpPr txBox="1"/>
          <p:nvPr/>
        </p:nvSpPr>
        <p:spPr>
          <a:xfrm>
            <a:off x="6433089" y="418276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D1B44-C28F-D74C-A070-E92FBF11A925}"/>
              </a:ext>
            </a:extLst>
          </p:cNvPr>
          <p:cNvSpPr txBox="1"/>
          <p:nvPr/>
        </p:nvSpPr>
        <p:spPr>
          <a:xfrm>
            <a:off x="6433089" y="459570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D649D-5709-454D-AAD8-C57424BBE43E}"/>
              </a:ext>
            </a:extLst>
          </p:cNvPr>
          <p:cNvSpPr txBox="1"/>
          <p:nvPr/>
        </p:nvSpPr>
        <p:spPr>
          <a:xfrm>
            <a:off x="7670942" y="258237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080BC-F10B-E74B-BBBA-6DB1A2615147}"/>
              </a:ext>
            </a:extLst>
          </p:cNvPr>
          <p:cNvSpPr txBox="1"/>
          <p:nvPr/>
        </p:nvSpPr>
        <p:spPr>
          <a:xfrm>
            <a:off x="7670942" y="301051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4F632-5E0E-B44F-A022-4D35775F2220}"/>
              </a:ext>
            </a:extLst>
          </p:cNvPr>
          <p:cNvSpPr txBox="1"/>
          <p:nvPr/>
        </p:nvSpPr>
        <p:spPr>
          <a:xfrm>
            <a:off x="7670942" y="342482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02A1F-29B8-4046-BBAD-5076EC08BB1A}"/>
              </a:ext>
            </a:extLst>
          </p:cNvPr>
          <p:cNvSpPr txBox="1"/>
          <p:nvPr/>
        </p:nvSpPr>
        <p:spPr>
          <a:xfrm>
            <a:off x="7670942" y="3797028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4A3CC-0980-A144-BE2C-F4C3387B422B}"/>
              </a:ext>
            </a:extLst>
          </p:cNvPr>
          <p:cNvSpPr txBox="1"/>
          <p:nvPr/>
        </p:nvSpPr>
        <p:spPr>
          <a:xfrm>
            <a:off x="7659080" y="4213179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E426-0743-474D-B940-3A2DDAE2FC48}"/>
              </a:ext>
            </a:extLst>
          </p:cNvPr>
          <p:cNvSpPr txBox="1"/>
          <p:nvPr/>
        </p:nvSpPr>
        <p:spPr>
          <a:xfrm>
            <a:off x="7670942" y="458734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32FDB-CFCB-714A-94E7-1EA4D491F262}"/>
              </a:ext>
            </a:extLst>
          </p:cNvPr>
          <p:cNvSpPr txBox="1"/>
          <p:nvPr/>
        </p:nvSpPr>
        <p:spPr>
          <a:xfrm>
            <a:off x="6433089" y="4986313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F19C0-5706-4145-8CAD-F123BB0731DA}"/>
              </a:ext>
            </a:extLst>
          </p:cNvPr>
          <p:cNvSpPr txBox="1"/>
          <p:nvPr/>
        </p:nvSpPr>
        <p:spPr>
          <a:xfrm>
            <a:off x="7670942" y="500024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423CA-6807-2A4E-B7DD-26784B58461A}"/>
              </a:ext>
            </a:extLst>
          </p:cNvPr>
          <p:cNvSpPr txBox="1"/>
          <p:nvPr/>
        </p:nvSpPr>
        <p:spPr>
          <a:xfrm>
            <a:off x="6433089" y="21764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C83D7-3D63-6647-91DE-24F9835A115B}"/>
              </a:ext>
            </a:extLst>
          </p:cNvPr>
          <p:cNvSpPr txBox="1"/>
          <p:nvPr/>
        </p:nvSpPr>
        <p:spPr>
          <a:xfrm>
            <a:off x="7659080" y="217647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Frequency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2F72F-3E63-1F4D-9247-5B2D30686480}"/>
              </a:ext>
            </a:extLst>
          </p:cNvPr>
          <p:cNvSpPr/>
          <p:nvPr/>
        </p:nvSpPr>
        <p:spPr>
          <a:xfrm>
            <a:off x="2570914" y="4660591"/>
            <a:ext cx="3057452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001B35-E7FE-3544-A011-5A96CF2F990A}"/>
                  </a:ext>
                </a:extLst>
              </p:cNvPr>
              <p:cNvSpPr txBox="1"/>
              <p:nvPr/>
            </p:nvSpPr>
            <p:spPr>
              <a:xfrm>
                <a:off x="6426104" y="5567350"/>
                <a:ext cx="46343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nb-N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nb-NO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=5ℓ+2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NO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001B35-E7FE-3544-A011-5A96CF2F9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04" y="5567350"/>
                <a:ext cx="4634346" cy="492443"/>
              </a:xfrm>
              <a:prstGeom prst="rect">
                <a:avLst/>
              </a:prstGeom>
              <a:blipFill>
                <a:blip r:embed="rId4"/>
                <a:stretch>
                  <a:fillRect l="-820" r="-1093" b="-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4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64A-3DD7-A542-B50F-62D8CBB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6845" y="1805319"/>
                <a:ext cx="3812973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dirty="0"/>
                  <a:t> is a function of the random variable C</a:t>
                </a:r>
              </a:p>
              <a:p>
                <a:endParaRPr lang="en-GB" dirty="0"/>
              </a:p>
              <a:p>
                <a:r>
                  <a:rPr lang="en-GB" dirty="0"/>
                  <a:t>The average case is the </a:t>
                </a:r>
                <a:r>
                  <a:rPr lang="en-GB" dirty="0">
                    <a:solidFill>
                      <a:schemeClr val="accent3"/>
                    </a:solidFill>
                  </a:rPr>
                  <a:t>expected value of the time function</a:t>
                </a:r>
              </a:p>
              <a:p>
                <a:pPr lvl="1"/>
                <a:r>
                  <a:rPr lang="en-GB" dirty="0"/>
                  <a:t>Arithmetic means</a:t>
                </a:r>
              </a:p>
              <a:p>
                <a:pPr lvl="1"/>
                <a:r>
                  <a:rPr lang="en-GB" dirty="0"/>
                  <a:t>For every possible value of C</a:t>
                </a:r>
              </a:p>
              <a:p>
                <a:pPr lvl="1"/>
                <a:r>
                  <a:rPr lang="en-GB" dirty="0"/>
                  <a:t>Weighted by their probability</a:t>
                </a:r>
                <a:endParaRPr lang="en-NO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6845" y="1805319"/>
                <a:ext cx="3812973" cy="4351338"/>
              </a:xfrm>
              <a:blipFill>
                <a:blip r:embed="rId2"/>
                <a:stretch>
                  <a:fillRect l="-2326" t="-2041" r="-33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87FC-5FD3-FC4A-B41E-C3584B9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6E5DB-2C92-0A42-A206-373DB45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26" y="1805319"/>
            <a:ext cx="6185277" cy="41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F0FD-F4A9-804D-A422-46C5FB0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Average cases require making </a:t>
            </a:r>
            <a:r>
              <a:rPr lang="en-NO" sz="4000" dirty="0">
                <a:solidFill>
                  <a:schemeClr val="accent3"/>
                </a:solidFill>
              </a:rPr>
              <a:t>an hypothesis.</a:t>
            </a:r>
          </a:p>
          <a:p>
            <a:pPr marL="0" indent="0" algn="ctr">
              <a:buNone/>
            </a:pPr>
            <a:endParaRPr lang="en-NO" sz="4000" dirty="0"/>
          </a:p>
          <a:p>
            <a:pPr marL="0" indent="0" algn="ctr">
              <a:buNone/>
            </a:pPr>
            <a:r>
              <a:rPr lang="en-NO" sz="4000" dirty="0"/>
              <a:t>A very general hypothesis may not apply to a real-life situation</a:t>
            </a:r>
          </a:p>
          <a:p>
            <a:pPr marL="0" indent="0" algn="ctr">
              <a:buNone/>
            </a:pPr>
            <a:endParaRPr lang="en-NO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41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F8F-9AFE-9D42-A54F-6EDABEC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681987"/>
            <a:ext cx="4315691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632EE5-F372-EC44-91C3-5060CD35E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6E575-E488-C84E-82BB-2CF772E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683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47FF-74B4-FE45-BE1B-C07887B1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739-1624-064F-9BD8-09FB36C70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Efficiency model</a:t>
            </a:r>
          </a:p>
          <a:p>
            <a:pPr lvl="1"/>
            <a:r>
              <a:rPr lang="en-NO" dirty="0"/>
              <a:t>Efficiency as function of input size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254EE-9E6F-B348-A5FE-1470DEF51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Worst case</a:t>
            </a:r>
          </a:p>
          <a:p>
            <a:pPr lvl="1"/>
            <a:r>
              <a:rPr lang="en-NO" dirty="0"/>
              <a:t>Things will never be worse</a:t>
            </a:r>
          </a:p>
          <a:p>
            <a:r>
              <a:rPr lang="en-NO" dirty="0"/>
              <a:t>Best case	</a:t>
            </a:r>
          </a:p>
          <a:p>
            <a:pPr lvl="1"/>
            <a:r>
              <a:rPr lang="en-NO" dirty="0"/>
              <a:t>Things will never get any better</a:t>
            </a:r>
          </a:p>
          <a:p>
            <a:r>
              <a:rPr lang="en-NO" dirty="0"/>
              <a:t>Average case</a:t>
            </a:r>
          </a:p>
          <a:p>
            <a:pPr lvl="1"/>
            <a:r>
              <a:rPr lang="en-NO" dirty="0"/>
              <a:t>What we should expect, in average</a:t>
            </a:r>
          </a:p>
          <a:p>
            <a:pPr lvl="1"/>
            <a:r>
              <a:rPr lang="en-NO" dirty="0"/>
              <a:t>Is the hypothesis relevant?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3444-5306-BE42-B9DB-FCCF6DD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891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4A17E5-1A0F-0043-8594-25C55572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68" y="1835621"/>
            <a:ext cx="5030775" cy="4474188"/>
          </a:xfrm>
          <a:solidFill>
            <a:schemeClr val="bg2"/>
          </a:solidFill>
        </p:spPr>
        <p:txBody>
          <a:bodyPr lIns="180000" tIns="180000" rIns="180000" bIns="18000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5E81AC"/>
                </a:solidFill>
                <a:latin typeface="Share Tech Mono" panose="020B0509050000020004" pitchFamily="49" charset="77"/>
              </a:rPr>
              <a:t>#include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&lt;</a:t>
            </a:r>
            <a:r>
              <a:rPr lang="en-GB" sz="1800" dirty="0" err="1">
                <a:solidFill>
                  <a:srgbClr val="A3BE8C"/>
                </a:solidFill>
                <a:latin typeface="Share Tech Mono" panose="020B0509050000020004" pitchFamily="49" charset="77"/>
              </a:rPr>
              <a:t>stdio.h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b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main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argc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char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argv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[]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&lt;=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8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8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printf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A3BE8C"/>
                </a:solidFill>
                <a:latin typeface="Share Tech Mono" panose="020B0509050000020004" pitchFamily="49" charset="77"/>
              </a:rPr>
              <a:t>%d\n"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,</a:t>
            </a:r>
            <a:r>
              <a:rPr lang="en-GB" sz="18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r>
              <a:rPr lang="en-GB" sz="18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8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User-inputs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F7CC17D-8540-2E4E-9F67-69C30C53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0898" y="1413519"/>
            <a:ext cx="844203" cy="844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F0EEFC-2725-E44E-B561-FCE79982AE95}"/>
              </a:ext>
            </a:extLst>
          </p:cNvPr>
          <p:cNvSpPr/>
          <p:nvPr/>
        </p:nvSpPr>
        <p:spPr>
          <a:xfrm>
            <a:off x="1945351" y="2542980"/>
            <a:ext cx="1261959" cy="31686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B5390E73-DBE5-254F-9C7F-247DE404A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481" y="1876104"/>
            <a:ext cx="523220" cy="52322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5319EE-B7CE-1A40-B3DC-5EAE365FA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1369" y="2541868"/>
            <a:ext cx="524332" cy="524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BA6BF-AB43-0D49-AA6A-D054088F0A74}"/>
              </a:ext>
            </a:extLst>
          </p:cNvPr>
          <p:cNvSpPr txBox="1"/>
          <p:nvPr/>
        </p:nvSpPr>
        <p:spPr>
          <a:xfrm>
            <a:off x="6959638" y="1876104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610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08ECC-9909-DB4F-B7CE-003729077710}"/>
              </a:ext>
            </a:extLst>
          </p:cNvPr>
          <p:cNvSpPr txBox="1"/>
          <p:nvPr/>
        </p:nvSpPr>
        <p:spPr>
          <a:xfrm>
            <a:off x="6976126" y="254298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5 cells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68D5C-2E33-5442-88AB-8C361E86F8AB}"/>
              </a:ext>
            </a:extLst>
          </p:cNvPr>
          <p:cNvSpPr txBox="1"/>
          <p:nvPr/>
        </p:nvSpPr>
        <p:spPr>
          <a:xfrm>
            <a:off x="6152933" y="3314747"/>
            <a:ext cx="551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i="1" dirty="0">
                <a:latin typeface="Montserrat" pitchFamily="2" charset="77"/>
              </a:rPr>
              <a:t>What if </a:t>
            </a:r>
            <a:r>
              <a:rPr lang="en-NO" sz="3200" i="1" dirty="0">
                <a:latin typeface="Share Tech Mono" panose="020B0509050000020004" pitchFamily="49" charset="77"/>
              </a:rPr>
              <a:t>LIMIT</a:t>
            </a:r>
            <a:r>
              <a:rPr lang="en-NO" sz="3200" i="1" dirty="0">
                <a:latin typeface="Montserrat" pitchFamily="2" charset="77"/>
              </a:rPr>
              <a:t> was given dynamically by the user?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98B7-0756-3D47-A05B-7B941A2E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E718-CD0B-C047-ABF4-370D8F410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/>
              <a:t>Practice makes perfect</a:t>
            </a:r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Drawing Triangle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Maximum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Rock Paper Scissor</a:t>
            </a:r>
          </a:p>
          <a:p>
            <a:endParaRPr lang="en-NO" dirty="0"/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E91C-24E7-0044-B563-5BC3F38AF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31D33-467E-ED44-9408-C09972FC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294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D331-0B52-494C-AAAA-0F514598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Drawing Triangle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A2D7-64C9-4449-842F-987B57F09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19243"/>
            <a:ext cx="7287491" cy="2902239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public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printTriangle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height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for(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row=0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row&lt;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height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row++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){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 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sz="1600" dirty="0">
                <a:solidFill>
                  <a:srgbClr val="5E81AC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column=row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column&lt;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height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column++</a:t>
            </a:r>
            <a:r>
              <a:rPr lang="en-GB" sz="1600" dirty="0">
                <a:solidFill>
                  <a:srgbClr val="5E81AC"/>
                </a:solidFill>
                <a:latin typeface="Share Tech Mono" panose="020B0509050000020004" pitchFamily="49" charset="77"/>
              </a:rPr>
              <a:t>) {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 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  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System.out.print</a:t>
            </a:r>
            <a:r>
              <a:rPr lang="en-GB" sz="1600" dirty="0">
                <a:solidFill>
                  <a:srgbClr val="D0877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A3BE8C"/>
                </a:solidFill>
                <a:latin typeface="Share Tech Mono" panose="020B0509050000020004" pitchFamily="49" charset="77"/>
              </a:rPr>
              <a:t>"*"</a:t>
            </a:r>
            <a:r>
              <a:rPr lang="en-GB" sz="1600" dirty="0">
                <a:solidFill>
                  <a:srgbClr val="D0877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>
                <a:solidFill>
                  <a:srgbClr val="5E81AC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System.out.println</a:t>
            </a:r>
            <a:r>
              <a:rPr lang="en-GB" sz="1600" dirty="0">
                <a:solidFill>
                  <a:srgbClr val="5E81AC"/>
                </a:solidFill>
                <a:latin typeface="Share Tech Mono" panose="020B0509050000020004" pitchFamily="49" charset="77"/>
              </a:rPr>
              <a:t>()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 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NO" sz="1600" dirty="0">
              <a:solidFill>
                <a:srgbClr val="88C0D0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4BC89-039F-A342-ADE6-D95F4D3B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6219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19767-5E4A-1146-9515-6A5846A89173}"/>
              </a:ext>
            </a:extLst>
          </p:cNvPr>
          <p:cNvSpPr txBox="1"/>
          <p:nvPr/>
        </p:nvSpPr>
        <p:spPr>
          <a:xfrm>
            <a:off x="9600727" y="560835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D2B4B-B677-3545-BC9C-A532D0D344AC}"/>
              </a:ext>
            </a:extLst>
          </p:cNvPr>
          <p:cNvSpPr txBox="1"/>
          <p:nvPr/>
        </p:nvSpPr>
        <p:spPr>
          <a:xfrm>
            <a:off x="9518493" y="3391220"/>
            <a:ext cx="12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Runtime?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EAA563B3-DE80-FF48-A6C4-3C7B8B35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731" y="2404929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ACC28F7E-04D1-F040-A8AF-FBB7AF2A8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731" y="4622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2748-2CC8-DF40-A417-8F3606D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Rock Paper Scissor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Problem 2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C77F-7B06-E04E-8611-5CCA1728D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  <a:solidFill>
            <a:schemeClr val="bg2"/>
          </a:solidFill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play(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ROCK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PAPER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player2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SCISSOR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throw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FBCBB"/>
                </a:solidFill>
                <a:latin typeface="Share Tech Mono" panose="020B0509050000020004" pitchFamily="49" charset="77"/>
              </a:rPr>
              <a:t>RuntimeException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A3BE8C"/>
                </a:solidFill>
                <a:latin typeface="Share Tech Mono" panose="020B0509050000020004" pitchFamily="49" charset="77"/>
              </a:rPr>
              <a:t>"Invalid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A3BE8C"/>
                </a:solidFill>
                <a:latin typeface="Share Tech Mono" panose="020B0509050000020004" pitchFamily="49" charset="77"/>
              </a:rPr>
              <a:t>Input"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F769F-0BB4-5B4B-A0F6-7A265127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BB574-CC0A-154E-BA9A-E36915D7E443}"/>
              </a:ext>
            </a:extLst>
          </p:cNvPr>
          <p:cNvSpPr txBox="1"/>
          <p:nvPr/>
        </p:nvSpPr>
        <p:spPr>
          <a:xfrm>
            <a:off x="8883754" y="546288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9491F-4AF6-9F4F-B7F7-901038B8DDE7}"/>
              </a:ext>
            </a:extLst>
          </p:cNvPr>
          <p:cNvSpPr txBox="1"/>
          <p:nvPr/>
        </p:nvSpPr>
        <p:spPr>
          <a:xfrm>
            <a:off x="8801520" y="324574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Runtime?</a:t>
            </a:r>
          </a:p>
        </p:txBody>
      </p:sp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24755C65-CEAB-0C48-8587-B56D533D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58" y="2259457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B2CF7294-0A9B-F34A-8ED6-D258BB812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758" y="4476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1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215A-97C8-6345-A3FD-51A44F09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0FC-EB9F-1E49-A781-9D31BDADF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55561"/>
            <a:ext cx="9625445" cy="3006148"/>
          </a:xfrm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maximum(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left,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right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81A1C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left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right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right;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left;</a:t>
            </a:r>
            <a:endParaRPr lang="en-GB" dirty="0">
              <a:solidFill>
                <a:srgbClr val="81A1C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9EC28-56B8-F24F-849B-054BFAC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7F8F3-1D0F-4B49-97C2-EE27C2805EB9}"/>
              </a:ext>
            </a:extLst>
          </p:cNvPr>
          <p:cNvSpPr txBox="1"/>
          <p:nvPr/>
        </p:nvSpPr>
        <p:spPr>
          <a:xfrm>
            <a:off x="8751944" y="58908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328EE-182F-BC45-A802-1A2DA846E2FB}"/>
              </a:ext>
            </a:extLst>
          </p:cNvPr>
          <p:cNvSpPr txBox="1"/>
          <p:nvPr/>
        </p:nvSpPr>
        <p:spPr>
          <a:xfrm>
            <a:off x="6222092" y="5890800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Runtime?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9EFD28A3-628F-BB4E-AFE6-9786D7CAF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4330" y="4904509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4168595E-AACB-4244-957D-19D5B1E0D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48" y="49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65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464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Parameters &amp; User inputs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Worse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Best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Average Case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3AD6A-2F84-1B49-9D72-EBFA8C3B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59" y="-36228"/>
            <a:ext cx="4879041" cy="69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F2F5-B40D-D845-A85E-477718E6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78D4-E8B3-A546-870A-C40B4CDD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31"/>
            <a:ext cx="6403056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limit: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any_integer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81A1C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"Total:"</a:t>
            </a:r>
            <a:r>
              <a:rPr lang="en-GB" dirty="0"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latin typeface="Share Tech Mono" panose="020B0509050000020004" pitchFamily="49" charset="77"/>
              </a:rPr>
              <a:t>sum_of_even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latin typeface="Share Tech Mono" panose="020B0509050000020004" pitchFamily="49" charset="77"/>
              </a:rPr>
              <a:t>100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endParaRPr lang="en-GB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A92F-4A20-164B-B62E-10E4D15A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0AC8FC8-6FFA-3744-814E-3D4444E1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505797"/>
            <a:ext cx="691668" cy="691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7C0D5-4BA5-5046-ABF3-4ABEE5B78736}"/>
              </a:ext>
            </a:extLst>
          </p:cNvPr>
          <p:cNvSpPr txBox="1"/>
          <p:nvPr/>
        </p:nvSpPr>
        <p:spPr>
          <a:xfrm>
            <a:off x="7499889" y="235308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AE798-52D0-0942-8D1F-1BE7D0FF2465}"/>
              </a:ext>
            </a:extLst>
          </p:cNvPr>
          <p:cNvSpPr txBox="1"/>
          <p:nvPr/>
        </p:nvSpPr>
        <p:spPr>
          <a:xfrm>
            <a:off x="7499889" y="2725221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4D462-CA48-3249-BB81-EC460A3A6DB2}"/>
              </a:ext>
            </a:extLst>
          </p:cNvPr>
          <p:cNvSpPr txBox="1"/>
          <p:nvPr/>
        </p:nvSpPr>
        <p:spPr>
          <a:xfrm>
            <a:off x="7499889" y="312700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7F539-DC35-1E47-B1B5-FBA365BA1E4D}"/>
              </a:ext>
            </a:extLst>
          </p:cNvPr>
          <p:cNvSpPr txBox="1"/>
          <p:nvPr/>
        </p:nvSpPr>
        <p:spPr>
          <a:xfrm>
            <a:off x="7499889" y="345881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3E92BE-7FE3-FB4A-9D79-59D15B87BC92}"/>
              </a:ext>
            </a:extLst>
          </p:cNvPr>
          <p:cNvSpPr txBox="1"/>
          <p:nvPr/>
        </p:nvSpPr>
        <p:spPr>
          <a:xfrm>
            <a:off x="7499889" y="3805177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44FF1-4B43-9B41-942A-D4D76031A2F1}"/>
              </a:ext>
            </a:extLst>
          </p:cNvPr>
          <p:cNvSpPr txBox="1"/>
          <p:nvPr/>
        </p:nvSpPr>
        <p:spPr>
          <a:xfrm>
            <a:off x="7499889" y="422151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2ED8F-45B9-BD44-9FF4-98A8B87DD2C9}"/>
              </a:ext>
            </a:extLst>
          </p:cNvPr>
          <p:cNvSpPr txBox="1"/>
          <p:nvPr/>
        </p:nvSpPr>
        <p:spPr>
          <a:xfrm>
            <a:off x="8737742" y="237106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CB2125-6B9A-6947-81E9-BAA3A2B32BA9}"/>
              </a:ext>
            </a:extLst>
          </p:cNvPr>
          <p:cNvSpPr txBox="1"/>
          <p:nvPr/>
        </p:nvSpPr>
        <p:spPr>
          <a:xfrm>
            <a:off x="8737742" y="274319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2FDE3-BEBE-AB49-9F71-03CD64CC1020}"/>
              </a:ext>
            </a:extLst>
          </p:cNvPr>
          <p:cNvSpPr txBox="1"/>
          <p:nvPr/>
        </p:nvSpPr>
        <p:spPr>
          <a:xfrm>
            <a:off x="8737742" y="314498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34FB2-9311-7A4A-A99F-66C537802B14}"/>
              </a:ext>
            </a:extLst>
          </p:cNvPr>
          <p:cNvSpPr txBox="1"/>
          <p:nvPr/>
        </p:nvSpPr>
        <p:spPr>
          <a:xfrm>
            <a:off x="8737742" y="3476792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53E77-4D61-2E4B-B912-D7309A7E32A1}"/>
              </a:ext>
            </a:extLst>
          </p:cNvPr>
          <p:cNvSpPr txBox="1"/>
          <p:nvPr/>
        </p:nvSpPr>
        <p:spPr>
          <a:xfrm>
            <a:off x="8737742" y="3823154"/>
            <a:ext cx="18598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(LIMIT+1)/2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91568-959E-D145-8854-AE454E538176}"/>
              </a:ext>
            </a:extLst>
          </p:cNvPr>
          <p:cNvSpPr txBox="1"/>
          <p:nvPr/>
        </p:nvSpPr>
        <p:spPr>
          <a:xfrm>
            <a:off x="8737742" y="423949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FB456-4379-CB4B-9C28-FD25A036DD07}"/>
              </a:ext>
            </a:extLst>
          </p:cNvPr>
          <p:cNvSpPr txBox="1"/>
          <p:nvPr/>
        </p:nvSpPr>
        <p:spPr>
          <a:xfrm>
            <a:off x="8318798" y="5509282"/>
            <a:ext cx="2773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6*LIMIT+10 cycles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2B01CC-1705-8D49-89FD-44C637CB8FB7}"/>
              </a:ext>
            </a:extLst>
          </p:cNvPr>
          <p:cNvSpPr txBox="1"/>
          <p:nvPr/>
        </p:nvSpPr>
        <p:spPr>
          <a:xfrm>
            <a:off x="7499889" y="453946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676425-4574-8B4D-8828-095E404130FE}"/>
              </a:ext>
            </a:extLst>
          </p:cNvPr>
          <p:cNvSpPr txBox="1"/>
          <p:nvPr/>
        </p:nvSpPr>
        <p:spPr>
          <a:xfrm>
            <a:off x="8753703" y="462430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77F7A-79B5-0542-88BE-D7CA4CDC74D4}"/>
              </a:ext>
            </a:extLst>
          </p:cNvPr>
          <p:cNvSpPr txBox="1"/>
          <p:nvPr/>
        </p:nvSpPr>
        <p:spPr>
          <a:xfrm>
            <a:off x="7499889" y="19651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E2449-7DB3-2240-B719-5A1D676C0249}"/>
              </a:ext>
            </a:extLst>
          </p:cNvPr>
          <p:cNvSpPr txBox="1"/>
          <p:nvPr/>
        </p:nvSpPr>
        <p:spPr>
          <a:xfrm>
            <a:off x="8725880" y="196516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Frequency</a:t>
            </a:r>
          </a:p>
        </p:txBody>
      </p:sp>
      <p:pic>
        <p:nvPicPr>
          <p:cNvPr id="35" name="Graphic 34" descr="Processor with solid fill">
            <a:extLst>
              <a:ext uri="{FF2B5EF4-FFF2-40B4-BE49-F238E27FC236}">
                <a16:creationId xmlns:a16="http://schemas.microsoft.com/office/drawing/2014/main" id="{01FF9EB7-5A8A-FE46-A904-516077AB3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1001" y="5430585"/>
            <a:ext cx="523220" cy="523220"/>
          </a:xfrm>
          <a:prstGeom prst="rect">
            <a:avLst/>
          </a:prstGeom>
        </p:spPr>
      </p:pic>
      <p:pic>
        <p:nvPicPr>
          <p:cNvPr id="36" name="Graphic 35" descr="Database with solid fill">
            <a:extLst>
              <a:ext uri="{FF2B5EF4-FFF2-40B4-BE49-F238E27FC236}">
                <a16:creationId xmlns:a16="http://schemas.microsoft.com/office/drawing/2014/main" id="{7C349885-361E-D648-9A15-AE6194676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99889" y="6041930"/>
            <a:ext cx="524332" cy="5243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E86EAB-678F-274C-A7AB-AE0990CF7D6A}"/>
              </a:ext>
            </a:extLst>
          </p:cNvPr>
          <p:cNvSpPr txBox="1"/>
          <p:nvPr/>
        </p:nvSpPr>
        <p:spPr>
          <a:xfrm>
            <a:off x="8290975" y="6118296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5 cells</a:t>
            </a:r>
          </a:p>
        </p:txBody>
      </p:sp>
    </p:spTree>
    <p:extLst>
      <p:ext uri="{BB962C8B-B14F-4D97-AF65-F5344CB8AC3E}">
        <p14:creationId xmlns:p14="http://schemas.microsoft.com/office/powerpoint/2010/main" val="168526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Efficiency is </a:t>
                </a:r>
                <a:r>
                  <a:rPr lang="en-NO" sz="4000" dirty="0">
                    <a:solidFill>
                      <a:schemeClr val="accent3"/>
                    </a:solidFill>
                  </a:rPr>
                  <a:t>a function of the input size</a:t>
                </a:r>
              </a:p>
              <a:p>
                <a:pPr marL="0" indent="0" algn="ctr">
                  <a:buNone/>
                </a:pPr>
                <a:endParaRPr lang="en-NO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nb-NO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</m:d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∙ℓ+10</m:t>
                      </m:r>
                    </m:oMath>
                  </m:oMathPara>
                </a14:m>
                <a:endParaRPr lang="en-NO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268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User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03EF0-3747-2B4A-8ADD-1F6C53AF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31"/>
            <a:ext cx="52578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81A1C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A3BE8C"/>
                </a:solidFill>
                <a:latin typeface="Share Tech Mono" panose="020B0509050000020004" pitchFamily="49" charset="77"/>
              </a:rPr>
              <a:t>"Total:"</a:t>
            </a:r>
            <a:r>
              <a:rPr lang="en-GB" dirty="0"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latin typeface="Share Tech Mono" panose="020B0509050000020004" pitchFamily="49" charset="77"/>
              </a:rPr>
              <a:t>sum_of_even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latin typeface="Share Tech Mono" panose="020B0509050000020004" pitchFamily="49" charset="77"/>
              </a:rPr>
              <a:t>100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endParaRPr lang="en-GB" dirty="0">
              <a:latin typeface="Share Tech Mono" panose="020B0509050000020004" pitchFamily="49" charset="77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F8B49-2D4B-414C-8945-EE3AE9F0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0763" y="1505797"/>
            <a:ext cx="691668" cy="6916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AD62E3-1D49-EE49-B48B-8933ABF7A42E}"/>
              </a:ext>
            </a:extLst>
          </p:cNvPr>
          <p:cNvSpPr/>
          <p:nvPr/>
        </p:nvSpPr>
        <p:spPr>
          <a:xfrm>
            <a:off x="2001983" y="3393534"/>
            <a:ext cx="3387436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E884C-090A-7745-A4EB-0A3354B51769}"/>
              </a:ext>
            </a:extLst>
          </p:cNvPr>
          <p:cNvSpPr txBox="1"/>
          <p:nvPr/>
        </p:nvSpPr>
        <p:spPr>
          <a:xfrm>
            <a:off x="6433089" y="248126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17C9B-099C-D74F-86C0-67B4730FE941}"/>
              </a:ext>
            </a:extLst>
          </p:cNvPr>
          <p:cNvSpPr txBox="1"/>
          <p:nvPr/>
        </p:nvSpPr>
        <p:spPr>
          <a:xfrm>
            <a:off x="6433089" y="2853401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11B0C-4E38-2944-919D-0A6A5284A3E4}"/>
              </a:ext>
            </a:extLst>
          </p:cNvPr>
          <p:cNvSpPr txBox="1"/>
          <p:nvPr/>
        </p:nvSpPr>
        <p:spPr>
          <a:xfrm>
            <a:off x="6433089" y="325518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2CCD7-711B-7B44-98A6-05E0BF30B210}"/>
              </a:ext>
            </a:extLst>
          </p:cNvPr>
          <p:cNvSpPr txBox="1"/>
          <p:nvPr/>
        </p:nvSpPr>
        <p:spPr>
          <a:xfrm>
            <a:off x="6433089" y="358699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2D534-DDD9-5140-A083-2BE4F7B27E30}"/>
              </a:ext>
            </a:extLst>
          </p:cNvPr>
          <p:cNvSpPr txBox="1"/>
          <p:nvPr/>
        </p:nvSpPr>
        <p:spPr>
          <a:xfrm>
            <a:off x="6433089" y="3933357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D1B44-C28F-D74C-A070-E92FBF11A925}"/>
              </a:ext>
            </a:extLst>
          </p:cNvPr>
          <p:cNvSpPr txBox="1"/>
          <p:nvPr/>
        </p:nvSpPr>
        <p:spPr>
          <a:xfrm>
            <a:off x="6433089" y="4349694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D649D-5709-454D-AAD8-C57424BBE43E}"/>
              </a:ext>
            </a:extLst>
          </p:cNvPr>
          <p:cNvSpPr txBox="1"/>
          <p:nvPr/>
        </p:nvSpPr>
        <p:spPr>
          <a:xfrm>
            <a:off x="7670942" y="249924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080BC-F10B-E74B-BBBA-6DB1A2615147}"/>
              </a:ext>
            </a:extLst>
          </p:cNvPr>
          <p:cNvSpPr txBox="1"/>
          <p:nvPr/>
        </p:nvSpPr>
        <p:spPr>
          <a:xfrm>
            <a:off x="7670942" y="287137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4F632-5E0E-B44F-A022-4D35775F2220}"/>
              </a:ext>
            </a:extLst>
          </p:cNvPr>
          <p:cNvSpPr txBox="1"/>
          <p:nvPr/>
        </p:nvSpPr>
        <p:spPr>
          <a:xfrm>
            <a:off x="7670942" y="327316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02A1F-29B8-4046-BBAD-5076EC08BB1A}"/>
              </a:ext>
            </a:extLst>
          </p:cNvPr>
          <p:cNvSpPr txBox="1"/>
          <p:nvPr/>
        </p:nvSpPr>
        <p:spPr>
          <a:xfrm>
            <a:off x="7670942" y="3604972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4A3CC-0980-A144-BE2C-F4C3387B422B}"/>
              </a:ext>
            </a:extLst>
          </p:cNvPr>
          <p:cNvSpPr txBox="1"/>
          <p:nvPr/>
        </p:nvSpPr>
        <p:spPr>
          <a:xfrm>
            <a:off x="7670942" y="3951334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E426-0743-474D-B940-3A2DDAE2FC48}"/>
              </a:ext>
            </a:extLst>
          </p:cNvPr>
          <p:cNvSpPr txBox="1"/>
          <p:nvPr/>
        </p:nvSpPr>
        <p:spPr>
          <a:xfrm>
            <a:off x="7670942" y="436767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32FDB-CFCB-714A-94E7-1EA4D491F262}"/>
              </a:ext>
            </a:extLst>
          </p:cNvPr>
          <p:cNvSpPr txBox="1"/>
          <p:nvPr/>
        </p:nvSpPr>
        <p:spPr>
          <a:xfrm>
            <a:off x="6433089" y="466764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F19C0-5706-4145-8CAD-F123BB0731DA}"/>
              </a:ext>
            </a:extLst>
          </p:cNvPr>
          <p:cNvSpPr txBox="1"/>
          <p:nvPr/>
        </p:nvSpPr>
        <p:spPr>
          <a:xfrm>
            <a:off x="7686903" y="4752488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423CA-6807-2A4E-B7DD-26784B58461A}"/>
              </a:ext>
            </a:extLst>
          </p:cNvPr>
          <p:cNvSpPr txBox="1"/>
          <p:nvPr/>
        </p:nvSpPr>
        <p:spPr>
          <a:xfrm>
            <a:off x="6433089" y="20933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C83D7-3D63-6647-91DE-24F9835A115B}"/>
              </a:ext>
            </a:extLst>
          </p:cNvPr>
          <p:cNvSpPr txBox="1"/>
          <p:nvPr/>
        </p:nvSpPr>
        <p:spPr>
          <a:xfrm>
            <a:off x="7659080" y="209334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Frequency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2F72F-3E63-1F4D-9247-5B2D30686480}"/>
              </a:ext>
            </a:extLst>
          </p:cNvPr>
          <p:cNvSpPr/>
          <p:nvPr/>
        </p:nvSpPr>
        <p:spPr>
          <a:xfrm>
            <a:off x="2595203" y="4083650"/>
            <a:ext cx="3057452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785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599-65E0-054E-A1A5-9706B7D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5DB3D8-F5D2-734B-B285-9BAD35F6D5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329952"/>
              </p:ext>
            </p:extLst>
          </p:nvPr>
        </p:nvGraphicFramePr>
        <p:xfrm>
          <a:off x="3969328" y="186718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C986-43C0-8F46-BB45-F50C3A5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3855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most cycles?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input only even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20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03EF0-3747-2B4A-8ADD-1F6C53AF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31"/>
            <a:ext cx="5257800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3F8B49-2D4B-414C-8945-EE3AE9F06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0763" y="1505797"/>
            <a:ext cx="691668" cy="6916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7AD62E3-1D49-EE49-B48B-8933ABF7A42E}"/>
              </a:ext>
            </a:extLst>
          </p:cNvPr>
          <p:cNvSpPr/>
          <p:nvPr/>
        </p:nvSpPr>
        <p:spPr>
          <a:xfrm>
            <a:off x="1993458" y="3863664"/>
            <a:ext cx="3387436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E884C-090A-7745-A4EB-0A3354B51769}"/>
              </a:ext>
            </a:extLst>
          </p:cNvPr>
          <p:cNvSpPr txBox="1"/>
          <p:nvPr/>
        </p:nvSpPr>
        <p:spPr>
          <a:xfrm>
            <a:off x="6433089" y="256439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17C9B-099C-D74F-86C0-67B4730FE941}"/>
              </a:ext>
            </a:extLst>
          </p:cNvPr>
          <p:cNvSpPr txBox="1"/>
          <p:nvPr/>
        </p:nvSpPr>
        <p:spPr>
          <a:xfrm>
            <a:off x="6433089" y="302069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11B0C-4E38-2944-919D-0A6A5284A3E4}"/>
              </a:ext>
            </a:extLst>
          </p:cNvPr>
          <p:cNvSpPr txBox="1"/>
          <p:nvPr/>
        </p:nvSpPr>
        <p:spPr>
          <a:xfrm>
            <a:off x="6433089" y="340915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2CCD7-711B-7B44-98A6-05E0BF30B210}"/>
              </a:ext>
            </a:extLst>
          </p:cNvPr>
          <p:cNvSpPr txBox="1"/>
          <p:nvPr/>
        </p:nvSpPr>
        <p:spPr>
          <a:xfrm>
            <a:off x="6433089" y="381945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2D534-DDD9-5140-A083-2BE4F7B27E30}"/>
              </a:ext>
            </a:extLst>
          </p:cNvPr>
          <p:cNvSpPr txBox="1"/>
          <p:nvPr/>
        </p:nvSpPr>
        <p:spPr>
          <a:xfrm>
            <a:off x="6433089" y="4182769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D1B44-C28F-D74C-A070-E92FBF11A925}"/>
              </a:ext>
            </a:extLst>
          </p:cNvPr>
          <p:cNvSpPr txBox="1"/>
          <p:nvPr/>
        </p:nvSpPr>
        <p:spPr>
          <a:xfrm>
            <a:off x="6433089" y="459570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D649D-5709-454D-AAD8-C57424BBE43E}"/>
              </a:ext>
            </a:extLst>
          </p:cNvPr>
          <p:cNvSpPr txBox="1"/>
          <p:nvPr/>
        </p:nvSpPr>
        <p:spPr>
          <a:xfrm>
            <a:off x="7670942" y="258237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080BC-F10B-E74B-BBBA-6DB1A2615147}"/>
              </a:ext>
            </a:extLst>
          </p:cNvPr>
          <p:cNvSpPr txBox="1"/>
          <p:nvPr/>
        </p:nvSpPr>
        <p:spPr>
          <a:xfrm>
            <a:off x="7670942" y="3010515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4F632-5E0E-B44F-A022-4D35775F2220}"/>
              </a:ext>
            </a:extLst>
          </p:cNvPr>
          <p:cNvSpPr txBox="1"/>
          <p:nvPr/>
        </p:nvSpPr>
        <p:spPr>
          <a:xfrm>
            <a:off x="7670942" y="3424821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02A1F-29B8-4046-BBAD-5076EC08BB1A}"/>
              </a:ext>
            </a:extLst>
          </p:cNvPr>
          <p:cNvSpPr txBox="1"/>
          <p:nvPr/>
        </p:nvSpPr>
        <p:spPr>
          <a:xfrm>
            <a:off x="7670942" y="3797028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4A3CC-0980-A144-BE2C-F4C3387B422B}"/>
              </a:ext>
            </a:extLst>
          </p:cNvPr>
          <p:cNvSpPr txBox="1"/>
          <p:nvPr/>
        </p:nvSpPr>
        <p:spPr>
          <a:xfrm>
            <a:off x="7659080" y="4213179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9E426-0743-474D-B940-3A2DDAE2FC48}"/>
              </a:ext>
            </a:extLst>
          </p:cNvPr>
          <p:cNvSpPr txBox="1"/>
          <p:nvPr/>
        </p:nvSpPr>
        <p:spPr>
          <a:xfrm>
            <a:off x="7670942" y="4587344"/>
            <a:ext cx="1250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LIMIT+1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32FDB-CFCB-714A-94E7-1EA4D491F262}"/>
              </a:ext>
            </a:extLst>
          </p:cNvPr>
          <p:cNvSpPr txBox="1"/>
          <p:nvPr/>
        </p:nvSpPr>
        <p:spPr>
          <a:xfrm>
            <a:off x="6433089" y="4986313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F19C0-5706-4145-8CAD-F123BB0731DA}"/>
              </a:ext>
            </a:extLst>
          </p:cNvPr>
          <p:cNvSpPr txBox="1"/>
          <p:nvPr/>
        </p:nvSpPr>
        <p:spPr>
          <a:xfrm>
            <a:off x="7670942" y="500024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2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423CA-6807-2A4E-B7DD-26784B58461A}"/>
              </a:ext>
            </a:extLst>
          </p:cNvPr>
          <p:cNvSpPr txBox="1"/>
          <p:nvPr/>
        </p:nvSpPr>
        <p:spPr>
          <a:xfrm>
            <a:off x="6433089" y="21764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C83D7-3D63-6647-91DE-24F9835A115B}"/>
              </a:ext>
            </a:extLst>
          </p:cNvPr>
          <p:cNvSpPr txBox="1"/>
          <p:nvPr/>
        </p:nvSpPr>
        <p:spPr>
          <a:xfrm>
            <a:off x="7659080" y="217647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Frequency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A2F72F-3E63-1F4D-9247-5B2D30686480}"/>
              </a:ext>
            </a:extLst>
          </p:cNvPr>
          <p:cNvSpPr/>
          <p:nvPr/>
        </p:nvSpPr>
        <p:spPr>
          <a:xfrm>
            <a:off x="2570914" y="4660591"/>
            <a:ext cx="3057452" cy="305630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A9902F-FCFC-8346-89AB-1D8DA8C2444D}"/>
              </a:ext>
            </a:extLst>
          </p:cNvPr>
          <p:cNvSpPr txBox="1"/>
          <p:nvPr/>
        </p:nvSpPr>
        <p:spPr>
          <a:xfrm>
            <a:off x="9084470" y="5510314"/>
            <a:ext cx="2396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Share Tech Mono" panose="020B0509050000020004" pitchFamily="49" charset="77"/>
              </a:rPr>
              <a:t>7*LIMIT+11</a:t>
            </a:r>
          </a:p>
        </p:txBody>
      </p:sp>
    </p:spTree>
    <p:extLst>
      <p:ext uri="{BB962C8B-B14F-4D97-AF65-F5344CB8AC3E}">
        <p14:creationId xmlns:p14="http://schemas.microsoft.com/office/powerpoint/2010/main" val="387018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6421</TotalTime>
  <Words>2064</Words>
  <Application>Microsoft Macintosh PowerPoint</Application>
  <PresentationFormat>Widescreen</PresentationFormat>
  <Paragraphs>343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Analysis</vt:lpstr>
      <vt:lpstr>User-inputs</vt:lpstr>
      <vt:lpstr>Agenda</vt:lpstr>
      <vt:lpstr>Parameters</vt:lpstr>
      <vt:lpstr>Takeaway #1</vt:lpstr>
      <vt:lpstr>User Inputs</vt:lpstr>
      <vt:lpstr>Algorithm Analysis</vt:lpstr>
      <vt:lpstr>Worse Case  Runtime Efficiency</vt:lpstr>
      <vt:lpstr>Worse Case  Runtime Efficiency</vt:lpstr>
      <vt:lpstr>Best Case  Runtime Efficiency</vt:lpstr>
      <vt:lpstr>Best Case  Runtime Efficiency</vt:lpstr>
      <vt:lpstr>Average Case Runtime Efficiency</vt:lpstr>
      <vt:lpstr>Average Case: Making Hypothesis Runtime Efficiency</vt:lpstr>
      <vt:lpstr>Probability</vt:lpstr>
      <vt:lpstr>Average Case, Take #2 Runtime Efficiency</vt:lpstr>
      <vt:lpstr>Average Case</vt:lpstr>
      <vt:lpstr>Takeaway #2</vt:lpstr>
      <vt:lpstr>Algorithm Analysis</vt:lpstr>
      <vt:lpstr>Recap</vt:lpstr>
      <vt:lpstr>Lab Session</vt:lpstr>
      <vt:lpstr>Drawing Triangle Problem 1</vt:lpstr>
      <vt:lpstr>Rock Paper Scissor Problem 2</vt:lpstr>
      <vt:lpstr>Maximum Problem 3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Franck Chauvel</dc:creator>
  <cp:lastModifiedBy>Franck Chauvel</cp:lastModifiedBy>
  <cp:revision>9</cp:revision>
  <dcterms:created xsi:type="dcterms:W3CDTF">2021-08-13T19:21:30Z</dcterms:created>
  <dcterms:modified xsi:type="dcterms:W3CDTF">2021-08-31T04:29:29Z</dcterms:modified>
</cp:coreProperties>
</file>