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62" r:id="rId2"/>
    <p:sldId id="264" r:id="rId3"/>
    <p:sldId id="277" r:id="rId4"/>
    <p:sldId id="268" r:id="rId5"/>
    <p:sldId id="260" r:id="rId6"/>
    <p:sldId id="281" r:id="rId7"/>
    <p:sldId id="265" r:id="rId8"/>
    <p:sldId id="266" r:id="rId9"/>
    <p:sldId id="283" r:id="rId10"/>
    <p:sldId id="282" r:id="rId11"/>
    <p:sldId id="284" r:id="rId12"/>
    <p:sldId id="286" r:id="rId13"/>
    <p:sldId id="267" r:id="rId14"/>
    <p:sldId id="285" r:id="rId15"/>
    <p:sldId id="269" r:id="rId16"/>
    <p:sldId id="275" r:id="rId17"/>
    <p:sldId id="263" r:id="rId18"/>
    <p:sldId id="290" r:id="rId19"/>
    <p:sldId id="270" r:id="rId20"/>
    <p:sldId id="287" r:id="rId21"/>
    <p:sldId id="288" r:id="rId22"/>
    <p:sldId id="276" r:id="rId23"/>
    <p:sldId id="274" r:id="rId24"/>
    <p:sldId id="278" r:id="rId25"/>
    <p:sldId id="261" r:id="rId26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440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14/11/2021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ortran_language_features#Arrays_intrinsic_functions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gadget/computer/2016/09/30/commodore-64-autofficina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What about Cloud and multicore architectures?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13 / Lecture 1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D1E008-5A56-044E-96D9-BFA2EA091EFC}"/>
              </a:ext>
            </a:extLst>
          </p:cNvPr>
          <p:cNvCxnSpPr/>
          <p:nvPr/>
        </p:nvCxnSpPr>
        <p:spPr>
          <a:xfrm>
            <a:off x="2456329" y="5571428"/>
            <a:ext cx="8139953" cy="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C46DBCA-6E6F-8945-8483-0A8B0479D611}"/>
              </a:ext>
            </a:extLst>
          </p:cNvPr>
          <p:cNvCxnSpPr/>
          <p:nvPr/>
        </p:nvCxnSpPr>
        <p:spPr>
          <a:xfrm>
            <a:off x="2456329" y="4639099"/>
            <a:ext cx="8139953" cy="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3773F34-2093-4D42-A762-2DCB330956AC}"/>
              </a:ext>
            </a:extLst>
          </p:cNvPr>
          <p:cNvCxnSpPr/>
          <p:nvPr/>
        </p:nvCxnSpPr>
        <p:spPr>
          <a:xfrm>
            <a:off x="2456329" y="3778488"/>
            <a:ext cx="8139953" cy="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F827E1B-02BC-D047-A638-D59FDFFA9F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NO" dirty="0"/>
                  <a:t>Parallel Linear Search</a:t>
                </a:r>
                <a:br>
                  <a:rPr lang="en-NO" dirty="0"/>
                </a:br>
                <a:r>
                  <a:rPr lang="en-NO" sz="2700" dirty="0">
                    <a:latin typeface="Montserrat" pitchFamily="2" charset="77"/>
                  </a:rPr>
                  <a:t>With only </a:t>
                </a:r>
                <a14:m>
                  <m:oMath xmlns:m="http://schemas.openxmlformats.org/officeDocument/2006/math">
                    <m:r>
                      <a:rPr lang="nb-NO" sz="27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NO" sz="2700" dirty="0">
                    <a:latin typeface="Montserrat" pitchFamily="2" charset="77"/>
                  </a:rPr>
                  <a:t> Processors</a:t>
                </a:r>
                <a:endParaRPr lang="en-NO" sz="27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F827E1B-02BC-D047-A638-D59FDFFA9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010" b="-1313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CA745-1D7D-D146-8509-327E1F1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05B775-8634-6640-BA42-ECC33B2E2874}"/>
              </a:ext>
            </a:extLst>
          </p:cNvPr>
          <p:cNvGrpSpPr/>
          <p:nvPr/>
        </p:nvGrpSpPr>
        <p:grpSpPr>
          <a:xfrm>
            <a:off x="3026360" y="1947219"/>
            <a:ext cx="772511" cy="869308"/>
            <a:chOff x="2017986" y="2173437"/>
            <a:chExt cx="772511" cy="8693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921EE-1440-5D4B-B3C4-AACB6CC8F6E2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0A79B-C391-EB44-B52C-2E35EBFF0C86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7D34F45-5377-B446-BE21-FBB06A072D3B}"/>
              </a:ext>
            </a:extLst>
          </p:cNvPr>
          <p:cNvGrpSpPr/>
          <p:nvPr/>
        </p:nvGrpSpPr>
        <p:grpSpPr>
          <a:xfrm>
            <a:off x="3935505" y="1947219"/>
            <a:ext cx="772511" cy="869308"/>
            <a:chOff x="2017986" y="2173437"/>
            <a:chExt cx="772511" cy="8693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88DC27-458C-BA4F-AB64-62BB28F248FE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489186-4914-8A47-9342-EC86706413B2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A361B6-932B-754F-B1C3-637923AF2073}"/>
              </a:ext>
            </a:extLst>
          </p:cNvPr>
          <p:cNvGrpSpPr/>
          <p:nvPr/>
        </p:nvGrpSpPr>
        <p:grpSpPr>
          <a:xfrm>
            <a:off x="4844650" y="1947219"/>
            <a:ext cx="772511" cy="869308"/>
            <a:chOff x="2017986" y="2173437"/>
            <a:chExt cx="772511" cy="8693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F13FB6-6D35-9F47-9874-66164935C831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8D4F75-B490-AC4C-A80E-59935C65F31B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B835A2-229E-0342-AB53-8563DDF78092}"/>
              </a:ext>
            </a:extLst>
          </p:cNvPr>
          <p:cNvGrpSpPr/>
          <p:nvPr/>
        </p:nvGrpSpPr>
        <p:grpSpPr>
          <a:xfrm>
            <a:off x="5753795" y="1947219"/>
            <a:ext cx="772511" cy="869308"/>
            <a:chOff x="2017986" y="2173437"/>
            <a:chExt cx="772511" cy="8693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25FE5B-A7ED-0E42-A35C-7897F2AAC546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1B1372-22B2-E441-9815-60E15EC0B57B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74DCB4-3C03-604C-A3F3-55C77274C4EA}"/>
              </a:ext>
            </a:extLst>
          </p:cNvPr>
          <p:cNvGrpSpPr/>
          <p:nvPr/>
        </p:nvGrpSpPr>
        <p:grpSpPr>
          <a:xfrm>
            <a:off x="6662940" y="1947219"/>
            <a:ext cx="772511" cy="869308"/>
            <a:chOff x="2017986" y="2173437"/>
            <a:chExt cx="772511" cy="86930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27C359-EA82-1B4A-8E86-EB581E4B4950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524CCD-AA6B-204A-859B-5605F9FF9329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BB5BC2-9DF0-F04A-B53C-C4AEFDE2E55C}"/>
              </a:ext>
            </a:extLst>
          </p:cNvPr>
          <p:cNvGrpSpPr/>
          <p:nvPr/>
        </p:nvGrpSpPr>
        <p:grpSpPr>
          <a:xfrm>
            <a:off x="7572085" y="1947219"/>
            <a:ext cx="772511" cy="869308"/>
            <a:chOff x="2017986" y="2173437"/>
            <a:chExt cx="772511" cy="86930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CC92F6-07CE-4F48-B6D7-7927DC97DFAB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F2DE46-EB18-F14B-84F3-DAC077110596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BA5F38-AF8C-5A47-8EE6-3DDD13CD9536}"/>
              </a:ext>
            </a:extLst>
          </p:cNvPr>
          <p:cNvGrpSpPr/>
          <p:nvPr/>
        </p:nvGrpSpPr>
        <p:grpSpPr>
          <a:xfrm>
            <a:off x="8481230" y="1947219"/>
            <a:ext cx="772511" cy="869308"/>
            <a:chOff x="2017986" y="2173437"/>
            <a:chExt cx="772511" cy="8693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4C931-7275-7747-AE70-98B7E7603665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D841B6-5F40-8144-8BC6-12645302B1A5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07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A17621-CA2D-C743-993C-F3F7B9FC4DBD}"/>
              </a:ext>
            </a:extLst>
          </p:cNvPr>
          <p:cNvGrpSpPr/>
          <p:nvPr/>
        </p:nvGrpSpPr>
        <p:grpSpPr>
          <a:xfrm>
            <a:off x="9390375" y="1947219"/>
            <a:ext cx="772511" cy="869308"/>
            <a:chOff x="2017986" y="2173437"/>
            <a:chExt cx="772511" cy="86930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6AB706-16A2-9D46-84F5-685760336844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C0D779-0AAE-ED40-BFBB-02C8C4948F80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83013D3-9EA6-4344-936D-A0500EAB7FD8}"/>
                  </a:ext>
                </a:extLst>
              </p:cNvPr>
              <p:cNvSpPr/>
              <p:nvPr/>
            </p:nvSpPr>
            <p:spPr>
              <a:xfrm>
                <a:off x="3137699" y="3463289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83013D3-9EA6-4344-936D-A0500EAB7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99" y="3463289"/>
                <a:ext cx="571368" cy="57136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DBDFC76-8ADC-B44C-9C0A-69EFC00E01D5}"/>
                  </a:ext>
                </a:extLst>
              </p:cNvPr>
              <p:cNvSpPr/>
              <p:nvPr/>
            </p:nvSpPr>
            <p:spPr>
              <a:xfrm>
                <a:off x="4038471" y="3463289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DBDFC76-8ADC-B44C-9C0A-69EFC00E0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471" y="3463289"/>
                <a:ext cx="571368" cy="57136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504F6DA-81DC-DB49-ACA3-D39BF52E22F6}"/>
                  </a:ext>
                </a:extLst>
              </p:cNvPr>
              <p:cNvSpPr/>
              <p:nvPr/>
            </p:nvSpPr>
            <p:spPr>
              <a:xfrm>
                <a:off x="4939243" y="3463289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504F6DA-81DC-DB49-ACA3-D39BF52E2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243" y="3463289"/>
                <a:ext cx="571368" cy="57136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E87C6D8-BE7F-A145-9A56-2366ADE777C8}"/>
                  </a:ext>
                </a:extLst>
              </p:cNvPr>
              <p:cNvSpPr/>
              <p:nvPr/>
            </p:nvSpPr>
            <p:spPr>
              <a:xfrm>
                <a:off x="3134350" y="4349856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E87C6D8-BE7F-A145-9A56-2366ADE77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350" y="4349856"/>
                <a:ext cx="571368" cy="5713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52802DA-2EF1-094D-9C25-A7FB818397D5}"/>
                  </a:ext>
                </a:extLst>
              </p:cNvPr>
              <p:cNvSpPr/>
              <p:nvPr/>
            </p:nvSpPr>
            <p:spPr>
              <a:xfrm>
                <a:off x="4043495" y="4349856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52802DA-2EF1-094D-9C25-A7FB81839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495" y="4349856"/>
                <a:ext cx="571368" cy="57136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ED2CEDB-B99D-4B44-91E9-9E1C4AEEF562}"/>
                  </a:ext>
                </a:extLst>
              </p:cNvPr>
              <p:cNvSpPr/>
              <p:nvPr/>
            </p:nvSpPr>
            <p:spPr>
              <a:xfrm>
                <a:off x="4952640" y="4349856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ED2CEDB-B99D-4B44-91E9-9E1C4AEEF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640" y="4349856"/>
                <a:ext cx="571368" cy="5713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2633E16-9AB1-E044-B5BD-438FFAF5A88E}"/>
                  </a:ext>
                </a:extLst>
              </p:cNvPr>
              <p:cNvSpPr/>
              <p:nvPr/>
            </p:nvSpPr>
            <p:spPr>
              <a:xfrm>
                <a:off x="3058614" y="5214026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2633E16-9AB1-E044-B5BD-438FFAF5A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614" y="5214026"/>
                <a:ext cx="571368" cy="57136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BDF1CC7-770D-FA4D-9792-3253CFDE9FC1}"/>
                  </a:ext>
                </a:extLst>
              </p:cNvPr>
              <p:cNvSpPr/>
              <p:nvPr/>
            </p:nvSpPr>
            <p:spPr>
              <a:xfrm>
                <a:off x="3967759" y="5214026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BDF1CC7-770D-FA4D-9792-3253CFDE9F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759" y="5214026"/>
                <a:ext cx="571368" cy="57136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D83A4F-9F65-DF48-AD45-516E4D0EF87E}"/>
              </a:ext>
            </a:extLst>
          </p:cNvPr>
          <p:cNvCxnSpPr>
            <a:stCxn id="29" idx="0"/>
            <a:endCxn id="6" idx="2"/>
          </p:cNvCxnSpPr>
          <p:nvPr/>
        </p:nvCxnSpPr>
        <p:spPr>
          <a:xfrm flipH="1" flipV="1">
            <a:off x="3412616" y="2816527"/>
            <a:ext cx="10767" cy="646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DA0BD1-C4A7-5149-9CA9-9FDA25B91196}"/>
              </a:ext>
            </a:extLst>
          </p:cNvPr>
          <p:cNvCxnSpPr>
            <a:cxnSpLocks/>
            <a:stCxn id="30" idx="0"/>
            <a:endCxn id="9" idx="2"/>
          </p:cNvCxnSpPr>
          <p:nvPr/>
        </p:nvCxnSpPr>
        <p:spPr>
          <a:xfrm flipH="1" flipV="1">
            <a:off x="4321761" y="2816527"/>
            <a:ext cx="2394" cy="646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E57380-32CC-194A-88D0-2505EECA1A66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5224927" y="2816527"/>
            <a:ext cx="5979" cy="646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9BF0221-CDA2-284F-AD0D-5AB6D3717E24}"/>
              </a:ext>
            </a:extLst>
          </p:cNvPr>
          <p:cNvCxnSpPr>
            <a:cxnSpLocks/>
            <a:stCxn id="32" idx="0"/>
            <a:endCxn id="15" idx="2"/>
          </p:cNvCxnSpPr>
          <p:nvPr/>
        </p:nvCxnSpPr>
        <p:spPr>
          <a:xfrm rot="5400000" flipH="1" flipV="1">
            <a:off x="4013378" y="2223184"/>
            <a:ext cx="1533329" cy="2720017"/>
          </a:xfrm>
          <a:prstGeom prst="bentConnector3">
            <a:avLst>
              <a:gd name="adj1" fmla="val 1258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3F50E46-A27F-784A-9F7F-1E0228CBADB9}"/>
              </a:ext>
            </a:extLst>
          </p:cNvPr>
          <p:cNvCxnSpPr>
            <a:cxnSpLocks/>
            <a:stCxn id="33" idx="0"/>
            <a:endCxn id="18" idx="2"/>
          </p:cNvCxnSpPr>
          <p:nvPr/>
        </p:nvCxnSpPr>
        <p:spPr>
          <a:xfrm rot="5400000" flipH="1" flipV="1">
            <a:off x="4922523" y="2223184"/>
            <a:ext cx="1533329" cy="2720017"/>
          </a:xfrm>
          <a:prstGeom prst="bentConnector3">
            <a:avLst>
              <a:gd name="adj1" fmla="val 1258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33E398-463B-4C43-A4E4-DF8431183274}"/>
              </a:ext>
            </a:extLst>
          </p:cNvPr>
          <p:cNvCxnSpPr>
            <a:cxnSpLocks/>
            <a:stCxn id="34" idx="0"/>
            <a:endCxn id="21" idx="2"/>
          </p:cNvCxnSpPr>
          <p:nvPr/>
        </p:nvCxnSpPr>
        <p:spPr>
          <a:xfrm rot="5400000" flipH="1" flipV="1">
            <a:off x="5831668" y="2223184"/>
            <a:ext cx="1533329" cy="2720017"/>
          </a:xfrm>
          <a:prstGeom prst="bentConnector3">
            <a:avLst>
              <a:gd name="adj1" fmla="val 1258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CE9D9A-5AE2-EA44-AD9C-723E44C0791F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rot="5400000" flipH="1" flipV="1">
            <a:off x="4907143" y="1253683"/>
            <a:ext cx="2397499" cy="5523188"/>
          </a:xfrm>
          <a:prstGeom prst="bentConnector3">
            <a:avLst>
              <a:gd name="adj1" fmla="val 662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38C786-A7B1-FE47-87FF-3211BDBDBA82}"/>
              </a:ext>
            </a:extLst>
          </p:cNvPr>
          <p:cNvCxnSpPr>
            <a:cxnSpLocks/>
            <a:stCxn id="36" idx="0"/>
            <a:endCxn id="27" idx="2"/>
          </p:cNvCxnSpPr>
          <p:nvPr/>
        </p:nvCxnSpPr>
        <p:spPr>
          <a:xfrm rot="5400000" flipH="1" flipV="1">
            <a:off x="5816288" y="1253683"/>
            <a:ext cx="2397499" cy="5523188"/>
          </a:xfrm>
          <a:prstGeom prst="bentConnector3">
            <a:avLst>
              <a:gd name="adj1" fmla="val 662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49AE644-910B-9F40-B29F-6093E7877CF4}"/>
              </a:ext>
            </a:extLst>
          </p:cNvPr>
          <p:cNvSpPr txBox="1"/>
          <p:nvPr/>
        </p:nvSpPr>
        <p:spPr>
          <a:xfrm>
            <a:off x="1110914" y="3599513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time =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5E5C46-D440-884D-9755-097776551809}"/>
              </a:ext>
            </a:extLst>
          </p:cNvPr>
          <p:cNvSpPr txBox="1"/>
          <p:nvPr/>
        </p:nvSpPr>
        <p:spPr>
          <a:xfrm>
            <a:off x="1060628" y="442491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time =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057E1-9D61-A049-A523-A55CE9C8C16C}"/>
              </a:ext>
            </a:extLst>
          </p:cNvPr>
          <p:cNvSpPr txBox="1"/>
          <p:nvPr/>
        </p:nvSpPr>
        <p:spPr>
          <a:xfrm>
            <a:off x="1060627" y="5386762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time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6B7864B-B3AE-CA4E-BFAE-400829554AA5}"/>
                  </a:ext>
                </a:extLst>
              </p:cNvPr>
              <p:cNvSpPr/>
              <p:nvPr/>
            </p:nvSpPr>
            <p:spPr>
              <a:xfrm>
                <a:off x="4952640" y="5220219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6B7864B-B3AE-CA4E-BFAE-400829554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640" y="5220219"/>
                <a:ext cx="571368" cy="57136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5072EFD-3614-4E4C-9688-39AA4759AE8F}"/>
                  </a:ext>
                </a:extLst>
              </p:cNvPr>
              <p:cNvSpPr txBox="1"/>
              <p:nvPr/>
            </p:nvSpPr>
            <p:spPr>
              <a:xfrm>
                <a:off x="8175707" y="5571428"/>
                <a:ext cx="3749488" cy="801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skw"/>
                          <m:ctrlP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5072EFD-3614-4E4C-9688-39AA4759A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707" y="5571428"/>
                <a:ext cx="3749488" cy="801310"/>
              </a:xfrm>
              <a:prstGeom prst="rect">
                <a:avLst/>
              </a:prstGeom>
              <a:blipFill>
                <a:blip r:embed="rId12"/>
                <a:stretch>
                  <a:fillRect t="-156250" r="-5743" b="-23906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25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8110-A184-ED45-9B4A-4021935A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With Too Many Processors</a:t>
            </a:r>
            <a:endParaRPr lang="en-NO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3DC3A-70ED-2046-95B1-252D5576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3B5703-D358-C242-8C2D-E0BD3FF2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334"/>
            <a:ext cx="10515600" cy="4651748"/>
          </a:xfrm>
          <a:solidFill>
            <a:schemeClr val="bg2"/>
          </a:solidFill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contains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givenArray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expected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givenArray.length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processorCount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bucket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processorId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bucket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givenArray.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givenArray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bucket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expected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bucket;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bucket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processorId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System.out.println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3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D1E008-5A56-044E-96D9-BFA2EA091EFC}"/>
              </a:ext>
            </a:extLst>
          </p:cNvPr>
          <p:cNvCxnSpPr/>
          <p:nvPr/>
        </p:nvCxnSpPr>
        <p:spPr>
          <a:xfrm>
            <a:off x="2671481" y="5950177"/>
            <a:ext cx="8139953" cy="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C46DBCA-6E6F-8945-8483-0A8B0479D611}"/>
              </a:ext>
            </a:extLst>
          </p:cNvPr>
          <p:cNvCxnSpPr/>
          <p:nvPr/>
        </p:nvCxnSpPr>
        <p:spPr>
          <a:xfrm>
            <a:off x="2671482" y="4920566"/>
            <a:ext cx="8139953" cy="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3773F34-2093-4D42-A762-2DCB330956AC}"/>
              </a:ext>
            </a:extLst>
          </p:cNvPr>
          <p:cNvCxnSpPr/>
          <p:nvPr/>
        </p:nvCxnSpPr>
        <p:spPr>
          <a:xfrm>
            <a:off x="2671482" y="3760037"/>
            <a:ext cx="8139953" cy="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27E1B-02BC-D047-A638-D59FDFFA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Vector Sum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CA745-1D7D-D146-8509-327E1F1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05B775-8634-6640-BA42-ECC33B2E2874}"/>
              </a:ext>
            </a:extLst>
          </p:cNvPr>
          <p:cNvGrpSpPr/>
          <p:nvPr/>
        </p:nvGrpSpPr>
        <p:grpSpPr>
          <a:xfrm>
            <a:off x="3241513" y="1928768"/>
            <a:ext cx="772511" cy="869308"/>
            <a:chOff x="2017986" y="2173437"/>
            <a:chExt cx="772511" cy="8693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921EE-1440-5D4B-B3C4-AACB6CC8F6E2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0A79B-C391-EB44-B52C-2E35EBFF0C86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7D34F45-5377-B446-BE21-FBB06A072D3B}"/>
              </a:ext>
            </a:extLst>
          </p:cNvPr>
          <p:cNvGrpSpPr/>
          <p:nvPr/>
        </p:nvGrpSpPr>
        <p:grpSpPr>
          <a:xfrm>
            <a:off x="4150658" y="1928768"/>
            <a:ext cx="772511" cy="869308"/>
            <a:chOff x="2017986" y="2173437"/>
            <a:chExt cx="772511" cy="8693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88DC27-458C-BA4F-AB64-62BB28F248FE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489186-4914-8A47-9342-EC86706413B2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A361B6-932B-754F-B1C3-637923AF2073}"/>
              </a:ext>
            </a:extLst>
          </p:cNvPr>
          <p:cNvGrpSpPr/>
          <p:nvPr/>
        </p:nvGrpSpPr>
        <p:grpSpPr>
          <a:xfrm>
            <a:off x="5059803" y="1928768"/>
            <a:ext cx="772511" cy="869308"/>
            <a:chOff x="2017986" y="2173437"/>
            <a:chExt cx="772511" cy="8693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F13FB6-6D35-9F47-9874-66164935C831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8D4F75-B490-AC4C-A80E-59935C65F31B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B835A2-229E-0342-AB53-8563DDF78092}"/>
              </a:ext>
            </a:extLst>
          </p:cNvPr>
          <p:cNvGrpSpPr/>
          <p:nvPr/>
        </p:nvGrpSpPr>
        <p:grpSpPr>
          <a:xfrm>
            <a:off x="5968948" y="1928768"/>
            <a:ext cx="772511" cy="869308"/>
            <a:chOff x="2017986" y="2173437"/>
            <a:chExt cx="772511" cy="8693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25FE5B-A7ED-0E42-A35C-7897F2AAC546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1B1372-22B2-E441-9815-60E15EC0B57B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74DCB4-3C03-604C-A3F3-55C77274C4EA}"/>
              </a:ext>
            </a:extLst>
          </p:cNvPr>
          <p:cNvGrpSpPr/>
          <p:nvPr/>
        </p:nvGrpSpPr>
        <p:grpSpPr>
          <a:xfrm>
            <a:off x="6878093" y="1928768"/>
            <a:ext cx="772511" cy="869308"/>
            <a:chOff x="2017986" y="2173437"/>
            <a:chExt cx="772511" cy="86930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27C359-EA82-1B4A-8E86-EB581E4B4950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524CCD-AA6B-204A-859B-5605F9FF9329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BB5BC2-9DF0-F04A-B53C-C4AEFDE2E55C}"/>
              </a:ext>
            </a:extLst>
          </p:cNvPr>
          <p:cNvGrpSpPr/>
          <p:nvPr/>
        </p:nvGrpSpPr>
        <p:grpSpPr>
          <a:xfrm>
            <a:off x="7787238" y="1928768"/>
            <a:ext cx="772511" cy="869308"/>
            <a:chOff x="2017986" y="2173437"/>
            <a:chExt cx="772511" cy="86930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CC92F6-07CE-4F48-B6D7-7927DC97DFAB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F2DE46-EB18-F14B-84F3-DAC077110596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BA5F38-AF8C-5A47-8EE6-3DDD13CD9536}"/>
              </a:ext>
            </a:extLst>
          </p:cNvPr>
          <p:cNvGrpSpPr/>
          <p:nvPr/>
        </p:nvGrpSpPr>
        <p:grpSpPr>
          <a:xfrm>
            <a:off x="8696383" y="1928768"/>
            <a:ext cx="772511" cy="869308"/>
            <a:chOff x="2017986" y="2173437"/>
            <a:chExt cx="772511" cy="8693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4C931-7275-7747-AE70-98B7E7603665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D841B6-5F40-8144-8BC6-12645302B1A5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07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A17621-CA2D-C743-993C-F3F7B9FC4DBD}"/>
              </a:ext>
            </a:extLst>
          </p:cNvPr>
          <p:cNvGrpSpPr/>
          <p:nvPr/>
        </p:nvGrpSpPr>
        <p:grpSpPr>
          <a:xfrm>
            <a:off x="9605528" y="1928768"/>
            <a:ext cx="772511" cy="869308"/>
            <a:chOff x="2017986" y="2173437"/>
            <a:chExt cx="772511" cy="86930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6AB706-16A2-9D46-84F5-685760336844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C0D779-0AAE-ED40-BFBB-02C8C4948F80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83013D3-9EA6-4344-936D-A0500EAB7FD8}"/>
                  </a:ext>
                </a:extLst>
              </p:cNvPr>
              <p:cNvSpPr/>
              <p:nvPr/>
            </p:nvSpPr>
            <p:spPr>
              <a:xfrm>
                <a:off x="3347302" y="3478569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83013D3-9EA6-4344-936D-A0500EAB7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302" y="3478569"/>
                <a:ext cx="571368" cy="57136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D83A4F-9F65-DF48-AD45-516E4D0EF87E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>
            <a:off x="3627769" y="2798076"/>
            <a:ext cx="5217" cy="680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E57380-32CC-194A-88D0-2505EECA1A66}"/>
              </a:ext>
            </a:extLst>
          </p:cNvPr>
          <p:cNvCxnSpPr>
            <a:cxnSpLocks/>
            <a:stCxn id="9" idx="2"/>
            <a:endCxn id="29" idx="7"/>
          </p:cNvCxnSpPr>
          <p:nvPr/>
        </p:nvCxnSpPr>
        <p:spPr>
          <a:xfrm flipH="1">
            <a:off x="3834995" y="2798076"/>
            <a:ext cx="701919" cy="764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49AE644-910B-9F40-B29F-6093E7877CF4}"/>
              </a:ext>
            </a:extLst>
          </p:cNvPr>
          <p:cNvSpPr txBox="1"/>
          <p:nvPr/>
        </p:nvSpPr>
        <p:spPr>
          <a:xfrm>
            <a:off x="1326067" y="3581062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time =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5E5C46-D440-884D-9755-097776551809}"/>
              </a:ext>
            </a:extLst>
          </p:cNvPr>
          <p:cNvSpPr txBox="1"/>
          <p:nvPr/>
        </p:nvSpPr>
        <p:spPr>
          <a:xfrm>
            <a:off x="1275781" y="470638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time =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057E1-9D61-A049-A523-A55CE9C8C16C}"/>
              </a:ext>
            </a:extLst>
          </p:cNvPr>
          <p:cNvSpPr txBox="1"/>
          <p:nvPr/>
        </p:nvSpPr>
        <p:spPr>
          <a:xfrm>
            <a:off x="1275779" y="5765511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time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53F6ED2-60BE-E040-8604-600353FD1FBD}"/>
                  </a:ext>
                </a:extLst>
              </p:cNvPr>
              <p:cNvSpPr/>
              <p:nvPr/>
            </p:nvSpPr>
            <p:spPr>
              <a:xfrm>
                <a:off x="5158322" y="3484783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53F6ED2-60BE-E040-8604-600353FD1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322" y="3484783"/>
                <a:ext cx="571368" cy="57136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3B0817-FFC8-AC4E-8D89-0CAD1F71E060}"/>
              </a:ext>
            </a:extLst>
          </p:cNvPr>
          <p:cNvCxnSpPr>
            <a:cxnSpLocks/>
            <a:stCxn id="12" idx="2"/>
            <a:endCxn id="57" idx="0"/>
          </p:cNvCxnSpPr>
          <p:nvPr/>
        </p:nvCxnSpPr>
        <p:spPr>
          <a:xfrm flipH="1">
            <a:off x="5444006" y="2798076"/>
            <a:ext cx="2053" cy="686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59E24A-652B-2C4F-A62C-58B4DACACBDE}"/>
              </a:ext>
            </a:extLst>
          </p:cNvPr>
          <p:cNvCxnSpPr>
            <a:cxnSpLocks/>
            <a:stCxn id="15" idx="2"/>
            <a:endCxn id="57" idx="7"/>
          </p:cNvCxnSpPr>
          <p:nvPr/>
        </p:nvCxnSpPr>
        <p:spPr>
          <a:xfrm flipH="1">
            <a:off x="5646015" y="2798076"/>
            <a:ext cx="709189" cy="770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C20C84-086C-D84B-99EE-A11CB140C666}"/>
                  </a:ext>
                </a:extLst>
              </p:cNvPr>
              <p:cNvSpPr/>
              <p:nvPr/>
            </p:nvSpPr>
            <p:spPr>
              <a:xfrm>
                <a:off x="6989400" y="3474627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C20C84-086C-D84B-99EE-A11CB140C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400" y="3474627"/>
                <a:ext cx="571368" cy="57136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5258A9-94C0-9442-B10C-3A3E92B73E02}"/>
              </a:ext>
            </a:extLst>
          </p:cNvPr>
          <p:cNvCxnSpPr>
            <a:cxnSpLocks/>
            <a:stCxn id="18" idx="2"/>
            <a:endCxn id="60" idx="0"/>
          </p:cNvCxnSpPr>
          <p:nvPr/>
        </p:nvCxnSpPr>
        <p:spPr>
          <a:xfrm>
            <a:off x="7264349" y="2798076"/>
            <a:ext cx="10735" cy="676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499D4C7-2363-5F4E-8552-0AC42BCEFEB5}"/>
              </a:ext>
            </a:extLst>
          </p:cNvPr>
          <p:cNvCxnSpPr>
            <a:cxnSpLocks/>
            <a:stCxn id="21" idx="2"/>
            <a:endCxn id="60" idx="7"/>
          </p:cNvCxnSpPr>
          <p:nvPr/>
        </p:nvCxnSpPr>
        <p:spPr>
          <a:xfrm flipH="1">
            <a:off x="7477093" y="2798076"/>
            <a:ext cx="696401" cy="760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2FD6F97-6240-384C-84FA-028B860826B6}"/>
                  </a:ext>
                </a:extLst>
              </p:cNvPr>
              <p:cNvSpPr/>
              <p:nvPr/>
            </p:nvSpPr>
            <p:spPr>
              <a:xfrm>
                <a:off x="8815528" y="3438595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2FD6F97-6240-384C-84FA-028B86082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528" y="3438595"/>
                <a:ext cx="571368" cy="57136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E47045F-21F7-3345-A6D5-9B0ED0799B47}"/>
              </a:ext>
            </a:extLst>
          </p:cNvPr>
          <p:cNvCxnSpPr>
            <a:cxnSpLocks/>
            <a:stCxn id="24" idx="2"/>
            <a:endCxn id="63" idx="0"/>
          </p:cNvCxnSpPr>
          <p:nvPr/>
        </p:nvCxnSpPr>
        <p:spPr>
          <a:xfrm>
            <a:off x="9082639" y="2798076"/>
            <a:ext cx="18573" cy="640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8CC5E42-BA6A-7C4C-8B6A-F947376310CA}"/>
              </a:ext>
            </a:extLst>
          </p:cNvPr>
          <p:cNvCxnSpPr>
            <a:cxnSpLocks/>
            <a:stCxn id="27" idx="2"/>
            <a:endCxn id="63" idx="7"/>
          </p:cNvCxnSpPr>
          <p:nvPr/>
        </p:nvCxnSpPr>
        <p:spPr>
          <a:xfrm flipH="1">
            <a:off x="9303221" y="2798076"/>
            <a:ext cx="688563" cy="724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2A34C52-8B06-3E45-9A26-E840A6EAC19F}"/>
                  </a:ext>
                </a:extLst>
              </p:cNvPr>
              <p:cNvSpPr/>
              <p:nvPr/>
            </p:nvSpPr>
            <p:spPr>
              <a:xfrm>
                <a:off x="3348362" y="4588313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2A34C52-8B06-3E45-9A26-E840A6EAC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62" y="4588313"/>
                <a:ext cx="571368" cy="5713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4F7C913-B39A-B842-B811-84DC073BFAFB}"/>
              </a:ext>
            </a:extLst>
          </p:cNvPr>
          <p:cNvCxnSpPr>
            <a:cxnSpLocks/>
            <a:stCxn id="29" idx="4"/>
            <a:endCxn id="66" idx="0"/>
          </p:cNvCxnSpPr>
          <p:nvPr/>
        </p:nvCxnSpPr>
        <p:spPr>
          <a:xfrm>
            <a:off x="3632986" y="4049937"/>
            <a:ext cx="1060" cy="538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1886187-C810-154D-B237-4D752A2076D7}"/>
              </a:ext>
            </a:extLst>
          </p:cNvPr>
          <p:cNvCxnSpPr>
            <a:cxnSpLocks/>
            <a:stCxn id="57" idx="3"/>
            <a:endCxn id="66" idx="7"/>
          </p:cNvCxnSpPr>
          <p:nvPr/>
        </p:nvCxnSpPr>
        <p:spPr>
          <a:xfrm flipH="1">
            <a:off x="3836055" y="3972476"/>
            <a:ext cx="1405942" cy="699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4D798C9-B525-1B48-8293-11E05F4DFE77}"/>
                  </a:ext>
                </a:extLst>
              </p:cNvPr>
              <p:cNvSpPr/>
              <p:nvPr/>
            </p:nvSpPr>
            <p:spPr>
              <a:xfrm>
                <a:off x="6997723" y="4591857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4D798C9-B525-1B48-8293-11E05F4DF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723" y="4591857"/>
                <a:ext cx="571368" cy="57136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6D97F1D-93C8-7942-BC3E-18BD815CCCE1}"/>
              </a:ext>
            </a:extLst>
          </p:cNvPr>
          <p:cNvCxnSpPr>
            <a:cxnSpLocks/>
            <a:stCxn id="60" idx="4"/>
            <a:endCxn id="69" idx="0"/>
          </p:cNvCxnSpPr>
          <p:nvPr/>
        </p:nvCxnSpPr>
        <p:spPr>
          <a:xfrm>
            <a:off x="7275084" y="4045995"/>
            <a:ext cx="8323" cy="545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2DD855-FFD1-E247-A0AE-62F527CBE6C7}"/>
              </a:ext>
            </a:extLst>
          </p:cNvPr>
          <p:cNvCxnSpPr>
            <a:cxnSpLocks/>
            <a:stCxn id="63" idx="3"/>
            <a:endCxn id="69" idx="7"/>
          </p:cNvCxnSpPr>
          <p:nvPr/>
        </p:nvCxnSpPr>
        <p:spPr>
          <a:xfrm flipH="1">
            <a:off x="7485416" y="3926288"/>
            <a:ext cx="1413787" cy="749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A533E73-99BD-BC40-B22C-285101795EDC}"/>
                  </a:ext>
                </a:extLst>
              </p:cNvPr>
              <p:cNvSpPr/>
              <p:nvPr/>
            </p:nvSpPr>
            <p:spPr>
              <a:xfrm>
                <a:off x="3341167" y="5698057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A533E73-99BD-BC40-B22C-285101795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167" y="5698057"/>
                <a:ext cx="571368" cy="5713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8270A52-4E45-A348-9F9D-5FCCF6906876}"/>
              </a:ext>
            </a:extLst>
          </p:cNvPr>
          <p:cNvCxnSpPr>
            <a:cxnSpLocks/>
            <a:stCxn id="66" idx="4"/>
            <a:endCxn id="72" idx="0"/>
          </p:cNvCxnSpPr>
          <p:nvPr/>
        </p:nvCxnSpPr>
        <p:spPr>
          <a:xfrm flipH="1">
            <a:off x="3626851" y="5159681"/>
            <a:ext cx="7195" cy="538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B0095CE-01F9-0E43-9573-3993AD734D96}"/>
              </a:ext>
            </a:extLst>
          </p:cNvPr>
          <p:cNvCxnSpPr>
            <a:cxnSpLocks/>
            <a:stCxn id="69" idx="3"/>
            <a:endCxn id="72" idx="7"/>
          </p:cNvCxnSpPr>
          <p:nvPr/>
        </p:nvCxnSpPr>
        <p:spPr>
          <a:xfrm flipH="1">
            <a:off x="3828860" y="5079550"/>
            <a:ext cx="3252538" cy="702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3A8DE0B7-3801-AB4E-A585-F835326CE9B6}"/>
                  </a:ext>
                </a:extLst>
              </p:cNvPr>
              <p:cNvSpPr txBox="1"/>
              <p:nvPr/>
            </p:nvSpPr>
            <p:spPr>
              <a:xfrm>
                <a:off x="7569091" y="5560806"/>
                <a:ext cx="42659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nb-NO" sz="4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nb-NO" sz="40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nb-NO" sz="40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3A8DE0B7-3801-AB4E-A585-F835326CE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091" y="5560806"/>
                <a:ext cx="4265975" cy="707886"/>
              </a:xfrm>
              <a:prstGeom prst="rect">
                <a:avLst/>
              </a:prstGeom>
              <a:blipFill>
                <a:blip r:embed="rId9"/>
                <a:stretch>
                  <a:fillRect r="-893" b="-2631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93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0B9A-EFA5-3941-8C46-A5E89900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Alternative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E3D2B-C2A0-6D42-8776-5C43D448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6282" y="6332415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4A094-7EA7-E54B-8F3B-B2EE046D256F}"/>
              </a:ext>
            </a:extLst>
          </p:cNvPr>
          <p:cNvSpPr txBox="1"/>
          <p:nvPr/>
        </p:nvSpPr>
        <p:spPr>
          <a:xfrm>
            <a:off x="4732200" y="3013501"/>
            <a:ext cx="2220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b="1" dirty="0">
                <a:latin typeface="Montserrat" pitchFamily="2" charset="77"/>
              </a:rPr>
              <a:t>SISD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Uniprocessor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568D2-2472-BB43-B400-6A55DF179CEE}"/>
              </a:ext>
            </a:extLst>
          </p:cNvPr>
          <p:cNvSpPr txBox="1"/>
          <p:nvPr/>
        </p:nvSpPr>
        <p:spPr>
          <a:xfrm>
            <a:off x="7876048" y="3013500"/>
            <a:ext cx="2763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b="1" dirty="0">
                <a:solidFill>
                  <a:schemeClr val="accent3"/>
                </a:solidFill>
                <a:latin typeface="Montserrat" pitchFamily="2" charset="77"/>
              </a:rPr>
              <a:t>SIMD</a:t>
            </a: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Vector Machines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22019-AE07-3646-8D67-B60E7735EB03}"/>
              </a:ext>
            </a:extLst>
          </p:cNvPr>
          <p:cNvSpPr txBox="1"/>
          <p:nvPr/>
        </p:nvSpPr>
        <p:spPr>
          <a:xfrm>
            <a:off x="4633619" y="4920938"/>
            <a:ext cx="2417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b="1" dirty="0">
                <a:latin typeface="Montserrat" pitchFamily="2" charset="77"/>
              </a:rPr>
              <a:t>MISD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Data Pipelines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340363-1640-8948-A748-C46EA9A2DDCA}"/>
              </a:ext>
            </a:extLst>
          </p:cNvPr>
          <p:cNvSpPr txBox="1"/>
          <p:nvPr/>
        </p:nvSpPr>
        <p:spPr>
          <a:xfrm>
            <a:off x="7879286" y="4920938"/>
            <a:ext cx="2683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b="1" dirty="0">
                <a:latin typeface="Montserrat" pitchFamily="2" charset="77"/>
              </a:rPr>
              <a:t>MIMD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Multi-Computer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74DD2-5A93-774C-8CFE-9DE43B24A665}"/>
              </a:ext>
            </a:extLst>
          </p:cNvPr>
          <p:cNvSpPr txBox="1"/>
          <p:nvPr/>
        </p:nvSpPr>
        <p:spPr>
          <a:xfrm>
            <a:off x="1968283" y="3105832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single</a:t>
            </a:r>
          </a:p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instruction stream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CE3DE8-31C1-3541-ADDC-0554AC5DAE8F}"/>
              </a:ext>
            </a:extLst>
          </p:cNvPr>
          <p:cNvSpPr txBox="1"/>
          <p:nvPr/>
        </p:nvSpPr>
        <p:spPr>
          <a:xfrm>
            <a:off x="1968283" y="5013270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mutliple</a:t>
            </a:r>
          </a:p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instruction stream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DF2A0-F679-A94A-A63B-FCA3AB9A68D0}"/>
              </a:ext>
            </a:extLst>
          </p:cNvPr>
          <p:cNvSpPr txBox="1"/>
          <p:nvPr/>
        </p:nvSpPr>
        <p:spPr>
          <a:xfrm>
            <a:off x="5048793" y="2048148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single</a:t>
            </a:r>
          </a:p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 stream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E7D8F6-4544-9D4C-82BF-D06E103C66B0}"/>
              </a:ext>
            </a:extLst>
          </p:cNvPr>
          <p:cNvSpPr txBox="1"/>
          <p:nvPr/>
        </p:nvSpPr>
        <p:spPr>
          <a:xfrm>
            <a:off x="8427515" y="2018541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multiple</a:t>
            </a:r>
          </a:p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 stream</a:t>
            </a:r>
          </a:p>
        </p:txBody>
      </p:sp>
    </p:spTree>
    <p:extLst>
      <p:ext uri="{BB962C8B-B14F-4D97-AF65-F5344CB8AC3E}">
        <p14:creationId xmlns:p14="http://schemas.microsoft.com/office/powerpoint/2010/main" val="384587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D0D8-1AF3-D64A-82EA-A0B53F9D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Concurrent Accesses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8CA0-BE6A-E945-BA1C-311723DF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6681"/>
            <a:ext cx="10515600" cy="381028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NO" sz="3600" dirty="0"/>
              <a:t>What happens when </a:t>
            </a:r>
            <a:br>
              <a:rPr lang="en-NO" sz="3600" dirty="0"/>
            </a:br>
            <a:r>
              <a:rPr lang="en-NO" sz="3600" dirty="0">
                <a:solidFill>
                  <a:schemeClr val="accent3"/>
                </a:solidFill>
              </a:rPr>
              <a:t>many processors </a:t>
            </a:r>
            <a:br>
              <a:rPr lang="en-NO" sz="3600" dirty="0"/>
            </a:br>
            <a:r>
              <a:rPr lang="en-NO" sz="3600" dirty="0"/>
              <a:t>access the </a:t>
            </a:r>
            <a:r>
              <a:rPr lang="en-NO" sz="3600" dirty="0">
                <a:solidFill>
                  <a:schemeClr val="accent3"/>
                </a:solidFill>
              </a:rPr>
              <a:t>same memory cell </a:t>
            </a:r>
            <a:br>
              <a:rPr lang="en-NO" sz="3600" dirty="0"/>
            </a:br>
            <a:r>
              <a:rPr lang="en-NO" sz="3600" dirty="0"/>
              <a:t>at the </a:t>
            </a:r>
            <a:r>
              <a:rPr lang="en-NO" sz="3600" dirty="0">
                <a:solidFill>
                  <a:schemeClr val="accent3"/>
                </a:solidFill>
              </a:rPr>
              <a:t>same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E3A81-5A4C-954C-BA62-D1129669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989866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DDFB-CB9C-5446-B632-4AA63CC6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P-RAM Flavors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5BE4C-8BC2-AB41-B015-4FB91797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2BE14F-C0D6-514D-9B70-037BA59FAFE7}"/>
              </a:ext>
            </a:extLst>
          </p:cNvPr>
          <p:cNvSpPr txBox="1"/>
          <p:nvPr/>
        </p:nvSpPr>
        <p:spPr>
          <a:xfrm>
            <a:off x="5207910" y="3205333"/>
            <a:ext cx="1181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b="1" dirty="0">
                <a:latin typeface="Montserrat" pitchFamily="2" charset="77"/>
              </a:rPr>
              <a:t>EREW</a:t>
            </a:r>
            <a:endParaRPr lang="en-NO" sz="2400" dirty="0">
              <a:latin typeface="Montserrat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749294-EABE-864F-A058-77BD2B2E0E78}"/>
              </a:ext>
            </a:extLst>
          </p:cNvPr>
          <p:cNvSpPr txBox="1"/>
          <p:nvPr/>
        </p:nvSpPr>
        <p:spPr>
          <a:xfrm>
            <a:off x="2971316" y="3105832"/>
            <a:ext cx="1255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Exclsuive</a:t>
            </a:r>
          </a:p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Reads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6AA33-786A-7B44-BCDE-1CD46C5D472D}"/>
              </a:ext>
            </a:extLst>
          </p:cNvPr>
          <p:cNvSpPr txBox="1"/>
          <p:nvPr/>
        </p:nvSpPr>
        <p:spPr>
          <a:xfrm>
            <a:off x="2758117" y="5013270"/>
            <a:ext cx="1468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Concurrent</a:t>
            </a:r>
            <a:b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Reads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9AFB61-4BC7-7B40-B29F-51DAD78E26FF}"/>
              </a:ext>
            </a:extLst>
          </p:cNvPr>
          <p:cNvSpPr txBox="1"/>
          <p:nvPr/>
        </p:nvSpPr>
        <p:spPr>
          <a:xfrm>
            <a:off x="5175050" y="2048148"/>
            <a:ext cx="1247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exclusive</a:t>
            </a:r>
          </a:p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Writes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FD6F01-3D2E-9B4B-A21C-8A40CE1CCE9B}"/>
              </a:ext>
            </a:extLst>
          </p:cNvPr>
          <p:cNvSpPr txBox="1"/>
          <p:nvPr/>
        </p:nvSpPr>
        <p:spPr>
          <a:xfrm>
            <a:off x="8402287" y="2018541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Concurrent </a:t>
            </a:r>
          </a:p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Writes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0EB38C-5978-9747-8A04-412BDEE7C85E}"/>
              </a:ext>
            </a:extLst>
          </p:cNvPr>
          <p:cNvSpPr txBox="1"/>
          <p:nvPr/>
        </p:nvSpPr>
        <p:spPr>
          <a:xfrm>
            <a:off x="8577010" y="3194939"/>
            <a:ext cx="1200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b="1" dirty="0">
                <a:latin typeface="Montserrat" pitchFamily="2" charset="77"/>
              </a:rPr>
              <a:t>ERCW</a:t>
            </a:r>
            <a:endParaRPr lang="en-NO" sz="2400" dirty="0">
              <a:latin typeface="Montserrat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9CE2A7-2B94-E24F-985E-2B7D5AB8D2AA}"/>
              </a:ext>
            </a:extLst>
          </p:cNvPr>
          <p:cNvSpPr txBox="1"/>
          <p:nvPr/>
        </p:nvSpPr>
        <p:spPr>
          <a:xfrm>
            <a:off x="5165432" y="5113309"/>
            <a:ext cx="1200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b="1" dirty="0">
                <a:latin typeface="Montserrat" pitchFamily="2" charset="77"/>
              </a:rPr>
              <a:t>CREW</a:t>
            </a:r>
            <a:endParaRPr lang="en-NO" sz="2400" dirty="0">
              <a:latin typeface="Montserrat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2C7D19-35F5-E145-89A5-36E534AC4A23}"/>
              </a:ext>
            </a:extLst>
          </p:cNvPr>
          <p:cNvSpPr txBox="1"/>
          <p:nvPr/>
        </p:nvSpPr>
        <p:spPr>
          <a:xfrm>
            <a:off x="8534532" y="5102915"/>
            <a:ext cx="122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b="1" dirty="0">
                <a:latin typeface="Montserrat" pitchFamily="2" charset="77"/>
              </a:rPr>
              <a:t>CRCW</a:t>
            </a:r>
            <a:endParaRPr lang="en-NO" sz="24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15281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2E75-75CD-4C40-B34D-7FF5B86C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CRCW P-RAM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272A-7FF9-2A44-AEF5-BFD298AFF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GB" i="1" dirty="0"/>
              <a:t>Common</a:t>
            </a:r>
            <a:r>
              <a:rPr lang="en-GB" dirty="0"/>
              <a:t>—all processors write the same value; otherwise is illegal</a:t>
            </a:r>
          </a:p>
          <a:p>
            <a:pPr>
              <a:lnSpc>
                <a:spcPct val="150000"/>
              </a:lnSpc>
            </a:pPr>
            <a:r>
              <a:rPr lang="en-GB" i="1" dirty="0"/>
              <a:t>Arbitrary</a:t>
            </a:r>
            <a:r>
              <a:rPr lang="en-GB" dirty="0"/>
              <a:t>—only one arbitrary attempt is successful, others retire</a:t>
            </a:r>
          </a:p>
          <a:p>
            <a:pPr>
              <a:lnSpc>
                <a:spcPct val="150000"/>
              </a:lnSpc>
            </a:pPr>
            <a:r>
              <a:rPr lang="en-GB" i="1" dirty="0"/>
              <a:t>Priority</a:t>
            </a:r>
            <a:r>
              <a:rPr lang="en-GB" dirty="0"/>
              <a:t>—processor rank indicates who gets to write</a:t>
            </a:r>
          </a:p>
          <a:p>
            <a:pPr>
              <a:lnSpc>
                <a:spcPct val="150000"/>
              </a:lnSpc>
            </a:pPr>
            <a:r>
              <a:rPr lang="en-GB" dirty="0"/>
              <a:t>Another kind of </a:t>
            </a:r>
            <a:r>
              <a:rPr lang="en-GB" i="1" dirty="0">
                <a:hlinkClick r:id="rId2" tooltip="Fortran language features"/>
              </a:rPr>
              <a:t>array reduction</a:t>
            </a:r>
            <a:r>
              <a:rPr lang="en-GB" dirty="0"/>
              <a:t> operation like SUM, Logical AND or MAX.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E4B5F-850C-F54D-8161-C4663EFD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133006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Efficiencies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4817D-5D0E-7B42-A774-6908BB6F7BA3}"/>
              </a:ext>
            </a:extLst>
          </p:cNvPr>
          <p:cNvSpPr txBox="1"/>
          <p:nvPr/>
        </p:nvSpPr>
        <p:spPr>
          <a:xfrm>
            <a:off x="6083715" y="3037622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50419B-3BAB-5F4B-A2A8-D3BB348743A5}"/>
                  </a:ext>
                </a:extLst>
              </p:cNvPr>
              <p:cNvSpPr txBox="1"/>
              <p:nvPr/>
            </p:nvSpPr>
            <p:spPr>
              <a:xfrm>
                <a:off x="5106443" y="4554973"/>
                <a:ext cx="2948884" cy="1160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50419B-3BAB-5F4B-A2A8-D3BB34874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443" y="4554973"/>
                <a:ext cx="2948884" cy="1160061"/>
              </a:xfrm>
              <a:prstGeom prst="rect">
                <a:avLst/>
              </a:prstGeom>
              <a:blipFill>
                <a:blip r:embed="rId2"/>
                <a:stretch>
                  <a:fillRect t="-96774" b="-15161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CB4AEA3-D529-5345-ABFA-6D0AA7B8B273}"/>
              </a:ext>
            </a:extLst>
          </p:cNvPr>
          <p:cNvSpPr txBox="1"/>
          <p:nvPr/>
        </p:nvSpPr>
        <p:spPr>
          <a:xfrm>
            <a:off x="4824501" y="3539296"/>
            <a:ext cx="3539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total 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number of instructions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performed across processors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726B9-B62F-B84A-81CF-EC2A61CAD662}"/>
                  </a:ext>
                </a:extLst>
              </p:cNvPr>
              <p:cNvSpPr txBox="1"/>
              <p:nvPr/>
            </p:nvSpPr>
            <p:spPr>
              <a:xfrm>
                <a:off x="1657534" y="5817141"/>
                <a:ext cx="9915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726B9-B62F-B84A-81CF-EC2A61CAD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534" y="5817141"/>
                <a:ext cx="991553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B693CC-4B61-8F42-9804-705591B7B0EA}"/>
              </a:ext>
            </a:extLst>
          </p:cNvPr>
          <p:cNvSpPr txBox="1"/>
          <p:nvPr/>
        </p:nvSpPr>
        <p:spPr>
          <a:xfrm>
            <a:off x="520888" y="5253783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(number of processor active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at a given time 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9DEEC-730F-7A48-859E-99F8FED41795}"/>
              </a:ext>
            </a:extLst>
          </p:cNvPr>
          <p:cNvSpPr txBox="1"/>
          <p:nvPr/>
        </p:nvSpPr>
        <p:spPr>
          <a:xfrm>
            <a:off x="1325839" y="4814337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Active Processors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6E5B2D-F409-3E47-90BD-6B82ECD593D4}"/>
              </a:ext>
            </a:extLst>
          </p:cNvPr>
          <p:cNvSpPr txBox="1"/>
          <p:nvPr/>
        </p:nvSpPr>
        <p:spPr>
          <a:xfrm>
            <a:off x="1732799" y="264156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7C72B-6601-A24D-9C16-F27D5CD52BD7}"/>
              </a:ext>
            </a:extLst>
          </p:cNvPr>
          <p:cNvSpPr txBox="1"/>
          <p:nvPr/>
        </p:nvSpPr>
        <p:spPr>
          <a:xfrm>
            <a:off x="748553" y="3111644"/>
            <a:ext cx="269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number of time steps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with p processors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E99AA-89AD-D649-8083-163CF0AA1180}"/>
              </a:ext>
            </a:extLst>
          </p:cNvPr>
          <p:cNvSpPr txBox="1"/>
          <p:nvPr/>
        </p:nvSpPr>
        <p:spPr>
          <a:xfrm>
            <a:off x="10472741" y="3254595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Cost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7083BC-852F-7942-BBF6-132D8EC253FD}"/>
              </a:ext>
            </a:extLst>
          </p:cNvPr>
          <p:cNvSpPr txBox="1"/>
          <p:nvPr/>
        </p:nvSpPr>
        <p:spPr>
          <a:xfrm>
            <a:off x="9165210" y="3633245"/>
            <a:ext cx="3026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Cost of have p processor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for t time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E18FC3-ACD5-D942-A3CC-DC3BBEF4A3C8}"/>
                  </a:ext>
                </a:extLst>
              </p:cNvPr>
              <p:cNvSpPr txBox="1"/>
              <p:nvPr/>
            </p:nvSpPr>
            <p:spPr>
              <a:xfrm>
                <a:off x="399490" y="3857658"/>
                <a:ext cx="1271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E18FC3-ACD5-D942-A3CC-DC3BBEF4A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90" y="3857658"/>
                <a:ext cx="1271758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E44EF8-8FF6-D043-B7CD-DCFC52B586FB}"/>
                  </a:ext>
                </a:extLst>
              </p:cNvPr>
              <p:cNvSpPr txBox="1"/>
              <p:nvPr/>
            </p:nvSpPr>
            <p:spPr>
              <a:xfrm>
                <a:off x="2813670" y="3822906"/>
                <a:ext cx="10631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E44EF8-8FF6-D043-B7CD-DCFC52B58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670" y="3822906"/>
                <a:ext cx="1063112" cy="461665"/>
              </a:xfrm>
              <a:prstGeom prst="rect">
                <a:avLst/>
              </a:prstGeom>
              <a:blipFill>
                <a:blip r:embed="rId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5E4C98-726D-6149-A537-F3920154B9D9}"/>
                  </a:ext>
                </a:extLst>
              </p:cNvPr>
              <p:cNvSpPr txBox="1"/>
              <p:nvPr/>
            </p:nvSpPr>
            <p:spPr>
              <a:xfrm>
                <a:off x="1605376" y="3843390"/>
                <a:ext cx="1000146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5E4C98-726D-6149-A537-F3920154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376" y="3843390"/>
                <a:ext cx="1000146" cy="490199"/>
              </a:xfrm>
              <a:prstGeom prst="rect">
                <a:avLst/>
              </a:prstGeom>
              <a:blipFill>
                <a:blip r:embed="rId6"/>
                <a:stretch>
                  <a:fillRect r="-1266" b="-10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C3035B-4530-D942-AFB2-75DF2BB11489}"/>
                  </a:ext>
                </a:extLst>
              </p:cNvPr>
              <p:cNvSpPr txBox="1"/>
              <p:nvPr/>
            </p:nvSpPr>
            <p:spPr>
              <a:xfrm>
                <a:off x="9783321" y="4454690"/>
                <a:ext cx="2252796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C3035B-4530-D942-AFB2-75DF2BB11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321" y="4454690"/>
                <a:ext cx="2252796" cy="490199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50D1-40B5-6143-B716-1F7D7966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Efficiencies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C4067-274E-9440-BEFB-BE3A7607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1399963D-1A9B-194D-BFA7-3B2B19F00F09}"/>
              </a:ext>
            </a:extLst>
          </p:cNvPr>
          <p:cNvSpPr/>
          <p:nvPr/>
        </p:nvSpPr>
        <p:spPr>
          <a:xfrm>
            <a:off x="3453031" y="5126877"/>
            <a:ext cx="6330290" cy="4935"/>
          </a:xfrm>
          <a:custGeom>
            <a:avLst/>
            <a:gdLst>
              <a:gd name="connsiteX0" fmla="*/ -192 w 6330290"/>
              <a:gd name="connsiteY0" fmla="*/ -298 h 4935"/>
              <a:gd name="connsiteX1" fmla="*/ 6330098 w 6330290"/>
              <a:gd name="connsiteY1" fmla="*/ -298 h 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0290" h="4935">
                <a:moveTo>
                  <a:pt x="-192" y="-298"/>
                </a:moveTo>
                <a:lnTo>
                  <a:pt x="6330098" y="-298"/>
                </a:lnTo>
              </a:path>
            </a:pathLst>
          </a:custGeom>
          <a:noFill/>
          <a:ln w="14797" cap="flat">
            <a:solidFill>
              <a:srgbClr val="73809B"/>
            </a:solidFill>
            <a:prstDash val="dash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2FEF2A6E-619B-C44E-8FF7-07E01A6D8665}"/>
              </a:ext>
            </a:extLst>
          </p:cNvPr>
          <p:cNvSpPr/>
          <p:nvPr/>
        </p:nvSpPr>
        <p:spPr>
          <a:xfrm>
            <a:off x="3453031" y="4327296"/>
            <a:ext cx="6330290" cy="4935"/>
          </a:xfrm>
          <a:custGeom>
            <a:avLst/>
            <a:gdLst>
              <a:gd name="connsiteX0" fmla="*/ -192 w 6330290"/>
              <a:gd name="connsiteY0" fmla="*/ -298 h 4935"/>
              <a:gd name="connsiteX1" fmla="*/ 6330098 w 6330290"/>
              <a:gd name="connsiteY1" fmla="*/ -298 h 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0290" h="4935">
                <a:moveTo>
                  <a:pt x="-192" y="-298"/>
                </a:moveTo>
                <a:lnTo>
                  <a:pt x="6330098" y="-298"/>
                </a:lnTo>
              </a:path>
            </a:pathLst>
          </a:custGeom>
          <a:noFill/>
          <a:ln w="14797" cap="flat">
            <a:solidFill>
              <a:srgbClr val="73809B"/>
            </a:solidFill>
            <a:prstDash val="dash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2966AC2F-15C6-D943-9412-9EEF4A0BADF8}"/>
              </a:ext>
            </a:extLst>
          </p:cNvPr>
          <p:cNvSpPr/>
          <p:nvPr/>
        </p:nvSpPr>
        <p:spPr>
          <a:xfrm>
            <a:off x="3453031" y="3424065"/>
            <a:ext cx="6330290" cy="4935"/>
          </a:xfrm>
          <a:custGeom>
            <a:avLst/>
            <a:gdLst>
              <a:gd name="connsiteX0" fmla="*/ -192 w 6330290"/>
              <a:gd name="connsiteY0" fmla="*/ -298 h 4935"/>
              <a:gd name="connsiteX1" fmla="*/ 6330098 w 6330290"/>
              <a:gd name="connsiteY1" fmla="*/ -298 h 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0290" h="4935">
                <a:moveTo>
                  <a:pt x="-192" y="-298"/>
                </a:moveTo>
                <a:lnTo>
                  <a:pt x="6330098" y="-298"/>
                </a:lnTo>
              </a:path>
            </a:pathLst>
          </a:custGeom>
          <a:noFill/>
          <a:ln w="14797" cap="flat">
            <a:solidFill>
              <a:srgbClr val="73809B"/>
            </a:solidFill>
            <a:prstDash val="dash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5FC57CDD-8482-7840-8AA8-ED2A7151853D}"/>
              </a:ext>
            </a:extLst>
          </p:cNvPr>
          <p:cNvSpPr/>
          <p:nvPr/>
        </p:nvSpPr>
        <p:spPr>
          <a:xfrm>
            <a:off x="3890069" y="2296260"/>
            <a:ext cx="602470" cy="380048"/>
          </a:xfrm>
          <a:custGeom>
            <a:avLst/>
            <a:gdLst>
              <a:gd name="connsiteX0" fmla="*/ -192 w 602470"/>
              <a:gd name="connsiteY0" fmla="*/ -298 h 380048"/>
              <a:gd name="connsiteX1" fmla="*/ 602279 w 602470"/>
              <a:gd name="connsiteY1" fmla="*/ -298 h 380048"/>
              <a:gd name="connsiteX2" fmla="*/ 602279 w 602470"/>
              <a:gd name="connsiteY2" fmla="*/ 379750 h 380048"/>
              <a:gd name="connsiteX3" fmla="*/ -192 w 602470"/>
              <a:gd name="connsiteY3" fmla="*/ 379750 h 38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470" h="380048">
                <a:moveTo>
                  <a:pt x="-192" y="-298"/>
                </a:moveTo>
                <a:lnTo>
                  <a:pt x="602279" y="-298"/>
                </a:lnTo>
                <a:lnTo>
                  <a:pt x="602279" y="379750"/>
                </a:lnTo>
                <a:lnTo>
                  <a:pt x="-192" y="379750"/>
                </a:lnTo>
                <a:close/>
              </a:path>
            </a:pathLst>
          </a:custGeom>
          <a:solidFill>
            <a:srgbClr val="5E81AC"/>
          </a:solidFill>
          <a:ln w="9865" cap="flat">
            <a:solidFill>
              <a:srgbClr val="435D7D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4121FB-1890-4A4D-92C1-A967043E80F9}"/>
              </a:ext>
            </a:extLst>
          </p:cNvPr>
          <p:cNvSpPr txBox="1"/>
          <p:nvPr/>
        </p:nvSpPr>
        <p:spPr>
          <a:xfrm>
            <a:off x="4052591" y="2334447"/>
            <a:ext cx="281645" cy="308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ECEFF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42794DC-B20D-1440-BDE0-4684E2E42757}"/>
              </a:ext>
            </a:extLst>
          </p:cNvPr>
          <p:cNvSpPr txBox="1"/>
          <p:nvPr/>
        </p:nvSpPr>
        <p:spPr>
          <a:xfrm>
            <a:off x="4003425" y="2003756"/>
            <a:ext cx="370534" cy="283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73809B"/>
                </a:solidFill>
                <a:latin typeface="Share Tech Mono"/>
                <a:sym typeface="Share Tech Mono"/>
                <a:rtl val="0"/>
              </a:rPr>
              <a:t>00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D1029499-099F-2B48-A685-404B7E79D625}"/>
              </a:ext>
            </a:extLst>
          </p:cNvPr>
          <p:cNvSpPr/>
          <p:nvPr/>
        </p:nvSpPr>
        <p:spPr>
          <a:xfrm>
            <a:off x="4601183" y="2296260"/>
            <a:ext cx="597532" cy="380048"/>
          </a:xfrm>
          <a:custGeom>
            <a:avLst/>
            <a:gdLst>
              <a:gd name="connsiteX0" fmla="*/ -192 w 597532"/>
              <a:gd name="connsiteY0" fmla="*/ -298 h 380048"/>
              <a:gd name="connsiteX1" fmla="*/ 597341 w 597532"/>
              <a:gd name="connsiteY1" fmla="*/ -298 h 380048"/>
              <a:gd name="connsiteX2" fmla="*/ 597341 w 597532"/>
              <a:gd name="connsiteY2" fmla="*/ 379750 h 380048"/>
              <a:gd name="connsiteX3" fmla="*/ -192 w 597532"/>
              <a:gd name="connsiteY3" fmla="*/ 379750 h 38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532" h="380048">
                <a:moveTo>
                  <a:pt x="-192" y="-298"/>
                </a:moveTo>
                <a:lnTo>
                  <a:pt x="597341" y="-298"/>
                </a:lnTo>
                <a:lnTo>
                  <a:pt x="597341" y="379750"/>
                </a:lnTo>
                <a:lnTo>
                  <a:pt x="-192" y="379750"/>
                </a:lnTo>
                <a:close/>
              </a:path>
            </a:pathLst>
          </a:custGeom>
          <a:solidFill>
            <a:srgbClr val="5E81AC"/>
          </a:solidFill>
          <a:ln w="9865" cap="flat">
            <a:solidFill>
              <a:srgbClr val="435D7D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577206-43EE-FC46-BADE-DEACF53130D4}"/>
              </a:ext>
            </a:extLst>
          </p:cNvPr>
          <p:cNvSpPr txBox="1"/>
          <p:nvPr/>
        </p:nvSpPr>
        <p:spPr>
          <a:xfrm>
            <a:off x="4759620" y="2334447"/>
            <a:ext cx="281645" cy="308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ECEFF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2F4E5D-16EB-254B-8ED2-129C502F2630}"/>
              </a:ext>
            </a:extLst>
          </p:cNvPr>
          <p:cNvSpPr txBox="1"/>
          <p:nvPr/>
        </p:nvSpPr>
        <p:spPr>
          <a:xfrm>
            <a:off x="4710454" y="2003756"/>
            <a:ext cx="370534" cy="283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73809B"/>
                </a:solidFill>
                <a:latin typeface="Share Tech Mono"/>
                <a:sym typeface="Share Tech Mono"/>
                <a:rtl val="0"/>
              </a:rPr>
              <a:t>01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38936799-2BB1-D84B-8C92-2D78C6B20E31}"/>
              </a:ext>
            </a:extLst>
          </p:cNvPr>
          <p:cNvSpPr/>
          <p:nvPr/>
        </p:nvSpPr>
        <p:spPr>
          <a:xfrm>
            <a:off x="5307358" y="2296260"/>
            <a:ext cx="597532" cy="380048"/>
          </a:xfrm>
          <a:custGeom>
            <a:avLst/>
            <a:gdLst>
              <a:gd name="connsiteX0" fmla="*/ -192 w 597532"/>
              <a:gd name="connsiteY0" fmla="*/ -298 h 380048"/>
              <a:gd name="connsiteX1" fmla="*/ 597341 w 597532"/>
              <a:gd name="connsiteY1" fmla="*/ -298 h 380048"/>
              <a:gd name="connsiteX2" fmla="*/ 597341 w 597532"/>
              <a:gd name="connsiteY2" fmla="*/ 379750 h 380048"/>
              <a:gd name="connsiteX3" fmla="*/ -192 w 597532"/>
              <a:gd name="connsiteY3" fmla="*/ 379750 h 38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532" h="380048">
                <a:moveTo>
                  <a:pt x="-192" y="-298"/>
                </a:moveTo>
                <a:lnTo>
                  <a:pt x="597341" y="-298"/>
                </a:lnTo>
                <a:lnTo>
                  <a:pt x="597341" y="379750"/>
                </a:lnTo>
                <a:lnTo>
                  <a:pt x="-192" y="379750"/>
                </a:lnTo>
                <a:close/>
              </a:path>
            </a:pathLst>
          </a:custGeom>
          <a:solidFill>
            <a:srgbClr val="5E81AC"/>
          </a:solidFill>
          <a:ln w="9865" cap="flat">
            <a:solidFill>
              <a:srgbClr val="435D7D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8C7353-5369-034A-B284-354FCD9F6699}"/>
              </a:ext>
            </a:extLst>
          </p:cNvPr>
          <p:cNvSpPr txBox="1"/>
          <p:nvPr/>
        </p:nvSpPr>
        <p:spPr>
          <a:xfrm>
            <a:off x="5466644" y="2334447"/>
            <a:ext cx="281645" cy="308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ECEFF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681D3B-15AB-FB44-A1CF-8BBDE5FACE46}"/>
              </a:ext>
            </a:extLst>
          </p:cNvPr>
          <p:cNvSpPr txBox="1"/>
          <p:nvPr/>
        </p:nvSpPr>
        <p:spPr>
          <a:xfrm>
            <a:off x="5417478" y="2003756"/>
            <a:ext cx="370534" cy="283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73809B"/>
                </a:solidFill>
                <a:latin typeface="Share Tech Mono"/>
                <a:sym typeface="Share Tech Mono"/>
                <a:rtl val="0"/>
              </a:rPr>
              <a:t>02</a:t>
            </a: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E4B34F4D-4A78-A042-843C-2F90875AE772}"/>
              </a:ext>
            </a:extLst>
          </p:cNvPr>
          <p:cNvSpPr/>
          <p:nvPr/>
        </p:nvSpPr>
        <p:spPr>
          <a:xfrm>
            <a:off x="6013532" y="2296260"/>
            <a:ext cx="602470" cy="380048"/>
          </a:xfrm>
          <a:custGeom>
            <a:avLst/>
            <a:gdLst>
              <a:gd name="connsiteX0" fmla="*/ -192 w 602470"/>
              <a:gd name="connsiteY0" fmla="*/ -298 h 380048"/>
              <a:gd name="connsiteX1" fmla="*/ 602279 w 602470"/>
              <a:gd name="connsiteY1" fmla="*/ -298 h 380048"/>
              <a:gd name="connsiteX2" fmla="*/ 602279 w 602470"/>
              <a:gd name="connsiteY2" fmla="*/ 379750 h 380048"/>
              <a:gd name="connsiteX3" fmla="*/ -192 w 602470"/>
              <a:gd name="connsiteY3" fmla="*/ 379750 h 38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470" h="380048">
                <a:moveTo>
                  <a:pt x="-192" y="-298"/>
                </a:moveTo>
                <a:lnTo>
                  <a:pt x="602279" y="-298"/>
                </a:lnTo>
                <a:lnTo>
                  <a:pt x="602279" y="379750"/>
                </a:lnTo>
                <a:lnTo>
                  <a:pt x="-192" y="379750"/>
                </a:lnTo>
                <a:close/>
              </a:path>
            </a:pathLst>
          </a:custGeom>
          <a:solidFill>
            <a:srgbClr val="5E81AC"/>
          </a:solidFill>
          <a:ln w="9865" cap="flat">
            <a:solidFill>
              <a:srgbClr val="435D7D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13D97B-3FFF-DD4C-9A7B-63E6D8C38753}"/>
              </a:ext>
            </a:extLst>
          </p:cNvPr>
          <p:cNvSpPr txBox="1"/>
          <p:nvPr/>
        </p:nvSpPr>
        <p:spPr>
          <a:xfrm>
            <a:off x="6173668" y="2334447"/>
            <a:ext cx="281645" cy="308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ECEFF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A04E8DD-24C9-E043-A6C0-2DE6B55F504A}"/>
              </a:ext>
            </a:extLst>
          </p:cNvPr>
          <p:cNvSpPr txBox="1"/>
          <p:nvPr/>
        </p:nvSpPr>
        <p:spPr>
          <a:xfrm>
            <a:off x="6124503" y="2003756"/>
            <a:ext cx="370534" cy="283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73809B"/>
                </a:solidFill>
                <a:latin typeface="Share Tech Mono"/>
                <a:sym typeface="Share Tech Mono"/>
                <a:rtl val="0"/>
              </a:rPr>
              <a:t>03</a:t>
            </a: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77C8B7E2-8710-B04A-8F6C-E55D29E29015}"/>
              </a:ext>
            </a:extLst>
          </p:cNvPr>
          <p:cNvSpPr/>
          <p:nvPr/>
        </p:nvSpPr>
        <p:spPr>
          <a:xfrm>
            <a:off x="6719707" y="2296260"/>
            <a:ext cx="602470" cy="380048"/>
          </a:xfrm>
          <a:custGeom>
            <a:avLst/>
            <a:gdLst>
              <a:gd name="connsiteX0" fmla="*/ -192 w 602470"/>
              <a:gd name="connsiteY0" fmla="*/ -298 h 380048"/>
              <a:gd name="connsiteX1" fmla="*/ 602279 w 602470"/>
              <a:gd name="connsiteY1" fmla="*/ -298 h 380048"/>
              <a:gd name="connsiteX2" fmla="*/ 602279 w 602470"/>
              <a:gd name="connsiteY2" fmla="*/ 379750 h 380048"/>
              <a:gd name="connsiteX3" fmla="*/ -192 w 602470"/>
              <a:gd name="connsiteY3" fmla="*/ 379750 h 38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470" h="380048">
                <a:moveTo>
                  <a:pt x="-192" y="-298"/>
                </a:moveTo>
                <a:lnTo>
                  <a:pt x="602279" y="-298"/>
                </a:lnTo>
                <a:lnTo>
                  <a:pt x="602279" y="379750"/>
                </a:lnTo>
                <a:lnTo>
                  <a:pt x="-192" y="379750"/>
                </a:lnTo>
                <a:close/>
              </a:path>
            </a:pathLst>
          </a:custGeom>
          <a:solidFill>
            <a:srgbClr val="5E81AC"/>
          </a:solidFill>
          <a:ln w="9865" cap="flat">
            <a:solidFill>
              <a:srgbClr val="435D7D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9CC4C8-1751-5F4F-A13C-F4D9D959CCFF}"/>
              </a:ext>
            </a:extLst>
          </p:cNvPr>
          <p:cNvSpPr txBox="1"/>
          <p:nvPr/>
        </p:nvSpPr>
        <p:spPr>
          <a:xfrm>
            <a:off x="6880713" y="2334447"/>
            <a:ext cx="281645" cy="308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ECEFF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15534A-B052-D849-89B7-56C0DFC58FC1}"/>
              </a:ext>
            </a:extLst>
          </p:cNvPr>
          <p:cNvSpPr txBox="1"/>
          <p:nvPr/>
        </p:nvSpPr>
        <p:spPr>
          <a:xfrm>
            <a:off x="6831547" y="2003756"/>
            <a:ext cx="370534" cy="283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73809B"/>
                </a:solidFill>
                <a:latin typeface="Share Tech Mono"/>
                <a:sym typeface="Share Tech Mono"/>
                <a:rtl val="0"/>
              </a:rPr>
              <a:t>04</a:t>
            </a: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B566375E-C7B9-9440-A232-3FF08CBC5718}"/>
              </a:ext>
            </a:extLst>
          </p:cNvPr>
          <p:cNvSpPr/>
          <p:nvPr/>
        </p:nvSpPr>
        <p:spPr>
          <a:xfrm>
            <a:off x="7425882" y="2296260"/>
            <a:ext cx="602470" cy="380048"/>
          </a:xfrm>
          <a:custGeom>
            <a:avLst/>
            <a:gdLst>
              <a:gd name="connsiteX0" fmla="*/ -192 w 602470"/>
              <a:gd name="connsiteY0" fmla="*/ -298 h 380048"/>
              <a:gd name="connsiteX1" fmla="*/ 602279 w 602470"/>
              <a:gd name="connsiteY1" fmla="*/ -298 h 380048"/>
              <a:gd name="connsiteX2" fmla="*/ 602279 w 602470"/>
              <a:gd name="connsiteY2" fmla="*/ 379750 h 380048"/>
              <a:gd name="connsiteX3" fmla="*/ -192 w 602470"/>
              <a:gd name="connsiteY3" fmla="*/ 379750 h 38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470" h="380048">
                <a:moveTo>
                  <a:pt x="-192" y="-298"/>
                </a:moveTo>
                <a:lnTo>
                  <a:pt x="602279" y="-298"/>
                </a:lnTo>
                <a:lnTo>
                  <a:pt x="602279" y="379750"/>
                </a:lnTo>
                <a:lnTo>
                  <a:pt x="-192" y="379750"/>
                </a:lnTo>
                <a:close/>
              </a:path>
            </a:pathLst>
          </a:custGeom>
          <a:solidFill>
            <a:srgbClr val="5E81AC"/>
          </a:solidFill>
          <a:ln w="9865" cap="flat">
            <a:solidFill>
              <a:srgbClr val="435D7D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68DF79-749C-6445-8949-761D4174B0E0}"/>
              </a:ext>
            </a:extLst>
          </p:cNvPr>
          <p:cNvSpPr txBox="1"/>
          <p:nvPr/>
        </p:nvSpPr>
        <p:spPr>
          <a:xfrm>
            <a:off x="7587727" y="2334447"/>
            <a:ext cx="281645" cy="308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ECEFF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9BD94E-40BC-3648-B3AE-4E7180871CE0}"/>
              </a:ext>
            </a:extLst>
          </p:cNvPr>
          <p:cNvSpPr txBox="1"/>
          <p:nvPr/>
        </p:nvSpPr>
        <p:spPr>
          <a:xfrm>
            <a:off x="7538561" y="2003756"/>
            <a:ext cx="370534" cy="283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73809B"/>
                </a:solidFill>
                <a:latin typeface="Share Tech Mono"/>
                <a:sym typeface="Share Tech Mono"/>
                <a:rtl val="0"/>
              </a:rPr>
              <a:t>05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78024CFF-5160-0A45-993C-AABDE492C945}"/>
              </a:ext>
            </a:extLst>
          </p:cNvPr>
          <p:cNvSpPr/>
          <p:nvPr/>
        </p:nvSpPr>
        <p:spPr>
          <a:xfrm>
            <a:off x="8136995" y="2296260"/>
            <a:ext cx="597532" cy="380048"/>
          </a:xfrm>
          <a:custGeom>
            <a:avLst/>
            <a:gdLst>
              <a:gd name="connsiteX0" fmla="*/ -192 w 597532"/>
              <a:gd name="connsiteY0" fmla="*/ -298 h 380048"/>
              <a:gd name="connsiteX1" fmla="*/ 597341 w 597532"/>
              <a:gd name="connsiteY1" fmla="*/ -298 h 380048"/>
              <a:gd name="connsiteX2" fmla="*/ 597341 w 597532"/>
              <a:gd name="connsiteY2" fmla="*/ 379750 h 380048"/>
              <a:gd name="connsiteX3" fmla="*/ -192 w 597532"/>
              <a:gd name="connsiteY3" fmla="*/ 379750 h 38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532" h="380048">
                <a:moveTo>
                  <a:pt x="-192" y="-298"/>
                </a:moveTo>
                <a:lnTo>
                  <a:pt x="597341" y="-298"/>
                </a:lnTo>
                <a:lnTo>
                  <a:pt x="597341" y="379750"/>
                </a:lnTo>
                <a:lnTo>
                  <a:pt x="-192" y="379750"/>
                </a:lnTo>
                <a:close/>
              </a:path>
            </a:pathLst>
          </a:custGeom>
          <a:solidFill>
            <a:srgbClr val="5E81AC"/>
          </a:solidFill>
          <a:ln w="9865" cap="flat">
            <a:solidFill>
              <a:srgbClr val="435D7D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6FA7294-92F8-4646-BAEB-0D3BFDA9514B}"/>
              </a:ext>
            </a:extLst>
          </p:cNvPr>
          <p:cNvSpPr txBox="1"/>
          <p:nvPr/>
        </p:nvSpPr>
        <p:spPr>
          <a:xfrm>
            <a:off x="8294741" y="2334447"/>
            <a:ext cx="281645" cy="308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ECEFF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F45D16-DC16-C94F-A929-81D258C4AF90}"/>
              </a:ext>
            </a:extLst>
          </p:cNvPr>
          <p:cNvSpPr txBox="1"/>
          <p:nvPr/>
        </p:nvSpPr>
        <p:spPr>
          <a:xfrm>
            <a:off x="8245575" y="2003756"/>
            <a:ext cx="370534" cy="283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73809B"/>
                </a:solidFill>
                <a:latin typeface="Share Tech Mono"/>
                <a:sym typeface="Share Tech Mono"/>
                <a:rtl val="0"/>
              </a:rPr>
              <a:t>07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FEB0CB2A-83F6-5D44-A6E0-B47F84499BD5}"/>
              </a:ext>
            </a:extLst>
          </p:cNvPr>
          <p:cNvSpPr/>
          <p:nvPr/>
        </p:nvSpPr>
        <p:spPr>
          <a:xfrm>
            <a:off x="8843170" y="2296260"/>
            <a:ext cx="597532" cy="380048"/>
          </a:xfrm>
          <a:custGeom>
            <a:avLst/>
            <a:gdLst>
              <a:gd name="connsiteX0" fmla="*/ -192 w 597532"/>
              <a:gd name="connsiteY0" fmla="*/ -298 h 380048"/>
              <a:gd name="connsiteX1" fmla="*/ 597341 w 597532"/>
              <a:gd name="connsiteY1" fmla="*/ -298 h 380048"/>
              <a:gd name="connsiteX2" fmla="*/ 597341 w 597532"/>
              <a:gd name="connsiteY2" fmla="*/ 379750 h 380048"/>
              <a:gd name="connsiteX3" fmla="*/ -192 w 597532"/>
              <a:gd name="connsiteY3" fmla="*/ 379750 h 38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532" h="380048">
                <a:moveTo>
                  <a:pt x="-192" y="-298"/>
                </a:moveTo>
                <a:lnTo>
                  <a:pt x="597341" y="-298"/>
                </a:lnTo>
                <a:lnTo>
                  <a:pt x="597341" y="379750"/>
                </a:lnTo>
                <a:lnTo>
                  <a:pt x="-192" y="379750"/>
                </a:lnTo>
                <a:close/>
              </a:path>
            </a:pathLst>
          </a:custGeom>
          <a:solidFill>
            <a:srgbClr val="5E81AC"/>
          </a:solidFill>
          <a:ln w="9865" cap="flat">
            <a:solidFill>
              <a:srgbClr val="435D7D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3C4EC8-2E0B-AC4F-8AEE-39C060550FAB}"/>
              </a:ext>
            </a:extLst>
          </p:cNvPr>
          <p:cNvSpPr txBox="1"/>
          <p:nvPr/>
        </p:nvSpPr>
        <p:spPr>
          <a:xfrm>
            <a:off x="9001756" y="2334447"/>
            <a:ext cx="281645" cy="308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ECEFF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32A092-581E-7A49-AC77-D0B647E41300}"/>
              </a:ext>
            </a:extLst>
          </p:cNvPr>
          <p:cNvSpPr txBox="1"/>
          <p:nvPr/>
        </p:nvSpPr>
        <p:spPr>
          <a:xfrm>
            <a:off x="8952590" y="2003756"/>
            <a:ext cx="370534" cy="283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73809B"/>
                </a:solidFill>
                <a:latin typeface="Share Tech Mono"/>
                <a:sym typeface="Share Tech Mono"/>
                <a:rtl val="0"/>
              </a:rPr>
              <a:t>08</a:t>
            </a: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27BC7DB8-F895-BF4A-A734-1ED27BFCBD14}"/>
              </a:ext>
            </a:extLst>
          </p:cNvPr>
          <p:cNvSpPr/>
          <p:nvPr/>
        </p:nvSpPr>
        <p:spPr>
          <a:xfrm>
            <a:off x="3976489" y="3206894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00" y="-298"/>
                  <a:pt x="222031" y="-298"/>
                </a:cubicBezTo>
                <a:cubicBezTo>
                  <a:pt x="344762" y="-298"/>
                  <a:pt x="444254" y="99141"/>
                  <a:pt x="444254" y="221808"/>
                </a:cubicBezTo>
                <a:cubicBezTo>
                  <a:pt x="444254" y="344475"/>
                  <a:pt x="344762" y="443914"/>
                  <a:pt x="222031" y="443914"/>
                </a:cubicBezTo>
                <a:cubicBezTo>
                  <a:pt x="99300" y="443914"/>
                  <a:pt x="-192" y="344475"/>
                  <a:pt x="-192" y="221808"/>
                </a:cubicBezTo>
                <a:close/>
              </a:path>
            </a:pathLst>
          </a:custGeom>
          <a:solidFill>
            <a:srgbClr val="F7E7CB"/>
          </a:solidFill>
          <a:ln w="4932" cap="flat">
            <a:solidFill>
              <a:srgbClr val="EBCB8B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A5A6984-D393-1046-827C-14A7166835F6}"/>
              </a:ext>
            </a:extLst>
          </p:cNvPr>
          <p:cNvSpPr txBox="1"/>
          <p:nvPr/>
        </p:nvSpPr>
        <p:spPr>
          <a:xfrm>
            <a:off x="3986032" y="3311713"/>
            <a:ext cx="281645" cy="26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𝑝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96AD18-D4C4-6840-BFE0-06AD6D9DEDFF}"/>
              </a:ext>
            </a:extLst>
          </p:cNvPr>
          <p:cNvSpPr txBox="1"/>
          <p:nvPr/>
        </p:nvSpPr>
        <p:spPr>
          <a:xfrm>
            <a:off x="4079169" y="3390684"/>
            <a:ext cx="252016" cy="214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011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0</a:t>
            </a: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E06DAD14-C827-354A-A8F4-2AA637C56F22}"/>
              </a:ext>
            </a:extLst>
          </p:cNvPr>
          <p:cNvSpPr/>
          <p:nvPr/>
        </p:nvSpPr>
        <p:spPr>
          <a:xfrm>
            <a:off x="4167749" y="2678717"/>
            <a:ext cx="59254" cy="528987"/>
          </a:xfrm>
          <a:custGeom>
            <a:avLst/>
            <a:gdLst>
              <a:gd name="connsiteX0" fmla="*/ 33240 w 59254"/>
              <a:gd name="connsiteY0" fmla="*/ -298 h 528987"/>
              <a:gd name="connsiteX1" fmla="*/ 36919 w 59254"/>
              <a:gd name="connsiteY1" fmla="*/ 479278 h 528987"/>
              <a:gd name="connsiteX2" fmla="*/ 22104 w 59254"/>
              <a:gd name="connsiteY2" fmla="*/ 479392 h 528987"/>
              <a:gd name="connsiteX3" fmla="*/ 18425 w 59254"/>
              <a:gd name="connsiteY3" fmla="*/ -180 h 528987"/>
              <a:gd name="connsiteX4" fmla="*/ 59063 w 59254"/>
              <a:gd name="connsiteY4" fmla="*/ 469239 h 528987"/>
              <a:gd name="connsiteX5" fmla="*/ 29892 w 59254"/>
              <a:gd name="connsiteY5" fmla="*/ 528689 h 528987"/>
              <a:gd name="connsiteX6" fmla="*/ -192 w 59254"/>
              <a:gd name="connsiteY6" fmla="*/ 469693 h 528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54" h="528987">
                <a:moveTo>
                  <a:pt x="33240" y="-298"/>
                </a:moveTo>
                <a:lnTo>
                  <a:pt x="36919" y="479278"/>
                </a:lnTo>
                <a:lnTo>
                  <a:pt x="22104" y="479392"/>
                </a:lnTo>
                <a:lnTo>
                  <a:pt x="18425" y="-180"/>
                </a:lnTo>
                <a:close/>
                <a:moveTo>
                  <a:pt x="59063" y="469239"/>
                </a:moveTo>
                <a:lnTo>
                  <a:pt x="29892" y="528689"/>
                </a:lnTo>
                <a:lnTo>
                  <a:pt x="-192" y="469693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A06F41D1-7DC6-E347-B92B-EE6C4620A5D2}"/>
              </a:ext>
            </a:extLst>
          </p:cNvPr>
          <p:cNvSpPr/>
          <p:nvPr/>
        </p:nvSpPr>
        <p:spPr>
          <a:xfrm rot="10800000" flipV="1">
            <a:off x="4356737" y="2673767"/>
            <a:ext cx="551323" cy="598973"/>
          </a:xfrm>
          <a:custGeom>
            <a:avLst/>
            <a:gdLst>
              <a:gd name="connsiteX0" fmla="*/ 11324 w 551323"/>
              <a:gd name="connsiteY0" fmla="*/ 144 h 598973"/>
              <a:gd name="connsiteX1" fmla="*/ 523786 w 551323"/>
              <a:gd name="connsiteY1" fmla="*/ 557761 h 598973"/>
              <a:gd name="connsiteX2" fmla="*/ 512878 w 551323"/>
              <a:gd name="connsiteY2" fmla="*/ 567781 h 598973"/>
              <a:gd name="connsiteX3" fmla="*/ 414 w 551323"/>
              <a:gd name="connsiteY3" fmla="*/ 10160 h 598973"/>
              <a:gd name="connsiteX4" fmla="*/ 533475 w 551323"/>
              <a:gd name="connsiteY4" fmla="*/ 535467 h 598973"/>
              <a:gd name="connsiteX5" fmla="*/ 551737 w 551323"/>
              <a:gd name="connsiteY5" fmla="*/ 599118 h 598973"/>
              <a:gd name="connsiteX6" fmla="*/ 489830 w 551323"/>
              <a:gd name="connsiteY6" fmla="*/ 575535 h 598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323" h="598973">
                <a:moveTo>
                  <a:pt x="11324" y="144"/>
                </a:moveTo>
                <a:lnTo>
                  <a:pt x="523786" y="557761"/>
                </a:lnTo>
                <a:lnTo>
                  <a:pt x="512878" y="567781"/>
                </a:lnTo>
                <a:lnTo>
                  <a:pt x="414" y="10160"/>
                </a:lnTo>
                <a:close/>
                <a:moveTo>
                  <a:pt x="533475" y="535467"/>
                </a:moveTo>
                <a:lnTo>
                  <a:pt x="551737" y="599118"/>
                </a:lnTo>
                <a:lnTo>
                  <a:pt x="489830" y="575535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C3CCB950-C366-DA46-BA07-921176755803}"/>
              </a:ext>
            </a:extLst>
          </p:cNvPr>
          <p:cNvSpPr/>
          <p:nvPr/>
        </p:nvSpPr>
        <p:spPr>
          <a:xfrm>
            <a:off x="5383901" y="3211830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00" y="-298"/>
                  <a:pt x="222031" y="-298"/>
                </a:cubicBezTo>
                <a:cubicBezTo>
                  <a:pt x="344762" y="-298"/>
                  <a:pt x="444254" y="99141"/>
                  <a:pt x="444254" y="221808"/>
                </a:cubicBezTo>
                <a:cubicBezTo>
                  <a:pt x="444254" y="344475"/>
                  <a:pt x="344762" y="443914"/>
                  <a:pt x="222031" y="443914"/>
                </a:cubicBezTo>
                <a:cubicBezTo>
                  <a:pt x="99300" y="443914"/>
                  <a:pt x="-192" y="344475"/>
                  <a:pt x="-192" y="221808"/>
                </a:cubicBezTo>
                <a:close/>
              </a:path>
            </a:pathLst>
          </a:custGeom>
          <a:solidFill>
            <a:srgbClr val="F7E7CB"/>
          </a:solidFill>
          <a:ln w="4932" cap="flat">
            <a:solidFill>
              <a:srgbClr val="EBCB8B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FCB45E4-88C4-5947-AAC5-377D6FF03E83}"/>
              </a:ext>
            </a:extLst>
          </p:cNvPr>
          <p:cNvSpPr txBox="1"/>
          <p:nvPr/>
        </p:nvSpPr>
        <p:spPr>
          <a:xfrm>
            <a:off x="5394432" y="3316649"/>
            <a:ext cx="281645" cy="26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𝑝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A4AD73-C8D1-4A4D-A31C-0202AB6C7D03}"/>
              </a:ext>
            </a:extLst>
          </p:cNvPr>
          <p:cNvSpPr txBox="1"/>
          <p:nvPr/>
        </p:nvSpPr>
        <p:spPr>
          <a:xfrm>
            <a:off x="5487568" y="3395620"/>
            <a:ext cx="252016" cy="214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011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0</a:t>
            </a:r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39FD8A50-DD21-4F41-8371-EC3DCB142111}"/>
              </a:ext>
            </a:extLst>
          </p:cNvPr>
          <p:cNvSpPr/>
          <p:nvPr/>
        </p:nvSpPr>
        <p:spPr>
          <a:xfrm rot="10800000" flipV="1">
            <a:off x="5576670" y="2678754"/>
            <a:ext cx="59259" cy="533782"/>
          </a:xfrm>
          <a:custGeom>
            <a:avLst/>
            <a:gdLst>
              <a:gd name="connsiteX0" fmla="*/ 36283 w 59259"/>
              <a:gd name="connsiteY0" fmla="*/ 144 h 533782"/>
              <a:gd name="connsiteX1" fmla="*/ 37732 w 59259"/>
              <a:gd name="connsiteY1" fmla="*/ 484546 h 533782"/>
              <a:gd name="connsiteX2" fmla="*/ 22917 w 59259"/>
              <a:gd name="connsiteY2" fmla="*/ 484590 h 533782"/>
              <a:gd name="connsiteX3" fmla="*/ 21468 w 59259"/>
              <a:gd name="connsiteY3" fmla="*/ 188 h 533782"/>
              <a:gd name="connsiteX4" fmla="*/ 59924 w 59259"/>
              <a:gd name="connsiteY4" fmla="*/ 474609 h 533782"/>
              <a:gd name="connsiteX5" fmla="*/ 30472 w 59259"/>
              <a:gd name="connsiteY5" fmla="*/ 533926 h 533782"/>
              <a:gd name="connsiteX6" fmla="*/ 665 w 59259"/>
              <a:gd name="connsiteY6" fmla="*/ 474785 h 53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59" h="533782">
                <a:moveTo>
                  <a:pt x="36283" y="144"/>
                </a:moveTo>
                <a:lnTo>
                  <a:pt x="37732" y="484546"/>
                </a:lnTo>
                <a:lnTo>
                  <a:pt x="22917" y="484590"/>
                </a:lnTo>
                <a:lnTo>
                  <a:pt x="21468" y="188"/>
                </a:lnTo>
                <a:close/>
                <a:moveTo>
                  <a:pt x="59924" y="474609"/>
                </a:moveTo>
                <a:lnTo>
                  <a:pt x="30472" y="533926"/>
                </a:lnTo>
                <a:lnTo>
                  <a:pt x="665" y="474785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7557A7E4-EAB4-204E-B708-0392C5D7A51C}"/>
              </a:ext>
            </a:extLst>
          </p:cNvPr>
          <p:cNvSpPr/>
          <p:nvPr/>
        </p:nvSpPr>
        <p:spPr>
          <a:xfrm rot="10800000" flipV="1">
            <a:off x="5764134" y="2673762"/>
            <a:ext cx="556972" cy="603811"/>
          </a:xfrm>
          <a:custGeom>
            <a:avLst/>
            <a:gdLst>
              <a:gd name="connsiteX0" fmla="*/ 11598 w 556972"/>
              <a:gd name="connsiteY0" fmla="*/ 144 h 603811"/>
              <a:gd name="connsiteX1" fmla="*/ 529676 w 556972"/>
              <a:gd name="connsiteY1" fmla="*/ 562629 h 603811"/>
              <a:gd name="connsiteX2" fmla="*/ 518777 w 556972"/>
              <a:gd name="connsiteY2" fmla="*/ 572658 h 603811"/>
              <a:gd name="connsiteX3" fmla="*/ 699 w 556972"/>
              <a:gd name="connsiteY3" fmla="*/ 10172 h 603811"/>
              <a:gd name="connsiteX4" fmla="*/ 539335 w 556972"/>
              <a:gd name="connsiteY4" fmla="*/ 540325 h 603811"/>
              <a:gd name="connsiteX5" fmla="*/ 557671 w 556972"/>
              <a:gd name="connsiteY5" fmla="*/ 603956 h 603811"/>
              <a:gd name="connsiteX6" fmla="*/ 495738 w 556972"/>
              <a:gd name="connsiteY6" fmla="*/ 580437 h 60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972" h="603811">
                <a:moveTo>
                  <a:pt x="11598" y="144"/>
                </a:moveTo>
                <a:lnTo>
                  <a:pt x="529676" y="562629"/>
                </a:lnTo>
                <a:lnTo>
                  <a:pt x="518777" y="572658"/>
                </a:lnTo>
                <a:lnTo>
                  <a:pt x="699" y="10172"/>
                </a:lnTo>
                <a:close/>
                <a:moveTo>
                  <a:pt x="539335" y="540325"/>
                </a:moveTo>
                <a:lnTo>
                  <a:pt x="557671" y="603956"/>
                </a:lnTo>
                <a:lnTo>
                  <a:pt x="495738" y="580437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ACA1F476-3537-BB4E-9598-D4588FA4D4B7}"/>
              </a:ext>
            </a:extLst>
          </p:cNvPr>
          <p:cNvSpPr/>
          <p:nvPr/>
        </p:nvSpPr>
        <p:spPr>
          <a:xfrm>
            <a:off x="6811066" y="3201959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15" y="-298"/>
                  <a:pt x="222031" y="-298"/>
                </a:cubicBezTo>
                <a:cubicBezTo>
                  <a:pt x="344747" y="-298"/>
                  <a:pt x="444254" y="99141"/>
                  <a:pt x="444254" y="221808"/>
                </a:cubicBezTo>
                <a:cubicBezTo>
                  <a:pt x="444254" y="344475"/>
                  <a:pt x="344747" y="443914"/>
                  <a:pt x="222031" y="443914"/>
                </a:cubicBezTo>
                <a:cubicBezTo>
                  <a:pt x="99315" y="443914"/>
                  <a:pt x="-192" y="344475"/>
                  <a:pt x="-192" y="221808"/>
                </a:cubicBezTo>
                <a:close/>
              </a:path>
            </a:pathLst>
          </a:custGeom>
          <a:solidFill>
            <a:srgbClr val="F7E7CB"/>
          </a:solidFill>
          <a:ln w="4932" cap="flat">
            <a:solidFill>
              <a:srgbClr val="EBCB8B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829C178-7FA8-0840-9650-EFAD6F7C7C26}"/>
              </a:ext>
            </a:extLst>
          </p:cNvPr>
          <p:cNvSpPr txBox="1"/>
          <p:nvPr/>
        </p:nvSpPr>
        <p:spPr>
          <a:xfrm>
            <a:off x="6818441" y="3311713"/>
            <a:ext cx="281645" cy="26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𝑝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C373E1-A341-DD47-9A7B-22886F8755AE}"/>
              </a:ext>
            </a:extLst>
          </p:cNvPr>
          <p:cNvSpPr txBox="1"/>
          <p:nvPr/>
        </p:nvSpPr>
        <p:spPr>
          <a:xfrm>
            <a:off x="6911577" y="3385748"/>
            <a:ext cx="252016" cy="214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011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0</a:t>
            </a:r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43D33C44-AD38-334B-BA60-0FA6C2DBB93F}"/>
              </a:ext>
            </a:extLst>
          </p:cNvPr>
          <p:cNvSpPr/>
          <p:nvPr/>
        </p:nvSpPr>
        <p:spPr>
          <a:xfrm>
            <a:off x="7001190" y="2678657"/>
            <a:ext cx="59259" cy="525981"/>
          </a:xfrm>
          <a:custGeom>
            <a:avLst/>
            <a:gdLst>
              <a:gd name="connsiteX0" fmla="*/ 29438 w 59259"/>
              <a:gd name="connsiteY0" fmla="*/ -298 h 525981"/>
              <a:gd name="connsiteX1" fmla="*/ 36993 w 59259"/>
              <a:gd name="connsiteY1" fmla="*/ 476218 h 525981"/>
              <a:gd name="connsiteX2" fmla="*/ 22179 w 59259"/>
              <a:gd name="connsiteY2" fmla="*/ 476455 h 525981"/>
              <a:gd name="connsiteX3" fmla="*/ 14623 w 59259"/>
              <a:gd name="connsiteY3" fmla="*/ -61 h 525981"/>
              <a:gd name="connsiteX4" fmla="*/ 59067 w 59259"/>
              <a:gd name="connsiteY4" fmla="*/ 465996 h 525981"/>
              <a:gd name="connsiteX5" fmla="*/ 30376 w 59259"/>
              <a:gd name="connsiteY5" fmla="*/ 525684 h 525981"/>
              <a:gd name="connsiteX6" fmla="*/ -192 w 59259"/>
              <a:gd name="connsiteY6" fmla="*/ 466934 h 52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59" h="525981">
                <a:moveTo>
                  <a:pt x="29438" y="-298"/>
                </a:moveTo>
                <a:lnTo>
                  <a:pt x="36993" y="476218"/>
                </a:lnTo>
                <a:lnTo>
                  <a:pt x="22179" y="476455"/>
                </a:lnTo>
                <a:lnTo>
                  <a:pt x="14623" y="-61"/>
                </a:lnTo>
                <a:close/>
                <a:moveTo>
                  <a:pt x="59067" y="465996"/>
                </a:moveTo>
                <a:lnTo>
                  <a:pt x="30376" y="525684"/>
                </a:lnTo>
                <a:lnTo>
                  <a:pt x="-192" y="466934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89243FC9-28B7-8E49-B189-0EA3C54250D1}"/>
              </a:ext>
            </a:extLst>
          </p:cNvPr>
          <p:cNvSpPr/>
          <p:nvPr/>
        </p:nvSpPr>
        <p:spPr>
          <a:xfrm rot="10800000" flipV="1">
            <a:off x="7186380" y="2673775"/>
            <a:ext cx="547038" cy="595906"/>
          </a:xfrm>
          <a:custGeom>
            <a:avLst/>
            <a:gdLst>
              <a:gd name="connsiteX0" fmla="*/ 11911 w 547038"/>
              <a:gd name="connsiteY0" fmla="*/ 144 h 595906"/>
              <a:gd name="connsiteX1" fmla="*/ 520134 w 547038"/>
              <a:gd name="connsiteY1" fmla="*/ 554654 h 595906"/>
              <a:gd name="connsiteX2" fmla="*/ 509211 w 547038"/>
              <a:gd name="connsiteY2" fmla="*/ 564654 h 595906"/>
              <a:gd name="connsiteX3" fmla="*/ 987 w 547038"/>
              <a:gd name="connsiteY3" fmla="*/ 10145 h 595906"/>
              <a:gd name="connsiteX4" fmla="*/ 529848 w 547038"/>
              <a:gd name="connsiteY4" fmla="*/ 532370 h 595906"/>
              <a:gd name="connsiteX5" fmla="*/ 548026 w 547038"/>
              <a:gd name="connsiteY5" fmla="*/ 596050 h 595906"/>
              <a:gd name="connsiteX6" fmla="*/ 486151 w 547038"/>
              <a:gd name="connsiteY6" fmla="*/ 572378 h 59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7038" h="595906">
                <a:moveTo>
                  <a:pt x="11911" y="144"/>
                </a:moveTo>
                <a:lnTo>
                  <a:pt x="520134" y="554654"/>
                </a:lnTo>
                <a:lnTo>
                  <a:pt x="509211" y="564654"/>
                </a:lnTo>
                <a:lnTo>
                  <a:pt x="987" y="10145"/>
                </a:lnTo>
                <a:close/>
                <a:moveTo>
                  <a:pt x="529848" y="532370"/>
                </a:moveTo>
                <a:lnTo>
                  <a:pt x="548026" y="596050"/>
                </a:lnTo>
                <a:lnTo>
                  <a:pt x="486151" y="572378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BAF7E670-B71F-B840-B6EE-23B6170DC7DE}"/>
              </a:ext>
            </a:extLst>
          </p:cNvPr>
          <p:cNvSpPr/>
          <p:nvPr/>
        </p:nvSpPr>
        <p:spPr>
          <a:xfrm>
            <a:off x="8228354" y="3177280"/>
            <a:ext cx="444445" cy="439276"/>
          </a:xfrm>
          <a:custGeom>
            <a:avLst/>
            <a:gdLst>
              <a:gd name="connsiteX0" fmla="*/ -192 w 444445"/>
              <a:gd name="connsiteY0" fmla="*/ 219340 h 439276"/>
              <a:gd name="connsiteX1" fmla="*/ 222031 w 444445"/>
              <a:gd name="connsiteY1" fmla="*/ -298 h 439276"/>
              <a:gd name="connsiteX2" fmla="*/ 444254 w 444445"/>
              <a:gd name="connsiteY2" fmla="*/ 219340 h 439276"/>
              <a:gd name="connsiteX3" fmla="*/ 222031 w 444445"/>
              <a:gd name="connsiteY3" fmla="*/ 438978 h 439276"/>
              <a:gd name="connsiteX4" fmla="*/ -192 w 444445"/>
              <a:gd name="connsiteY4" fmla="*/ 219340 h 43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39276">
                <a:moveTo>
                  <a:pt x="-192" y="219340"/>
                </a:moveTo>
                <a:cubicBezTo>
                  <a:pt x="-192" y="98036"/>
                  <a:pt x="99315" y="-298"/>
                  <a:pt x="222031" y="-298"/>
                </a:cubicBezTo>
                <a:cubicBezTo>
                  <a:pt x="344747" y="-298"/>
                  <a:pt x="444254" y="98036"/>
                  <a:pt x="444254" y="219340"/>
                </a:cubicBezTo>
                <a:cubicBezTo>
                  <a:pt x="444254" y="340645"/>
                  <a:pt x="344747" y="438978"/>
                  <a:pt x="222031" y="438978"/>
                </a:cubicBezTo>
                <a:cubicBezTo>
                  <a:pt x="99315" y="438978"/>
                  <a:pt x="-192" y="340645"/>
                  <a:pt x="-192" y="219340"/>
                </a:cubicBezTo>
                <a:close/>
              </a:path>
            </a:pathLst>
          </a:custGeom>
          <a:solidFill>
            <a:srgbClr val="F7E7CB"/>
          </a:solidFill>
          <a:ln w="4932" cap="flat">
            <a:solidFill>
              <a:srgbClr val="EBCB8B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7E9553-E0AF-2444-9B92-7F9F38BF9588}"/>
              </a:ext>
            </a:extLst>
          </p:cNvPr>
          <p:cNvSpPr txBox="1"/>
          <p:nvPr/>
        </p:nvSpPr>
        <p:spPr>
          <a:xfrm>
            <a:off x="8238593" y="3282099"/>
            <a:ext cx="281645" cy="26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𝑝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7276B30-FCB4-6D47-956A-2401518B5154}"/>
              </a:ext>
            </a:extLst>
          </p:cNvPr>
          <p:cNvSpPr txBox="1"/>
          <p:nvPr/>
        </p:nvSpPr>
        <p:spPr>
          <a:xfrm>
            <a:off x="8331729" y="3356134"/>
            <a:ext cx="252016" cy="214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011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0</a:t>
            </a:r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73B40C3F-9E7D-7B4D-BEE6-476687E094C4}"/>
              </a:ext>
            </a:extLst>
          </p:cNvPr>
          <p:cNvSpPr/>
          <p:nvPr/>
        </p:nvSpPr>
        <p:spPr>
          <a:xfrm>
            <a:off x="8418873" y="2678564"/>
            <a:ext cx="59210" cy="498070"/>
          </a:xfrm>
          <a:custGeom>
            <a:avLst/>
            <a:gdLst>
              <a:gd name="connsiteX0" fmla="*/ 24105 w 59210"/>
              <a:gd name="connsiteY0" fmla="*/ -298 h 498070"/>
              <a:gd name="connsiteX1" fmla="*/ 37092 w 59210"/>
              <a:gd name="connsiteY1" fmla="*/ 448223 h 498070"/>
              <a:gd name="connsiteX2" fmla="*/ 22327 w 59210"/>
              <a:gd name="connsiteY2" fmla="*/ 448652 h 498070"/>
              <a:gd name="connsiteX3" fmla="*/ 9290 w 59210"/>
              <a:gd name="connsiteY3" fmla="*/ 126 h 498070"/>
              <a:gd name="connsiteX4" fmla="*/ 59018 w 59210"/>
              <a:gd name="connsiteY4" fmla="*/ 437710 h 498070"/>
              <a:gd name="connsiteX5" fmla="*/ 31117 w 59210"/>
              <a:gd name="connsiteY5" fmla="*/ 497772 h 498070"/>
              <a:gd name="connsiteX6" fmla="*/ -192 w 59210"/>
              <a:gd name="connsiteY6" fmla="*/ 439427 h 4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10" h="498070">
                <a:moveTo>
                  <a:pt x="24105" y="-298"/>
                </a:moveTo>
                <a:lnTo>
                  <a:pt x="37092" y="448223"/>
                </a:lnTo>
                <a:lnTo>
                  <a:pt x="22327" y="448652"/>
                </a:lnTo>
                <a:lnTo>
                  <a:pt x="9290" y="126"/>
                </a:lnTo>
                <a:close/>
                <a:moveTo>
                  <a:pt x="59018" y="437710"/>
                </a:moveTo>
                <a:lnTo>
                  <a:pt x="31117" y="497772"/>
                </a:lnTo>
                <a:lnTo>
                  <a:pt x="-192" y="439427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6FE17A1A-1ED4-E14C-8C7A-2DDE353F36E4}"/>
              </a:ext>
            </a:extLst>
          </p:cNvPr>
          <p:cNvSpPr/>
          <p:nvPr/>
        </p:nvSpPr>
        <p:spPr>
          <a:xfrm rot="10800000" flipV="1">
            <a:off x="8608626" y="2673674"/>
            <a:ext cx="540851" cy="567996"/>
          </a:xfrm>
          <a:custGeom>
            <a:avLst/>
            <a:gdLst>
              <a:gd name="connsiteX0" fmla="*/ 12011 w 540851"/>
              <a:gd name="connsiteY0" fmla="*/ 144 h 567996"/>
              <a:gd name="connsiteX1" fmla="*/ 513469 w 540851"/>
              <a:gd name="connsiteY1" fmla="*/ 527273 h 567996"/>
              <a:gd name="connsiteX2" fmla="*/ 502728 w 540851"/>
              <a:gd name="connsiteY2" fmla="*/ 537475 h 567996"/>
              <a:gd name="connsiteX3" fmla="*/ 1275 w 540851"/>
              <a:gd name="connsiteY3" fmla="*/ 10346 h 567996"/>
              <a:gd name="connsiteX4" fmla="*/ 522768 w 540851"/>
              <a:gd name="connsiteY4" fmla="*/ 504811 h 567996"/>
              <a:gd name="connsiteX5" fmla="*/ 542126 w 540851"/>
              <a:gd name="connsiteY5" fmla="*/ 568140 h 567996"/>
              <a:gd name="connsiteX6" fmla="*/ 479821 w 540851"/>
              <a:gd name="connsiteY6" fmla="*/ 545624 h 56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851" h="567996">
                <a:moveTo>
                  <a:pt x="12011" y="144"/>
                </a:moveTo>
                <a:lnTo>
                  <a:pt x="513469" y="527273"/>
                </a:lnTo>
                <a:lnTo>
                  <a:pt x="502728" y="537475"/>
                </a:lnTo>
                <a:lnTo>
                  <a:pt x="1275" y="10346"/>
                </a:lnTo>
                <a:close/>
                <a:moveTo>
                  <a:pt x="522768" y="504811"/>
                </a:moveTo>
                <a:lnTo>
                  <a:pt x="542126" y="568140"/>
                </a:lnTo>
                <a:lnTo>
                  <a:pt x="479821" y="545624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8E531177-BDAC-FC4F-9167-0B5DADEEAE8E}"/>
              </a:ext>
            </a:extLst>
          </p:cNvPr>
          <p:cNvSpPr/>
          <p:nvPr/>
        </p:nvSpPr>
        <p:spPr>
          <a:xfrm>
            <a:off x="3976489" y="4070640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00" y="-298"/>
                  <a:pt x="222031" y="-298"/>
                </a:cubicBezTo>
                <a:cubicBezTo>
                  <a:pt x="344762" y="-298"/>
                  <a:pt x="444254" y="99141"/>
                  <a:pt x="444254" y="221808"/>
                </a:cubicBezTo>
                <a:cubicBezTo>
                  <a:pt x="444254" y="344475"/>
                  <a:pt x="344762" y="443914"/>
                  <a:pt x="222031" y="443914"/>
                </a:cubicBezTo>
                <a:cubicBezTo>
                  <a:pt x="99300" y="443914"/>
                  <a:pt x="-192" y="344475"/>
                  <a:pt x="-192" y="221808"/>
                </a:cubicBezTo>
                <a:close/>
              </a:path>
            </a:pathLst>
          </a:custGeom>
          <a:solidFill>
            <a:srgbClr val="F7E7CB"/>
          </a:solidFill>
          <a:ln w="4932" cap="flat">
            <a:solidFill>
              <a:srgbClr val="EBCB8B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6674024-54F1-4247-BEA2-267F499C5917}"/>
              </a:ext>
            </a:extLst>
          </p:cNvPr>
          <p:cNvSpPr txBox="1"/>
          <p:nvPr/>
        </p:nvSpPr>
        <p:spPr>
          <a:xfrm>
            <a:off x="3986857" y="4175458"/>
            <a:ext cx="281645" cy="26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𝑝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2EAE991-ADA9-6641-B9A2-9EF1379E9344}"/>
              </a:ext>
            </a:extLst>
          </p:cNvPr>
          <p:cNvSpPr txBox="1"/>
          <p:nvPr/>
        </p:nvSpPr>
        <p:spPr>
          <a:xfrm>
            <a:off x="4079993" y="4249494"/>
            <a:ext cx="252016" cy="214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011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0</a:t>
            </a:r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26907E44-F702-A14A-9A21-E9A302B3B2F3}"/>
              </a:ext>
            </a:extLst>
          </p:cNvPr>
          <p:cNvSpPr/>
          <p:nvPr/>
        </p:nvSpPr>
        <p:spPr>
          <a:xfrm>
            <a:off x="4169789" y="3651092"/>
            <a:ext cx="59259" cy="418482"/>
          </a:xfrm>
          <a:custGeom>
            <a:avLst/>
            <a:gdLst>
              <a:gd name="connsiteX0" fmla="*/ 36139 w 59259"/>
              <a:gd name="connsiteY0" fmla="*/ -298 h 418482"/>
              <a:gd name="connsiteX1" fmla="*/ 36865 w 59259"/>
              <a:gd name="connsiteY1" fmla="*/ 368813 h 418482"/>
              <a:gd name="connsiteX2" fmla="*/ 22050 w 59259"/>
              <a:gd name="connsiteY2" fmla="*/ 368842 h 418482"/>
              <a:gd name="connsiteX3" fmla="*/ 21324 w 59259"/>
              <a:gd name="connsiteY3" fmla="*/ -268 h 418482"/>
              <a:gd name="connsiteX4" fmla="*/ 59067 w 59259"/>
              <a:gd name="connsiteY4" fmla="*/ 358897 h 418482"/>
              <a:gd name="connsiteX5" fmla="*/ 29556 w 59259"/>
              <a:gd name="connsiteY5" fmla="*/ 418184 h 418482"/>
              <a:gd name="connsiteX6" fmla="*/ -192 w 59259"/>
              <a:gd name="connsiteY6" fmla="*/ 359010 h 41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59" h="418482">
                <a:moveTo>
                  <a:pt x="36139" y="-298"/>
                </a:moveTo>
                <a:lnTo>
                  <a:pt x="36865" y="368813"/>
                </a:lnTo>
                <a:lnTo>
                  <a:pt x="22050" y="368842"/>
                </a:lnTo>
                <a:lnTo>
                  <a:pt x="21324" y="-268"/>
                </a:lnTo>
                <a:close/>
                <a:moveTo>
                  <a:pt x="59067" y="358897"/>
                </a:moveTo>
                <a:lnTo>
                  <a:pt x="29556" y="418184"/>
                </a:lnTo>
                <a:lnTo>
                  <a:pt x="-192" y="359010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8BBBFE2A-8B99-CC44-B282-A1A48C108B39}"/>
              </a:ext>
            </a:extLst>
          </p:cNvPr>
          <p:cNvSpPr/>
          <p:nvPr/>
        </p:nvSpPr>
        <p:spPr>
          <a:xfrm rot="10800000" flipV="1">
            <a:off x="4356737" y="3585250"/>
            <a:ext cx="1096675" cy="550472"/>
          </a:xfrm>
          <a:custGeom>
            <a:avLst/>
            <a:gdLst>
              <a:gd name="connsiteX0" fmla="*/ 7012 w 1096675"/>
              <a:gd name="connsiteY0" fmla="*/ 329 h 550472"/>
              <a:gd name="connsiteX1" fmla="*/ 1056175 w 1096675"/>
              <a:gd name="connsiteY1" fmla="*/ 522055 h 550472"/>
              <a:gd name="connsiteX2" fmla="*/ 1049578 w 1096675"/>
              <a:gd name="connsiteY2" fmla="*/ 535313 h 550472"/>
              <a:gd name="connsiteX3" fmla="*/ 413 w 1096675"/>
              <a:gd name="connsiteY3" fmla="*/ 13585 h 550472"/>
              <a:gd name="connsiteX4" fmla="*/ 1057232 w 1096675"/>
              <a:gd name="connsiteY4" fmla="*/ 497772 h 550472"/>
              <a:gd name="connsiteX5" fmla="*/ 1097089 w 1096675"/>
              <a:gd name="connsiteY5" fmla="*/ 550667 h 550472"/>
              <a:gd name="connsiteX6" fmla="*/ 1030837 w 1096675"/>
              <a:gd name="connsiteY6" fmla="*/ 550801 h 550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675" h="550472">
                <a:moveTo>
                  <a:pt x="7012" y="329"/>
                </a:moveTo>
                <a:lnTo>
                  <a:pt x="1056175" y="522055"/>
                </a:lnTo>
                <a:lnTo>
                  <a:pt x="1049578" y="535313"/>
                </a:lnTo>
                <a:lnTo>
                  <a:pt x="413" y="13585"/>
                </a:lnTo>
                <a:close/>
                <a:moveTo>
                  <a:pt x="1057232" y="497772"/>
                </a:moveTo>
                <a:lnTo>
                  <a:pt x="1097089" y="550667"/>
                </a:lnTo>
                <a:lnTo>
                  <a:pt x="1030837" y="550801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64777B0F-A5E3-3049-923D-5D14EDABB164}"/>
              </a:ext>
            </a:extLst>
          </p:cNvPr>
          <p:cNvSpPr/>
          <p:nvPr/>
        </p:nvSpPr>
        <p:spPr>
          <a:xfrm>
            <a:off x="6816004" y="4070640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15" y="-298"/>
                  <a:pt x="222031" y="-298"/>
                </a:cubicBezTo>
                <a:cubicBezTo>
                  <a:pt x="344747" y="-298"/>
                  <a:pt x="444254" y="99141"/>
                  <a:pt x="444254" y="221808"/>
                </a:cubicBezTo>
                <a:cubicBezTo>
                  <a:pt x="444254" y="344475"/>
                  <a:pt x="344747" y="443914"/>
                  <a:pt x="222031" y="443914"/>
                </a:cubicBezTo>
                <a:cubicBezTo>
                  <a:pt x="99315" y="443914"/>
                  <a:pt x="-192" y="344475"/>
                  <a:pt x="-192" y="221808"/>
                </a:cubicBezTo>
                <a:close/>
              </a:path>
            </a:pathLst>
          </a:custGeom>
          <a:solidFill>
            <a:srgbClr val="F7E7CB"/>
          </a:solidFill>
          <a:ln w="4932" cap="flat">
            <a:solidFill>
              <a:srgbClr val="EBCB8B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B250502-AFCA-1B46-BF7B-B3D3860672C8}"/>
              </a:ext>
            </a:extLst>
          </p:cNvPr>
          <p:cNvSpPr txBox="1"/>
          <p:nvPr/>
        </p:nvSpPr>
        <p:spPr>
          <a:xfrm>
            <a:off x="6824910" y="4180394"/>
            <a:ext cx="281645" cy="26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𝑝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3E1E3C-ACEC-F04E-8470-93E60548CE6D}"/>
              </a:ext>
            </a:extLst>
          </p:cNvPr>
          <p:cNvSpPr txBox="1"/>
          <p:nvPr/>
        </p:nvSpPr>
        <p:spPr>
          <a:xfrm>
            <a:off x="6918046" y="4254429"/>
            <a:ext cx="252016" cy="214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011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0</a:t>
            </a:r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F5B3A917-A8D5-1346-84DA-0E58326744E2}"/>
              </a:ext>
            </a:extLst>
          </p:cNvPr>
          <p:cNvSpPr/>
          <p:nvPr/>
        </p:nvSpPr>
        <p:spPr>
          <a:xfrm>
            <a:off x="7009239" y="3646057"/>
            <a:ext cx="59259" cy="424400"/>
          </a:xfrm>
          <a:custGeom>
            <a:avLst/>
            <a:gdLst>
              <a:gd name="connsiteX0" fmla="*/ 31265 w 59259"/>
              <a:gd name="connsiteY0" fmla="*/ -298 h 424400"/>
              <a:gd name="connsiteX1" fmla="*/ 36993 w 59259"/>
              <a:gd name="connsiteY1" fmla="*/ 374637 h 424400"/>
              <a:gd name="connsiteX2" fmla="*/ 22179 w 59259"/>
              <a:gd name="connsiteY2" fmla="*/ 374864 h 424400"/>
              <a:gd name="connsiteX3" fmla="*/ 16450 w 59259"/>
              <a:gd name="connsiteY3" fmla="*/ -71 h 424400"/>
              <a:gd name="connsiteX4" fmla="*/ 59067 w 59259"/>
              <a:gd name="connsiteY4" fmla="*/ 364425 h 424400"/>
              <a:gd name="connsiteX5" fmla="*/ 30327 w 59259"/>
              <a:gd name="connsiteY5" fmla="*/ 424102 h 424400"/>
              <a:gd name="connsiteX6" fmla="*/ -192 w 59259"/>
              <a:gd name="connsiteY6" fmla="*/ 365328 h 4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59" h="424400">
                <a:moveTo>
                  <a:pt x="31265" y="-298"/>
                </a:moveTo>
                <a:lnTo>
                  <a:pt x="36993" y="374637"/>
                </a:lnTo>
                <a:lnTo>
                  <a:pt x="22179" y="374864"/>
                </a:lnTo>
                <a:lnTo>
                  <a:pt x="16450" y="-71"/>
                </a:lnTo>
                <a:close/>
                <a:moveTo>
                  <a:pt x="59067" y="364425"/>
                </a:moveTo>
                <a:lnTo>
                  <a:pt x="30327" y="424102"/>
                </a:lnTo>
                <a:lnTo>
                  <a:pt x="-192" y="365328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8C06C7BE-242F-2044-8AB4-9645741BB6B9}"/>
              </a:ext>
            </a:extLst>
          </p:cNvPr>
          <p:cNvSpPr/>
          <p:nvPr/>
        </p:nvSpPr>
        <p:spPr>
          <a:xfrm rot="10800000" flipV="1">
            <a:off x="7196232" y="3545851"/>
            <a:ext cx="1102948" cy="588908"/>
          </a:xfrm>
          <a:custGeom>
            <a:avLst/>
            <a:gdLst>
              <a:gd name="connsiteX0" fmla="*/ 7925 w 1102948"/>
              <a:gd name="connsiteY0" fmla="*/ 321 h 588908"/>
              <a:gd name="connsiteX1" fmla="*/ 1063769 w 1102948"/>
              <a:gd name="connsiteY1" fmla="*/ 559575 h 588908"/>
              <a:gd name="connsiteX2" fmla="*/ 1056830 w 1102948"/>
              <a:gd name="connsiteY2" fmla="*/ 572660 h 588908"/>
              <a:gd name="connsiteX3" fmla="*/ 988 w 1102948"/>
              <a:gd name="connsiteY3" fmla="*/ 13404 h 588908"/>
              <a:gd name="connsiteX4" fmla="*/ 1065448 w 1102948"/>
              <a:gd name="connsiteY4" fmla="*/ 535326 h 588908"/>
              <a:gd name="connsiteX5" fmla="*/ 1103937 w 1102948"/>
              <a:gd name="connsiteY5" fmla="*/ 589229 h 588908"/>
              <a:gd name="connsiteX6" fmla="*/ 1037699 w 1102948"/>
              <a:gd name="connsiteY6" fmla="*/ 587664 h 58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948" h="588908">
                <a:moveTo>
                  <a:pt x="7925" y="321"/>
                </a:moveTo>
                <a:lnTo>
                  <a:pt x="1063769" y="559575"/>
                </a:lnTo>
                <a:lnTo>
                  <a:pt x="1056830" y="572660"/>
                </a:lnTo>
                <a:lnTo>
                  <a:pt x="988" y="13404"/>
                </a:lnTo>
                <a:close/>
                <a:moveTo>
                  <a:pt x="1065448" y="535326"/>
                </a:moveTo>
                <a:lnTo>
                  <a:pt x="1103937" y="589229"/>
                </a:lnTo>
                <a:lnTo>
                  <a:pt x="1037699" y="587664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18" name="Freeform 117">
            <a:extLst>
              <a:ext uri="{FF2B5EF4-FFF2-40B4-BE49-F238E27FC236}">
                <a16:creationId xmlns:a16="http://schemas.microsoft.com/office/drawing/2014/main" id="{4EA963CE-5B76-EA4D-8ADE-283E9CC37324}"/>
              </a:ext>
            </a:extLst>
          </p:cNvPr>
          <p:cNvSpPr/>
          <p:nvPr/>
        </p:nvSpPr>
        <p:spPr>
          <a:xfrm>
            <a:off x="3971551" y="4929450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00" y="-298"/>
                  <a:pt x="222031" y="-298"/>
                </a:cubicBezTo>
                <a:cubicBezTo>
                  <a:pt x="344762" y="-298"/>
                  <a:pt x="444254" y="99141"/>
                  <a:pt x="444254" y="221808"/>
                </a:cubicBezTo>
                <a:cubicBezTo>
                  <a:pt x="444254" y="344475"/>
                  <a:pt x="344762" y="443914"/>
                  <a:pt x="222031" y="443914"/>
                </a:cubicBezTo>
                <a:cubicBezTo>
                  <a:pt x="99300" y="443914"/>
                  <a:pt x="-192" y="344475"/>
                  <a:pt x="-192" y="221808"/>
                </a:cubicBezTo>
                <a:close/>
              </a:path>
            </a:pathLst>
          </a:custGeom>
          <a:solidFill>
            <a:srgbClr val="F7E7CB"/>
          </a:solidFill>
          <a:ln w="4932" cap="flat">
            <a:solidFill>
              <a:srgbClr val="EBCB8B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D74173E-EB12-D84C-BECA-A7C1E2A0ECE2}"/>
              </a:ext>
            </a:extLst>
          </p:cNvPr>
          <p:cNvSpPr txBox="1"/>
          <p:nvPr/>
        </p:nvSpPr>
        <p:spPr>
          <a:xfrm>
            <a:off x="3981262" y="5039204"/>
            <a:ext cx="281645" cy="26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𝑝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470C66E-D1D2-0348-A25C-D40FA68DE398}"/>
              </a:ext>
            </a:extLst>
          </p:cNvPr>
          <p:cNvSpPr txBox="1"/>
          <p:nvPr/>
        </p:nvSpPr>
        <p:spPr>
          <a:xfrm>
            <a:off x="4074398" y="5113239"/>
            <a:ext cx="252016" cy="214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011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0</a:t>
            </a:r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927DBAAA-FF6C-A240-9543-05AADD562042}"/>
              </a:ext>
            </a:extLst>
          </p:cNvPr>
          <p:cNvSpPr/>
          <p:nvPr/>
        </p:nvSpPr>
        <p:spPr>
          <a:xfrm rot="10800000" flipV="1">
            <a:off x="4164938" y="4514753"/>
            <a:ext cx="59254" cy="418564"/>
          </a:xfrm>
          <a:custGeom>
            <a:avLst/>
            <a:gdLst>
              <a:gd name="connsiteX0" fmla="*/ 32609 w 59254"/>
              <a:gd name="connsiteY0" fmla="*/ 516 h 418564"/>
              <a:gd name="connsiteX1" fmla="*/ 37545 w 59254"/>
              <a:gd name="connsiteY1" fmla="*/ 369629 h 418564"/>
              <a:gd name="connsiteX2" fmla="*/ 22731 w 59254"/>
              <a:gd name="connsiteY2" fmla="*/ 369827 h 418564"/>
              <a:gd name="connsiteX3" fmla="*/ 17795 w 59254"/>
              <a:gd name="connsiteY3" fmla="*/ 713 h 418564"/>
              <a:gd name="connsiteX4" fmla="*/ 59633 w 59254"/>
              <a:gd name="connsiteY4" fmla="*/ 359461 h 418564"/>
              <a:gd name="connsiteX5" fmla="*/ 30798 w 59254"/>
              <a:gd name="connsiteY5" fmla="*/ 419080 h 418564"/>
              <a:gd name="connsiteX6" fmla="*/ 379 w 59254"/>
              <a:gd name="connsiteY6" fmla="*/ 360253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54" h="418564">
                <a:moveTo>
                  <a:pt x="32609" y="516"/>
                </a:moveTo>
                <a:lnTo>
                  <a:pt x="37545" y="369629"/>
                </a:lnTo>
                <a:lnTo>
                  <a:pt x="22731" y="369827"/>
                </a:lnTo>
                <a:lnTo>
                  <a:pt x="17795" y="713"/>
                </a:lnTo>
                <a:close/>
                <a:moveTo>
                  <a:pt x="59633" y="359461"/>
                </a:moveTo>
                <a:lnTo>
                  <a:pt x="30798" y="419080"/>
                </a:lnTo>
                <a:lnTo>
                  <a:pt x="379" y="360253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98A8B8BB-AE98-5F4D-AC44-BB03D5888B19}"/>
              </a:ext>
            </a:extLst>
          </p:cNvPr>
          <p:cNvSpPr/>
          <p:nvPr/>
        </p:nvSpPr>
        <p:spPr>
          <a:xfrm rot="10800000" flipV="1">
            <a:off x="4351794" y="4443451"/>
            <a:ext cx="2531007" cy="569470"/>
          </a:xfrm>
          <a:custGeom>
            <a:avLst/>
            <a:gdLst>
              <a:gd name="connsiteX0" fmla="*/ 3538 w 2531007"/>
              <a:gd name="connsiteY0" fmla="*/ 503 h 569470"/>
              <a:gd name="connsiteX1" fmla="*/ 2484713 w 2531007"/>
              <a:gd name="connsiteY1" fmla="*/ 535873 h 569470"/>
              <a:gd name="connsiteX2" fmla="*/ 2481587 w 2531007"/>
              <a:gd name="connsiteY2" fmla="*/ 550349 h 569470"/>
              <a:gd name="connsiteX3" fmla="*/ 412 w 2531007"/>
              <a:gd name="connsiteY3" fmla="*/ 14976 h 569470"/>
              <a:gd name="connsiteX4" fmla="*/ 2479745 w 2531007"/>
              <a:gd name="connsiteY4" fmla="*/ 512083 h 569470"/>
              <a:gd name="connsiteX5" fmla="*/ 2531420 w 2531007"/>
              <a:gd name="connsiteY5" fmla="*/ 553528 h 569470"/>
              <a:gd name="connsiteX6" fmla="*/ 2467242 w 2531007"/>
              <a:gd name="connsiteY6" fmla="*/ 569973 h 56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007" h="569470">
                <a:moveTo>
                  <a:pt x="3538" y="503"/>
                </a:moveTo>
                <a:lnTo>
                  <a:pt x="2484713" y="535873"/>
                </a:lnTo>
                <a:lnTo>
                  <a:pt x="2481587" y="550349"/>
                </a:lnTo>
                <a:lnTo>
                  <a:pt x="412" y="14976"/>
                </a:lnTo>
                <a:close/>
                <a:moveTo>
                  <a:pt x="2479745" y="512083"/>
                </a:moveTo>
                <a:lnTo>
                  <a:pt x="2531420" y="553528"/>
                </a:lnTo>
                <a:lnTo>
                  <a:pt x="2467242" y="569973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3E672E69-DA9C-D743-B4B5-027ABBCC3EF5}"/>
              </a:ext>
            </a:extLst>
          </p:cNvPr>
          <p:cNvSpPr/>
          <p:nvPr/>
        </p:nvSpPr>
        <p:spPr>
          <a:xfrm>
            <a:off x="5405085" y="4070542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15" y="-298"/>
                  <a:pt x="222031" y="-298"/>
                </a:cubicBezTo>
                <a:cubicBezTo>
                  <a:pt x="344747" y="-298"/>
                  <a:pt x="444254" y="99141"/>
                  <a:pt x="444254" y="221808"/>
                </a:cubicBezTo>
                <a:cubicBezTo>
                  <a:pt x="444254" y="344475"/>
                  <a:pt x="344747" y="443914"/>
                  <a:pt x="222031" y="443914"/>
                </a:cubicBezTo>
                <a:cubicBezTo>
                  <a:pt x="99315" y="443914"/>
                  <a:pt x="-192" y="344475"/>
                  <a:pt x="-192" y="221808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NO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BAAD6914-D8D2-2B46-A8F3-8190D8E9B9A3}"/>
              </a:ext>
            </a:extLst>
          </p:cNvPr>
          <p:cNvSpPr/>
          <p:nvPr/>
        </p:nvSpPr>
        <p:spPr>
          <a:xfrm>
            <a:off x="5389724" y="4949192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15" y="-298"/>
                  <a:pt x="222031" y="-298"/>
                </a:cubicBezTo>
                <a:cubicBezTo>
                  <a:pt x="344747" y="-298"/>
                  <a:pt x="444254" y="99141"/>
                  <a:pt x="444254" y="221808"/>
                </a:cubicBezTo>
                <a:cubicBezTo>
                  <a:pt x="444254" y="344475"/>
                  <a:pt x="344747" y="443914"/>
                  <a:pt x="222031" y="443914"/>
                </a:cubicBezTo>
                <a:cubicBezTo>
                  <a:pt x="99315" y="443914"/>
                  <a:pt x="-192" y="344475"/>
                  <a:pt x="-192" y="221808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NO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B98FFB19-8A71-5B4C-A676-BCB57C0D9D5F}"/>
              </a:ext>
            </a:extLst>
          </p:cNvPr>
          <p:cNvSpPr/>
          <p:nvPr/>
        </p:nvSpPr>
        <p:spPr>
          <a:xfrm>
            <a:off x="6808596" y="4909375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15" y="-298"/>
                  <a:pt x="222031" y="-298"/>
                </a:cubicBezTo>
                <a:cubicBezTo>
                  <a:pt x="344747" y="-298"/>
                  <a:pt x="444254" y="99141"/>
                  <a:pt x="444254" y="221808"/>
                </a:cubicBezTo>
                <a:cubicBezTo>
                  <a:pt x="444254" y="344475"/>
                  <a:pt x="344747" y="443914"/>
                  <a:pt x="222031" y="443914"/>
                </a:cubicBezTo>
                <a:cubicBezTo>
                  <a:pt x="99315" y="443914"/>
                  <a:pt x="-192" y="344475"/>
                  <a:pt x="-192" y="221808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NO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0825AA20-A1FE-2A4D-B812-0F764124FFF7}"/>
              </a:ext>
            </a:extLst>
          </p:cNvPr>
          <p:cNvSpPr/>
          <p:nvPr/>
        </p:nvSpPr>
        <p:spPr>
          <a:xfrm>
            <a:off x="8240541" y="4105190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15" y="-298"/>
                  <a:pt x="222031" y="-298"/>
                </a:cubicBezTo>
                <a:cubicBezTo>
                  <a:pt x="344747" y="-298"/>
                  <a:pt x="444254" y="99141"/>
                  <a:pt x="444254" y="221808"/>
                </a:cubicBezTo>
                <a:cubicBezTo>
                  <a:pt x="444254" y="344475"/>
                  <a:pt x="344747" y="443914"/>
                  <a:pt x="222031" y="443914"/>
                </a:cubicBezTo>
                <a:cubicBezTo>
                  <a:pt x="99315" y="443914"/>
                  <a:pt x="-192" y="344475"/>
                  <a:pt x="-192" y="221808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NO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E5F36219-2630-904D-8DEF-49CB4D4BE522}"/>
              </a:ext>
            </a:extLst>
          </p:cNvPr>
          <p:cNvSpPr/>
          <p:nvPr/>
        </p:nvSpPr>
        <p:spPr>
          <a:xfrm>
            <a:off x="8238593" y="4891133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15" y="-298"/>
                  <a:pt x="222031" y="-298"/>
                </a:cubicBezTo>
                <a:cubicBezTo>
                  <a:pt x="344747" y="-298"/>
                  <a:pt x="444254" y="99141"/>
                  <a:pt x="444254" y="221808"/>
                </a:cubicBezTo>
                <a:cubicBezTo>
                  <a:pt x="444254" y="344475"/>
                  <a:pt x="344747" y="443914"/>
                  <a:pt x="222031" y="443914"/>
                </a:cubicBezTo>
                <a:cubicBezTo>
                  <a:pt x="99315" y="443914"/>
                  <a:pt x="-192" y="344475"/>
                  <a:pt x="-192" y="221808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307AC81-EFB2-B145-AACA-6D5B1D26A5CA}"/>
                  </a:ext>
                </a:extLst>
              </p:cNvPr>
              <p:cNvSpPr txBox="1"/>
              <p:nvPr/>
            </p:nvSpPr>
            <p:spPr>
              <a:xfrm>
                <a:off x="1231455" y="4970411"/>
                <a:ext cx="1290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nb-NO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b-NO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400" dirty="0">
                  <a:solidFill>
                    <a:schemeClr val="tx1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307AC81-EFB2-B145-AACA-6D5B1D26A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455" y="4970411"/>
                <a:ext cx="1290353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8E09E886-85B6-B24B-BA76-A5D195E85AD7}"/>
              </a:ext>
            </a:extLst>
          </p:cNvPr>
          <p:cNvSpPr txBox="1"/>
          <p:nvPr/>
        </p:nvSpPr>
        <p:spPr>
          <a:xfrm>
            <a:off x="720233" y="4115874"/>
            <a:ext cx="2215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i="1" dirty="0">
                <a:latin typeface="Montserrat" pitchFamily="2" charset="77"/>
              </a:rPr>
              <a:t>number </a:t>
            </a:r>
          </a:p>
          <a:p>
            <a:pPr algn="r"/>
            <a:r>
              <a:rPr lang="en-NO" i="1" dirty="0">
                <a:latin typeface="Montserrat" pitchFamily="2" charset="77"/>
              </a:rPr>
              <a:t>of time steps</a:t>
            </a:r>
          </a:p>
          <a:p>
            <a:pPr algn="r"/>
            <a:r>
              <a:rPr lang="en-NO" i="1" dirty="0">
                <a:latin typeface="Montserrat" pitchFamily="2" charset="77"/>
              </a:rPr>
              <a:t>with p processors</a:t>
            </a:r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0F844F23-BE9A-C940-98AF-57D0B1CEEF3E}"/>
              </a:ext>
            </a:extLst>
          </p:cNvPr>
          <p:cNvSpPr/>
          <p:nvPr/>
        </p:nvSpPr>
        <p:spPr>
          <a:xfrm>
            <a:off x="3106326" y="3176634"/>
            <a:ext cx="247791" cy="2216769"/>
          </a:xfrm>
          <a:prstGeom prst="lef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EF96D2C-EB4A-1C40-9A8C-40E16F40036E}"/>
              </a:ext>
            </a:extLst>
          </p:cNvPr>
          <p:cNvSpPr txBox="1"/>
          <p:nvPr/>
        </p:nvSpPr>
        <p:spPr>
          <a:xfrm>
            <a:off x="10258980" y="492970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Cost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B3AB8A-32A2-FC40-BE46-EA80A2532A68}"/>
              </a:ext>
            </a:extLst>
          </p:cNvPr>
          <p:cNvSpPr txBox="1"/>
          <p:nvPr/>
        </p:nvSpPr>
        <p:spPr>
          <a:xfrm>
            <a:off x="9848317" y="944761"/>
            <a:ext cx="1930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Cost of having 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p processor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for t time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8F44C8D-542B-FC49-9111-CD69FA877F5A}"/>
                  </a:ext>
                </a:extLst>
              </p:cNvPr>
              <p:cNvSpPr txBox="1"/>
              <p:nvPr/>
            </p:nvSpPr>
            <p:spPr>
              <a:xfrm>
                <a:off x="9432084" y="1886201"/>
                <a:ext cx="3061094" cy="497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8F44C8D-542B-FC49-9111-CD69FA877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084" y="1886201"/>
                <a:ext cx="3061094" cy="497252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5CA4881-1F39-2942-963A-C532DD5877D2}"/>
                  </a:ext>
                </a:extLst>
              </p:cNvPr>
              <p:cNvSpPr txBox="1"/>
              <p:nvPr/>
            </p:nvSpPr>
            <p:spPr>
              <a:xfrm>
                <a:off x="10074251" y="3545851"/>
                <a:ext cx="12434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nb-NO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NO" sz="2400" dirty="0">
                  <a:solidFill>
                    <a:schemeClr val="tx1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5CA4881-1F39-2942-963A-C532DD587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4251" y="3545851"/>
                <a:ext cx="1243417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>
            <a:extLst>
              <a:ext uri="{FF2B5EF4-FFF2-40B4-BE49-F238E27FC236}">
                <a16:creationId xmlns:a16="http://schemas.microsoft.com/office/drawing/2014/main" id="{28ACB6F2-B57F-4B49-AE01-92D052EA707D}"/>
              </a:ext>
            </a:extLst>
          </p:cNvPr>
          <p:cNvSpPr txBox="1"/>
          <p:nvPr/>
        </p:nvSpPr>
        <p:spPr>
          <a:xfrm>
            <a:off x="9425635" y="4069574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number of 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active processors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at a given time 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002E5AE-2DD6-4E47-8BF5-EBA4BEF17F34}"/>
              </a:ext>
            </a:extLst>
          </p:cNvPr>
          <p:cNvSpPr txBox="1"/>
          <p:nvPr/>
        </p:nvSpPr>
        <p:spPr>
          <a:xfrm>
            <a:off x="2203978" y="5593383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207C1D-4E7E-C44D-819E-2F49A5218F34}"/>
                  </a:ext>
                </a:extLst>
              </p:cNvPr>
              <p:cNvSpPr txBox="1"/>
              <p:nvPr/>
            </p:nvSpPr>
            <p:spPr>
              <a:xfrm>
                <a:off x="6502004" y="5561414"/>
                <a:ext cx="3631059" cy="1147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b>
                            <m:sSubPr>
                              <m:ctrlP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207C1D-4E7E-C44D-819E-2F49A5218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04" y="5561414"/>
                <a:ext cx="3631059" cy="1147365"/>
              </a:xfrm>
              <a:prstGeom prst="rect">
                <a:avLst/>
              </a:prstGeom>
              <a:blipFill>
                <a:blip r:embed="rId5"/>
                <a:stretch>
                  <a:fillRect t="-96739" b="-15434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TextBox 144">
            <a:extLst>
              <a:ext uri="{FF2B5EF4-FFF2-40B4-BE49-F238E27FC236}">
                <a16:creationId xmlns:a16="http://schemas.microsoft.com/office/drawing/2014/main" id="{405A5852-5454-CA40-B3E7-7D41817BE0E3}"/>
              </a:ext>
            </a:extLst>
          </p:cNvPr>
          <p:cNvSpPr txBox="1"/>
          <p:nvPr/>
        </p:nvSpPr>
        <p:spPr>
          <a:xfrm>
            <a:off x="3179955" y="5685991"/>
            <a:ext cx="3539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total </a:t>
            </a:r>
          </a:p>
          <a:p>
            <a:r>
              <a:rPr lang="en-NO" i="1" dirty="0">
                <a:latin typeface="Montserrat" pitchFamily="2" charset="77"/>
              </a:rPr>
              <a:t>number of instructions</a:t>
            </a:r>
          </a:p>
          <a:p>
            <a:r>
              <a:rPr lang="en-NO" i="1" dirty="0">
                <a:latin typeface="Montserrat" pitchFamily="2" charset="77"/>
              </a:rPr>
              <a:t>performed across processors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15CDAB9-B1D8-7847-B5AE-9CD938E2CFEF}"/>
              </a:ext>
            </a:extLst>
          </p:cNvPr>
          <p:cNvSpPr txBox="1"/>
          <p:nvPr/>
        </p:nvSpPr>
        <p:spPr>
          <a:xfrm>
            <a:off x="1818354" y="3629335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845780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C0F0-6F51-DE45-A46A-423E97CD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Optimality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70987-FD66-AB4C-A980-00C85679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77A2B-C224-1F47-9E3F-C39B63E79947}"/>
              </a:ext>
            </a:extLst>
          </p:cNvPr>
          <p:cNvSpPr txBox="1"/>
          <p:nvPr/>
        </p:nvSpPr>
        <p:spPr>
          <a:xfrm>
            <a:off x="2018931" y="2411940"/>
            <a:ext cx="234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Work-optimal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A73F77-315F-4448-A2F6-33D7099AB00B}"/>
                  </a:ext>
                </a:extLst>
              </p:cNvPr>
              <p:cNvSpPr txBox="1"/>
              <p:nvPr/>
            </p:nvSpPr>
            <p:spPr>
              <a:xfrm>
                <a:off x="1602598" y="4226139"/>
                <a:ext cx="32294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A73F77-315F-4448-A2F6-33D7099AB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598" y="4226139"/>
                <a:ext cx="3229474" cy="461665"/>
              </a:xfrm>
              <a:prstGeom prst="rect">
                <a:avLst/>
              </a:prstGeom>
              <a:blipFill>
                <a:blip r:embed="rId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61D012A-C7D5-F24B-883C-C6C8271BF33E}"/>
              </a:ext>
            </a:extLst>
          </p:cNvPr>
          <p:cNvSpPr txBox="1"/>
          <p:nvPr/>
        </p:nvSpPr>
        <p:spPr>
          <a:xfrm>
            <a:off x="1708748" y="3017413"/>
            <a:ext cx="3017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if it does the same work</a:t>
            </a:r>
          </a:p>
          <a:p>
            <a:pPr algn="ctr"/>
            <a:r>
              <a:rPr lang="en-NO" dirty="0">
                <a:latin typeface="Montserrat" pitchFamily="2" charset="77"/>
              </a:rPr>
              <a:t>as the best known serial</a:t>
            </a:r>
          </a:p>
          <a:p>
            <a:pPr algn="ctr"/>
            <a:r>
              <a:rPr lang="en-NO" dirty="0">
                <a:latin typeface="Montserrat" pitchFamily="2" charset="77"/>
              </a:rPr>
              <a:t>algorithm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8BE754-DF9C-9B4A-9BD1-142442C0436C}"/>
              </a:ext>
            </a:extLst>
          </p:cNvPr>
          <p:cNvSpPr txBox="1"/>
          <p:nvPr/>
        </p:nvSpPr>
        <p:spPr>
          <a:xfrm>
            <a:off x="7612688" y="3007557"/>
            <a:ext cx="3017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if it has the same cost</a:t>
            </a:r>
          </a:p>
          <a:p>
            <a:pPr algn="ctr"/>
            <a:r>
              <a:rPr lang="en-NO" dirty="0">
                <a:latin typeface="Montserrat" pitchFamily="2" charset="77"/>
              </a:rPr>
              <a:t>as the best known serial</a:t>
            </a:r>
          </a:p>
          <a:p>
            <a:pPr algn="ctr"/>
            <a:r>
              <a:rPr lang="en-NO" dirty="0">
                <a:latin typeface="Montserrat" pitchFamily="2" charset="77"/>
              </a:rPr>
              <a:t>algorithm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DA4ABD-E572-064B-89FC-B70B27192E45}"/>
              </a:ext>
            </a:extLst>
          </p:cNvPr>
          <p:cNvSpPr txBox="1"/>
          <p:nvPr/>
        </p:nvSpPr>
        <p:spPr>
          <a:xfrm>
            <a:off x="7829160" y="2411940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Cost-optimal</a:t>
            </a:r>
          </a:p>
        </p:txBody>
      </p:sp>
    </p:spTree>
    <p:extLst>
      <p:ext uri="{BB962C8B-B14F-4D97-AF65-F5344CB8AC3E}">
        <p14:creationId xmlns:p14="http://schemas.microsoft.com/office/powerpoint/2010/main" val="251133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, cluttered&#10;&#10;Description automatically generated">
            <a:extLst>
              <a:ext uri="{FF2B5EF4-FFF2-40B4-BE49-F238E27FC236}">
                <a16:creationId xmlns:a16="http://schemas.microsoft.com/office/drawing/2014/main" id="{D722AEB4-7814-BC44-AAB1-29CDE32C43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050" r="9486" b="7874"/>
          <a:stretch/>
        </p:blipFill>
        <p:spPr>
          <a:xfrm>
            <a:off x="1" y="0"/>
            <a:ext cx="12192000" cy="701936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E3440">
              <a:alpha val="50196"/>
            </a:srgbClr>
          </a:solidFill>
        </p:spPr>
        <p:txBody>
          <a:bodyPr/>
          <a:lstStyle/>
          <a:p>
            <a:r>
              <a:rPr lang="en-NO" dirty="0"/>
              <a:t>Multicore Architectures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7BA3E-2324-4A40-9F29-B86B7FE57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28822" cy="2011269"/>
          </a:xfrm>
          <a:solidFill>
            <a:srgbClr val="2E3440">
              <a:alpha val="50196"/>
            </a:srgbClr>
          </a:solidFill>
        </p:spPr>
        <p:txBody>
          <a:bodyPr anchor="ctr"/>
          <a:lstStyle/>
          <a:p>
            <a:pPr marL="0" indent="0">
              <a:buNone/>
            </a:pPr>
            <a:r>
              <a:rPr lang="en-NO" dirty="0"/>
              <a:t>The RAM model is like a computer from the 80ies.</a:t>
            </a:r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2DA6-1F03-BF42-BC3A-A5B360C7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Speed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01B49-C575-9548-BC1C-57661768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2350B-DC8E-914F-AD94-DA2C547C93F0}"/>
              </a:ext>
            </a:extLst>
          </p:cNvPr>
          <p:cNvSpPr txBox="1"/>
          <p:nvPr/>
        </p:nvSpPr>
        <p:spPr>
          <a:xfrm>
            <a:off x="1354535" y="263291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Speed-Up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60F4-1E57-624C-A7FB-CAF12883D894}"/>
              </a:ext>
            </a:extLst>
          </p:cNvPr>
          <p:cNvSpPr txBox="1"/>
          <p:nvPr/>
        </p:nvSpPr>
        <p:spPr>
          <a:xfrm>
            <a:off x="838200" y="3261299"/>
            <a:ext cx="269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number of time steps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with p processors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BBFAF7-AD03-E248-A214-35E96F4A5AC2}"/>
                  </a:ext>
                </a:extLst>
              </p:cNvPr>
              <p:cNvSpPr txBox="1"/>
              <p:nvPr/>
            </p:nvSpPr>
            <p:spPr>
              <a:xfrm>
                <a:off x="838200" y="4206540"/>
                <a:ext cx="2782685" cy="861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(1, 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BBFAF7-AD03-E248-A214-35E96F4A5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06540"/>
                <a:ext cx="2782685" cy="861326"/>
              </a:xfrm>
              <a:prstGeom prst="rect">
                <a:avLst/>
              </a:prstGeo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E6FDD5-1621-CD44-ACCE-67AC5FA07FF7}"/>
              </a:ext>
            </a:extLst>
          </p:cNvPr>
          <p:cNvCxnSpPr/>
          <p:nvPr/>
        </p:nvCxnSpPr>
        <p:spPr>
          <a:xfrm>
            <a:off x="6096000" y="5665694"/>
            <a:ext cx="4912659" cy="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077C72-2081-7946-89D3-B8FD77B0C266}"/>
              </a:ext>
            </a:extLst>
          </p:cNvPr>
          <p:cNvCxnSpPr>
            <a:cxnSpLocks/>
          </p:cNvCxnSpPr>
          <p:nvPr/>
        </p:nvCxnSpPr>
        <p:spPr>
          <a:xfrm rot="16200000">
            <a:off x="4025154" y="3533116"/>
            <a:ext cx="4912659" cy="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35F580-F8AA-E94F-B388-F78C308851D2}"/>
              </a:ext>
            </a:extLst>
          </p:cNvPr>
          <p:cNvSpPr txBox="1"/>
          <p:nvPr/>
        </p:nvSpPr>
        <p:spPr>
          <a:xfrm>
            <a:off x="5049922" y="1099534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Speed-up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5D8D1-DBFF-F446-88D7-E44111C8B74D}"/>
              </a:ext>
            </a:extLst>
          </p:cNvPr>
          <p:cNvSpPr txBox="1"/>
          <p:nvPr/>
        </p:nvSpPr>
        <p:spPr>
          <a:xfrm>
            <a:off x="9689067" y="5827696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Processor</a:t>
            </a:r>
          </a:p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count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CFF4B1-33D8-8E42-A484-0B3A152AB624}"/>
              </a:ext>
            </a:extLst>
          </p:cNvPr>
          <p:cNvCxnSpPr/>
          <p:nvPr/>
        </p:nvCxnSpPr>
        <p:spPr>
          <a:xfrm flipV="1">
            <a:off x="6481483" y="1400538"/>
            <a:ext cx="4114799" cy="426515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762092-B233-774B-B635-55D777375CCE}"/>
                  </a:ext>
                </a:extLst>
              </p:cNvPr>
              <p:cNvSpPr txBox="1"/>
              <p:nvPr/>
            </p:nvSpPr>
            <p:spPr>
              <a:xfrm>
                <a:off x="10348062" y="1678429"/>
                <a:ext cx="1468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NO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762092-B233-774B-B635-55D777375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062" y="1678429"/>
                <a:ext cx="1468735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>
            <a:extLst>
              <a:ext uri="{FF2B5EF4-FFF2-40B4-BE49-F238E27FC236}">
                <a16:creationId xmlns:a16="http://schemas.microsoft.com/office/drawing/2014/main" id="{4A5BDCFF-19EC-F549-B2CF-43021F448192}"/>
              </a:ext>
            </a:extLst>
          </p:cNvPr>
          <p:cNvSpPr/>
          <p:nvPr/>
        </p:nvSpPr>
        <p:spPr>
          <a:xfrm>
            <a:off x="6490447" y="1416424"/>
            <a:ext cx="1721224" cy="4267200"/>
          </a:xfrm>
          <a:custGeom>
            <a:avLst/>
            <a:gdLst>
              <a:gd name="connsiteX0" fmla="*/ 0 w 1972993"/>
              <a:gd name="connsiteY0" fmla="*/ 4267200 h 4267200"/>
              <a:gd name="connsiteX1" fmla="*/ 1828800 w 1972993"/>
              <a:gd name="connsiteY1" fmla="*/ 2312894 h 4267200"/>
              <a:gd name="connsiteX2" fmla="*/ 1721224 w 1972993"/>
              <a:gd name="connsiteY2" fmla="*/ 0 h 4267200"/>
              <a:gd name="connsiteX0" fmla="*/ 0 w 1972993"/>
              <a:gd name="connsiteY0" fmla="*/ 4267200 h 4267200"/>
              <a:gd name="connsiteX1" fmla="*/ 1828800 w 1972993"/>
              <a:gd name="connsiteY1" fmla="*/ 2312894 h 4267200"/>
              <a:gd name="connsiteX2" fmla="*/ 1721224 w 1972993"/>
              <a:gd name="connsiteY2" fmla="*/ 0 h 4267200"/>
              <a:gd name="connsiteX0" fmla="*/ 0 w 1721224"/>
              <a:gd name="connsiteY0" fmla="*/ 4267200 h 4267200"/>
              <a:gd name="connsiteX1" fmla="*/ 1721224 w 1721224"/>
              <a:gd name="connsiteY1" fmla="*/ 0 h 4267200"/>
              <a:gd name="connsiteX0" fmla="*/ 0 w 1721224"/>
              <a:gd name="connsiteY0" fmla="*/ 4267200 h 4267200"/>
              <a:gd name="connsiteX1" fmla="*/ 1721224 w 1721224"/>
              <a:gd name="connsiteY1" fmla="*/ 0 h 4267200"/>
              <a:gd name="connsiteX0" fmla="*/ 0 w 1721224"/>
              <a:gd name="connsiteY0" fmla="*/ 4267200 h 4267200"/>
              <a:gd name="connsiteX1" fmla="*/ 1721224 w 1721224"/>
              <a:gd name="connsiteY1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21224" h="4267200">
                <a:moveTo>
                  <a:pt x="0" y="4267200"/>
                </a:moveTo>
                <a:cubicBezTo>
                  <a:pt x="1147482" y="3310965"/>
                  <a:pt x="1685365" y="3520141"/>
                  <a:pt x="1721224" y="0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826E00-FE1F-C64E-AEAE-277113CB62C2}"/>
                  </a:ext>
                </a:extLst>
              </p:cNvPr>
              <p:cNvSpPr txBox="1"/>
              <p:nvPr/>
            </p:nvSpPr>
            <p:spPr>
              <a:xfrm>
                <a:off x="8473019" y="929321"/>
                <a:ext cx="15200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≥ </m:t>
                      </m:r>
                      <m:r>
                        <a:rPr lang="nb-NO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NO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826E00-FE1F-C64E-AEAE-277113CB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019" y="929321"/>
                <a:ext cx="1520031" cy="369332"/>
              </a:xfrm>
              <a:prstGeom prst="rect">
                <a:avLst/>
              </a:prstGeom>
              <a:blipFill>
                <a:blip r:embed="rId4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>
            <a:extLst>
              <a:ext uri="{FF2B5EF4-FFF2-40B4-BE49-F238E27FC236}">
                <a16:creationId xmlns:a16="http://schemas.microsoft.com/office/drawing/2014/main" id="{5E720676-DA2D-C24F-A665-FFE61EDB1D19}"/>
              </a:ext>
            </a:extLst>
          </p:cNvPr>
          <p:cNvSpPr/>
          <p:nvPr/>
        </p:nvSpPr>
        <p:spPr>
          <a:xfrm>
            <a:off x="6490447" y="4441714"/>
            <a:ext cx="4374777" cy="1206051"/>
          </a:xfrm>
          <a:custGeom>
            <a:avLst/>
            <a:gdLst>
              <a:gd name="connsiteX0" fmla="*/ 0 w 4374777"/>
              <a:gd name="connsiteY0" fmla="*/ 1206051 h 1206051"/>
              <a:gd name="connsiteX1" fmla="*/ 1936377 w 4374777"/>
              <a:gd name="connsiteY1" fmla="*/ 4780 h 1206051"/>
              <a:gd name="connsiteX2" fmla="*/ 4374777 w 4374777"/>
              <a:gd name="connsiteY2" fmla="*/ 865392 h 120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4777" h="1206051">
                <a:moveTo>
                  <a:pt x="0" y="1206051"/>
                </a:moveTo>
                <a:cubicBezTo>
                  <a:pt x="603624" y="633803"/>
                  <a:pt x="1207248" y="61556"/>
                  <a:pt x="1936377" y="4780"/>
                </a:cubicBezTo>
                <a:cubicBezTo>
                  <a:pt x="2665506" y="-51996"/>
                  <a:pt x="3520141" y="406698"/>
                  <a:pt x="4374777" y="865392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BBABAB-2EA2-8043-BDF7-DC6F976AF62D}"/>
                  </a:ext>
                </a:extLst>
              </p:cNvPr>
              <p:cNvSpPr txBox="1"/>
              <p:nvPr/>
            </p:nvSpPr>
            <p:spPr>
              <a:xfrm>
                <a:off x="10111908" y="4464386"/>
                <a:ext cx="2012859" cy="510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NO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BBABAB-2EA2-8043-BDF7-DC6F976AF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908" y="4464386"/>
                <a:ext cx="2012859" cy="510653"/>
              </a:xfrm>
              <a:prstGeom prst="rect">
                <a:avLst/>
              </a:prstGeom>
              <a:blipFill>
                <a:blip r:embed="rId5"/>
                <a:stretch>
                  <a:fillRect t="-95122" b="-15122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1CCD65-6722-5341-8404-D2E0B789D205}"/>
              </a:ext>
            </a:extLst>
          </p:cNvPr>
          <p:cNvCxnSpPr>
            <a:cxnSpLocks/>
          </p:cNvCxnSpPr>
          <p:nvPr/>
        </p:nvCxnSpPr>
        <p:spPr>
          <a:xfrm flipV="1">
            <a:off x="6472520" y="2416286"/>
            <a:ext cx="4364945" cy="323148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6B82C2-2A70-3A43-BF5D-34BCFECAEE71}"/>
                  </a:ext>
                </a:extLst>
              </p:cNvPr>
              <p:cNvSpPr txBox="1"/>
              <p:nvPr/>
            </p:nvSpPr>
            <p:spPr>
              <a:xfrm>
                <a:off x="10421872" y="2697748"/>
                <a:ext cx="1782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6B82C2-2A70-3A43-BF5D-34BCFECA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872" y="2697748"/>
                <a:ext cx="178292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>
            <a:extLst>
              <a:ext uri="{FF2B5EF4-FFF2-40B4-BE49-F238E27FC236}">
                <a16:creationId xmlns:a16="http://schemas.microsoft.com/office/drawing/2014/main" id="{44D06496-2732-9547-BF99-E1F74DDE5785}"/>
              </a:ext>
            </a:extLst>
          </p:cNvPr>
          <p:cNvSpPr/>
          <p:nvPr/>
        </p:nvSpPr>
        <p:spPr>
          <a:xfrm>
            <a:off x="6464411" y="3720351"/>
            <a:ext cx="4213412" cy="1954307"/>
          </a:xfrm>
          <a:custGeom>
            <a:avLst/>
            <a:gdLst>
              <a:gd name="connsiteX0" fmla="*/ 0 w 4374777"/>
              <a:gd name="connsiteY0" fmla="*/ 1206051 h 1206051"/>
              <a:gd name="connsiteX1" fmla="*/ 1936377 w 4374777"/>
              <a:gd name="connsiteY1" fmla="*/ 4780 h 1206051"/>
              <a:gd name="connsiteX2" fmla="*/ 4374777 w 4374777"/>
              <a:gd name="connsiteY2" fmla="*/ 865392 h 1206051"/>
              <a:gd name="connsiteX0" fmla="*/ 0 w 4213412"/>
              <a:gd name="connsiteY0" fmla="*/ 2061747 h 2061747"/>
              <a:gd name="connsiteX1" fmla="*/ 1936377 w 4213412"/>
              <a:gd name="connsiteY1" fmla="*/ 860476 h 2061747"/>
              <a:gd name="connsiteX2" fmla="*/ 4213412 w 4213412"/>
              <a:gd name="connsiteY2" fmla="*/ 107440 h 2061747"/>
              <a:gd name="connsiteX0" fmla="*/ 0 w 4213412"/>
              <a:gd name="connsiteY0" fmla="*/ 1954307 h 1954307"/>
              <a:gd name="connsiteX1" fmla="*/ 4213412 w 4213412"/>
              <a:gd name="connsiteY1" fmla="*/ 0 h 1954307"/>
              <a:gd name="connsiteX0" fmla="*/ 0 w 4213412"/>
              <a:gd name="connsiteY0" fmla="*/ 1954307 h 1954307"/>
              <a:gd name="connsiteX1" fmla="*/ 4213412 w 4213412"/>
              <a:gd name="connsiteY1" fmla="*/ 0 h 1954307"/>
              <a:gd name="connsiteX0" fmla="*/ 0 w 4213412"/>
              <a:gd name="connsiteY0" fmla="*/ 1954307 h 1954307"/>
              <a:gd name="connsiteX1" fmla="*/ 4213412 w 4213412"/>
              <a:gd name="connsiteY1" fmla="*/ 0 h 1954307"/>
              <a:gd name="connsiteX0" fmla="*/ 0 w 4213412"/>
              <a:gd name="connsiteY0" fmla="*/ 1954307 h 1954307"/>
              <a:gd name="connsiteX1" fmla="*/ 4213412 w 4213412"/>
              <a:gd name="connsiteY1" fmla="*/ 0 h 1954307"/>
              <a:gd name="connsiteX0" fmla="*/ 0 w 4213412"/>
              <a:gd name="connsiteY0" fmla="*/ 1954307 h 1954307"/>
              <a:gd name="connsiteX1" fmla="*/ 4213412 w 4213412"/>
              <a:gd name="connsiteY1" fmla="*/ 0 h 1954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3412" h="1954307">
                <a:moveTo>
                  <a:pt x="0" y="1954307"/>
                </a:moveTo>
                <a:cubicBezTo>
                  <a:pt x="776942" y="424330"/>
                  <a:pt x="1984188" y="436283"/>
                  <a:pt x="4213412" y="0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666839-F58F-114C-88CB-DBDC78D51C71}"/>
                  </a:ext>
                </a:extLst>
              </p:cNvPr>
              <p:cNvSpPr txBox="1"/>
              <p:nvPr/>
            </p:nvSpPr>
            <p:spPr>
              <a:xfrm>
                <a:off x="9721739" y="3873159"/>
                <a:ext cx="2421304" cy="529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skw"/>
                          <m:ctrlP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func>
                            <m:funcPr>
                              <m:ctrlPr>
                                <a:rPr lang="nb-NO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nb-NO" b="0" i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nb-NO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den>
                      </m:f>
                      <m:r>
                        <a:rPr lang="nb-NO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666839-F58F-114C-88CB-DBDC78D51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739" y="3873159"/>
                <a:ext cx="2421304" cy="529184"/>
              </a:xfrm>
              <a:prstGeom prst="rect">
                <a:avLst/>
              </a:prstGeom>
              <a:blipFill>
                <a:blip r:embed="rId7"/>
                <a:stretch>
                  <a:fillRect t="-90698" b="-13953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92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22" grpId="0" animBg="1"/>
      <p:bldP spid="23" grpId="0"/>
      <p:bldP spid="28" grpId="0"/>
      <p:bldP spid="29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A2DD-B312-9242-8448-022BDAD0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Amsdahl’s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B0399B-14D2-7945-9BE4-586150C77B4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r>
                  <a:rPr lang="en-NO" dirty="0"/>
                  <a:t>There may be a portion of the algorithm</a:t>
                </a:r>
              </a:p>
              <a:p>
                <a:r>
                  <a:rPr lang="en-NO" dirty="0"/>
                  <a:t>that cannot be parallelized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𝑠𝑒𝑞𝑢𝑒𝑛𝑡𝑖𝑎𝑙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𝑤𝑜𝑟𝑘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𝑝𝑎𝑟𝑎𝑙𝑙𝑒𝑙𝑖𝑧𝑒𝑑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𝑤𝑜𝑟𝑘</m:t>
                        </m:r>
                      </m:den>
                    </m:f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𝑆𝑈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B0399B-14D2-7945-9BE4-586150C77B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84027-7D13-8A49-B2E0-8C0893FD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229045-7C6E-B14D-86EA-56B92FA58F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061328"/>
            <a:ext cx="6061241" cy="473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85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F9F3-F990-3341-9797-4B549FAD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Nick’s Class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0909060-51AA-744E-ADCB-AA5681920C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NC</a:t>
            </a:r>
          </a:p>
          <a:p>
            <a:pPr lvl="1"/>
            <a:r>
              <a:rPr lang="en-NO" dirty="0"/>
              <a:t>Problems that can be solved</a:t>
            </a:r>
          </a:p>
          <a:p>
            <a:pPr lvl="1"/>
            <a:r>
              <a:rPr lang="en-NO" dirty="0"/>
              <a:t>in polylogarithmic time </a:t>
            </a:r>
          </a:p>
          <a:p>
            <a:pPr lvl="1"/>
            <a:r>
              <a:rPr lang="en-NO" dirty="0"/>
              <a:t>on P-RAM</a:t>
            </a:r>
          </a:p>
          <a:p>
            <a:pPr lvl="1"/>
            <a:r>
              <a:rPr lang="en-NO" dirty="0"/>
              <a:t>with polynomial number of processors</a:t>
            </a:r>
          </a:p>
          <a:p>
            <a:pPr marL="457200" lvl="1" indent="0">
              <a:buNone/>
            </a:pPr>
            <a:endParaRPr lang="en-NO" dirty="0"/>
          </a:p>
          <a:p>
            <a:r>
              <a:rPr lang="en-NO" dirty="0"/>
              <a:t>NC = P?</a:t>
            </a:r>
          </a:p>
          <a:p>
            <a:pPr lvl="1"/>
            <a:r>
              <a:rPr lang="en-GB" dirty="0"/>
              <a:t>Are there tractable problems that are inherently sequential?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FE99D-8353-164C-B7BA-9F596DE5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3F7BFA-EA89-5E4F-BC11-FFA57CC2642B}"/>
              </a:ext>
            </a:extLst>
          </p:cNvPr>
          <p:cNvSpPr/>
          <p:nvPr/>
        </p:nvSpPr>
        <p:spPr>
          <a:xfrm>
            <a:off x="7243482" y="2828287"/>
            <a:ext cx="3352800" cy="3528063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accent6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440F2F-D445-D14F-B059-92A1799CE94F}"/>
              </a:ext>
            </a:extLst>
          </p:cNvPr>
          <p:cNvSpPr/>
          <p:nvPr/>
        </p:nvSpPr>
        <p:spPr>
          <a:xfrm>
            <a:off x="6593541" y="965165"/>
            <a:ext cx="4652682" cy="5391185"/>
          </a:xfrm>
          <a:prstGeom prst="ellipse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A6E39-0193-544A-AEE0-DF8E8C7DA4A4}"/>
              </a:ext>
            </a:extLst>
          </p:cNvPr>
          <p:cNvSpPr txBox="1"/>
          <p:nvPr/>
        </p:nvSpPr>
        <p:spPr>
          <a:xfrm>
            <a:off x="8651218" y="107959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NP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9F359C-E809-8C4F-86EF-8799170773AB}"/>
              </a:ext>
            </a:extLst>
          </p:cNvPr>
          <p:cNvSpPr txBox="1"/>
          <p:nvPr/>
        </p:nvSpPr>
        <p:spPr>
          <a:xfrm>
            <a:off x="8765030" y="287667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CBB3F6-5621-9644-9AFA-9B8D487391AD}"/>
              </a:ext>
            </a:extLst>
          </p:cNvPr>
          <p:cNvSpPr/>
          <p:nvPr/>
        </p:nvSpPr>
        <p:spPr>
          <a:xfrm>
            <a:off x="8003107" y="4554472"/>
            <a:ext cx="1873623" cy="1757456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5FBF0-E6F8-854E-91DB-F48BA7AB8DA9}"/>
              </a:ext>
            </a:extLst>
          </p:cNvPr>
          <p:cNvSpPr txBox="1"/>
          <p:nvPr/>
        </p:nvSpPr>
        <p:spPr>
          <a:xfrm>
            <a:off x="8608730" y="4634130"/>
            <a:ext cx="5389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NC</a:t>
            </a:r>
          </a:p>
        </p:txBody>
      </p:sp>
    </p:spTree>
    <p:extLst>
      <p:ext uri="{BB962C8B-B14F-4D97-AF65-F5344CB8AC3E}">
        <p14:creationId xmlns:p14="http://schemas.microsoft.com/office/powerpoint/2010/main" val="4016485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0192-A64C-8A46-B38C-BFBD5180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Is P-RAM Realistic?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4A46F-8064-1941-B03A-45F627781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GB" dirty="0">
                <a:solidFill>
                  <a:schemeClr val="accent3"/>
                </a:solidFill>
              </a:rPr>
              <a:t>Nope </a:t>
            </a:r>
            <a:r>
              <a:rPr lang="en-GB" dirty="0">
                <a:solidFill>
                  <a:schemeClr val="accent3"/>
                </a:solidFill>
                <a:sym typeface="Wingdings" pitchFamily="2" charset="2"/>
              </a:rPr>
              <a:t> </a:t>
            </a:r>
            <a:endParaRPr lang="en-GB" dirty="0">
              <a:solidFill>
                <a:schemeClr val="accent3"/>
              </a:solidFill>
            </a:endParaRPr>
          </a:p>
          <a:p>
            <a:endParaRPr lang="en-GB" dirty="0"/>
          </a:p>
          <a:p>
            <a:r>
              <a:rPr lang="en-GB" dirty="0"/>
              <a:t>Uniform memory access cost does not exists in practice!</a:t>
            </a:r>
          </a:p>
          <a:p>
            <a:r>
              <a:rPr lang="en-GB" dirty="0"/>
              <a:t>Resource contention?</a:t>
            </a:r>
          </a:p>
          <a:p>
            <a:r>
              <a:rPr lang="en-GB" dirty="0"/>
              <a:t>Synchronization between processors?</a:t>
            </a:r>
          </a:p>
          <a:p>
            <a:r>
              <a:rPr lang="en-GB" dirty="0"/>
              <a:t>Globally synchronized clock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21EAD-6CFD-FD4D-A414-7275CF71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0276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05CE-21DB-F843-8199-7ED90F5D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631F2-A4CE-FB4A-920D-EC97B80BB3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O" dirty="0"/>
              <a:t>We can parallelize!</a:t>
            </a:r>
          </a:p>
          <a:p>
            <a:pPr lvl="1"/>
            <a:r>
              <a:rPr lang="en-NO" dirty="0"/>
              <a:t>Not easy</a:t>
            </a:r>
          </a:p>
          <a:p>
            <a:pPr lvl="1"/>
            <a:r>
              <a:rPr lang="en-NO" dirty="0"/>
              <a:t>but give speed-up</a:t>
            </a:r>
          </a:p>
          <a:p>
            <a:pPr lvl="1"/>
            <a:endParaRPr lang="en-NO" dirty="0"/>
          </a:p>
          <a:p>
            <a:r>
              <a:rPr lang="en-NO" dirty="0"/>
              <a:t>Efficiency</a:t>
            </a:r>
          </a:p>
          <a:p>
            <a:pPr lvl="1"/>
            <a:r>
              <a:rPr lang="en-NO" dirty="0"/>
              <a:t>Work/time/cost</a:t>
            </a:r>
          </a:p>
          <a:p>
            <a:pPr lvl="1"/>
            <a:r>
              <a:rPr lang="en-NO" dirty="0"/>
              <a:t>Compare best “serial” algorithms</a:t>
            </a:r>
          </a:p>
          <a:p>
            <a:pPr marL="457200" lvl="1" indent="0">
              <a:buNone/>
            </a:pPr>
            <a:endParaRPr lang="en-NO" dirty="0"/>
          </a:p>
          <a:p>
            <a:r>
              <a:rPr lang="en-NO" dirty="0"/>
              <a:t>Amsdahl’s Law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23B38-C4C0-BD4F-8A69-3BE0F9213D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P-RAM gives an idea of what is not feasible</a:t>
            </a:r>
            <a:endParaRPr lang="en-NO" dirty="0"/>
          </a:p>
          <a:p>
            <a:endParaRPr lang="en-NO" dirty="0"/>
          </a:p>
          <a:p>
            <a:r>
              <a:rPr lang="en-NO" dirty="0"/>
              <a:t>NC</a:t>
            </a:r>
          </a:p>
          <a:p>
            <a:pPr lvl="1"/>
            <a:r>
              <a:rPr lang="en-NO" dirty="0"/>
              <a:t>Polylogarithmic time </a:t>
            </a:r>
          </a:p>
          <a:p>
            <a:pPr lvl="1"/>
            <a:r>
              <a:rPr lang="en-NO" dirty="0"/>
              <a:t>on P-RAM</a:t>
            </a:r>
          </a:p>
          <a:p>
            <a:pPr lvl="1"/>
            <a:endParaRPr lang="en-NO" dirty="0"/>
          </a:p>
          <a:p>
            <a:r>
              <a:rPr lang="en-NO" dirty="0"/>
              <a:t>P = NC?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00A3A-2A00-D146-A57C-87EF32B8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49053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2722-87E1-F347-AECF-1DC03ECE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Non-Deterministic Turing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7DCCA-93CA-8E4A-A933-919C4AA1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82C6D94-323C-4D43-B5E8-ED9C516FB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216" y="1691156"/>
            <a:ext cx="9388839" cy="48147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9A449D-594C-6C47-B89C-E8B06BA9B394}"/>
              </a:ext>
            </a:extLst>
          </p:cNvPr>
          <p:cNvSpPr txBox="1"/>
          <p:nvPr/>
        </p:nvSpPr>
        <p:spPr>
          <a:xfrm>
            <a:off x="5268708" y="2678114"/>
            <a:ext cx="4802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A non-deterministic machine</a:t>
            </a: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always picks </a:t>
            </a: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the right branch</a:t>
            </a:r>
            <a:endParaRPr lang="en-NO" i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6711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F8FDC94-13E4-A045-AC48-F6F3CBFDC00B}"/>
              </a:ext>
            </a:extLst>
          </p:cNvPr>
          <p:cNvSpPr/>
          <p:nvPr/>
        </p:nvSpPr>
        <p:spPr>
          <a:xfrm>
            <a:off x="6217489" y="3565452"/>
            <a:ext cx="5136313" cy="25280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EA86D35-7D43-9A43-9ED1-5CA5C0204677}"/>
              </a:ext>
            </a:extLst>
          </p:cNvPr>
          <p:cNvSpPr/>
          <p:nvPr/>
        </p:nvSpPr>
        <p:spPr>
          <a:xfrm>
            <a:off x="838200" y="1899352"/>
            <a:ext cx="5136313" cy="25280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bg2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BD9E90-E683-3943-87EF-CBED001E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Concurrent vs. Parallel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4B322-4B67-8B4D-AC2B-3CDA12FA0667}"/>
              </a:ext>
            </a:extLst>
          </p:cNvPr>
          <p:cNvSpPr txBox="1"/>
          <p:nvPr/>
        </p:nvSpPr>
        <p:spPr>
          <a:xfrm>
            <a:off x="2161451" y="2270079"/>
            <a:ext cx="8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Write</a:t>
            </a:r>
          </a:p>
          <a:p>
            <a:pPr algn="r"/>
            <a:r>
              <a:rPr lang="en-NO" dirty="0">
                <a:latin typeface="Montserrat" pitchFamily="2" charset="77"/>
              </a:rPr>
              <a:t>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FEB4D-5E54-6140-BC1B-903F8FA9EEF0}"/>
              </a:ext>
            </a:extLst>
          </p:cNvPr>
          <p:cNvSpPr txBox="1"/>
          <p:nvPr/>
        </p:nvSpPr>
        <p:spPr>
          <a:xfrm>
            <a:off x="960801" y="3239576"/>
            <a:ext cx="202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Write</a:t>
            </a:r>
          </a:p>
          <a:p>
            <a:pPr algn="r"/>
            <a:r>
              <a:rPr lang="en-NO" dirty="0">
                <a:latin typeface="Montserrat" pitchFamily="2" charset="77"/>
              </a:rPr>
              <a:t>Documentation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324CE5-99D2-8A4D-9694-26A322BA767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90524" y="2593245"/>
            <a:ext cx="251264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ADDA47-A899-384D-906A-7704FF81967D}"/>
              </a:ext>
            </a:extLst>
          </p:cNvPr>
          <p:cNvCxnSpPr>
            <a:cxnSpLocks/>
          </p:cNvCxnSpPr>
          <p:nvPr/>
        </p:nvCxnSpPr>
        <p:spPr>
          <a:xfrm>
            <a:off x="2990524" y="3565452"/>
            <a:ext cx="251264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02D5C7-814F-5A47-A1BF-431BC9EC2FAD}"/>
              </a:ext>
            </a:extLst>
          </p:cNvPr>
          <p:cNvSpPr txBox="1"/>
          <p:nvPr/>
        </p:nvSpPr>
        <p:spPr>
          <a:xfrm>
            <a:off x="7667180" y="4033683"/>
            <a:ext cx="8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Write</a:t>
            </a:r>
          </a:p>
          <a:p>
            <a:pPr algn="r"/>
            <a:r>
              <a:rPr lang="en-NO" dirty="0">
                <a:latin typeface="Montserrat" pitchFamily="2" charset="77"/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43F4B2-5F32-1D49-A933-EEEB62C6F158}"/>
              </a:ext>
            </a:extLst>
          </p:cNvPr>
          <p:cNvSpPr txBox="1"/>
          <p:nvPr/>
        </p:nvSpPr>
        <p:spPr>
          <a:xfrm>
            <a:off x="6466530" y="5003180"/>
            <a:ext cx="202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Write</a:t>
            </a:r>
          </a:p>
          <a:p>
            <a:pPr algn="r"/>
            <a:r>
              <a:rPr lang="en-NO" dirty="0">
                <a:latin typeface="Montserrat" pitchFamily="2" charset="77"/>
              </a:rPr>
              <a:t>Documentation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822F46-319C-AC4A-85B3-ECEE7CCA5DE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496253" y="4356849"/>
            <a:ext cx="251264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EBACE2-EAA8-3745-87CC-6CA9C6B24860}"/>
              </a:ext>
            </a:extLst>
          </p:cNvPr>
          <p:cNvCxnSpPr>
            <a:cxnSpLocks/>
          </p:cNvCxnSpPr>
          <p:nvPr/>
        </p:nvCxnSpPr>
        <p:spPr>
          <a:xfrm>
            <a:off x="8496253" y="5329056"/>
            <a:ext cx="251264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AD6C63E-7E27-CE42-8676-AC1840D88B82}"/>
              </a:ext>
            </a:extLst>
          </p:cNvPr>
          <p:cNvSpPr/>
          <p:nvPr/>
        </p:nvSpPr>
        <p:spPr>
          <a:xfrm>
            <a:off x="3138343" y="2488140"/>
            <a:ext cx="536028" cy="210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FA14F2-1CF3-8144-9742-7CF5C64B42B3}"/>
              </a:ext>
            </a:extLst>
          </p:cNvPr>
          <p:cNvSpPr/>
          <p:nvPr/>
        </p:nvSpPr>
        <p:spPr>
          <a:xfrm>
            <a:off x="3710819" y="3457637"/>
            <a:ext cx="536028" cy="2102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8C0267-38C5-0146-9A25-768F8A0126B5}"/>
              </a:ext>
            </a:extLst>
          </p:cNvPr>
          <p:cNvSpPr/>
          <p:nvPr/>
        </p:nvSpPr>
        <p:spPr>
          <a:xfrm>
            <a:off x="4408000" y="2488140"/>
            <a:ext cx="536028" cy="210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3C23E4-EAD3-6740-B9DE-74270557321E}"/>
              </a:ext>
            </a:extLst>
          </p:cNvPr>
          <p:cNvSpPr/>
          <p:nvPr/>
        </p:nvSpPr>
        <p:spPr>
          <a:xfrm>
            <a:off x="5092288" y="3457637"/>
            <a:ext cx="536028" cy="2102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3B5C3F-802B-5247-A724-1F5E0F0823AC}"/>
              </a:ext>
            </a:extLst>
          </p:cNvPr>
          <p:cNvSpPr/>
          <p:nvPr/>
        </p:nvSpPr>
        <p:spPr>
          <a:xfrm>
            <a:off x="8794518" y="4251746"/>
            <a:ext cx="1754751" cy="210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D17B9C-D41C-B046-AE08-D514F8DE8F5F}"/>
              </a:ext>
            </a:extLst>
          </p:cNvPr>
          <p:cNvSpPr/>
          <p:nvPr/>
        </p:nvSpPr>
        <p:spPr>
          <a:xfrm>
            <a:off x="8794519" y="5221242"/>
            <a:ext cx="1829742" cy="2102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3277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PRAM model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Parallel Linear Search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Work, Tiime &amp; Speed Up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Limitations of PRAM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NC = 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C8928B4-DAB0-2344-98CB-5A10F4398BAC}"/>
              </a:ext>
            </a:extLst>
          </p:cNvPr>
          <p:cNvSpPr/>
          <p:nvPr/>
        </p:nvSpPr>
        <p:spPr>
          <a:xfrm>
            <a:off x="1407544" y="1663072"/>
            <a:ext cx="6236678" cy="483576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accent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6314270-C987-A343-909D-B666F5B88226}"/>
              </a:ext>
            </a:extLst>
          </p:cNvPr>
          <p:cNvSpPr/>
          <p:nvPr/>
        </p:nvSpPr>
        <p:spPr>
          <a:xfrm>
            <a:off x="4670304" y="1953219"/>
            <a:ext cx="2636724" cy="42554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accent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4F550D-DF4B-0A47-8BDE-C4BDDE4E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3F3FE-AED3-C947-82FC-1C1FC899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3472D-92D0-3048-894E-6043A4BBA2BC}"/>
              </a:ext>
            </a:extLst>
          </p:cNvPr>
          <p:cNvSpPr txBox="1"/>
          <p:nvPr/>
        </p:nvSpPr>
        <p:spPr>
          <a:xfrm>
            <a:off x="4764105" y="2136010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5221F-9211-1F44-87FC-F44AF2D71E96}"/>
              </a:ext>
            </a:extLst>
          </p:cNvPr>
          <p:cNvSpPr/>
          <p:nvPr/>
        </p:nvSpPr>
        <p:spPr>
          <a:xfrm>
            <a:off x="8753815" y="2505342"/>
            <a:ext cx="2254469" cy="6935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input device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94DB7-BED0-344E-B518-40F864EB1610}"/>
              </a:ext>
            </a:extLst>
          </p:cNvPr>
          <p:cNvSpPr txBox="1"/>
          <p:nvPr/>
        </p:nvSpPr>
        <p:spPr>
          <a:xfrm>
            <a:off x="9159463" y="26674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>
              <a:latin typeface="Montserrat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711CC-2B85-9743-9E50-0DAE1F6045E2}"/>
              </a:ext>
            </a:extLst>
          </p:cNvPr>
          <p:cNvSpPr/>
          <p:nvPr/>
        </p:nvSpPr>
        <p:spPr>
          <a:xfrm>
            <a:off x="8753815" y="4936811"/>
            <a:ext cx="2254469" cy="6935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output device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35E4940-091A-4946-ACDA-8025291371C5}"/>
              </a:ext>
            </a:extLst>
          </p:cNvPr>
          <p:cNvGrpSpPr/>
          <p:nvPr/>
        </p:nvGrpSpPr>
        <p:grpSpPr>
          <a:xfrm>
            <a:off x="5779898" y="2145569"/>
            <a:ext cx="1169541" cy="369332"/>
            <a:chOff x="5266717" y="2822573"/>
            <a:chExt cx="1169541" cy="3693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5B77DF-CD83-7241-A470-27925F3E00BC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413DF3-3A1A-8944-B5FE-1484BBAEEAF1}"/>
                </a:ext>
              </a:extLst>
            </p:cNvPr>
            <p:cNvSpPr txBox="1"/>
            <p:nvPr/>
          </p:nvSpPr>
          <p:spPr>
            <a:xfrm>
              <a:off x="5266717" y="282257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00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B77177-B545-C947-A579-E1F05208FA2C}"/>
              </a:ext>
            </a:extLst>
          </p:cNvPr>
          <p:cNvGrpSpPr/>
          <p:nvPr/>
        </p:nvGrpSpPr>
        <p:grpSpPr>
          <a:xfrm>
            <a:off x="5779897" y="2581432"/>
            <a:ext cx="1169542" cy="369332"/>
            <a:chOff x="5266716" y="2822573"/>
            <a:chExt cx="1169542" cy="3693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1FF970-665F-0A44-BB0C-B36954D46812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ECCA974-4802-D240-9F23-80C8B8C94DE4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C755FA-D275-9E41-BF6C-E25212EC5B10}"/>
              </a:ext>
            </a:extLst>
          </p:cNvPr>
          <p:cNvGrpSpPr/>
          <p:nvPr/>
        </p:nvGrpSpPr>
        <p:grpSpPr>
          <a:xfrm>
            <a:off x="5779897" y="3016774"/>
            <a:ext cx="1169542" cy="369332"/>
            <a:chOff x="5266716" y="2822573"/>
            <a:chExt cx="1169542" cy="3693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E0C58B-5153-E949-8167-BE0E6221821E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29BC2E5-98C8-2C48-92A3-805E897ADC61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7BC2039-A28F-3C4F-9BFC-9B65370985D0}"/>
              </a:ext>
            </a:extLst>
          </p:cNvPr>
          <p:cNvGrpSpPr/>
          <p:nvPr/>
        </p:nvGrpSpPr>
        <p:grpSpPr>
          <a:xfrm>
            <a:off x="5779897" y="3452637"/>
            <a:ext cx="1169542" cy="369332"/>
            <a:chOff x="5266716" y="2822573"/>
            <a:chExt cx="1169542" cy="36933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33F8092-A21D-FE4E-903E-9B156B11DEE9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2174453-0DD4-FB40-BDA4-E11026E00737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03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5E22982-67CE-CF41-BEBD-551C573805DE}"/>
              </a:ext>
            </a:extLst>
          </p:cNvPr>
          <p:cNvGrpSpPr/>
          <p:nvPr/>
        </p:nvGrpSpPr>
        <p:grpSpPr>
          <a:xfrm>
            <a:off x="5779897" y="3880940"/>
            <a:ext cx="1169542" cy="369332"/>
            <a:chOff x="5266716" y="2822573"/>
            <a:chExt cx="1169542" cy="36933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C01BBBF-F364-104F-A92E-8E0ED039FC6D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59F8B7-A48E-994F-88D5-1A23CC4C9572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04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7839AAA-E01F-4D44-9ED1-7CDE56BA7DDE}"/>
              </a:ext>
            </a:extLst>
          </p:cNvPr>
          <p:cNvGrpSpPr/>
          <p:nvPr/>
        </p:nvGrpSpPr>
        <p:grpSpPr>
          <a:xfrm>
            <a:off x="5779897" y="4316803"/>
            <a:ext cx="1169542" cy="369332"/>
            <a:chOff x="5266716" y="2822573"/>
            <a:chExt cx="1169542" cy="36933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10611EF-7DE3-EF4C-BCE5-348C180DF7EE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9D5FD05-8C29-4D46-8474-2E72DD2DCA71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05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20E7D96-96F9-2F4E-B826-18D00C5049D0}"/>
              </a:ext>
            </a:extLst>
          </p:cNvPr>
          <p:cNvGrpSpPr/>
          <p:nvPr/>
        </p:nvGrpSpPr>
        <p:grpSpPr>
          <a:xfrm>
            <a:off x="5779897" y="4752145"/>
            <a:ext cx="1169542" cy="369332"/>
            <a:chOff x="5266716" y="2822573"/>
            <a:chExt cx="1169542" cy="3693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71F0490-F906-AA47-B67D-DB1F8290164E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6128451-9017-7046-ADEE-1E40EAE61546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06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0EF98-EF41-9C43-A054-333C6E230EF2}"/>
              </a:ext>
            </a:extLst>
          </p:cNvPr>
          <p:cNvGrpSpPr/>
          <p:nvPr/>
        </p:nvGrpSpPr>
        <p:grpSpPr>
          <a:xfrm>
            <a:off x="5922564" y="5210426"/>
            <a:ext cx="1026875" cy="369332"/>
            <a:chOff x="5409383" y="2822573"/>
            <a:chExt cx="1026875" cy="36933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404615C-457B-174A-B025-58A76BC951D9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  <a:noFill/>
            <a:ln w="1905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1CFED18-A029-EA44-B8E7-AAAD7F9EF56B}"/>
                </a:ext>
              </a:extLst>
            </p:cNvPr>
            <p:cNvSpPr txBox="1"/>
            <p:nvPr/>
          </p:nvSpPr>
          <p:spPr>
            <a:xfrm>
              <a:off x="5409383" y="282257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⇣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4825948-982A-F343-A74A-4D969895C11A}"/>
              </a:ext>
            </a:extLst>
          </p:cNvPr>
          <p:cNvGrpSpPr/>
          <p:nvPr/>
        </p:nvGrpSpPr>
        <p:grpSpPr>
          <a:xfrm>
            <a:off x="5904931" y="5646289"/>
            <a:ext cx="1044508" cy="369332"/>
            <a:chOff x="5391750" y="2822573"/>
            <a:chExt cx="1044508" cy="36933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00F1848-2897-8F4F-912D-529079911508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B9537D1-5E3F-8D4E-9A26-CB4F0338FD72}"/>
                </a:ext>
              </a:extLst>
            </p:cNvPr>
            <p:cNvSpPr txBox="1"/>
            <p:nvPr/>
          </p:nvSpPr>
          <p:spPr>
            <a:xfrm>
              <a:off x="5391750" y="2822573"/>
              <a:ext cx="309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DBA97876-D98E-594A-BE2F-7FB78C28CF1C}"/>
              </a:ext>
            </a:extLst>
          </p:cNvPr>
          <p:cNvSpPr/>
          <p:nvPr/>
        </p:nvSpPr>
        <p:spPr>
          <a:xfrm>
            <a:off x="1721733" y="3437393"/>
            <a:ext cx="2636724" cy="13012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accent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C526B01-12EC-9D4D-80B1-A4A406FF4D55}"/>
              </a:ext>
            </a:extLst>
          </p:cNvPr>
          <p:cNvSpPr txBox="1"/>
          <p:nvPr/>
        </p:nvSpPr>
        <p:spPr>
          <a:xfrm>
            <a:off x="1832238" y="3620184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CPU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61DD11C-52A7-674D-BE38-96D0F0B0E0E3}"/>
              </a:ext>
            </a:extLst>
          </p:cNvPr>
          <p:cNvGrpSpPr/>
          <p:nvPr/>
        </p:nvGrpSpPr>
        <p:grpSpPr>
          <a:xfrm>
            <a:off x="2712112" y="3629743"/>
            <a:ext cx="1294576" cy="369332"/>
            <a:chOff x="5141682" y="2822573"/>
            <a:chExt cx="1294576" cy="3693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3CC9D17-586B-7046-8F9A-6927F35B1D07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6BBBCDF-0AF6-4943-BF3C-765EA9EDB48C}"/>
                </a:ext>
              </a:extLst>
            </p:cNvPr>
            <p:cNvSpPr txBox="1"/>
            <p:nvPr/>
          </p:nvSpPr>
          <p:spPr>
            <a:xfrm>
              <a:off x="5141682" y="2822573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ACC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96CB276-AE6A-A940-A9F3-3997164DF20A}"/>
              </a:ext>
            </a:extLst>
          </p:cNvPr>
          <p:cNvGrpSpPr/>
          <p:nvPr/>
        </p:nvGrpSpPr>
        <p:grpSpPr>
          <a:xfrm>
            <a:off x="2837147" y="4065606"/>
            <a:ext cx="1169541" cy="369332"/>
            <a:chOff x="5266717" y="2822573"/>
            <a:chExt cx="1169541" cy="369332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E87D788-EE71-5248-B36C-C6D4EB05F47F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D453F8B-591C-C340-9385-A535458C1747}"/>
                </a:ext>
              </a:extLst>
            </p:cNvPr>
            <p:cNvSpPr txBox="1"/>
            <p:nvPr/>
          </p:nvSpPr>
          <p:spPr>
            <a:xfrm>
              <a:off x="5266717" y="282257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IP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5336890-E484-9C41-8AA8-43FCE51C800E}"/>
              </a:ext>
            </a:extLst>
          </p:cNvPr>
          <p:cNvSpPr txBox="1"/>
          <p:nvPr/>
        </p:nvSpPr>
        <p:spPr>
          <a:xfrm>
            <a:off x="1725478" y="1953219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Random Access 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Machine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E347887B-B434-464C-BDDF-0EEBF8457780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7307029" y="2852120"/>
            <a:ext cx="1446787" cy="34677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4E311A07-A6D0-9B42-8DD8-226620E2DA3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296831" y="4992563"/>
            <a:ext cx="1456984" cy="29102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5531777-01FC-C341-AD78-F1B0F70FE87F}"/>
              </a:ext>
            </a:extLst>
          </p:cNvPr>
          <p:cNvSpPr txBox="1"/>
          <p:nvPr/>
        </p:nvSpPr>
        <p:spPr>
          <a:xfrm>
            <a:off x="1812828" y="5283589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a</a:t>
            </a:r>
            <a:r>
              <a:rPr lang="en-NO" i="1" dirty="0"/>
              <a:t>rithmetic and logic</a:t>
            </a:r>
          </a:p>
          <a:p>
            <a:pPr algn="ctr"/>
            <a:r>
              <a:rPr lang="en-NO" i="1" dirty="0"/>
              <a:t>operations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285F6B7-56A3-5D42-BB08-413306B28463}"/>
              </a:ext>
            </a:extLst>
          </p:cNvPr>
          <p:cNvCxnSpPr>
            <a:stCxn id="51" idx="1"/>
            <a:endCxn id="91" idx="0"/>
          </p:cNvCxnSpPr>
          <p:nvPr/>
        </p:nvCxnSpPr>
        <p:spPr>
          <a:xfrm rot="10800000" flipV="1">
            <a:off x="3639285" y="3201439"/>
            <a:ext cx="2140612" cy="428303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9CAA79F6-BBEA-394E-96E7-EB61E2CDFBCB}"/>
              </a:ext>
            </a:extLst>
          </p:cNvPr>
          <p:cNvCxnSpPr>
            <a:stCxn id="91" idx="3"/>
          </p:cNvCxnSpPr>
          <p:nvPr/>
        </p:nvCxnSpPr>
        <p:spPr>
          <a:xfrm>
            <a:off x="4006688" y="3814409"/>
            <a:ext cx="1773209" cy="251197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19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0" grpId="0"/>
      <p:bldP spid="11" grpId="0" animBg="1"/>
      <p:bldP spid="13" grpId="0" animBg="1"/>
      <p:bldP spid="87" grpId="0" animBg="1"/>
      <p:bldP spid="89" grpId="0"/>
      <p:bldP spid="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P-RAM: Parallel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3E3C71-C280-9340-86B9-2C0D9F9E8700}"/>
              </a:ext>
            </a:extLst>
          </p:cNvPr>
          <p:cNvSpPr/>
          <p:nvPr/>
        </p:nvSpPr>
        <p:spPr>
          <a:xfrm>
            <a:off x="1407544" y="1663072"/>
            <a:ext cx="6236678" cy="483576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74FFF0-E0B1-1142-940E-6CABFA5D9223}"/>
              </a:ext>
            </a:extLst>
          </p:cNvPr>
          <p:cNvSpPr/>
          <p:nvPr/>
        </p:nvSpPr>
        <p:spPr>
          <a:xfrm>
            <a:off x="4670304" y="1953219"/>
            <a:ext cx="2636724" cy="42554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76EAF-C0FF-0A4D-B4B4-E2840BED1393}"/>
              </a:ext>
            </a:extLst>
          </p:cNvPr>
          <p:cNvSpPr txBox="1"/>
          <p:nvPr/>
        </p:nvSpPr>
        <p:spPr>
          <a:xfrm>
            <a:off x="4764105" y="2136010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Memory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A24B01-6120-6C4C-A500-24306D51ECC4}"/>
              </a:ext>
            </a:extLst>
          </p:cNvPr>
          <p:cNvGrpSpPr/>
          <p:nvPr/>
        </p:nvGrpSpPr>
        <p:grpSpPr>
          <a:xfrm>
            <a:off x="5779898" y="2145569"/>
            <a:ext cx="1169541" cy="369332"/>
            <a:chOff x="5266717" y="2822573"/>
            <a:chExt cx="1169541" cy="3693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9ABFE8-ECD7-A746-B5D2-E4A99A9A901A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8E5B3F-44D7-A74E-ADF3-69A0E8DD3886}"/>
                </a:ext>
              </a:extLst>
            </p:cNvPr>
            <p:cNvSpPr txBox="1"/>
            <p:nvPr/>
          </p:nvSpPr>
          <p:spPr>
            <a:xfrm>
              <a:off x="5266717" y="282257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0EDE75-E34B-4349-BD6B-15D5321DCA02}"/>
              </a:ext>
            </a:extLst>
          </p:cNvPr>
          <p:cNvGrpSpPr/>
          <p:nvPr/>
        </p:nvGrpSpPr>
        <p:grpSpPr>
          <a:xfrm>
            <a:off x="5779897" y="2581432"/>
            <a:ext cx="1169542" cy="369332"/>
            <a:chOff x="5266716" y="2822573"/>
            <a:chExt cx="1169542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B6FA50-B18E-144D-B6A9-328ED23EAF9C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6D23B7-1146-F145-9410-AB035CEC0115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641E9A-73D7-3D44-A126-91408ACB9759}"/>
              </a:ext>
            </a:extLst>
          </p:cNvPr>
          <p:cNvGrpSpPr/>
          <p:nvPr/>
        </p:nvGrpSpPr>
        <p:grpSpPr>
          <a:xfrm>
            <a:off x="5779897" y="3016774"/>
            <a:ext cx="1169542" cy="369332"/>
            <a:chOff x="5266716" y="2822573"/>
            <a:chExt cx="1169542" cy="369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17E52D-0C5C-BD44-8CD8-53E20418DC33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EDED25-27FD-534F-98E8-3A6735FFE72E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7D0BDD-1793-BE42-AF5B-846DD26DA9DC}"/>
              </a:ext>
            </a:extLst>
          </p:cNvPr>
          <p:cNvGrpSpPr/>
          <p:nvPr/>
        </p:nvGrpSpPr>
        <p:grpSpPr>
          <a:xfrm>
            <a:off x="5779897" y="3452637"/>
            <a:ext cx="1169542" cy="369332"/>
            <a:chOff x="5266716" y="2822573"/>
            <a:chExt cx="1169542" cy="3693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842657-75AE-6444-9E5D-8B1BED361A9D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BF8EA4-70B7-8643-98DC-C444177D9160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5BB99F-84DC-384A-BB3E-68249278668F}"/>
              </a:ext>
            </a:extLst>
          </p:cNvPr>
          <p:cNvGrpSpPr/>
          <p:nvPr/>
        </p:nvGrpSpPr>
        <p:grpSpPr>
          <a:xfrm>
            <a:off x="5779897" y="3880940"/>
            <a:ext cx="1169542" cy="369332"/>
            <a:chOff x="5266716" y="2822573"/>
            <a:chExt cx="1169542" cy="3693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5F2C06-6260-9F46-8724-7E40B4913CE7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FFCCA3-8DF5-6644-99D2-B2120EB9D73F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7BA75C1-9DBD-554E-B4CC-CEEE49A01D93}"/>
              </a:ext>
            </a:extLst>
          </p:cNvPr>
          <p:cNvGrpSpPr/>
          <p:nvPr/>
        </p:nvGrpSpPr>
        <p:grpSpPr>
          <a:xfrm>
            <a:off x="5779897" y="4316803"/>
            <a:ext cx="1169542" cy="369332"/>
            <a:chOff x="5266716" y="2822573"/>
            <a:chExt cx="1169542" cy="3693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5CE2EBB-9EC9-4F48-8253-C89955FD1640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15A8C6-EF24-4E43-8A2E-8FE111738CA2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70FF9AC-AF06-B44F-BD3B-4C5026B6F5E9}"/>
              </a:ext>
            </a:extLst>
          </p:cNvPr>
          <p:cNvGrpSpPr/>
          <p:nvPr/>
        </p:nvGrpSpPr>
        <p:grpSpPr>
          <a:xfrm>
            <a:off x="5779897" y="4752145"/>
            <a:ext cx="1169542" cy="369332"/>
            <a:chOff x="5266716" y="2822573"/>
            <a:chExt cx="1169542" cy="3693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1B64F76-5EC5-6F43-8DBA-FDC346EEC604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CD7C19-FC83-6149-A50D-3704659357B7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107DDE-6EDC-304E-B4D0-0413FA6854A5}"/>
              </a:ext>
            </a:extLst>
          </p:cNvPr>
          <p:cNvGrpSpPr/>
          <p:nvPr/>
        </p:nvGrpSpPr>
        <p:grpSpPr>
          <a:xfrm>
            <a:off x="5922564" y="5210426"/>
            <a:ext cx="1026875" cy="369332"/>
            <a:chOff x="5409383" y="2822573"/>
            <a:chExt cx="1026875" cy="36933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A4D592-A779-8641-8EF5-F053A6F382D5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  <a:noFill/>
            <a:ln w="1905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B2CF55-3F34-B747-A696-C826B6292139}"/>
                </a:ext>
              </a:extLst>
            </p:cNvPr>
            <p:cNvSpPr txBox="1"/>
            <p:nvPr/>
          </p:nvSpPr>
          <p:spPr>
            <a:xfrm>
              <a:off x="5409383" y="282257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⇣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E4AE49-668D-F345-91DB-FC26436C0C98}"/>
              </a:ext>
            </a:extLst>
          </p:cNvPr>
          <p:cNvGrpSpPr/>
          <p:nvPr/>
        </p:nvGrpSpPr>
        <p:grpSpPr>
          <a:xfrm>
            <a:off x="5904931" y="5646289"/>
            <a:ext cx="1044508" cy="369332"/>
            <a:chOff x="5391750" y="2822573"/>
            <a:chExt cx="1044508" cy="36933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912A04-8FA1-2D48-B6A4-284E8EF40E99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91F0B9-BFC4-F846-A0B3-E6F7A268F12D}"/>
                </a:ext>
              </a:extLst>
            </p:cNvPr>
            <p:cNvSpPr txBox="1"/>
            <p:nvPr/>
          </p:nvSpPr>
          <p:spPr>
            <a:xfrm>
              <a:off x="5391750" y="2822573"/>
              <a:ext cx="309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86E6F68-A956-F74C-B37A-2D9501E10930}"/>
              </a:ext>
            </a:extLst>
          </p:cNvPr>
          <p:cNvSpPr txBox="1"/>
          <p:nvPr/>
        </p:nvSpPr>
        <p:spPr>
          <a:xfrm>
            <a:off x="1725478" y="1953219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Random Access 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Machine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75148AA-C7EB-0043-8CA4-C934695ECC90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3889625" y="3201440"/>
            <a:ext cx="1890273" cy="2223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BC8AD32-2B33-BE41-8F96-DCBB2BB908C6}"/>
              </a:ext>
            </a:extLst>
          </p:cNvPr>
          <p:cNvCxnSpPr>
            <a:cxnSpLocks/>
          </p:cNvCxnSpPr>
          <p:nvPr/>
        </p:nvCxnSpPr>
        <p:spPr>
          <a:xfrm>
            <a:off x="3970598" y="3793237"/>
            <a:ext cx="1785967" cy="1104967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aphic 72">
            <a:extLst>
              <a:ext uri="{FF2B5EF4-FFF2-40B4-BE49-F238E27FC236}">
                <a16:creationId xmlns:a16="http://schemas.microsoft.com/office/drawing/2014/main" id="{10239C24-59E7-6243-9949-DBC83B880117}"/>
              </a:ext>
            </a:extLst>
          </p:cNvPr>
          <p:cNvGrpSpPr/>
          <p:nvPr/>
        </p:nvGrpSpPr>
        <p:grpSpPr>
          <a:xfrm>
            <a:off x="1852933" y="2752169"/>
            <a:ext cx="2117665" cy="1000150"/>
            <a:chOff x="1852933" y="2752169"/>
            <a:chExt cx="2117665" cy="1000150"/>
          </a:xfrm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0079F101-FF7C-A14B-98A7-49F76CB52724}"/>
                </a:ext>
              </a:extLst>
            </p:cNvPr>
            <p:cNvSpPr/>
            <p:nvPr/>
          </p:nvSpPr>
          <p:spPr>
            <a:xfrm>
              <a:off x="1852933" y="2752169"/>
              <a:ext cx="2117665" cy="1000150"/>
            </a:xfrm>
            <a:custGeom>
              <a:avLst/>
              <a:gdLst>
                <a:gd name="connsiteX0" fmla="*/ -270 w 2117665"/>
                <a:gd name="connsiteY0" fmla="*/ -654 h 1000150"/>
                <a:gd name="connsiteX1" fmla="*/ 2117396 w 2117665"/>
                <a:gd name="connsiteY1" fmla="*/ -654 h 1000150"/>
                <a:gd name="connsiteX2" fmla="*/ 2117396 w 2117665"/>
                <a:gd name="connsiteY2" fmla="*/ 999497 h 1000150"/>
                <a:gd name="connsiteX3" fmla="*/ -270 w 2117665"/>
                <a:gd name="connsiteY3" fmla="*/ 999497 h 10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7665" h="1000150">
                  <a:moveTo>
                    <a:pt x="-270" y="-654"/>
                  </a:moveTo>
                  <a:lnTo>
                    <a:pt x="2117396" y="-654"/>
                  </a:lnTo>
                  <a:lnTo>
                    <a:pt x="2117396" y="999497"/>
                  </a:lnTo>
                  <a:lnTo>
                    <a:pt x="-270" y="999497"/>
                  </a:lnTo>
                  <a:close/>
                </a:path>
              </a:pathLst>
            </a:custGeom>
            <a:solidFill>
              <a:srgbClr val="4C5669"/>
            </a:solidFill>
            <a:ln w="15308" cap="flat">
              <a:solidFill>
                <a:srgbClr val="ECEFF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A084979-AD18-5446-B851-30CA0D4E01C9}"/>
                </a:ext>
              </a:extLst>
            </p:cNvPr>
            <p:cNvSpPr txBox="1"/>
            <p:nvPr/>
          </p:nvSpPr>
          <p:spPr>
            <a:xfrm>
              <a:off x="1919838" y="2902907"/>
              <a:ext cx="478842" cy="290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447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CPU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1F4DC56-8444-4148-9F81-C035FA08C2F8}"/>
                </a:ext>
              </a:extLst>
            </p:cNvPr>
            <p:cNvSpPr txBox="1"/>
            <p:nvPr/>
          </p:nvSpPr>
          <p:spPr>
            <a:xfrm>
              <a:off x="1919838" y="3127431"/>
              <a:ext cx="487634" cy="315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447" spc="0" baseline="0" dirty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i=1</a:t>
              </a: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835CA8D6-A77D-994D-8589-289491CF78DF}"/>
                </a:ext>
              </a:extLst>
            </p:cNvPr>
            <p:cNvSpPr/>
            <p:nvPr/>
          </p:nvSpPr>
          <p:spPr>
            <a:xfrm>
              <a:off x="3095467" y="2902702"/>
              <a:ext cx="591925" cy="295962"/>
            </a:xfrm>
            <a:custGeom>
              <a:avLst/>
              <a:gdLst>
                <a:gd name="connsiteX0" fmla="*/ -270 w 591925"/>
                <a:gd name="connsiteY0" fmla="*/ -654 h 295962"/>
                <a:gd name="connsiteX1" fmla="*/ 591656 w 591925"/>
                <a:gd name="connsiteY1" fmla="*/ -654 h 295962"/>
                <a:gd name="connsiteX2" fmla="*/ 591656 w 591925"/>
                <a:gd name="connsiteY2" fmla="*/ 295309 h 295962"/>
                <a:gd name="connsiteX3" fmla="*/ -270 w 591925"/>
                <a:gd name="connsiteY3" fmla="*/ 295309 h 29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925" h="295962">
                  <a:moveTo>
                    <a:pt x="-270" y="-654"/>
                  </a:moveTo>
                  <a:lnTo>
                    <a:pt x="591656" y="-654"/>
                  </a:lnTo>
                  <a:lnTo>
                    <a:pt x="591656" y="295309"/>
                  </a:lnTo>
                  <a:lnTo>
                    <a:pt x="-270" y="295309"/>
                  </a:lnTo>
                  <a:close/>
                </a:path>
              </a:pathLst>
            </a:custGeom>
            <a:solidFill>
              <a:srgbClr val="5E81AC"/>
            </a:solidFill>
            <a:ln w="10205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BC84FE7-E965-564B-9C08-A13071432602}"/>
                </a:ext>
              </a:extLst>
            </p:cNvPr>
            <p:cNvSpPr txBox="1"/>
            <p:nvPr/>
          </p:nvSpPr>
          <p:spPr>
            <a:xfrm>
              <a:off x="2630726" y="2908010"/>
              <a:ext cx="478842" cy="290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447" spc="0" baseline="0">
                  <a:solidFill>
                    <a:srgbClr val="73809B"/>
                  </a:solidFill>
                  <a:latin typeface="Share Tech Mono"/>
                  <a:sym typeface="Share Tech Mono"/>
                  <a:rtl val="0"/>
                </a:rPr>
                <a:t>ACC</a:t>
              </a: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3CADAD3-158C-524C-8F55-966753F2BC8C}"/>
                </a:ext>
              </a:extLst>
            </p:cNvPr>
            <p:cNvSpPr/>
            <p:nvPr/>
          </p:nvSpPr>
          <p:spPr>
            <a:xfrm>
              <a:off x="3095467" y="3254796"/>
              <a:ext cx="591925" cy="295962"/>
            </a:xfrm>
            <a:custGeom>
              <a:avLst/>
              <a:gdLst>
                <a:gd name="connsiteX0" fmla="*/ -270 w 591925"/>
                <a:gd name="connsiteY0" fmla="*/ -654 h 295962"/>
                <a:gd name="connsiteX1" fmla="*/ 591656 w 591925"/>
                <a:gd name="connsiteY1" fmla="*/ -654 h 295962"/>
                <a:gd name="connsiteX2" fmla="*/ 591656 w 591925"/>
                <a:gd name="connsiteY2" fmla="*/ 295309 h 295962"/>
                <a:gd name="connsiteX3" fmla="*/ -270 w 591925"/>
                <a:gd name="connsiteY3" fmla="*/ 295309 h 29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925" h="295962">
                  <a:moveTo>
                    <a:pt x="-270" y="-654"/>
                  </a:moveTo>
                  <a:lnTo>
                    <a:pt x="591656" y="-654"/>
                  </a:lnTo>
                  <a:lnTo>
                    <a:pt x="591656" y="295309"/>
                  </a:lnTo>
                  <a:lnTo>
                    <a:pt x="-270" y="295309"/>
                  </a:lnTo>
                  <a:close/>
                </a:path>
              </a:pathLst>
            </a:custGeom>
            <a:solidFill>
              <a:srgbClr val="5E81AC"/>
            </a:solidFill>
            <a:ln w="10205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4715D57-8723-2D49-9F38-193A226B14C6}"/>
                </a:ext>
              </a:extLst>
            </p:cNvPr>
            <p:cNvSpPr txBox="1"/>
            <p:nvPr/>
          </p:nvSpPr>
          <p:spPr>
            <a:xfrm>
              <a:off x="2729929" y="3260104"/>
              <a:ext cx="376786" cy="290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447" spc="0" baseline="0">
                  <a:solidFill>
                    <a:srgbClr val="73809B"/>
                  </a:solidFill>
                  <a:latin typeface="Share Tech Mono"/>
                  <a:sym typeface="Share Tech Mono"/>
                  <a:rtl val="0"/>
                </a:rPr>
                <a:t>IP</a:t>
              </a:r>
            </a:p>
          </p:txBody>
        </p:sp>
      </p:grpSp>
      <p:pic>
        <p:nvPicPr>
          <p:cNvPr id="74" name="Graphic 73">
            <a:extLst>
              <a:ext uri="{FF2B5EF4-FFF2-40B4-BE49-F238E27FC236}">
                <a16:creationId xmlns:a16="http://schemas.microsoft.com/office/drawing/2014/main" id="{FC84E286-F3E9-C244-905D-80CD5DC60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2328" y="2912702"/>
            <a:ext cx="2143180" cy="1020562"/>
          </a:xfrm>
          <a:prstGeom prst="rect">
            <a:avLst/>
          </a:prstGeom>
        </p:spPr>
      </p:pic>
      <p:grpSp>
        <p:nvGrpSpPr>
          <p:cNvPr id="84" name="Graphic 74">
            <a:extLst>
              <a:ext uri="{FF2B5EF4-FFF2-40B4-BE49-F238E27FC236}">
                <a16:creationId xmlns:a16="http://schemas.microsoft.com/office/drawing/2014/main" id="{5D3C9C55-5DE6-9945-93C1-BB3AA7A17DDB}"/>
              </a:ext>
            </a:extLst>
          </p:cNvPr>
          <p:cNvGrpSpPr/>
          <p:nvPr/>
        </p:nvGrpSpPr>
        <p:grpSpPr>
          <a:xfrm>
            <a:off x="2145916" y="3105818"/>
            <a:ext cx="2117665" cy="1000150"/>
            <a:chOff x="1829975" y="5002713"/>
            <a:chExt cx="2117665" cy="1000150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E28593B-9B58-5A4E-8760-F3E9BF734C48}"/>
                </a:ext>
              </a:extLst>
            </p:cNvPr>
            <p:cNvSpPr/>
            <p:nvPr/>
          </p:nvSpPr>
          <p:spPr>
            <a:xfrm>
              <a:off x="1829975" y="5002713"/>
              <a:ext cx="2117665" cy="1000150"/>
            </a:xfrm>
            <a:custGeom>
              <a:avLst/>
              <a:gdLst>
                <a:gd name="connsiteX0" fmla="*/ -270 w 2117665"/>
                <a:gd name="connsiteY0" fmla="*/ -654 h 1000150"/>
                <a:gd name="connsiteX1" fmla="*/ 2117396 w 2117665"/>
                <a:gd name="connsiteY1" fmla="*/ -654 h 1000150"/>
                <a:gd name="connsiteX2" fmla="*/ 2117396 w 2117665"/>
                <a:gd name="connsiteY2" fmla="*/ 999497 h 1000150"/>
                <a:gd name="connsiteX3" fmla="*/ -270 w 2117665"/>
                <a:gd name="connsiteY3" fmla="*/ 999497 h 10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7665" h="1000150">
                  <a:moveTo>
                    <a:pt x="-270" y="-654"/>
                  </a:moveTo>
                  <a:lnTo>
                    <a:pt x="2117396" y="-654"/>
                  </a:lnTo>
                  <a:lnTo>
                    <a:pt x="2117396" y="999497"/>
                  </a:lnTo>
                  <a:lnTo>
                    <a:pt x="-270" y="999497"/>
                  </a:lnTo>
                  <a:close/>
                </a:path>
              </a:pathLst>
            </a:custGeom>
            <a:solidFill>
              <a:srgbClr val="4C5669"/>
            </a:solidFill>
            <a:ln w="15308" cap="flat">
              <a:solidFill>
                <a:srgbClr val="ECEFF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142A5C1-288D-B840-9971-937D1CE0EAB6}"/>
                </a:ext>
              </a:extLst>
            </p:cNvPr>
            <p:cNvSpPr txBox="1"/>
            <p:nvPr/>
          </p:nvSpPr>
          <p:spPr>
            <a:xfrm>
              <a:off x="1896880" y="5153451"/>
              <a:ext cx="478842" cy="290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447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CPU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A7F6299-AB25-0B48-A264-796146732B7A}"/>
                </a:ext>
              </a:extLst>
            </p:cNvPr>
            <p:cNvSpPr txBox="1"/>
            <p:nvPr/>
          </p:nvSpPr>
          <p:spPr>
            <a:xfrm>
              <a:off x="1896880" y="5377975"/>
              <a:ext cx="487634" cy="315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447" spc="0" baseline="0" dirty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i=k</a:t>
              </a: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8858E5C-D400-9246-8B95-D5872E84DFB4}"/>
                </a:ext>
              </a:extLst>
            </p:cNvPr>
            <p:cNvSpPr/>
            <p:nvPr/>
          </p:nvSpPr>
          <p:spPr>
            <a:xfrm>
              <a:off x="3072509" y="5153246"/>
              <a:ext cx="591925" cy="295962"/>
            </a:xfrm>
            <a:custGeom>
              <a:avLst/>
              <a:gdLst>
                <a:gd name="connsiteX0" fmla="*/ -270 w 591925"/>
                <a:gd name="connsiteY0" fmla="*/ -654 h 295962"/>
                <a:gd name="connsiteX1" fmla="*/ 591656 w 591925"/>
                <a:gd name="connsiteY1" fmla="*/ -654 h 295962"/>
                <a:gd name="connsiteX2" fmla="*/ 591656 w 591925"/>
                <a:gd name="connsiteY2" fmla="*/ 295309 h 295962"/>
                <a:gd name="connsiteX3" fmla="*/ -270 w 591925"/>
                <a:gd name="connsiteY3" fmla="*/ 295309 h 29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925" h="295962">
                  <a:moveTo>
                    <a:pt x="-270" y="-654"/>
                  </a:moveTo>
                  <a:lnTo>
                    <a:pt x="591656" y="-654"/>
                  </a:lnTo>
                  <a:lnTo>
                    <a:pt x="591656" y="295309"/>
                  </a:lnTo>
                  <a:lnTo>
                    <a:pt x="-270" y="295309"/>
                  </a:lnTo>
                  <a:close/>
                </a:path>
              </a:pathLst>
            </a:custGeom>
            <a:solidFill>
              <a:srgbClr val="5E81AC"/>
            </a:solidFill>
            <a:ln w="10205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4A11CC9-25DF-1449-9805-A698B0F6555D}"/>
                </a:ext>
              </a:extLst>
            </p:cNvPr>
            <p:cNvSpPr txBox="1"/>
            <p:nvPr/>
          </p:nvSpPr>
          <p:spPr>
            <a:xfrm>
              <a:off x="2607768" y="5158554"/>
              <a:ext cx="478842" cy="290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447" spc="0" baseline="0">
                  <a:solidFill>
                    <a:srgbClr val="73809B"/>
                  </a:solidFill>
                  <a:latin typeface="Share Tech Mono"/>
                  <a:sym typeface="Share Tech Mono"/>
                  <a:rtl val="0"/>
                </a:rPr>
                <a:t>ACC</a:t>
              </a: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10F535A5-5939-DA4F-8E71-B30B8BFCFA83}"/>
                </a:ext>
              </a:extLst>
            </p:cNvPr>
            <p:cNvSpPr/>
            <p:nvPr/>
          </p:nvSpPr>
          <p:spPr>
            <a:xfrm>
              <a:off x="3072509" y="5505340"/>
              <a:ext cx="591925" cy="295962"/>
            </a:xfrm>
            <a:custGeom>
              <a:avLst/>
              <a:gdLst>
                <a:gd name="connsiteX0" fmla="*/ -270 w 591925"/>
                <a:gd name="connsiteY0" fmla="*/ -654 h 295962"/>
                <a:gd name="connsiteX1" fmla="*/ 591656 w 591925"/>
                <a:gd name="connsiteY1" fmla="*/ -654 h 295962"/>
                <a:gd name="connsiteX2" fmla="*/ 591656 w 591925"/>
                <a:gd name="connsiteY2" fmla="*/ 295309 h 295962"/>
                <a:gd name="connsiteX3" fmla="*/ -270 w 591925"/>
                <a:gd name="connsiteY3" fmla="*/ 295309 h 29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925" h="295962">
                  <a:moveTo>
                    <a:pt x="-270" y="-654"/>
                  </a:moveTo>
                  <a:lnTo>
                    <a:pt x="591656" y="-654"/>
                  </a:lnTo>
                  <a:lnTo>
                    <a:pt x="591656" y="295309"/>
                  </a:lnTo>
                  <a:lnTo>
                    <a:pt x="-270" y="295309"/>
                  </a:lnTo>
                  <a:close/>
                </a:path>
              </a:pathLst>
            </a:custGeom>
            <a:solidFill>
              <a:srgbClr val="5E81AC"/>
            </a:solidFill>
            <a:ln w="10205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E37A732-2578-7642-9729-BD5AC6FD0629}"/>
                </a:ext>
              </a:extLst>
            </p:cNvPr>
            <p:cNvSpPr txBox="1"/>
            <p:nvPr/>
          </p:nvSpPr>
          <p:spPr>
            <a:xfrm>
              <a:off x="2706971" y="5510648"/>
              <a:ext cx="376786" cy="290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447" spc="0" baseline="0">
                  <a:solidFill>
                    <a:srgbClr val="73809B"/>
                  </a:solidFill>
                  <a:latin typeface="Share Tech Mono"/>
                  <a:sym typeface="Share Tech Mono"/>
                  <a:rtl val="0"/>
                </a:rPr>
                <a:t>IP</a:t>
              </a: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6F6C10A-D705-B949-B877-458DA6FE2EB1}"/>
              </a:ext>
            </a:extLst>
          </p:cNvPr>
          <p:cNvSpPr/>
          <p:nvPr/>
        </p:nvSpPr>
        <p:spPr>
          <a:xfrm>
            <a:off x="8753815" y="2505342"/>
            <a:ext cx="2254469" cy="6935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input device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22091B-6CA0-014B-8C05-C828FE94F75E}"/>
              </a:ext>
            </a:extLst>
          </p:cNvPr>
          <p:cNvSpPr txBox="1"/>
          <p:nvPr/>
        </p:nvSpPr>
        <p:spPr>
          <a:xfrm>
            <a:off x="9159463" y="26674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>
              <a:latin typeface="Montserrat" pitchFamily="2" charset="77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2AFA5E4-1E5D-8E41-8AD7-DA876A0AB247}"/>
              </a:ext>
            </a:extLst>
          </p:cNvPr>
          <p:cNvSpPr/>
          <p:nvPr/>
        </p:nvSpPr>
        <p:spPr>
          <a:xfrm>
            <a:off x="8753815" y="4936811"/>
            <a:ext cx="2254469" cy="6935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output device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B7C9AE96-2558-7841-B472-BDC5410B87EB}"/>
              </a:ext>
            </a:extLst>
          </p:cNvPr>
          <p:cNvCxnSpPr>
            <a:cxnSpLocks/>
            <a:stCxn id="92" idx="1"/>
          </p:cNvCxnSpPr>
          <p:nvPr/>
        </p:nvCxnSpPr>
        <p:spPr>
          <a:xfrm rot="10800000" flipV="1">
            <a:off x="7307029" y="2852120"/>
            <a:ext cx="1446787" cy="34677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1118EED8-7B4F-954A-9F7F-000202BADD91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7296831" y="4992563"/>
            <a:ext cx="1456984" cy="29102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D25981C-AC1E-464F-A09C-838240449BAC}"/>
              </a:ext>
            </a:extLst>
          </p:cNvPr>
          <p:cNvSpPr txBox="1"/>
          <p:nvPr/>
        </p:nvSpPr>
        <p:spPr>
          <a:xfrm>
            <a:off x="2166695" y="4195085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infinitely many</a:t>
            </a:r>
          </a:p>
          <a:p>
            <a:pPr algn="ctr"/>
            <a:r>
              <a:rPr lang="en-GB" i="1" dirty="0"/>
              <a:t>CPU</a:t>
            </a:r>
            <a:endParaRPr lang="en-NO" i="1" dirty="0"/>
          </a:p>
        </p:txBody>
      </p: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92" grpId="0" animBg="1"/>
      <p:bldP spid="94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006EE8E-05A3-D648-B2C2-2EF61D86B783}"/>
              </a:ext>
            </a:extLst>
          </p:cNvPr>
          <p:cNvCxnSpPr/>
          <p:nvPr/>
        </p:nvCxnSpPr>
        <p:spPr>
          <a:xfrm>
            <a:off x="2215211" y="4781631"/>
            <a:ext cx="8139953" cy="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88426E5-1AC6-5B45-BA38-A36310FCC0C0}"/>
              </a:ext>
            </a:extLst>
          </p:cNvPr>
          <p:cNvSpPr txBox="1"/>
          <p:nvPr/>
        </p:nvSpPr>
        <p:spPr>
          <a:xfrm>
            <a:off x="847936" y="459696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time =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27E1B-02BC-D047-A638-D59FDFFA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NO" dirty="0"/>
            </a:br>
            <a:r>
              <a:rPr lang="en-NO" dirty="0"/>
              <a:t>Parallel Linear 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With Too Many Processors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CA745-1D7D-D146-8509-327E1F1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B9D179-22A8-4343-958A-ABA583130A78}"/>
              </a:ext>
            </a:extLst>
          </p:cNvPr>
          <p:cNvGrpSpPr/>
          <p:nvPr/>
        </p:nvGrpSpPr>
        <p:grpSpPr>
          <a:xfrm>
            <a:off x="2702395" y="2709220"/>
            <a:ext cx="772511" cy="869308"/>
            <a:chOff x="2017986" y="2173437"/>
            <a:chExt cx="772511" cy="8693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291EF1-117A-E440-8EA8-D6D26F86E390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64441F-AC37-2147-B257-8DEB65F34F90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FEA76-3B51-6845-9A48-DD76E9B2E91D}"/>
              </a:ext>
            </a:extLst>
          </p:cNvPr>
          <p:cNvGrpSpPr/>
          <p:nvPr/>
        </p:nvGrpSpPr>
        <p:grpSpPr>
          <a:xfrm>
            <a:off x="3611540" y="2709220"/>
            <a:ext cx="772511" cy="869308"/>
            <a:chOff x="2017986" y="2173437"/>
            <a:chExt cx="772511" cy="8693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451E6B-7AB9-AD41-9445-0462A6575800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BE4300-9470-2E4D-A83D-5C684ED9F7A7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870C84-D121-994F-BA6F-49295581D68A}"/>
              </a:ext>
            </a:extLst>
          </p:cNvPr>
          <p:cNvGrpSpPr/>
          <p:nvPr/>
        </p:nvGrpSpPr>
        <p:grpSpPr>
          <a:xfrm>
            <a:off x="4520685" y="2709220"/>
            <a:ext cx="772511" cy="869308"/>
            <a:chOff x="2017986" y="2173437"/>
            <a:chExt cx="772511" cy="86930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7D21E1-E23C-1340-BC41-0EBB00C6D107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E1B34B-A602-B248-85E4-0D90ADBCF90F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C67B6C-DFBD-7B41-9A09-FBECEE0BD370}"/>
              </a:ext>
            </a:extLst>
          </p:cNvPr>
          <p:cNvGrpSpPr/>
          <p:nvPr/>
        </p:nvGrpSpPr>
        <p:grpSpPr>
          <a:xfrm>
            <a:off x="5429830" y="2709220"/>
            <a:ext cx="772511" cy="869308"/>
            <a:chOff x="2017986" y="2173437"/>
            <a:chExt cx="772511" cy="86930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C0DCAE-0FA7-AA4A-955C-90B651D35392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168436-1775-424C-A971-989D455689FD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0181E8-83BC-354D-B9D9-10DFA033560C}"/>
              </a:ext>
            </a:extLst>
          </p:cNvPr>
          <p:cNvGrpSpPr/>
          <p:nvPr/>
        </p:nvGrpSpPr>
        <p:grpSpPr>
          <a:xfrm>
            <a:off x="6338975" y="2709220"/>
            <a:ext cx="772511" cy="869308"/>
            <a:chOff x="2017986" y="2173437"/>
            <a:chExt cx="772511" cy="8693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B2E6E0-0061-6B4E-BCE9-5E8A5253C268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236630-1CEF-074B-908D-80F7C97BFEB8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04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4FF73C-F92A-2E4E-B791-A7FB7C12620E}"/>
              </a:ext>
            </a:extLst>
          </p:cNvPr>
          <p:cNvGrpSpPr/>
          <p:nvPr/>
        </p:nvGrpSpPr>
        <p:grpSpPr>
          <a:xfrm>
            <a:off x="7248120" y="2709220"/>
            <a:ext cx="772511" cy="869308"/>
            <a:chOff x="2017986" y="2173437"/>
            <a:chExt cx="772511" cy="86930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903013-AB8E-4A4E-B04F-2B456FD67D5E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D074F7-B5E9-8B40-B03F-B22F5864AD6A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05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FE0662-663D-254B-B47B-8A6FB88AC45F}"/>
              </a:ext>
            </a:extLst>
          </p:cNvPr>
          <p:cNvGrpSpPr/>
          <p:nvPr/>
        </p:nvGrpSpPr>
        <p:grpSpPr>
          <a:xfrm>
            <a:off x="8157265" y="2709220"/>
            <a:ext cx="772511" cy="869308"/>
            <a:chOff x="2017986" y="2173437"/>
            <a:chExt cx="772511" cy="86930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BD356B-BD15-E144-B78E-DF4A83521591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3269C3D-40F0-8644-98AA-72E16AE3EB49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07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E3768E2-7642-7047-B0B1-014BBD68FE8E}"/>
              </a:ext>
            </a:extLst>
          </p:cNvPr>
          <p:cNvGrpSpPr/>
          <p:nvPr/>
        </p:nvGrpSpPr>
        <p:grpSpPr>
          <a:xfrm>
            <a:off x="9066410" y="2709220"/>
            <a:ext cx="772511" cy="869308"/>
            <a:chOff x="2017986" y="2173437"/>
            <a:chExt cx="772511" cy="86930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166BAB9-A623-0F41-B306-90E5C269374B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FC9BC3-D17F-F64F-866B-95B5F9788D84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E173981-B25D-AC45-B140-5DF89DDF2C56}"/>
                  </a:ext>
                </a:extLst>
              </p:cNvPr>
              <p:cNvSpPr/>
              <p:nvPr/>
            </p:nvSpPr>
            <p:spPr>
              <a:xfrm>
                <a:off x="2813734" y="4476300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E173981-B25D-AC45-B140-5DF89DDF2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734" y="4476300"/>
                <a:ext cx="571368" cy="57136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59B7697-043A-BC41-B90C-61A6B6F67A61}"/>
                  </a:ext>
                </a:extLst>
              </p:cNvPr>
              <p:cNvSpPr/>
              <p:nvPr/>
            </p:nvSpPr>
            <p:spPr>
              <a:xfrm>
                <a:off x="3714506" y="4476300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59B7697-043A-BC41-B90C-61A6B6F67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06" y="4476300"/>
                <a:ext cx="571368" cy="57136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4F97AD0-AF56-494E-A67A-ED61749A2A9B}"/>
                  </a:ext>
                </a:extLst>
              </p:cNvPr>
              <p:cNvSpPr/>
              <p:nvPr/>
            </p:nvSpPr>
            <p:spPr>
              <a:xfrm>
                <a:off x="4615278" y="4476300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4F97AD0-AF56-494E-A67A-ED61749A2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278" y="4476300"/>
                <a:ext cx="571368" cy="57136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2B697A6-967A-DC47-821A-83A1D9C92688}"/>
                  </a:ext>
                </a:extLst>
              </p:cNvPr>
              <p:cNvSpPr/>
              <p:nvPr/>
            </p:nvSpPr>
            <p:spPr>
              <a:xfrm>
                <a:off x="5530401" y="4476300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2B697A6-967A-DC47-821A-83A1D9C92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401" y="4476300"/>
                <a:ext cx="571368" cy="57136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807B921-CF98-5A4B-863F-D1F758B5B917}"/>
                  </a:ext>
                </a:extLst>
              </p:cNvPr>
              <p:cNvSpPr/>
              <p:nvPr/>
            </p:nvSpPr>
            <p:spPr>
              <a:xfrm>
                <a:off x="6439546" y="4476300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807B921-CF98-5A4B-863F-D1F758B5B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546" y="4476300"/>
                <a:ext cx="571368" cy="5713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D86147B-8A86-A24C-8597-1F35B87AF311}"/>
                  </a:ext>
                </a:extLst>
              </p:cNvPr>
              <p:cNvSpPr/>
              <p:nvPr/>
            </p:nvSpPr>
            <p:spPr>
              <a:xfrm>
                <a:off x="7348691" y="4476300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D86147B-8A86-A24C-8597-1F35B87AF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691" y="4476300"/>
                <a:ext cx="571368" cy="57136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EA3DCBD-FD17-9C4E-8AEE-7598ABBC0396}"/>
                  </a:ext>
                </a:extLst>
              </p:cNvPr>
              <p:cNvSpPr/>
              <p:nvPr/>
            </p:nvSpPr>
            <p:spPr>
              <a:xfrm>
                <a:off x="8257836" y="4476300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EA3DCBD-FD17-9C4E-8AEE-7598ABBC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836" y="4476300"/>
                <a:ext cx="571368" cy="5713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3D42C61-DBEC-5C44-A020-86FA11F1CDB0}"/>
                  </a:ext>
                </a:extLst>
              </p:cNvPr>
              <p:cNvSpPr/>
              <p:nvPr/>
            </p:nvSpPr>
            <p:spPr>
              <a:xfrm>
                <a:off x="9166981" y="4476300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3D42C61-DBEC-5C44-A020-86FA11F1CD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981" y="4476300"/>
                <a:ext cx="571368" cy="57136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CE64167-A52B-8D48-8EE8-177912DED889}"/>
              </a:ext>
            </a:extLst>
          </p:cNvPr>
          <p:cNvCxnSpPr>
            <a:stCxn id="57" idx="0"/>
            <a:endCxn id="5" idx="2"/>
          </p:cNvCxnSpPr>
          <p:nvPr/>
        </p:nvCxnSpPr>
        <p:spPr>
          <a:xfrm flipH="1" flipV="1">
            <a:off x="3088651" y="3578528"/>
            <a:ext cx="10767" cy="89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789ACB-CEEE-5646-B4D7-CEDEDE433CE0}"/>
              </a:ext>
            </a:extLst>
          </p:cNvPr>
          <p:cNvCxnSpPr>
            <a:cxnSpLocks/>
            <a:stCxn id="58" idx="0"/>
            <a:endCxn id="15" idx="2"/>
          </p:cNvCxnSpPr>
          <p:nvPr/>
        </p:nvCxnSpPr>
        <p:spPr>
          <a:xfrm flipH="1" flipV="1">
            <a:off x="3997796" y="3578528"/>
            <a:ext cx="2394" cy="89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CB91B5B-01CD-0746-B505-0550C1D572ED}"/>
              </a:ext>
            </a:extLst>
          </p:cNvPr>
          <p:cNvCxnSpPr>
            <a:cxnSpLocks/>
            <a:stCxn id="59" idx="0"/>
            <a:endCxn id="18" idx="2"/>
          </p:cNvCxnSpPr>
          <p:nvPr/>
        </p:nvCxnSpPr>
        <p:spPr>
          <a:xfrm flipV="1">
            <a:off x="4900962" y="3578528"/>
            <a:ext cx="5979" cy="89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DB00DE-4BE6-DE46-B906-6D804BABD51C}"/>
              </a:ext>
            </a:extLst>
          </p:cNvPr>
          <p:cNvCxnSpPr>
            <a:cxnSpLocks/>
            <a:stCxn id="60" idx="0"/>
            <a:endCxn id="21" idx="2"/>
          </p:cNvCxnSpPr>
          <p:nvPr/>
        </p:nvCxnSpPr>
        <p:spPr>
          <a:xfrm flipV="1">
            <a:off x="5816085" y="3578528"/>
            <a:ext cx="1" cy="89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D3747C-FF14-9545-97BB-432148620FEF}"/>
              </a:ext>
            </a:extLst>
          </p:cNvPr>
          <p:cNvCxnSpPr>
            <a:cxnSpLocks/>
            <a:stCxn id="61" idx="0"/>
            <a:endCxn id="24" idx="2"/>
          </p:cNvCxnSpPr>
          <p:nvPr/>
        </p:nvCxnSpPr>
        <p:spPr>
          <a:xfrm flipV="1">
            <a:off x="6725230" y="3578528"/>
            <a:ext cx="1" cy="89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08306C7-2420-AA48-AFC9-EF207BD60849}"/>
              </a:ext>
            </a:extLst>
          </p:cNvPr>
          <p:cNvCxnSpPr>
            <a:cxnSpLocks/>
            <a:stCxn id="62" idx="0"/>
            <a:endCxn id="27" idx="2"/>
          </p:cNvCxnSpPr>
          <p:nvPr/>
        </p:nvCxnSpPr>
        <p:spPr>
          <a:xfrm flipV="1">
            <a:off x="7634375" y="3578528"/>
            <a:ext cx="1" cy="89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F30DA10-9928-3A45-8A6C-781E32828871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flipV="1">
            <a:off x="8543520" y="3578528"/>
            <a:ext cx="1" cy="89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EC7F797-0EF1-6744-B884-5F1A676A7DB0}"/>
              </a:ext>
            </a:extLst>
          </p:cNvPr>
          <p:cNvCxnSpPr>
            <a:cxnSpLocks/>
            <a:stCxn id="64" idx="0"/>
            <a:endCxn id="33" idx="2"/>
          </p:cNvCxnSpPr>
          <p:nvPr/>
        </p:nvCxnSpPr>
        <p:spPr>
          <a:xfrm flipV="1">
            <a:off x="9452665" y="3578528"/>
            <a:ext cx="1" cy="89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13ACBC3-3463-2044-9E1E-E59E55112354}"/>
                  </a:ext>
                </a:extLst>
              </p:cNvPr>
              <p:cNvSpPr txBox="1"/>
              <p:nvPr/>
            </p:nvSpPr>
            <p:spPr>
              <a:xfrm>
                <a:off x="8455244" y="5494737"/>
                <a:ext cx="323748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13ACBC3-3463-2044-9E1E-E59E55112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244" y="5494737"/>
                <a:ext cx="3237489" cy="707886"/>
              </a:xfrm>
              <a:prstGeom prst="rect">
                <a:avLst/>
              </a:prstGeom>
              <a:blipFill>
                <a:blip r:embed="rId10"/>
                <a:stretch>
                  <a:fillRect r="-1563" b="-2631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73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8110-A184-ED45-9B4A-4021935A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Linear 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With Infinitely Many Processors</a:t>
            </a:r>
            <a:endParaRPr lang="en-NO" sz="27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73AE54-5192-1547-9D4A-CD233850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515600" cy="3624916"/>
          </a:xfrm>
          <a:solidFill>
            <a:schemeClr val="bg2"/>
          </a:solidFill>
        </p:spPr>
        <p:txBody>
          <a:bodyPr anchor="ctr"/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contains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givenArray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expected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givenArray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processorId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expected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processorId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System.out.println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3DC3A-70ED-2046-95B1-252D5576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72660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8ED55283-0CCD-804A-A29F-0AA8886F3406}" vid="{A75A6633-A08F-0749-ACDA-55760D2F5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7641</TotalTime>
  <Words>920</Words>
  <Application>Microsoft Macintosh PowerPoint</Application>
  <PresentationFormat>Widescreen</PresentationFormat>
  <Paragraphs>373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Parallel Computing</vt:lpstr>
      <vt:lpstr>Multicore Architectures</vt:lpstr>
      <vt:lpstr>Non-Deterministic Turing Machine</vt:lpstr>
      <vt:lpstr>Concurrent vs. Parallel</vt:lpstr>
      <vt:lpstr>Agenda</vt:lpstr>
      <vt:lpstr>RAM</vt:lpstr>
      <vt:lpstr>P-RAM: Parallel RAM</vt:lpstr>
      <vt:lpstr> Parallel Linear Search With Too Many Processors</vt:lpstr>
      <vt:lpstr>Linear Search With Infinitely Many Processors</vt:lpstr>
      <vt:lpstr>Parallel Linear Search With only p Processors</vt:lpstr>
      <vt:lpstr>The Code With Too Many Processors</vt:lpstr>
      <vt:lpstr>Vector Sum</vt:lpstr>
      <vt:lpstr>Alternative Architectures</vt:lpstr>
      <vt:lpstr>Concurrent Accesses</vt:lpstr>
      <vt:lpstr>P-RAM Flavors</vt:lpstr>
      <vt:lpstr>CRCW P-RAM Variations</vt:lpstr>
      <vt:lpstr>Efficiencies</vt:lpstr>
      <vt:lpstr>Efficiencies</vt:lpstr>
      <vt:lpstr>Optimality </vt:lpstr>
      <vt:lpstr>Speed Up</vt:lpstr>
      <vt:lpstr>Amsdahl’s Law</vt:lpstr>
      <vt:lpstr>Nick’s Class</vt:lpstr>
      <vt:lpstr>Is P-RAM Realistic?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</dc:title>
  <dc:creator>Franck Chauvel</dc:creator>
  <cp:lastModifiedBy>Franck Chauvel</cp:lastModifiedBy>
  <cp:revision>5</cp:revision>
  <dcterms:created xsi:type="dcterms:W3CDTF">2021-11-09T17:07:14Z</dcterms:created>
  <dcterms:modified xsi:type="dcterms:W3CDTF">2021-11-15T08:03:53Z</dcterms:modified>
</cp:coreProperties>
</file>