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62" r:id="rId2"/>
    <p:sldId id="264" r:id="rId3"/>
    <p:sldId id="286" r:id="rId4"/>
    <p:sldId id="260" r:id="rId5"/>
    <p:sldId id="265" r:id="rId6"/>
    <p:sldId id="275" r:id="rId7"/>
    <p:sldId id="276" r:id="rId8"/>
    <p:sldId id="272" r:id="rId9"/>
    <p:sldId id="266" r:id="rId10"/>
    <p:sldId id="267" r:id="rId11"/>
    <p:sldId id="277" r:id="rId12"/>
    <p:sldId id="278" r:id="rId13"/>
    <p:sldId id="279" r:id="rId14"/>
    <p:sldId id="263" r:id="rId15"/>
    <p:sldId id="283" r:id="rId16"/>
    <p:sldId id="271" r:id="rId17"/>
    <p:sldId id="280" r:id="rId18"/>
    <p:sldId id="284" r:id="rId19"/>
    <p:sldId id="282" r:id="rId20"/>
    <p:sldId id="274" r:id="rId21"/>
    <p:sldId id="285" r:id="rId22"/>
    <p:sldId id="281" r:id="rId23"/>
    <p:sldId id="261" r:id="rId2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197"/>
  </p:normalViewPr>
  <p:slideViewPr>
    <p:cSldViewPr snapToGrid="0" snapToObjects="1">
      <p:cViewPr varScale="1">
        <p:scale>
          <a:sx n="81" d="100"/>
          <a:sy n="81" d="100"/>
        </p:scale>
        <p:origin x="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29/08/2021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29.svg"/><Relationship Id="rId5" Type="http://schemas.openxmlformats.org/officeDocument/2006/relationships/image" Target="../media/image37.png"/><Relationship Id="rId10" Type="http://schemas.openxmlformats.org/officeDocument/2006/relationships/image" Target="../media/image28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ons.wikimedia.org/wiki/File:Python-logo-notext.sv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The “Big-Oh” 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classification of algorithms efficiencies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2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NO" dirty="0"/>
                  <a:t> for Upper Bounds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2558" y="3138566"/>
                <a:ext cx="6540478" cy="26205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d>
                      <m:d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2800" dirty="0">
                    <a:solidFill>
                      <a:schemeClr val="accent3"/>
                    </a:solidFill>
                  </a:rPr>
                  <a:t> </a:t>
                </a:r>
                <a:endParaRPr lang="en-NO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2558" y="3138566"/>
                <a:ext cx="6540478" cy="2620558"/>
              </a:xfrm>
              <a:blipFill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B86B-BDDA-4145-BCD6-8ED9F1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76394B-1F3A-8644-A430-94226552FA85}"/>
              </a:ext>
            </a:extLst>
          </p:cNvPr>
          <p:cNvCxnSpPr/>
          <p:nvPr/>
        </p:nvCxnSpPr>
        <p:spPr>
          <a:xfrm>
            <a:off x="976017" y="6027131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35C57-C22D-524F-8C4D-6928CF379459}"/>
              </a:ext>
            </a:extLst>
          </p:cNvPr>
          <p:cNvCxnSpPr/>
          <p:nvPr/>
        </p:nvCxnSpPr>
        <p:spPr>
          <a:xfrm flipV="1">
            <a:off x="1235662" y="1714775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B15D6-5684-1248-B9A1-2C21A12F4D24}"/>
              </a:ext>
            </a:extLst>
          </p:cNvPr>
          <p:cNvSpPr txBox="1"/>
          <p:nvPr/>
        </p:nvSpPr>
        <p:spPr>
          <a:xfrm rot="16200000">
            <a:off x="470952" y="21955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794-E4D2-C14E-A913-0A843ECCFFFE}"/>
              </a:ext>
            </a:extLst>
          </p:cNvPr>
          <p:cNvSpPr txBox="1"/>
          <p:nvPr/>
        </p:nvSpPr>
        <p:spPr>
          <a:xfrm>
            <a:off x="5325778" y="60485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7A512-90E9-A54B-92AB-718B6BE2D0D5}"/>
              </a:ext>
            </a:extLst>
          </p:cNvPr>
          <p:cNvSpPr/>
          <p:nvPr/>
        </p:nvSpPr>
        <p:spPr>
          <a:xfrm>
            <a:off x="1235662" y="1974420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/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0CF7873F-C112-BC41-8879-B12BD8E06F06}"/>
              </a:ext>
            </a:extLst>
          </p:cNvPr>
          <p:cNvSpPr/>
          <p:nvPr/>
        </p:nvSpPr>
        <p:spPr>
          <a:xfrm>
            <a:off x="1591343" y="1578172"/>
            <a:ext cx="5136445" cy="4470401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/>
              <p:nvPr/>
            </p:nvSpPr>
            <p:spPr>
              <a:xfrm rot="20506766">
                <a:off x="5539886" y="1339743"/>
                <a:ext cx="1112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5539886" y="1339743"/>
                <a:ext cx="11122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85F486E-431D-8247-842A-9A4E7DDCB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7420" y="4279194"/>
            <a:ext cx="339302" cy="339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740B8-5C98-7F40-AE12-2FAD045B334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863482" y="4618496"/>
            <a:ext cx="3589" cy="1423045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/>
              <p:nvPr/>
            </p:nvSpPr>
            <p:spPr>
              <a:xfrm>
                <a:off x="1610079" y="604154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79" y="6041541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2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NO" dirty="0"/>
                  <a:t> for Upper Bounds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7876" y="3428015"/>
                <a:ext cx="6540478" cy="26205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d>
                      <m:d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2800" dirty="0">
                    <a:solidFill>
                      <a:schemeClr val="accent3"/>
                    </a:solidFill>
                  </a:rPr>
                  <a:t> </a:t>
                </a:r>
                <a:endParaRPr lang="en-NO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7876" y="3428015"/>
                <a:ext cx="6540478" cy="2620558"/>
              </a:xfrm>
              <a:blipFill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B86B-BDDA-4145-BCD6-8ED9F1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76394B-1F3A-8644-A430-94226552FA85}"/>
              </a:ext>
            </a:extLst>
          </p:cNvPr>
          <p:cNvCxnSpPr/>
          <p:nvPr/>
        </p:nvCxnSpPr>
        <p:spPr>
          <a:xfrm>
            <a:off x="976017" y="6027131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35C57-C22D-524F-8C4D-6928CF379459}"/>
              </a:ext>
            </a:extLst>
          </p:cNvPr>
          <p:cNvCxnSpPr/>
          <p:nvPr/>
        </p:nvCxnSpPr>
        <p:spPr>
          <a:xfrm flipV="1">
            <a:off x="1235662" y="1714775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B15D6-5684-1248-B9A1-2C21A12F4D24}"/>
              </a:ext>
            </a:extLst>
          </p:cNvPr>
          <p:cNvSpPr txBox="1"/>
          <p:nvPr/>
        </p:nvSpPr>
        <p:spPr>
          <a:xfrm rot="16200000">
            <a:off x="470952" y="21955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794-E4D2-C14E-A913-0A843ECCFFFE}"/>
              </a:ext>
            </a:extLst>
          </p:cNvPr>
          <p:cNvSpPr txBox="1"/>
          <p:nvPr/>
        </p:nvSpPr>
        <p:spPr>
          <a:xfrm>
            <a:off x="5325778" y="60485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7A512-90E9-A54B-92AB-718B6BE2D0D5}"/>
              </a:ext>
            </a:extLst>
          </p:cNvPr>
          <p:cNvSpPr/>
          <p:nvPr/>
        </p:nvSpPr>
        <p:spPr>
          <a:xfrm>
            <a:off x="1235662" y="1974420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/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0CF7873F-C112-BC41-8879-B12BD8E06F06}"/>
              </a:ext>
            </a:extLst>
          </p:cNvPr>
          <p:cNvSpPr/>
          <p:nvPr/>
        </p:nvSpPr>
        <p:spPr>
          <a:xfrm>
            <a:off x="1591343" y="3428015"/>
            <a:ext cx="5136445" cy="2620558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/>
              <p:nvPr/>
            </p:nvSpPr>
            <p:spPr>
              <a:xfrm rot="20732518">
                <a:off x="5288178" y="3133124"/>
                <a:ext cx="1112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518">
                <a:off x="5288178" y="3133124"/>
                <a:ext cx="11122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85F486E-431D-8247-842A-9A4E7DDCB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952" y="4236544"/>
            <a:ext cx="339302" cy="339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740B8-5C98-7F40-AE12-2FAD045B334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672681" y="4575846"/>
            <a:ext cx="4922" cy="1465695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/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85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NO" dirty="0"/>
                  <a:t> for “order-of”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6886" y="3743041"/>
                <a:ext cx="7440412" cy="26205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d>
                      <m:d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sz="2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800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2800" dirty="0">
                    <a:solidFill>
                      <a:schemeClr val="accent3"/>
                    </a:solidFill>
                  </a:rPr>
                  <a:t> </a:t>
                </a:r>
                <a:endParaRPr lang="en-NO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6886" y="3743041"/>
                <a:ext cx="7440412" cy="2620558"/>
              </a:xfrm>
              <a:blipFill>
                <a:blip r:embed="rId3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B86B-BDDA-4145-BCD6-8ED9F1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76394B-1F3A-8644-A430-94226552FA85}"/>
              </a:ext>
            </a:extLst>
          </p:cNvPr>
          <p:cNvCxnSpPr/>
          <p:nvPr/>
        </p:nvCxnSpPr>
        <p:spPr>
          <a:xfrm>
            <a:off x="976017" y="6027131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35C57-C22D-524F-8C4D-6928CF379459}"/>
              </a:ext>
            </a:extLst>
          </p:cNvPr>
          <p:cNvCxnSpPr/>
          <p:nvPr/>
        </p:nvCxnSpPr>
        <p:spPr>
          <a:xfrm flipV="1">
            <a:off x="1235662" y="1714775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B15D6-5684-1248-B9A1-2C21A12F4D24}"/>
              </a:ext>
            </a:extLst>
          </p:cNvPr>
          <p:cNvSpPr txBox="1"/>
          <p:nvPr/>
        </p:nvSpPr>
        <p:spPr>
          <a:xfrm rot="16200000">
            <a:off x="470952" y="21955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794-E4D2-C14E-A913-0A843ECCFFFE}"/>
              </a:ext>
            </a:extLst>
          </p:cNvPr>
          <p:cNvSpPr txBox="1"/>
          <p:nvPr/>
        </p:nvSpPr>
        <p:spPr>
          <a:xfrm>
            <a:off x="5325778" y="60485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7A512-90E9-A54B-92AB-718B6BE2D0D5}"/>
              </a:ext>
            </a:extLst>
          </p:cNvPr>
          <p:cNvSpPr/>
          <p:nvPr/>
        </p:nvSpPr>
        <p:spPr>
          <a:xfrm>
            <a:off x="1235662" y="1974420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/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0CF7873F-C112-BC41-8879-B12BD8E06F06}"/>
              </a:ext>
            </a:extLst>
          </p:cNvPr>
          <p:cNvSpPr/>
          <p:nvPr/>
        </p:nvSpPr>
        <p:spPr>
          <a:xfrm>
            <a:off x="1591343" y="3428015"/>
            <a:ext cx="5136445" cy="2620558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/>
              <p:nvPr/>
            </p:nvSpPr>
            <p:spPr>
              <a:xfrm rot="20732518">
                <a:off x="5235569" y="3133124"/>
                <a:ext cx="12174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518">
                <a:off x="5235569" y="3133124"/>
                <a:ext cx="12174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85F486E-431D-8247-842A-9A4E7DDCB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952" y="4236544"/>
            <a:ext cx="339302" cy="339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740B8-5C98-7F40-AE12-2FAD045B3342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flipH="1">
            <a:off x="2672681" y="3384323"/>
            <a:ext cx="4922" cy="2657218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/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0C6D73EF-53CA-654B-B6CD-E77B29A9BEE8}"/>
              </a:ext>
            </a:extLst>
          </p:cNvPr>
          <p:cNvSpPr/>
          <p:nvPr/>
        </p:nvSpPr>
        <p:spPr>
          <a:xfrm>
            <a:off x="1591343" y="1578172"/>
            <a:ext cx="5136445" cy="4470401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D7ADF2-D90F-5A43-8B89-098FB724AA5B}"/>
                  </a:ext>
                </a:extLst>
              </p:cNvPr>
              <p:cNvSpPr txBox="1"/>
              <p:nvPr/>
            </p:nvSpPr>
            <p:spPr>
              <a:xfrm rot="20506766">
                <a:off x="5490258" y="1339743"/>
                <a:ext cx="1211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D7ADF2-D90F-5A43-8B89-098FB724A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5490258" y="1339743"/>
                <a:ext cx="121148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117F2622-24E2-7A43-9AC7-36E910D0D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952" y="3045021"/>
            <a:ext cx="339302" cy="3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6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CBCE-CA68-CE40-BB8B-56046B07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bounds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683B9-8F37-8D4F-8AD7-5B182199F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Little-o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3D25B2-1752-1D45-A364-283F79AF209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nb-NO" b="0" i="1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3D25B2-1752-1D45-A364-283F79AF2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BC510E-A964-DF43-97B7-AEEC42132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Little-⍵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0D61535-5416-674F-AD9A-FCC82F7449E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/>
                  <a:t> </a:t>
                </a: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0D61535-5416-674F-AD9A-FCC82F744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FB798-3ECE-174C-97DB-725035DD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1845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23</m:t>
                      </m:r>
                      <m:sSup>
                        <m:sSupPr>
                          <m:ctrlPr>
                            <a:rPr lang="nb-NO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+234</m:t>
                      </m:r>
                    </m:oMath>
                  </m:oMathPara>
                </a14:m>
                <a:endParaRPr lang="en-NO" sz="4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7CFF9DF-EA38-8643-8706-9FB7507C11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8472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23</m:t>
                      </m:r>
                      <m:sSup>
                        <m:sSupPr>
                          <m:ctrlPr>
                            <a:rPr lang="nb-NO" sz="4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4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sz="4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48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nb-NO" sz="48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+234</m:t>
                      </m:r>
                    </m:oMath>
                  </m:oMathPara>
                </a14:m>
                <a:endParaRPr lang="en-NO" sz="4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7CFF9DF-EA38-8643-8706-9FB7507C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472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EB248244-398A-DA44-90B3-1525EBC69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007" y="3544094"/>
            <a:ext cx="914400" cy="9144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3991F4D-B5F5-584F-8CF4-D8DB1FE3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2600" y="3544094"/>
            <a:ext cx="1066800" cy="10668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2CA94513-FC8C-A747-A305-847CD2ED0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0" y="3501889"/>
            <a:ext cx="10668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Bounds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0855D6-04E8-7749-A22A-B1DEDDD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Pitfalls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A3FB63-0F1A-AA46-9754-CED033842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couple of things to keep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CCA5-24CB-864A-A065-A37EF85F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9137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5F12C2-4B9E-5348-8EE0-D34A5B4D86CB}"/>
              </a:ext>
            </a:extLst>
          </p:cNvPr>
          <p:cNvSpPr/>
          <p:nvPr/>
        </p:nvSpPr>
        <p:spPr>
          <a:xfrm>
            <a:off x="6446003" y="1988687"/>
            <a:ext cx="4319752" cy="31422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70853-A862-B948-821B-BAD41015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Within a Class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DE4B-54E6-5841-A510-2EA3FEB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917AC-DC3F-4249-9DD1-9000B8D919BC}"/>
                  </a:ext>
                </a:extLst>
              </p:cNvPr>
              <p:cNvSpPr txBox="1"/>
              <p:nvPr/>
            </p:nvSpPr>
            <p:spPr>
              <a:xfrm>
                <a:off x="1597790" y="2430187"/>
                <a:ext cx="343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917AC-DC3F-4249-9DD1-9000B8D9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790" y="2430187"/>
                <a:ext cx="3430811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3A880-17AB-7341-986C-493203195E2A}"/>
                  </a:ext>
                </a:extLst>
              </p:cNvPr>
              <p:cNvSpPr txBox="1"/>
              <p:nvPr/>
            </p:nvSpPr>
            <p:spPr>
              <a:xfrm>
                <a:off x="7090047" y="2430187"/>
                <a:ext cx="3031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3A880-17AB-7341-986C-49320319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047" y="2430187"/>
                <a:ext cx="3031664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418D2-3F70-644F-B867-85ED94797CBD}"/>
                  </a:ext>
                </a:extLst>
              </p:cNvPr>
              <p:cNvSpPr txBox="1"/>
              <p:nvPr/>
            </p:nvSpPr>
            <p:spPr>
              <a:xfrm>
                <a:off x="2403973" y="4166203"/>
                <a:ext cx="1788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418D2-3F70-644F-B867-85ED9479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73" y="4166203"/>
                <a:ext cx="1788759" cy="52322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C5E912-0432-E247-B621-6228A2F0E91A}"/>
                  </a:ext>
                </a:extLst>
              </p:cNvPr>
              <p:cNvSpPr txBox="1"/>
              <p:nvPr/>
            </p:nvSpPr>
            <p:spPr>
              <a:xfrm>
                <a:off x="7697906" y="4166203"/>
                <a:ext cx="1815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C5E912-0432-E247-B621-6228A2F0E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6" y="4166203"/>
                <a:ext cx="1815946" cy="523220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0A21A7-5D46-D949-B62F-6601C3CEFA4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298353" y="2953407"/>
            <a:ext cx="14843" cy="121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30DD08-1F44-294A-94D1-6F6B93C5C1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605879" y="2953407"/>
            <a:ext cx="0" cy="121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CD9325-966E-3248-9F01-F39D70FEF1D5}"/>
              </a:ext>
            </a:extLst>
          </p:cNvPr>
          <p:cNvSpPr txBox="1"/>
          <p:nvPr/>
        </p:nvSpPr>
        <p:spPr>
          <a:xfrm>
            <a:off x="7541325" y="1365440"/>
            <a:ext cx="212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6"/>
                </a:solidFill>
                <a:latin typeface="Montserrat" pitchFamily="2" charset="77"/>
              </a:rPr>
              <a:t>x</a:t>
            </a:r>
            <a:r>
              <a:rPr lang="en-NO" sz="2400" b="1" dirty="0">
                <a:solidFill>
                  <a:schemeClr val="accent6"/>
                </a:solidFill>
                <a:latin typeface="Montserrat" pitchFamily="2" charset="77"/>
              </a:rPr>
              <a:t>100 </a:t>
            </a:r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speed up!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52A96-9722-534C-BC9D-F91680333582}"/>
              </a:ext>
            </a:extLst>
          </p:cNvPr>
          <p:cNvSpPr txBox="1"/>
          <p:nvPr/>
        </p:nvSpPr>
        <p:spPr>
          <a:xfrm>
            <a:off x="1418003" y="5492560"/>
            <a:ext cx="97032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same bounds does not means same efficiency,</a:t>
            </a:r>
          </a:p>
          <a:p>
            <a:pPr algn="ct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o</a:t>
            </a:r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nly that the difference will matter less and less as the input increases in size</a:t>
            </a:r>
          </a:p>
        </p:txBody>
      </p:sp>
    </p:spTree>
    <p:extLst>
      <p:ext uri="{BB962C8B-B14F-4D97-AF65-F5344CB8AC3E}">
        <p14:creationId xmlns:p14="http://schemas.microsoft.com/office/powerpoint/2010/main" val="9703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6" grpId="0"/>
      <p:bldP spid="7" grpId="0"/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9D5-F921-3347-A7FE-B01F876D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Tight bounds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E985C-2D4F-074A-B30A-4C894C12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91DD5-BA88-F24A-B03B-9EB3DB62D4FE}"/>
                  </a:ext>
                </a:extLst>
              </p:cNvPr>
              <p:cNvSpPr txBox="1"/>
              <p:nvPr/>
            </p:nvSpPr>
            <p:spPr>
              <a:xfrm>
                <a:off x="2573246" y="2067045"/>
                <a:ext cx="343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91DD5-BA88-F24A-B03B-9EB3DB62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46" y="2067045"/>
                <a:ext cx="3430811" cy="52322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A2DBFA-6A19-374D-98FA-7EE8248FA982}"/>
                  </a:ext>
                </a:extLst>
              </p:cNvPr>
              <p:cNvSpPr txBox="1"/>
              <p:nvPr/>
            </p:nvSpPr>
            <p:spPr>
              <a:xfrm>
                <a:off x="3379429" y="3196663"/>
                <a:ext cx="1788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A2DBFA-6A19-374D-98FA-7EE8248F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429" y="3196663"/>
                <a:ext cx="1788759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E9812-5425-F24D-AC85-67C1CC01100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273809" y="2590265"/>
            <a:ext cx="14843" cy="606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066F5-1C9A-E542-9E0F-00C514C915F1}"/>
                  </a:ext>
                </a:extLst>
              </p:cNvPr>
              <p:cNvSpPr txBox="1"/>
              <p:nvPr/>
            </p:nvSpPr>
            <p:spPr>
              <a:xfrm>
                <a:off x="5168188" y="3871628"/>
                <a:ext cx="19559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066F5-1C9A-E542-9E0F-00C514C91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188" y="3871628"/>
                <a:ext cx="1955920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2BC1F-835A-1145-BA34-718036403123}"/>
                  </a:ext>
                </a:extLst>
              </p:cNvPr>
              <p:cNvSpPr txBox="1"/>
              <p:nvPr/>
            </p:nvSpPr>
            <p:spPr>
              <a:xfrm>
                <a:off x="7073154" y="4504713"/>
                <a:ext cx="19638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2BC1F-835A-1145-BA34-71803640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154" y="4504713"/>
                <a:ext cx="1963871" cy="52322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990C8-811F-C941-BC97-0E15D146A030}"/>
                  </a:ext>
                </a:extLst>
              </p:cNvPr>
              <p:cNvSpPr txBox="1"/>
              <p:nvPr/>
            </p:nvSpPr>
            <p:spPr>
              <a:xfrm>
                <a:off x="9037025" y="5137798"/>
                <a:ext cx="1891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990C8-811F-C941-BC97-0E15D146A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025" y="5137798"/>
                <a:ext cx="1891352" cy="523220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38E9270-7A51-F945-A6C8-112BC2313E0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4576719" y="2302198"/>
            <a:ext cx="1281363" cy="1857496"/>
          </a:xfrm>
          <a:prstGeom prst="bentConnector3">
            <a:avLst>
              <a:gd name="adj1" fmla="val 25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EC810F-1763-7D4A-A319-6AF41E74C8D1}"/>
                  </a:ext>
                </a:extLst>
              </p:cNvPr>
              <p:cNvSpPr txBox="1"/>
              <p:nvPr/>
            </p:nvSpPr>
            <p:spPr>
              <a:xfrm>
                <a:off x="1150902" y="3871628"/>
                <a:ext cx="2024592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EC810F-1763-7D4A-A319-6AF41E74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02" y="3871628"/>
                <a:ext cx="2024592" cy="52803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Tick with solid fill">
            <a:extLst>
              <a:ext uri="{FF2B5EF4-FFF2-40B4-BE49-F238E27FC236}">
                <a16:creationId xmlns:a16="http://schemas.microsoft.com/office/drawing/2014/main" id="{A9AAA2C2-9C58-1E45-A1BB-20A2DF6853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4445" y="3374237"/>
            <a:ext cx="914400" cy="914400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F5B9EEC-813E-D242-8266-7EE1B6495B55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5400000">
            <a:off x="2585244" y="2168219"/>
            <a:ext cx="1281363" cy="2125454"/>
          </a:xfrm>
          <a:prstGeom prst="bentConnector3">
            <a:avLst>
              <a:gd name="adj1" fmla="val 25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B99B042D-3AF7-3E44-A14C-1D4076A695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1094" y="3831437"/>
            <a:ext cx="914400" cy="914400"/>
          </a:xfrm>
          <a:prstGeom prst="rect">
            <a:avLst/>
          </a:prstGeom>
        </p:spPr>
      </p:pic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15A12194-25C8-DF44-8BD2-8CADACFB7A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7139" y="3992581"/>
            <a:ext cx="914400" cy="914400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CC24132-13A6-174E-BA9C-0CD6EA188F7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214647" y="1664270"/>
            <a:ext cx="1914448" cy="3766438"/>
          </a:xfrm>
          <a:prstGeom prst="bentConnector3">
            <a:avLst>
              <a:gd name="adj1" fmla="val 170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521B80E-EF35-6348-86D8-4D8749AF7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9833" y="4610971"/>
            <a:ext cx="914400" cy="914400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D690FB9-F1C6-E84B-9B1E-B237B190D4E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5861910" y="1017006"/>
            <a:ext cx="2547533" cy="5694049"/>
          </a:xfrm>
          <a:prstGeom prst="bentConnector3">
            <a:avLst>
              <a:gd name="adj1" fmla="val 128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8D8C2C0F-EAB7-E444-8449-EC630436A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9400" y="5284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9D5-F921-3347-A7FE-B01F876D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What About Smaller Inputs?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E985C-2D4F-074A-B30A-4C894C12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E248F4-2651-DD49-98DC-02DB28CBEAA8}"/>
              </a:ext>
            </a:extLst>
          </p:cNvPr>
          <p:cNvCxnSpPr/>
          <p:nvPr/>
        </p:nvCxnSpPr>
        <p:spPr>
          <a:xfrm>
            <a:off x="2962472" y="6188342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16A4EC-9D3A-5348-9057-85C9C9612232}"/>
              </a:ext>
            </a:extLst>
          </p:cNvPr>
          <p:cNvCxnSpPr/>
          <p:nvPr/>
        </p:nvCxnSpPr>
        <p:spPr>
          <a:xfrm flipV="1">
            <a:off x="3222117" y="1875986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E975FA-6408-C744-814C-CCB94B3E1BC8}"/>
              </a:ext>
            </a:extLst>
          </p:cNvPr>
          <p:cNvSpPr txBox="1"/>
          <p:nvPr/>
        </p:nvSpPr>
        <p:spPr>
          <a:xfrm rot="16200000">
            <a:off x="2457407" y="235674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AEEC7-1FBD-2947-9495-D2D0C68D2D9E}"/>
              </a:ext>
            </a:extLst>
          </p:cNvPr>
          <p:cNvSpPr txBox="1"/>
          <p:nvPr/>
        </p:nvSpPr>
        <p:spPr>
          <a:xfrm>
            <a:off x="7312233" y="620978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DE16CC7-3A2F-6148-83D3-3B295FCB8878}"/>
              </a:ext>
            </a:extLst>
          </p:cNvPr>
          <p:cNvSpPr/>
          <p:nvPr/>
        </p:nvSpPr>
        <p:spPr>
          <a:xfrm>
            <a:off x="3222117" y="2920177"/>
            <a:ext cx="5136445" cy="3289607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86434FF-1F0B-BF43-8F72-B43E381DCA46}"/>
              </a:ext>
            </a:extLst>
          </p:cNvPr>
          <p:cNvSpPr/>
          <p:nvPr/>
        </p:nvSpPr>
        <p:spPr>
          <a:xfrm>
            <a:off x="3253647" y="1583190"/>
            <a:ext cx="4058586" cy="4650828"/>
          </a:xfrm>
          <a:custGeom>
            <a:avLst/>
            <a:gdLst>
              <a:gd name="connsiteX0" fmla="*/ 0 w 4650828"/>
              <a:gd name="connsiteY0" fmla="*/ 4146331 h 4320050"/>
              <a:gd name="connsiteX1" fmla="*/ 3184635 w 4650828"/>
              <a:gd name="connsiteY1" fmla="*/ 3831021 h 4320050"/>
              <a:gd name="connsiteX2" fmla="*/ 4650828 w 4650828"/>
              <a:gd name="connsiteY2" fmla="*/ 0 h 4320050"/>
              <a:gd name="connsiteX3" fmla="*/ 4650828 w 4650828"/>
              <a:gd name="connsiteY3" fmla="*/ 0 h 4320050"/>
              <a:gd name="connsiteX0" fmla="*/ 0 w 4682359"/>
              <a:gd name="connsiteY0" fmla="*/ 4414345 h 4510493"/>
              <a:gd name="connsiteX1" fmla="*/ 3216166 w 4682359"/>
              <a:gd name="connsiteY1" fmla="*/ 3831021 h 4510493"/>
              <a:gd name="connsiteX2" fmla="*/ 4682359 w 4682359"/>
              <a:gd name="connsiteY2" fmla="*/ 0 h 4510493"/>
              <a:gd name="connsiteX3" fmla="*/ 4682359 w 4682359"/>
              <a:gd name="connsiteY3" fmla="*/ 0 h 4510493"/>
              <a:gd name="connsiteX0" fmla="*/ 0 w 4682359"/>
              <a:gd name="connsiteY0" fmla="*/ 4414345 h 4433777"/>
              <a:gd name="connsiteX1" fmla="*/ 3216166 w 4682359"/>
              <a:gd name="connsiteY1" fmla="*/ 3831021 h 4433777"/>
              <a:gd name="connsiteX2" fmla="*/ 4682359 w 4682359"/>
              <a:gd name="connsiteY2" fmla="*/ 0 h 4433777"/>
              <a:gd name="connsiteX3" fmla="*/ 4682359 w 4682359"/>
              <a:gd name="connsiteY3" fmla="*/ 0 h 4433777"/>
              <a:gd name="connsiteX0" fmla="*/ 0 w 4619297"/>
              <a:gd name="connsiteY0" fmla="*/ 4650828 h 4652567"/>
              <a:gd name="connsiteX1" fmla="*/ 3153104 w 4619297"/>
              <a:gd name="connsiteY1" fmla="*/ 3831021 h 4652567"/>
              <a:gd name="connsiteX2" fmla="*/ 4619297 w 4619297"/>
              <a:gd name="connsiteY2" fmla="*/ 0 h 4652567"/>
              <a:gd name="connsiteX3" fmla="*/ 4619297 w 4619297"/>
              <a:gd name="connsiteY3" fmla="*/ 0 h 4652567"/>
              <a:gd name="connsiteX0" fmla="*/ 0 w 4619297"/>
              <a:gd name="connsiteY0" fmla="*/ 4650828 h 4650828"/>
              <a:gd name="connsiteX1" fmla="*/ 3153104 w 4619297"/>
              <a:gd name="connsiteY1" fmla="*/ 3831021 h 4650828"/>
              <a:gd name="connsiteX2" fmla="*/ 4619297 w 4619297"/>
              <a:gd name="connsiteY2" fmla="*/ 0 h 4650828"/>
              <a:gd name="connsiteX3" fmla="*/ 4619297 w 4619297"/>
              <a:gd name="connsiteY3" fmla="*/ 0 h 4650828"/>
              <a:gd name="connsiteX0" fmla="*/ 0 w 4619297"/>
              <a:gd name="connsiteY0" fmla="*/ 4650828 h 4650828"/>
              <a:gd name="connsiteX1" fmla="*/ 3436884 w 4619297"/>
              <a:gd name="connsiteY1" fmla="*/ 3263462 h 4650828"/>
              <a:gd name="connsiteX2" fmla="*/ 4619297 w 4619297"/>
              <a:gd name="connsiteY2" fmla="*/ 0 h 4650828"/>
              <a:gd name="connsiteX3" fmla="*/ 4619297 w 4619297"/>
              <a:gd name="connsiteY3" fmla="*/ 0 h 4650828"/>
              <a:gd name="connsiteX0" fmla="*/ 0 w 4619297"/>
              <a:gd name="connsiteY0" fmla="*/ 4650828 h 4650828"/>
              <a:gd name="connsiteX1" fmla="*/ 3436884 w 4619297"/>
              <a:gd name="connsiteY1" fmla="*/ 3263462 h 4650828"/>
              <a:gd name="connsiteX2" fmla="*/ 4619297 w 4619297"/>
              <a:gd name="connsiteY2" fmla="*/ 0 h 4650828"/>
              <a:gd name="connsiteX3" fmla="*/ 4619297 w 4619297"/>
              <a:gd name="connsiteY3" fmla="*/ 0 h 46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9297" h="4650828">
                <a:moveTo>
                  <a:pt x="0" y="4650828"/>
                </a:moveTo>
                <a:cubicBezTo>
                  <a:pt x="1961493" y="3388272"/>
                  <a:pt x="2667001" y="4038600"/>
                  <a:pt x="3436884" y="3263462"/>
                </a:cubicBezTo>
                <a:cubicBezTo>
                  <a:pt x="4206767" y="2488324"/>
                  <a:pt x="4619297" y="0"/>
                  <a:pt x="4619297" y="0"/>
                </a:cubicBezTo>
                <a:lnTo>
                  <a:pt x="4619297" y="0"/>
                </a:ln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BB57E-1F9A-DF4A-AFDC-3E959B8358DE}"/>
              </a:ext>
            </a:extLst>
          </p:cNvPr>
          <p:cNvSpPr txBox="1"/>
          <p:nvPr/>
        </p:nvSpPr>
        <p:spPr>
          <a:xfrm rot="20506766">
            <a:off x="4769604" y="3235619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fast algorithm</a:t>
            </a:r>
            <a:endParaRPr lang="en-NO" sz="14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4BAC47-6728-EB44-9CC0-F18BB5F664CC}"/>
              </a:ext>
            </a:extLst>
          </p:cNvPr>
          <p:cNvSpPr txBox="1"/>
          <p:nvPr/>
        </p:nvSpPr>
        <p:spPr>
          <a:xfrm rot="17002366">
            <a:off x="6519512" y="2123075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accent5"/>
                </a:solidFill>
                <a:latin typeface="Montserrat" pitchFamily="2" charset="77"/>
              </a:rPr>
              <a:t>slo</a:t>
            </a:r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wer algorithm</a:t>
            </a:r>
            <a:endParaRPr lang="en-NO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7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BC2E-6EC9-6245-9CF8-4E829C0A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Bounds vs. Scenarios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#3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C5EF-36E7-654F-B7D7-844920B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AEEE6-BCEA-614F-99CE-4F18C2044298}"/>
              </a:ext>
            </a:extLst>
          </p:cNvPr>
          <p:cNvSpPr txBox="1"/>
          <p:nvPr/>
        </p:nvSpPr>
        <p:spPr>
          <a:xfrm>
            <a:off x="838200" y="2790497"/>
            <a:ext cx="4362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Montserrat" pitchFamily="2" charset="77"/>
              </a:rPr>
              <a:t>B</a:t>
            </a:r>
            <a:r>
              <a:rPr lang="en-NO" sz="3600" dirty="0">
                <a:latin typeface="Montserrat" pitchFamily="2" charset="77"/>
              </a:rPr>
              <a:t>est case → 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3600" dirty="0">
                <a:latin typeface="Montserrat" pitchFamily="2" charset="77"/>
              </a:rPr>
              <a:t>Average case → 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3600" dirty="0">
                <a:latin typeface="Montserrat" pitchFamily="2" charset="77"/>
              </a:rPr>
              <a:t>Worst case → O</a:t>
            </a:r>
          </a:p>
        </p:txBody>
      </p:sp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52B7BD1D-605B-6444-83FF-9058EE1C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0651" y="2790497"/>
            <a:ext cx="1851191" cy="1851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A5FAC-BC66-AE4E-B922-34C47810BE6C}"/>
              </a:ext>
            </a:extLst>
          </p:cNvPr>
          <p:cNvSpPr txBox="1"/>
          <p:nvPr/>
        </p:nvSpPr>
        <p:spPr>
          <a:xfrm>
            <a:off x="6657708" y="3102394"/>
            <a:ext cx="357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Montserrat" pitchFamily="2" charset="77"/>
              </a:rPr>
              <a:t>b</a:t>
            </a:r>
            <a:r>
              <a:rPr lang="en-NO" sz="2400" dirty="0">
                <a:latin typeface="Montserrat" pitchFamily="2" charset="77"/>
              </a:rPr>
              <a:t>ut, these are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common uses</a:t>
            </a:r>
            <a:r>
              <a:rPr lang="en-NO" sz="2400" dirty="0">
                <a:latin typeface="Montserrat" pitchFamily="2" charset="77"/>
              </a:rPr>
              <a:t> of these bounds</a:t>
            </a:r>
          </a:p>
        </p:txBody>
      </p:sp>
    </p:spTree>
    <p:extLst>
      <p:ext uri="{BB962C8B-B14F-4D97-AF65-F5344CB8AC3E}">
        <p14:creationId xmlns:p14="http://schemas.microsoft.com/office/powerpoint/2010/main" val="32737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363"/>
            <a:ext cx="10515600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Algorithm </a:t>
            </a:r>
            <a:br>
              <a:rPr lang="en-NO" dirty="0"/>
            </a:br>
            <a:r>
              <a:rPr lang="en-NO" dirty="0"/>
              <a:t>Analysis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EC452310-5016-6248-850F-49A65CBB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024C86-8CA9-BE43-B063-25415AA3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38" y="2111275"/>
            <a:ext cx="4095044" cy="3538791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16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16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16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16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16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16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569E7EC-C4BD-3A45-9D4E-0F1C98733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41874" y="1765441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37D5-7693-3747-B55E-75C5E713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Putting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8FC8D-E790-3741-B345-EDB1D950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024B-ABED-E44E-8327-F7733324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25" y="2715096"/>
            <a:ext cx="1851353" cy="17539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6EE872-C635-0741-8C06-7C5D07360813}"/>
              </a:ext>
            </a:extLst>
          </p:cNvPr>
          <p:cNvSpPr/>
          <p:nvPr/>
        </p:nvSpPr>
        <p:spPr>
          <a:xfrm>
            <a:off x="3205654" y="3134853"/>
            <a:ext cx="20337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C365B-9B94-9046-92AE-0D0777FF4791}"/>
              </a:ext>
            </a:extLst>
          </p:cNvPr>
          <p:cNvSpPr txBox="1"/>
          <p:nvPr/>
        </p:nvSpPr>
        <p:spPr>
          <a:xfrm>
            <a:off x="5875281" y="205457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Montserrat" pitchFamily="2" charset="77"/>
              </a:rPr>
              <a:t>b</a:t>
            </a:r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est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5F579-93AA-444D-99E0-C41878B55934}"/>
              </a:ext>
            </a:extLst>
          </p:cNvPr>
          <p:cNvSpPr txBox="1"/>
          <p:nvPr/>
        </p:nvSpPr>
        <p:spPr>
          <a:xfrm>
            <a:off x="5875281" y="340738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Montserrat" pitchFamily="2" charset="77"/>
              </a:rPr>
              <a:t>average</a:t>
            </a: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6C765-6504-574D-B4DC-734E6CCC2503}"/>
              </a:ext>
            </a:extLst>
          </p:cNvPr>
          <p:cNvSpPr txBox="1"/>
          <p:nvPr/>
        </p:nvSpPr>
        <p:spPr>
          <a:xfrm>
            <a:off x="5875282" y="474709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itchFamily="2" charset="77"/>
              </a:rPr>
              <a:t>worst</a:t>
            </a:r>
            <a:r>
              <a:rPr lang="en-NO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itchFamily="2" charset="77"/>
              </a:rPr>
              <a:t> case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745D25-6E18-8F4A-9572-B73A462E0C3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69778" y="3592053"/>
            <a:ext cx="635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4D90E-55F3-EE44-8D4B-5D815307ADE7}"/>
              </a:ext>
            </a:extLst>
          </p:cNvPr>
          <p:cNvSpPr/>
          <p:nvPr/>
        </p:nvSpPr>
        <p:spPr>
          <a:xfrm>
            <a:off x="7930053" y="1965895"/>
            <a:ext cx="2033751" cy="5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classification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E2532-9A46-EC4E-A9D1-B77441A10296}"/>
              </a:ext>
            </a:extLst>
          </p:cNvPr>
          <p:cNvSpPr/>
          <p:nvPr/>
        </p:nvSpPr>
        <p:spPr>
          <a:xfrm>
            <a:off x="7930054" y="3315677"/>
            <a:ext cx="2033751" cy="5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classification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F60A5-A2DA-3940-AEF0-6DBD048AB466}"/>
              </a:ext>
            </a:extLst>
          </p:cNvPr>
          <p:cNvSpPr/>
          <p:nvPr/>
        </p:nvSpPr>
        <p:spPr>
          <a:xfrm>
            <a:off x="7930053" y="4665459"/>
            <a:ext cx="2033751" cy="5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classification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128BC0A-D534-CB47-83B6-7E63C276943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239405" y="2239243"/>
            <a:ext cx="635876" cy="1352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A5912DB-2484-9342-AFF3-87C524879BA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239405" y="3592053"/>
            <a:ext cx="635877" cy="1339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89644B-231C-534C-B974-B4F1B1D11E2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239405" y="3592053"/>
            <a:ext cx="635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9F722D-88F4-B949-A7A4-B2D7A1940ED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7140371" y="2232196"/>
            <a:ext cx="789682" cy="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A88A0B-00E8-8344-A27E-AA034D9C52C0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7566770" y="3581978"/>
            <a:ext cx="363284" cy="1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17B76-791D-0F4D-9498-1FAFE1D3E88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7284642" y="4931760"/>
            <a:ext cx="645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8DFBF9DC-E5B2-4147-AF2A-8A7A763B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4987" y="4196318"/>
            <a:ext cx="431221" cy="431221"/>
          </a:xfrm>
          <a:prstGeom prst="rect">
            <a:avLst/>
          </a:prstGeom>
        </p:spPr>
      </p:pic>
      <p:pic>
        <p:nvPicPr>
          <p:cNvPr id="41" name="Graphic 40" descr="Processor with solid fill">
            <a:extLst>
              <a:ext uri="{FF2B5EF4-FFF2-40B4-BE49-F238E27FC236}">
                <a16:creationId xmlns:a16="http://schemas.microsoft.com/office/drawing/2014/main" id="{49A22B4B-C033-F94F-9206-91D37E2F8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5120" y="4197198"/>
            <a:ext cx="431221" cy="4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7D74-8751-B74B-B3AB-C45F98B5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AD51-4786-DF43-8902-1DC51595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O" dirty="0"/>
              <a:t>Compare efficiency models</a:t>
            </a:r>
          </a:p>
          <a:p>
            <a:endParaRPr lang="en-NO" dirty="0"/>
          </a:p>
          <a:p>
            <a:r>
              <a:rPr lang="en-NO" dirty="0"/>
              <a:t>Classifcation</a:t>
            </a:r>
          </a:p>
          <a:p>
            <a:pPr lvl="1"/>
            <a:r>
              <a:rPr lang="en-NO" dirty="0"/>
              <a:t>O for upper bound</a:t>
            </a:r>
          </a:p>
          <a:p>
            <a:pPr lvl="1"/>
            <a:r>
              <a:rPr lang="en-NO" dirty="0"/>
              <a:t>Ω for lower bound</a:t>
            </a:r>
          </a:p>
          <a:p>
            <a:pPr lvl="1"/>
            <a:r>
              <a:rPr lang="en-NO" dirty="0"/>
              <a:t>Θ for order</a:t>
            </a:r>
          </a:p>
          <a:p>
            <a:pPr lvl="1"/>
            <a:endParaRPr lang="en-NO" dirty="0"/>
          </a:p>
          <a:p>
            <a:r>
              <a:rPr lang="en-NO" dirty="0"/>
              <a:t>Some algorithms are useless</a:t>
            </a:r>
          </a:p>
          <a:p>
            <a:endParaRPr lang="en-NO" dirty="0"/>
          </a:p>
          <a:p>
            <a:r>
              <a:rPr lang="en-NO" dirty="0"/>
              <a:t>Big-O gives a “birdview”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75DB-982C-584E-A4D3-7AAC4457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8565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F607-D73B-FA42-A3AE-020776DE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E12C-F8C2-2643-8C24-97DCB1CB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8103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/>
              <a:t>Workout the whole thing on the maximum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93162-7365-9A41-9E3E-938EE2E1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3325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6B9BE9-96BA-2B4A-AB49-E89A415D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compare algorithms?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F3D90-CA8A-5745-A3B6-183462735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Comparing functions is not simple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8D4CA-F808-CD48-B378-4CD2001E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5028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Dominance Relations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Intractability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Big-Oh notation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Pitfalls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Looking at Larger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85F6-3741-974D-BCE3-E2975F73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7025" cy="4351338"/>
          </a:xfrm>
        </p:spPr>
        <p:txBody>
          <a:bodyPr anchor="ctr"/>
          <a:lstStyle/>
          <a:p>
            <a:r>
              <a:rPr lang="en-NO" dirty="0"/>
              <a:t>Efficiency decreases as input size increases</a:t>
            </a:r>
          </a:p>
          <a:p>
            <a:r>
              <a:rPr lang="en-NO" dirty="0"/>
              <a:t>Large input sizes</a:t>
            </a:r>
          </a:p>
          <a:p>
            <a:r>
              <a:rPr lang="en-GB" dirty="0"/>
              <a:t>N</a:t>
            </a:r>
            <a:r>
              <a:rPr lang="en-NO" dirty="0"/>
              <a:t>egligle differences for small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05C7CD-DED0-ED49-9257-877AB4660F9E}"/>
              </a:ext>
            </a:extLst>
          </p:cNvPr>
          <p:cNvCxnSpPr/>
          <p:nvPr/>
        </p:nvCxnSpPr>
        <p:spPr>
          <a:xfrm>
            <a:off x="6096000" y="6068647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9E79FC-56C7-BD45-9638-24FA5ADF86BC}"/>
              </a:ext>
            </a:extLst>
          </p:cNvPr>
          <p:cNvCxnSpPr/>
          <p:nvPr/>
        </p:nvCxnSpPr>
        <p:spPr>
          <a:xfrm flipV="1">
            <a:off x="6355645" y="1756291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C76BF20E-B326-0243-8767-C25D3D5E7312}"/>
              </a:ext>
            </a:extLst>
          </p:cNvPr>
          <p:cNvSpPr/>
          <p:nvPr/>
        </p:nvSpPr>
        <p:spPr>
          <a:xfrm>
            <a:off x="6355645" y="2027225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E2253-0729-9743-BC4E-29AA2A2EA5D6}"/>
              </a:ext>
            </a:extLst>
          </p:cNvPr>
          <p:cNvSpPr txBox="1"/>
          <p:nvPr/>
        </p:nvSpPr>
        <p:spPr>
          <a:xfrm rot="16200000">
            <a:off x="5590935" y="223705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B9DA5-FC0F-5F49-9A60-0FBD409BED04}"/>
              </a:ext>
            </a:extLst>
          </p:cNvPr>
          <p:cNvSpPr txBox="1"/>
          <p:nvPr/>
        </p:nvSpPr>
        <p:spPr>
          <a:xfrm>
            <a:off x="10445761" y="609008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input size</a:t>
            </a:r>
            <a:endParaRPr lang="en-NO" sz="1400" dirty="0"/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6B0A-EE8A-8142-B7EB-B12ED352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Dominance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F4456A51-6D2C-E144-BB7A-5DF3209241A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29933884"/>
                  </p:ext>
                </p:extLst>
              </p:nvPr>
            </p:nvGraphicFramePr>
            <p:xfrm>
              <a:off x="996244" y="2493433"/>
              <a:ext cx="34544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2413296170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13445789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385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699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629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002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598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F4456A51-6D2C-E144-BB7A-5DF3209241A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29933884"/>
                  </p:ext>
                </p:extLst>
              </p:nvPr>
            </p:nvGraphicFramePr>
            <p:xfrm>
              <a:off x="996244" y="2493433"/>
              <a:ext cx="34544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2413296170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134457894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r="-9927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3854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99270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100000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699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194595" r="-99270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194595" b="-2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6298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302778" r="-9927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302778" b="-1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0021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402778" r="-99270" b="-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402778" b="-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598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F7B6-0EF7-BF44-A77D-88291AC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E3A6AD-C337-2843-942D-378DFE011B73}"/>
              </a:ext>
            </a:extLst>
          </p:cNvPr>
          <p:cNvCxnSpPr/>
          <p:nvPr/>
        </p:nvCxnSpPr>
        <p:spPr>
          <a:xfrm>
            <a:off x="5373511" y="6028267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8ABE18-584F-D749-9A81-B0D412FEF483}"/>
              </a:ext>
            </a:extLst>
          </p:cNvPr>
          <p:cNvCxnSpPr/>
          <p:nvPr/>
        </p:nvCxnSpPr>
        <p:spPr>
          <a:xfrm flipV="1">
            <a:off x="5633156" y="1715911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E09F0AC5-B0A7-8C46-BBCC-7C862883E11F}"/>
              </a:ext>
            </a:extLst>
          </p:cNvPr>
          <p:cNvSpPr/>
          <p:nvPr/>
        </p:nvSpPr>
        <p:spPr>
          <a:xfrm>
            <a:off x="5633156" y="1986845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E5784AF-A9E7-F742-A462-F9A0D9354BB5}"/>
              </a:ext>
            </a:extLst>
          </p:cNvPr>
          <p:cNvSpPr/>
          <p:nvPr/>
        </p:nvSpPr>
        <p:spPr>
          <a:xfrm>
            <a:off x="5644444" y="1569154"/>
            <a:ext cx="5136445" cy="4470401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622D4-56B1-284D-92BD-2A9118AF3267}"/>
              </a:ext>
            </a:extLst>
          </p:cNvPr>
          <p:cNvSpPr txBox="1"/>
          <p:nvPr/>
        </p:nvSpPr>
        <p:spPr>
          <a:xfrm rot="20506766">
            <a:off x="9312468" y="1432749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upper</a:t>
            </a:r>
            <a:r>
              <a:rPr lang="en-NO" sz="1400" dirty="0">
                <a:solidFill>
                  <a:schemeClr val="accent2"/>
                </a:solidFill>
              </a:rPr>
              <a:t> bound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7D43CF4-732F-7F4F-ADF0-3F8385487BE8}"/>
              </a:ext>
            </a:extLst>
          </p:cNvPr>
          <p:cNvSpPr/>
          <p:nvPr/>
        </p:nvSpPr>
        <p:spPr>
          <a:xfrm>
            <a:off x="5633155" y="3420533"/>
            <a:ext cx="5034845" cy="2607734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  <a:gd name="connsiteX0" fmla="*/ 0 w 5136445"/>
              <a:gd name="connsiteY0" fmla="*/ 4797778 h 4797778"/>
              <a:gd name="connsiteX1" fmla="*/ 2178756 w 5136445"/>
              <a:gd name="connsiteY1" fmla="*/ 3393365 h 4797778"/>
              <a:gd name="connsiteX2" fmla="*/ 5136445 w 5136445"/>
              <a:gd name="connsiteY2" fmla="*/ 0 h 4797778"/>
              <a:gd name="connsiteX0" fmla="*/ 0 w 5057423"/>
              <a:gd name="connsiteY0" fmla="*/ 2277733 h 2277733"/>
              <a:gd name="connsiteX1" fmla="*/ 2178756 w 5057423"/>
              <a:gd name="connsiteY1" fmla="*/ 873320 h 2277733"/>
              <a:gd name="connsiteX2" fmla="*/ 5057423 w 5057423"/>
              <a:gd name="connsiteY2" fmla="*/ 0 h 2277733"/>
              <a:gd name="connsiteX0" fmla="*/ 0 w 5057423"/>
              <a:gd name="connsiteY0" fmla="*/ 2277733 h 2277733"/>
              <a:gd name="connsiteX1" fmla="*/ 5057423 w 5057423"/>
              <a:gd name="connsiteY1" fmla="*/ 0 h 2277733"/>
              <a:gd name="connsiteX0" fmla="*/ 0 w 5034845"/>
              <a:gd name="connsiteY0" fmla="*/ 2798703 h 2798703"/>
              <a:gd name="connsiteX1" fmla="*/ 5034845 w 5034845"/>
              <a:gd name="connsiteY1" fmla="*/ 0 h 2798703"/>
              <a:gd name="connsiteX0" fmla="*/ 0 w 5034845"/>
              <a:gd name="connsiteY0" fmla="*/ 2798703 h 2798703"/>
              <a:gd name="connsiteX1" fmla="*/ 5034845 w 5034845"/>
              <a:gd name="connsiteY1" fmla="*/ 0 h 2798703"/>
              <a:gd name="connsiteX0" fmla="*/ 0 w 5034845"/>
              <a:gd name="connsiteY0" fmla="*/ 2798703 h 2798703"/>
              <a:gd name="connsiteX1" fmla="*/ 5034845 w 5034845"/>
              <a:gd name="connsiteY1" fmla="*/ 0 h 279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4845" h="2798703">
                <a:moveTo>
                  <a:pt x="0" y="2798703"/>
                </a:moveTo>
                <a:cubicBezTo>
                  <a:pt x="730015" y="1696184"/>
                  <a:pt x="1719674" y="799630"/>
                  <a:pt x="5034845" y="0"/>
                </a:cubicBez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4D7B2-918F-A84A-A689-AB7A7D45E5E4}"/>
              </a:ext>
            </a:extLst>
          </p:cNvPr>
          <p:cNvSpPr txBox="1"/>
          <p:nvPr/>
        </p:nvSpPr>
        <p:spPr>
          <a:xfrm rot="20611763">
            <a:off x="9380444" y="3610890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Montserrat" pitchFamily="2" charset="77"/>
              </a:rPr>
              <a:t>l</a:t>
            </a:r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ower bound</a:t>
            </a:r>
            <a:endParaRPr lang="en-NO" sz="1400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96F25-11A9-BD40-9775-23A2DAACB488}"/>
              </a:ext>
            </a:extLst>
          </p:cNvPr>
          <p:cNvSpPr txBox="1"/>
          <p:nvPr/>
        </p:nvSpPr>
        <p:spPr>
          <a:xfrm rot="16200000">
            <a:off x="4868446" y="219667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58D9B-BEBA-E24F-B183-DB6664C1CD9F}"/>
              </a:ext>
            </a:extLst>
          </p:cNvPr>
          <p:cNvSpPr txBox="1"/>
          <p:nvPr/>
        </p:nvSpPr>
        <p:spPr>
          <a:xfrm>
            <a:off x="9723272" y="604970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input size</a:t>
            </a:r>
            <a:endParaRPr lang="en-NO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E5B0A-65C3-B948-B24D-1F1B26BE992C}"/>
                  </a:ext>
                </a:extLst>
              </p:cNvPr>
              <p:cNvSpPr txBox="1"/>
              <p:nvPr/>
            </p:nvSpPr>
            <p:spPr>
              <a:xfrm rot="20506766">
                <a:off x="9147565" y="2589292"/>
                <a:ext cx="6049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E5B0A-65C3-B948-B24D-1F1B26BE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9147565" y="2589292"/>
                <a:ext cx="604974" cy="30777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73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8A97-DCC8-E14D-A430-E3D3AFBB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400F07-5ABF-7A49-9538-BFD3E498847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665686" y="1702775"/>
                <a:ext cx="6576848" cy="4351338"/>
              </a:xfrm>
              <a:ln>
                <a:noFill/>
              </a:ln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NO" sz="4000" dirty="0"/>
                  <a:t>“</a:t>
                </a:r>
                <a:r>
                  <a:rPr lang="en-NO" sz="4000" i="1" dirty="0"/>
                  <a:t>In </a:t>
                </a:r>
                <a:r>
                  <a:rPr lang="en-NO" sz="4000" b="1" i="1" dirty="0">
                    <a:solidFill>
                      <a:schemeClr val="accent3"/>
                    </a:solidFill>
                  </a:rPr>
                  <a:t>the worst case</a:t>
                </a:r>
                <a:r>
                  <a:rPr lang="en-NO" sz="4000" i="1" dirty="0"/>
                  <a:t>, the runtime is </a:t>
                </a:r>
                <a14:m>
                  <m:oMath xmlns:m="http://schemas.openxmlformats.org/officeDocument/2006/math">
                    <m:r>
                      <a:rPr lang="nb-NO" sz="4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nb-NO" sz="4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nb-NO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nb-NO" sz="4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40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400F07-5ABF-7A49-9538-BFD3E4988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665686" y="1702775"/>
                <a:ext cx="6576848" cy="4351338"/>
              </a:xfrm>
              <a:blipFill>
                <a:blip r:embed="rId2"/>
                <a:stretch>
                  <a:fillRect r="-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0EA2-01B5-B440-80F8-4096FACF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73354-DD3D-AF41-9555-0647A37E644B}"/>
              </a:ext>
            </a:extLst>
          </p:cNvPr>
          <p:cNvSpPr txBox="1"/>
          <p:nvPr/>
        </p:nvSpPr>
        <p:spPr>
          <a:xfrm>
            <a:off x="3775696" y="545486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dominance</a:t>
            </a:r>
            <a:r>
              <a:rPr lang="nb-NO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relation</a:t>
            </a:r>
            <a:endParaRPr lang="en-NO" dirty="0">
              <a:solidFill>
                <a:schemeClr val="accent3"/>
              </a:solidFill>
              <a:latin typeface="Montserrat" pitchFamily="2" charset="77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6B526BC-FFC0-D541-8F77-846F090C769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004558" y="4524703"/>
            <a:ext cx="1586742" cy="9301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60283C-F988-B140-8A43-CF78F08F83A1}"/>
              </a:ext>
            </a:extLst>
          </p:cNvPr>
          <p:cNvSpPr txBox="1"/>
          <p:nvPr/>
        </p:nvSpPr>
        <p:spPr>
          <a:xfrm>
            <a:off x="4425710" y="214866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>
                <a:solidFill>
                  <a:schemeClr val="accent3"/>
                </a:solidFill>
                <a:latin typeface="Montserrat" pitchFamily="2" charset="77"/>
              </a:rPr>
              <a:t>scenario</a:t>
            </a:r>
            <a:endParaRPr lang="en-NO" dirty="0">
              <a:solidFill>
                <a:schemeClr val="accent3"/>
              </a:solidFill>
              <a:latin typeface="Montserrat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E68E43-6E5F-F643-B4FA-D9FBFBA2F2B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04555" y="2518000"/>
            <a:ext cx="1061861" cy="85613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1AD3B4-2086-AF46-BBB9-80C62441582A}"/>
              </a:ext>
            </a:extLst>
          </p:cNvPr>
          <p:cNvSpPr txBox="1"/>
          <p:nvPr/>
        </p:nvSpPr>
        <p:spPr>
          <a:xfrm>
            <a:off x="7774428" y="5454869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actual</a:t>
            </a:r>
            <a:r>
              <a:rPr lang="nb-NO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bound</a:t>
            </a:r>
            <a:endParaRPr lang="en-NO" dirty="0">
              <a:solidFill>
                <a:schemeClr val="accent3"/>
              </a:solidFill>
              <a:latin typeface="Montserrat" pitchFamily="2" charset="77"/>
            </a:endParaRPr>
          </a:p>
        </p:txBody>
      </p:sp>
      <p:cxnSp>
        <p:nvCxnSpPr>
          <p:cNvPr id="15" name="Elbow Connector 8">
            <a:extLst>
              <a:ext uri="{FF2B5EF4-FFF2-40B4-BE49-F238E27FC236}">
                <a16:creationId xmlns:a16="http://schemas.microsoft.com/office/drawing/2014/main" id="{BB2B5EAE-544A-554F-8AFA-1A825C380D0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343424" y="4524703"/>
            <a:ext cx="1295183" cy="9301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1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C9AD-5DCB-3E4D-999F-422789A9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83038"/>
            <a:ext cx="4495800" cy="1240078"/>
          </a:xfrm>
        </p:spPr>
        <p:txBody>
          <a:bodyPr/>
          <a:lstStyle/>
          <a:p>
            <a:r>
              <a:rPr lang="en-NO" dirty="0"/>
              <a:t>Bounds?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7FCB5-AE9E-784A-B205-2369738DFD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nb-NO" dirty="0"/>
              </a:p>
              <a:p>
                <a:r>
                  <a:rPr lang="en-NO" dirty="0">
                    <a:solidFill>
                      <a:schemeClr val="accent6">
                        <a:lumMod val="50000"/>
                      </a:schemeClr>
                    </a:solidFill>
                  </a:rPr>
                  <a:t>Constant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NO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NO" dirty="0">
                    <a:solidFill>
                      <a:schemeClr val="accent6">
                        <a:lumMod val="75000"/>
                      </a:schemeClr>
                    </a:solidFill>
                  </a:rPr>
                  <a:t>Logarithmic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NO" dirty="0">
                    <a:solidFill>
                      <a:schemeClr val="accent6">
                        <a:lumMod val="75000"/>
                      </a:schemeClr>
                    </a:solidFill>
                  </a:rPr>
                  <a:t>-root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N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g>
                      <m:e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nb-NO" dirty="0">
                    <a:solidFill>
                      <a:schemeClr val="accent3"/>
                    </a:solidFill>
                  </a:rPr>
                  <a:t>Linear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b-NO" dirty="0">
                  <a:solidFill>
                    <a:schemeClr val="accent3"/>
                  </a:solidFill>
                </a:endParaRPr>
              </a:p>
              <a:p>
                <a:r>
                  <a:rPr lang="en-GB" dirty="0">
                    <a:solidFill>
                      <a:schemeClr val="accent3"/>
                    </a:solidFill>
                  </a:rPr>
                  <a:t>L</a:t>
                </a:r>
                <a:r>
                  <a:rPr lang="en-NO" dirty="0">
                    <a:solidFill>
                      <a:schemeClr val="accent3"/>
                    </a:solidFill>
                  </a:rPr>
                  <a:t>og-linear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r>
                  <a:rPr lang="en-GB" dirty="0">
                    <a:solidFill>
                      <a:schemeClr val="accent4"/>
                    </a:solidFill>
                  </a:rPr>
                  <a:t>P</a:t>
                </a:r>
                <a:r>
                  <a:rPr lang="en-NO" dirty="0">
                    <a:solidFill>
                      <a:schemeClr val="accent4"/>
                    </a:solidFill>
                  </a:rPr>
                  <a:t>olynomial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NO" dirty="0">
                  <a:solidFill>
                    <a:schemeClr val="accent4"/>
                  </a:solidFill>
                </a:endParaRPr>
              </a:p>
              <a:p>
                <a:r>
                  <a:rPr lang="en-GB" dirty="0">
                    <a:solidFill>
                      <a:schemeClr val="accent5"/>
                    </a:solidFill>
                  </a:rPr>
                  <a:t>E</a:t>
                </a:r>
                <a:r>
                  <a:rPr lang="en-NO" dirty="0">
                    <a:solidFill>
                      <a:schemeClr val="accent5"/>
                    </a:solidFill>
                  </a:rPr>
                  <a:t>xponential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NO" dirty="0">
                  <a:solidFill>
                    <a:schemeClr val="accent5"/>
                  </a:solidFill>
                </a:endParaRPr>
              </a:p>
              <a:p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  <a:r>
                  <a:rPr lang="en-NO" dirty="0">
                    <a:solidFill>
                      <a:schemeClr val="accent5">
                        <a:lumMod val="75000"/>
                      </a:schemeClr>
                    </a:solidFill>
                  </a:rPr>
                  <a:t>actorial </a:t>
                </a:r>
                <a14:m>
                  <m:oMath xmlns:m="http://schemas.openxmlformats.org/officeDocument/2006/math">
                    <m:r>
                      <a:rPr lang="nb-NO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nb-NO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NO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7FCB5-AE9E-784A-B205-2369738DF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2A23F3E-8996-2D47-87F0-7354DE18B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solidFill>
            <a:schemeClr val="tx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866B8-7B6F-3F48-9D45-1BB68754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8589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21B1A05-44CF-E745-99C3-1BD9C454D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2203352"/>
                  </p:ext>
                </p:extLst>
              </p:nvPr>
            </p:nvGraphicFramePr>
            <p:xfrm>
              <a:off x="838200" y="2209664"/>
              <a:ext cx="10515600" cy="3606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1245512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69722143"/>
                        </a:ext>
                      </a:extLst>
                    </a:gridCol>
                    <a:gridCol w="1442545">
                      <a:extLst>
                        <a:ext uri="{9D8B030D-6E8A-4147-A177-3AD203B41FA5}">
                          <a16:colId xmlns:a16="http://schemas.microsoft.com/office/drawing/2014/main" val="413208959"/>
                        </a:ext>
                      </a:extLst>
                    </a:gridCol>
                    <a:gridCol w="1907627">
                      <a:extLst>
                        <a:ext uri="{9D8B030D-6E8A-4147-A177-3AD203B41FA5}">
                          <a16:colId xmlns:a16="http://schemas.microsoft.com/office/drawing/2014/main" val="1269351995"/>
                        </a:ext>
                      </a:extLst>
                    </a:gridCol>
                    <a:gridCol w="1907628">
                      <a:extLst>
                        <a:ext uri="{9D8B030D-6E8A-4147-A177-3AD203B41FA5}">
                          <a16:colId xmlns:a16="http://schemas.microsoft.com/office/drawing/2014/main" val="16124148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505445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NO" b="1" dirty="0">
                            <a:latin typeface="Share Tech Mono" panose="020B0509050000020004" pitchFamily="49" charset="77"/>
                          </a:endParaRPr>
                        </a:p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NO" b="1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b="1" dirty="0"/>
                            <a:t>I</a:t>
                          </a:r>
                          <a:r>
                            <a:rPr lang="en-NO" b="1" dirty="0"/>
                            <a:t>n 1 sec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hour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18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55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Logaritmic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b-NO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496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n</a:t>
                          </a:r>
                          <a:r>
                            <a:rPr lang="en-NO" baseline="30000" dirty="0"/>
                            <a:t>th</a:t>
                          </a:r>
                          <a:r>
                            <a:rPr lang="en-NO" dirty="0"/>
                            <a:t>-root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g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14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</a:t>
                          </a:r>
                          <a:r>
                            <a:rPr lang="en-NO" dirty="0"/>
                            <a:t>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1e9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6.0e10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158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Log-linear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b-NO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3.9e6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1.0e9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9.8e10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453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31 623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244 449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1.8e6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51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1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Factorial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9.3e157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69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21B1A05-44CF-E745-99C3-1BD9C454D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2203352"/>
                  </p:ext>
                </p:extLst>
              </p:nvPr>
            </p:nvGraphicFramePr>
            <p:xfrm>
              <a:off x="838200" y="2209664"/>
              <a:ext cx="10515600" cy="3606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1245512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69722143"/>
                        </a:ext>
                      </a:extLst>
                    </a:gridCol>
                    <a:gridCol w="1442545">
                      <a:extLst>
                        <a:ext uri="{9D8B030D-6E8A-4147-A177-3AD203B41FA5}">
                          <a16:colId xmlns:a16="http://schemas.microsoft.com/office/drawing/2014/main" val="413208959"/>
                        </a:ext>
                      </a:extLst>
                    </a:gridCol>
                    <a:gridCol w="1907627">
                      <a:extLst>
                        <a:ext uri="{9D8B030D-6E8A-4147-A177-3AD203B41FA5}">
                          <a16:colId xmlns:a16="http://schemas.microsoft.com/office/drawing/2014/main" val="1269351995"/>
                        </a:ext>
                      </a:extLst>
                    </a:gridCol>
                    <a:gridCol w="1907628">
                      <a:extLst>
                        <a:ext uri="{9D8B030D-6E8A-4147-A177-3AD203B41FA5}">
                          <a16:colId xmlns:a16="http://schemas.microsoft.com/office/drawing/2014/main" val="16124148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5054456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42982" t="-3922" r="-385088" b="-4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b="1" dirty="0"/>
                            <a:t>I</a:t>
                          </a:r>
                          <a:r>
                            <a:rPr lang="en-NO" b="1" dirty="0"/>
                            <a:t>n 1 sec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hour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18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182759" r="-400725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55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Logaritmic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282759" r="-400725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496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n</a:t>
                          </a:r>
                          <a:r>
                            <a:rPr lang="en-NO" baseline="30000" dirty="0"/>
                            <a:t>th</a:t>
                          </a:r>
                          <a:r>
                            <a:rPr lang="en-NO" dirty="0"/>
                            <a:t>-root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382759" r="-40072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14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</a:t>
                          </a:r>
                          <a:r>
                            <a:rPr lang="en-NO" dirty="0"/>
                            <a:t>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466667" r="-400725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1e9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6.0e10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158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Log-linear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586207" r="-400725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3.9e6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1.0e9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9.8e10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453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686207" r="-400725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31 623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244 449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1.8e6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51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760000" r="-400725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1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Factorial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889655" r="-40072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9.3e157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698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843</Words>
  <Application>Microsoft Macintosh PowerPoint</Application>
  <PresentationFormat>Widescreen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The “Big-Oh” Notation</vt:lpstr>
      <vt:lpstr>Algorithm  Analysis</vt:lpstr>
      <vt:lpstr>How to compare algorithms?</vt:lpstr>
      <vt:lpstr>Agenda</vt:lpstr>
      <vt:lpstr>Looking at Larger Inputs</vt:lpstr>
      <vt:lpstr>Dominance Relations</vt:lpstr>
      <vt:lpstr>Takeaway #1</vt:lpstr>
      <vt:lpstr>Bounds?</vt:lpstr>
      <vt:lpstr>Intractability</vt:lpstr>
      <vt:lpstr>O for Upper Bounds</vt:lpstr>
      <vt:lpstr>Ω for Upper Bounds</vt:lpstr>
      <vt:lpstr>Θ for “order-of”</vt:lpstr>
      <vt:lpstr>Other bounds</vt:lpstr>
      <vt:lpstr>Bounds In Practice</vt:lpstr>
      <vt:lpstr>Pitfalls</vt:lpstr>
      <vt:lpstr>Within a Class Pitfall #1</vt:lpstr>
      <vt:lpstr>Tight bounds Pitfall #2</vt:lpstr>
      <vt:lpstr>What About Smaller Inputs? Pitfall #4</vt:lpstr>
      <vt:lpstr>Bounds vs. Scenarios Pitfall #3</vt:lpstr>
      <vt:lpstr>Putting it All Together</vt:lpstr>
      <vt:lpstr>Recap</vt:lpstr>
      <vt:lpstr>Lab Session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 Chauvel</dc:creator>
  <cp:lastModifiedBy>Franck Chauvel</cp:lastModifiedBy>
  <cp:revision>7</cp:revision>
  <dcterms:created xsi:type="dcterms:W3CDTF">2021-06-19T05:03:37Z</dcterms:created>
  <dcterms:modified xsi:type="dcterms:W3CDTF">2021-08-29T05:09:12Z</dcterms:modified>
</cp:coreProperties>
</file>