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9" r:id="rId3"/>
    <p:sldId id="260" r:id="rId4"/>
    <p:sldId id="263" r:id="rId5"/>
    <p:sldId id="280" r:id="rId6"/>
    <p:sldId id="264" r:id="rId7"/>
    <p:sldId id="265" r:id="rId8"/>
    <p:sldId id="268" r:id="rId9"/>
    <p:sldId id="270" r:id="rId10"/>
    <p:sldId id="271" r:id="rId11"/>
    <p:sldId id="273" r:id="rId12"/>
    <p:sldId id="274" r:id="rId13"/>
    <p:sldId id="285" r:id="rId14"/>
    <p:sldId id="286" r:id="rId15"/>
    <p:sldId id="287" r:id="rId16"/>
    <p:sldId id="276" r:id="rId17"/>
    <p:sldId id="277" r:id="rId18"/>
    <p:sldId id="279" r:id="rId19"/>
    <p:sldId id="284" r:id="rId20"/>
    <p:sldId id="275" r:id="rId21"/>
    <p:sldId id="288" r:id="rId22"/>
    <p:sldId id="290" r:id="rId23"/>
    <p:sldId id="289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22/09/2021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Procedure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Efficiency of Dynamic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5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9382-68A2-404E-93DB-CF1899ED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Convention / Caller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8591-D368-AD42-9117-9B3EEE599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</a:t>
            </a:r>
            <a:r>
              <a:rPr lang="en-NO" dirty="0"/>
              <a:t>aller pushes each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Caller pushes the return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… callee does …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Caller pops the result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Caller pops each argument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A9D6F-68C7-1942-BB9F-BCE0E4A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B66B5-6641-824A-A4E8-41E409F90A10}"/>
              </a:ext>
            </a:extLst>
          </p:cNvPr>
          <p:cNvSpPr/>
          <p:nvPr/>
        </p:nvSpPr>
        <p:spPr>
          <a:xfrm>
            <a:off x="7848600" y="1905895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f</a:t>
            </a:r>
            <a:r>
              <a:rPr lang="en-NO" dirty="0"/>
              <a:t>rame pointer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2A66B-7D9A-6549-A411-434353C565E7}"/>
              </a:ext>
            </a:extLst>
          </p:cNvPr>
          <p:cNvSpPr/>
          <p:nvPr/>
        </p:nvSpPr>
        <p:spPr>
          <a:xfrm>
            <a:off x="7848600" y="2442470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9408-7861-3542-BEC1-A5B5AD83D522}"/>
              </a:ext>
            </a:extLst>
          </p:cNvPr>
          <p:cNvSpPr/>
          <p:nvPr/>
        </p:nvSpPr>
        <p:spPr>
          <a:xfrm>
            <a:off x="7848600" y="2979045"/>
            <a:ext cx="303276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Argument #N</a:t>
            </a:r>
          </a:p>
          <a:p>
            <a:pPr algn="ctr"/>
            <a:r>
              <a:rPr lang="nb-NO" dirty="0"/>
              <a:t>...</a:t>
            </a:r>
          </a:p>
          <a:p>
            <a:pPr algn="ctr"/>
            <a:r>
              <a:rPr lang="nb-NO" dirty="0"/>
              <a:t>Argument #2</a:t>
            </a:r>
          </a:p>
          <a:p>
            <a:pPr algn="ctr"/>
            <a:r>
              <a:rPr lang="en-NO" dirty="0"/>
              <a:t>Argument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C1B6-C326-A348-AD4C-25C784ED424A}"/>
              </a:ext>
            </a:extLst>
          </p:cNvPr>
          <p:cNvSpPr/>
          <p:nvPr/>
        </p:nvSpPr>
        <p:spPr>
          <a:xfrm>
            <a:off x="7848600" y="4324292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Return </a:t>
            </a:r>
            <a:r>
              <a:rPr lang="nb-NO" dirty="0" err="1"/>
              <a:t>address</a:t>
            </a:r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C269A-2966-E244-9755-F13EF5DCB9A3}"/>
              </a:ext>
            </a:extLst>
          </p:cNvPr>
          <p:cNvSpPr/>
          <p:nvPr/>
        </p:nvSpPr>
        <p:spPr>
          <a:xfrm>
            <a:off x="7848600" y="4868169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f</a:t>
            </a:r>
            <a:r>
              <a:rPr lang="en-NO" dirty="0"/>
              <a:t>rame pointer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A46A2-2E71-EE4B-BFE6-79AB8A47673C}"/>
              </a:ext>
            </a:extLst>
          </p:cNvPr>
          <p:cNvSpPr/>
          <p:nvPr/>
        </p:nvSpPr>
        <p:spPr>
          <a:xfrm>
            <a:off x="7848600" y="5387441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504D67-AEEA-FB4C-A965-3C2DE6611963}"/>
              </a:ext>
            </a:extLst>
          </p:cNvPr>
          <p:cNvSpPr/>
          <p:nvPr/>
        </p:nvSpPr>
        <p:spPr>
          <a:xfrm>
            <a:off x="7848600" y="961436"/>
            <a:ext cx="3032760" cy="876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previous callers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B829D1-E89D-0144-B847-01EACB2BF2B6}"/>
              </a:ext>
            </a:extLst>
          </p:cNvPr>
          <p:cNvCxnSpPr/>
          <p:nvPr/>
        </p:nvCxnSpPr>
        <p:spPr>
          <a:xfrm>
            <a:off x="7269480" y="1861706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B42B4-C3E8-5F41-8B0B-06CD07BA001B}"/>
              </a:ext>
            </a:extLst>
          </p:cNvPr>
          <p:cNvCxnSpPr/>
          <p:nvPr/>
        </p:nvCxnSpPr>
        <p:spPr>
          <a:xfrm>
            <a:off x="7284720" y="918142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C465D-8562-6045-AF88-05353C0BEAAD}"/>
              </a:ext>
            </a:extLst>
          </p:cNvPr>
          <p:cNvCxnSpPr/>
          <p:nvPr/>
        </p:nvCxnSpPr>
        <p:spPr>
          <a:xfrm>
            <a:off x="7299960" y="4837689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A6B6E-2D5E-5D4E-A98C-F72DF57B7B5C}"/>
              </a:ext>
            </a:extLst>
          </p:cNvPr>
          <p:cNvCxnSpPr>
            <a:cxnSpLocks/>
          </p:cNvCxnSpPr>
          <p:nvPr/>
        </p:nvCxnSpPr>
        <p:spPr>
          <a:xfrm>
            <a:off x="11154786" y="1846467"/>
            <a:ext cx="0" cy="302170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83156C-FFD2-FF45-BE2C-D72CB983F0D0}"/>
              </a:ext>
            </a:extLst>
          </p:cNvPr>
          <p:cNvSpPr txBox="1"/>
          <p:nvPr/>
        </p:nvSpPr>
        <p:spPr>
          <a:xfrm rot="5400000">
            <a:off x="11024899" y="32447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1"/>
                </a:solidFill>
              </a:rPr>
              <a:t>caller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E8B16-6395-EE43-A7FC-F62AFCD83DEB}"/>
              </a:ext>
            </a:extLst>
          </p:cNvPr>
          <p:cNvCxnSpPr>
            <a:cxnSpLocks/>
          </p:cNvCxnSpPr>
          <p:nvPr/>
        </p:nvCxnSpPr>
        <p:spPr>
          <a:xfrm>
            <a:off x="11154786" y="4837689"/>
            <a:ext cx="0" cy="1077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8D6BA-B967-B54E-AA56-B8CC2DAEDF1B}"/>
              </a:ext>
            </a:extLst>
          </p:cNvPr>
          <p:cNvCxnSpPr/>
          <p:nvPr/>
        </p:nvCxnSpPr>
        <p:spPr>
          <a:xfrm>
            <a:off x="7299960" y="5915385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219F60-D171-A14A-BEDC-46B1780EBA2B}"/>
              </a:ext>
            </a:extLst>
          </p:cNvPr>
          <p:cNvSpPr txBox="1"/>
          <p:nvPr/>
        </p:nvSpPr>
        <p:spPr>
          <a:xfrm rot="5400000">
            <a:off x="11004859" y="515911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</a:rPr>
              <a:t>callee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FDA9B-286D-0240-B930-D4B9AF4C6B6B}"/>
              </a:ext>
            </a:extLst>
          </p:cNvPr>
          <p:cNvSpPr txBox="1"/>
          <p:nvPr/>
        </p:nvSpPr>
        <p:spPr>
          <a:xfrm>
            <a:off x="8445045" y="54791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C8AB4-DFAE-1B4E-B61C-C8F7767457D1}"/>
              </a:ext>
            </a:extLst>
          </p:cNvPr>
          <p:cNvSpPr txBox="1"/>
          <p:nvPr/>
        </p:nvSpPr>
        <p:spPr>
          <a:xfrm>
            <a:off x="8672671" y="594075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top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F5E18BC-55FD-BA43-BD53-9C29A6CDBCE1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rot="10800000">
            <a:off x="7848600" y="1399535"/>
            <a:ext cx="12700" cy="7441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30A3F94-D8A4-9146-9503-AEC5AA8A8516}"/>
              </a:ext>
            </a:extLst>
          </p:cNvPr>
          <p:cNvCxnSpPr>
            <a:stCxn id="11" idx="1"/>
            <a:endCxn id="6" idx="1"/>
          </p:cNvCxnSpPr>
          <p:nvPr/>
        </p:nvCxnSpPr>
        <p:spPr>
          <a:xfrm rot="10800000">
            <a:off x="7848600" y="2143703"/>
            <a:ext cx="12700" cy="2962274"/>
          </a:xfrm>
          <a:prstGeom prst="bentConnector3">
            <a:avLst>
              <a:gd name="adj1" fmla="val 3120000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9382-68A2-404E-93DB-CF1899ED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Convention / Callee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8591-D368-AD42-9117-9B3EEE599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3226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pushes the frame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pushes its local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</a:t>
            </a:r>
            <a:r>
              <a:rPr lang="en-NO" dirty="0"/>
              <a:t>omputes the result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pops its local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pushes the return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pops and restores the callers frame pointer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pushes the result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jumps to the return address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A9D6F-68C7-1942-BB9F-BCE0E4A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B66B5-6641-824A-A4E8-41E409F90A10}"/>
              </a:ext>
            </a:extLst>
          </p:cNvPr>
          <p:cNvSpPr/>
          <p:nvPr/>
        </p:nvSpPr>
        <p:spPr>
          <a:xfrm>
            <a:off x="7848600" y="1905895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f</a:t>
            </a:r>
            <a:r>
              <a:rPr lang="en-NO" dirty="0"/>
              <a:t>rame pointer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2A66B-7D9A-6549-A411-434353C565E7}"/>
              </a:ext>
            </a:extLst>
          </p:cNvPr>
          <p:cNvSpPr/>
          <p:nvPr/>
        </p:nvSpPr>
        <p:spPr>
          <a:xfrm>
            <a:off x="7848600" y="2442470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9408-7861-3542-BEC1-A5B5AD83D522}"/>
              </a:ext>
            </a:extLst>
          </p:cNvPr>
          <p:cNvSpPr/>
          <p:nvPr/>
        </p:nvSpPr>
        <p:spPr>
          <a:xfrm>
            <a:off x="7848600" y="2979045"/>
            <a:ext cx="303276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Argument #N</a:t>
            </a:r>
          </a:p>
          <a:p>
            <a:pPr algn="ctr"/>
            <a:r>
              <a:rPr lang="nb-NO" dirty="0"/>
              <a:t>...</a:t>
            </a:r>
          </a:p>
          <a:p>
            <a:pPr algn="ctr"/>
            <a:r>
              <a:rPr lang="nb-NO" dirty="0"/>
              <a:t>Argument #2</a:t>
            </a:r>
          </a:p>
          <a:p>
            <a:pPr algn="ctr"/>
            <a:r>
              <a:rPr lang="en-NO" dirty="0"/>
              <a:t>Argument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C1B6-C326-A348-AD4C-25C784ED424A}"/>
              </a:ext>
            </a:extLst>
          </p:cNvPr>
          <p:cNvSpPr/>
          <p:nvPr/>
        </p:nvSpPr>
        <p:spPr>
          <a:xfrm>
            <a:off x="7848600" y="4324292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Return </a:t>
            </a:r>
            <a:r>
              <a:rPr lang="nb-NO" dirty="0" err="1"/>
              <a:t>address</a:t>
            </a:r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C269A-2966-E244-9755-F13EF5DCB9A3}"/>
              </a:ext>
            </a:extLst>
          </p:cNvPr>
          <p:cNvSpPr/>
          <p:nvPr/>
        </p:nvSpPr>
        <p:spPr>
          <a:xfrm>
            <a:off x="7848600" y="4868169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f</a:t>
            </a:r>
            <a:r>
              <a:rPr lang="en-NO" dirty="0"/>
              <a:t>rame pointer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A46A2-2E71-EE4B-BFE6-79AB8A47673C}"/>
              </a:ext>
            </a:extLst>
          </p:cNvPr>
          <p:cNvSpPr/>
          <p:nvPr/>
        </p:nvSpPr>
        <p:spPr>
          <a:xfrm>
            <a:off x="7848600" y="5387441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504D67-AEEA-FB4C-A965-3C2DE6611963}"/>
              </a:ext>
            </a:extLst>
          </p:cNvPr>
          <p:cNvSpPr/>
          <p:nvPr/>
        </p:nvSpPr>
        <p:spPr>
          <a:xfrm>
            <a:off x="7848600" y="961436"/>
            <a:ext cx="3032760" cy="876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previous callers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B829D1-E89D-0144-B847-01EACB2BF2B6}"/>
              </a:ext>
            </a:extLst>
          </p:cNvPr>
          <p:cNvCxnSpPr/>
          <p:nvPr/>
        </p:nvCxnSpPr>
        <p:spPr>
          <a:xfrm>
            <a:off x="7269480" y="1861706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B42B4-C3E8-5F41-8B0B-06CD07BA001B}"/>
              </a:ext>
            </a:extLst>
          </p:cNvPr>
          <p:cNvCxnSpPr/>
          <p:nvPr/>
        </p:nvCxnSpPr>
        <p:spPr>
          <a:xfrm>
            <a:off x="7284720" y="918142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C465D-8562-6045-AF88-05353C0BEAAD}"/>
              </a:ext>
            </a:extLst>
          </p:cNvPr>
          <p:cNvCxnSpPr/>
          <p:nvPr/>
        </p:nvCxnSpPr>
        <p:spPr>
          <a:xfrm>
            <a:off x="7299960" y="4837689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A6B6E-2D5E-5D4E-A98C-F72DF57B7B5C}"/>
              </a:ext>
            </a:extLst>
          </p:cNvPr>
          <p:cNvCxnSpPr>
            <a:cxnSpLocks/>
          </p:cNvCxnSpPr>
          <p:nvPr/>
        </p:nvCxnSpPr>
        <p:spPr>
          <a:xfrm>
            <a:off x="11154786" y="1846467"/>
            <a:ext cx="0" cy="302170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83156C-FFD2-FF45-BE2C-D72CB983F0D0}"/>
              </a:ext>
            </a:extLst>
          </p:cNvPr>
          <p:cNvSpPr txBox="1"/>
          <p:nvPr/>
        </p:nvSpPr>
        <p:spPr>
          <a:xfrm rot="5400000">
            <a:off x="11024899" y="32447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1"/>
                </a:solidFill>
              </a:rPr>
              <a:t>caller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E8B16-6395-EE43-A7FC-F62AFCD83DEB}"/>
              </a:ext>
            </a:extLst>
          </p:cNvPr>
          <p:cNvCxnSpPr>
            <a:cxnSpLocks/>
          </p:cNvCxnSpPr>
          <p:nvPr/>
        </p:nvCxnSpPr>
        <p:spPr>
          <a:xfrm>
            <a:off x="11154786" y="4837689"/>
            <a:ext cx="0" cy="1077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8D6BA-B967-B54E-AA56-B8CC2DAEDF1B}"/>
              </a:ext>
            </a:extLst>
          </p:cNvPr>
          <p:cNvCxnSpPr/>
          <p:nvPr/>
        </p:nvCxnSpPr>
        <p:spPr>
          <a:xfrm>
            <a:off x="7299960" y="5915385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219F60-D171-A14A-BEDC-46B1780EBA2B}"/>
              </a:ext>
            </a:extLst>
          </p:cNvPr>
          <p:cNvSpPr txBox="1"/>
          <p:nvPr/>
        </p:nvSpPr>
        <p:spPr>
          <a:xfrm rot="5400000">
            <a:off x="11004859" y="515911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</a:rPr>
              <a:t>callee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FDA9B-286D-0240-B930-D4B9AF4C6B6B}"/>
              </a:ext>
            </a:extLst>
          </p:cNvPr>
          <p:cNvSpPr txBox="1"/>
          <p:nvPr/>
        </p:nvSpPr>
        <p:spPr>
          <a:xfrm>
            <a:off x="8445045" y="54791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C8AB4-DFAE-1B4E-B61C-C8F7767457D1}"/>
              </a:ext>
            </a:extLst>
          </p:cNvPr>
          <p:cNvSpPr txBox="1"/>
          <p:nvPr/>
        </p:nvSpPr>
        <p:spPr>
          <a:xfrm>
            <a:off x="8672671" y="594075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top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F5E18BC-55FD-BA43-BD53-9C29A6CDBCE1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rot="10800000">
            <a:off x="7848600" y="1399535"/>
            <a:ext cx="12700" cy="7441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30A3F94-D8A4-9146-9503-AEC5AA8A8516}"/>
              </a:ext>
            </a:extLst>
          </p:cNvPr>
          <p:cNvCxnSpPr>
            <a:stCxn id="11" idx="1"/>
            <a:endCxn id="6" idx="1"/>
          </p:cNvCxnSpPr>
          <p:nvPr/>
        </p:nvCxnSpPr>
        <p:spPr>
          <a:xfrm rot="10800000">
            <a:off x="7848600" y="2143703"/>
            <a:ext cx="12700" cy="2962274"/>
          </a:xfrm>
          <a:prstGeom prst="bentConnector3">
            <a:avLst>
              <a:gd name="adj1" fmla="val 3120000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6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1A4B-6880-BD4C-89F4-F0567436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n! “iterative”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99902-141B-AF4E-B370-D7D68F192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5489" cy="4351338"/>
          </a:xfrm>
          <a:solidFill>
            <a:schemeClr val="bg2"/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kern="150" dirty="0">
              <a:solidFill>
                <a:srgbClr val="8FBCBB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49ABA-6A40-2C44-823F-DEDCDDE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EE23DC-A616-4A48-A348-CEC37052B729}"/>
                  </a:ext>
                </a:extLst>
              </p:cNvPr>
              <p:cNvSpPr txBox="1"/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EE23DC-A616-4A48-A348-CEC37052B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blipFill>
                <a:blip r:embed="rId2"/>
                <a:stretch>
                  <a:fillRect l="-840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9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F87E-DE84-8C4E-BF62-A305FCF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8CCA2-FEE7-2740-A465-89A06294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C898D5-5818-834E-B0F8-156D49E65F27}"/>
              </a:ext>
            </a:extLst>
          </p:cNvPr>
          <p:cNvCxnSpPr>
            <a:cxnSpLocks/>
          </p:cNvCxnSpPr>
          <p:nvPr/>
        </p:nvCxnSpPr>
        <p:spPr>
          <a:xfrm flipV="1">
            <a:off x="8673378" y="1907886"/>
            <a:ext cx="3022169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BE24D2-74DB-1C44-BD42-74F57D8F9938}"/>
              </a:ext>
            </a:extLst>
          </p:cNvPr>
          <p:cNvSpPr txBox="1"/>
          <p:nvPr/>
        </p:nvSpPr>
        <p:spPr>
          <a:xfrm>
            <a:off x="9312356" y="153855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4C1012D-F39C-5F4D-881B-AB84F6AC99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00607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kern="150">
              <a:solidFill>
                <a:srgbClr val="8FBCBB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each=2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each++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3B9A8-3444-DE42-B740-17039E2650DE}"/>
              </a:ext>
            </a:extLst>
          </p:cNvPr>
          <p:cNvSpPr/>
          <p:nvPr/>
        </p:nvSpPr>
        <p:spPr>
          <a:xfrm>
            <a:off x="9045865" y="2019631"/>
            <a:ext cx="2307935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Result</a:t>
            </a:r>
            <a:r>
              <a:rPr lang="nb-NO" dirty="0">
                <a:latin typeface="Share Tech Mono" panose="020B0509050000020004" pitchFamily="49" charset="77"/>
              </a:rPr>
              <a:t> = 0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06CA4-17EB-2D4F-95DF-EE19A9EF3C6D}"/>
              </a:ext>
            </a:extLst>
          </p:cNvPr>
          <p:cNvSpPr/>
          <p:nvPr/>
        </p:nvSpPr>
        <p:spPr>
          <a:xfrm>
            <a:off x="9045865" y="3094577"/>
            <a:ext cx="2307935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return</a:t>
            </a:r>
            <a:r>
              <a:rPr lang="nb-NO" dirty="0">
                <a:latin typeface="Share Tech Mono" panose="020B0509050000020004" pitchFamily="49" charset="77"/>
              </a:rPr>
              <a:t> </a:t>
            </a:r>
            <a:r>
              <a:rPr lang="nb-NO" dirty="0" err="1">
                <a:latin typeface="Share Tech Mono" panose="020B0509050000020004" pitchFamily="49" charset="77"/>
              </a:rPr>
              <a:t>address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423C1-CBED-5247-BA01-861B7712B2BE}"/>
              </a:ext>
            </a:extLst>
          </p:cNvPr>
          <p:cNvSpPr/>
          <p:nvPr/>
        </p:nvSpPr>
        <p:spPr>
          <a:xfrm>
            <a:off x="9045865" y="3628599"/>
            <a:ext cx="2307935" cy="4832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FP: 0 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14607-B82D-3B49-973F-7187FE73C75C}"/>
              </a:ext>
            </a:extLst>
          </p:cNvPr>
          <p:cNvSpPr/>
          <p:nvPr/>
        </p:nvSpPr>
        <p:spPr>
          <a:xfrm>
            <a:off x="9045865" y="4176801"/>
            <a:ext cx="2307935" cy="4832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product</a:t>
            </a:r>
            <a:r>
              <a:rPr lang="nb-NO" dirty="0">
                <a:latin typeface="Share Tech Mono" panose="020B0509050000020004" pitchFamily="49" charset="77"/>
              </a:rPr>
              <a:t>: 0 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D68181-DFDF-4C4F-8768-7060066AAE29}"/>
              </a:ext>
            </a:extLst>
          </p:cNvPr>
          <p:cNvSpPr/>
          <p:nvPr/>
        </p:nvSpPr>
        <p:spPr>
          <a:xfrm>
            <a:off x="9045865" y="4707101"/>
            <a:ext cx="2307935" cy="4832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each</a:t>
            </a:r>
            <a:r>
              <a:rPr lang="nb-NO" dirty="0">
                <a:latin typeface="Share Tech Mono" panose="020B0509050000020004" pitchFamily="49" charset="77"/>
              </a:rPr>
              <a:t>: 0 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C15D9D-B3E8-AF41-ABD3-620430BFC99C}"/>
              </a:ext>
            </a:extLst>
          </p:cNvPr>
          <p:cNvSpPr/>
          <p:nvPr/>
        </p:nvSpPr>
        <p:spPr>
          <a:xfrm>
            <a:off x="9045865" y="2550273"/>
            <a:ext cx="2307935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Arg. 1 =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B4CA8-34BB-154E-ACBF-1D79C01F95D4}"/>
              </a:ext>
            </a:extLst>
          </p:cNvPr>
          <p:cNvSpPr/>
          <p:nvPr/>
        </p:nvSpPr>
        <p:spPr>
          <a:xfrm>
            <a:off x="7361694" y="2052525"/>
            <a:ext cx="908471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8205F-3130-8D45-8356-145196F53229}"/>
              </a:ext>
            </a:extLst>
          </p:cNvPr>
          <p:cNvSpPr txBox="1"/>
          <p:nvPr/>
        </p:nvSpPr>
        <p:spPr>
          <a:xfrm>
            <a:off x="6740062" y="210587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SP: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8CE10-F461-7744-9A43-7DB544E301B6}"/>
              </a:ext>
            </a:extLst>
          </p:cNvPr>
          <p:cNvSpPr txBox="1"/>
          <p:nvPr/>
        </p:nvSpPr>
        <p:spPr>
          <a:xfrm>
            <a:off x="6740192" y="26934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FP: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FC917C-3E96-D543-BB63-7E54D0499D86}"/>
              </a:ext>
            </a:extLst>
          </p:cNvPr>
          <p:cNvSpPr/>
          <p:nvPr/>
        </p:nvSpPr>
        <p:spPr>
          <a:xfrm>
            <a:off x="7361693" y="2611287"/>
            <a:ext cx="908471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4067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D-2A1B-E34A-8DA5-903FE93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n! recursive</a:t>
            </a:r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F4751-8941-7141-8669-5054D2E4A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8512" cy="4351338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3031-473C-4447-94B2-9F31FAD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/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blipFill>
                <a:blip r:embed="rId2"/>
                <a:stretch>
                  <a:fillRect l="-840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526A-497A-D144-84C3-06507B0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A55E-9992-8E42-840C-8B2B3526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5B32269-CB38-BD49-B9B8-05497D544C58}"/>
              </a:ext>
            </a:extLst>
          </p:cNvPr>
          <p:cNvSpPr txBox="1">
            <a:spLocks/>
          </p:cNvSpPr>
          <p:nvPr/>
        </p:nvSpPr>
        <p:spPr>
          <a:xfrm>
            <a:off x="838200" y="1887618"/>
            <a:ext cx="6275522" cy="4351338"/>
          </a:xfrm>
          <a:prstGeom prst="rect">
            <a:avLst/>
          </a:prstGeo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Font typeface="Arial" panose="020B0604020202020204" pitchFamily="34" charset="0"/>
              <a:buNone/>
            </a:pP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09B6A-F9DE-CE4D-A087-C002D561AAAE}"/>
              </a:ext>
            </a:extLst>
          </p:cNvPr>
          <p:cNvCxnSpPr>
            <a:cxnSpLocks/>
          </p:cNvCxnSpPr>
          <p:nvPr/>
        </p:nvCxnSpPr>
        <p:spPr>
          <a:xfrm flipV="1">
            <a:off x="8331631" y="1288793"/>
            <a:ext cx="3022169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6D5E5A-9E5C-E846-A07F-9A47B215E5C0}"/>
              </a:ext>
            </a:extLst>
          </p:cNvPr>
          <p:cNvSpPr txBox="1"/>
          <p:nvPr/>
        </p:nvSpPr>
        <p:spPr>
          <a:xfrm>
            <a:off x="8970609" y="91946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F86CC-90AA-7D49-87C2-A8219408477B}"/>
              </a:ext>
            </a:extLst>
          </p:cNvPr>
          <p:cNvSpPr/>
          <p:nvPr/>
        </p:nvSpPr>
        <p:spPr>
          <a:xfrm>
            <a:off x="8704118" y="1400538"/>
            <a:ext cx="2307935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“m</a:t>
            </a:r>
            <a:r>
              <a:rPr lang="en-NO" dirty="0">
                <a:latin typeface="Share Tech Mono" panose="020B0509050000020004" pitchFamily="49" charset="77"/>
              </a:rPr>
              <a:t>ain”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9B790-B27D-E348-9DF7-4D402BED52BC}"/>
              </a:ext>
            </a:extLst>
          </p:cNvPr>
          <p:cNvSpPr/>
          <p:nvPr/>
        </p:nvSpPr>
        <p:spPr>
          <a:xfrm>
            <a:off x="8704118" y="1951352"/>
            <a:ext cx="2307935" cy="4832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(5)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1D13E-F474-C342-9D00-C266A90BBFED}"/>
              </a:ext>
            </a:extLst>
          </p:cNvPr>
          <p:cNvSpPr/>
          <p:nvPr/>
        </p:nvSpPr>
        <p:spPr>
          <a:xfrm>
            <a:off x="8704118" y="2502166"/>
            <a:ext cx="2307935" cy="4832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(4)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E1EE0-584E-FF46-B54F-DE51A8A664C7}"/>
              </a:ext>
            </a:extLst>
          </p:cNvPr>
          <p:cNvSpPr/>
          <p:nvPr/>
        </p:nvSpPr>
        <p:spPr>
          <a:xfrm>
            <a:off x="8704118" y="3052980"/>
            <a:ext cx="2307935" cy="483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(3)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B6D21-EFC7-C747-8E75-84D6E5084E53}"/>
              </a:ext>
            </a:extLst>
          </p:cNvPr>
          <p:cNvSpPr/>
          <p:nvPr/>
        </p:nvSpPr>
        <p:spPr>
          <a:xfrm>
            <a:off x="8704117" y="3587427"/>
            <a:ext cx="2307935" cy="483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(2)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E7D51-22AF-9A4A-89C5-BE4FA983CBB9}"/>
              </a:ext>
            </a:extLst>
          </p:cNvPr>
          <p:cNvSpPr/>
          <p:nvPr/>
        </p:nvSpPr>
        <p:spPr>
          <a:xfrm>
            <a:off x="8704117" y="4126953"/>
            <a:ext cx="2307935" cy="483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(1)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B8B18-3154-7542-BB45-05A1204CD9D2}"/>
              </a:ext>
            </a:extLst>
          </p:cNvPr>
          <p:cNvSpPr/>
          <p:nvPr/>
        </p:nvSpPr>
        <p:spPr>
          <a:xfrm>
            <a:off x="8704117" y="4689055"/>
            <a:ext cx="2307935" cy="4832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(0)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E899-02DF-9747-83BA-E0E204FD2154}"/>
              </a:ext>
            </a:extLst>
          </p:cNvPr>
          <p:cNvSpPr txBox="1"/>
          <p:nvPr/>
        </p:nvSpPr>
        <p:spPr>
          <a:xfrm rot="20454208">
            <a:off x="1587912" y="2909904"/>
            <a:ext cx="6194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SPACE!</a:t>
            </a:r>
          </a:p>
        </p:txBody>
      </p:sp>
    </p:spTree>
    <p:extLst>
      <p:ext uri="{BB962C8B-B14F-4D97-AF65-F5344CB8AC3E}">
        <p14:creationId xmlns:p14="http://schemas.microsoft.com/office/powerpoint/2010/main" val="30735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71B5-F610-2245-B559-B89AC31E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Memory Allocationx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4809-614A-C148-8B4B-82CD7B4AF6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to create variables “on the fly”?</a:t>
            </a:r>
          </a:p>
          <a:p>
            <a:pPr lvl="1"/>
            <a:r>
              <a:rPr lang="en-GB" dirty="0"/>
              <a:t>Dynamic memory allocation</a:t>
            </a:r>
          </a:p>
          <a:p>
            <a:pPr lvl="1"/>
            <a:r>
              <a:rPr lang="en-GB" dirty="0"/>
              <a:t>Manual allocation</a:t>
            </a:r>
          </a:p>
          <a:p>
            <a:pPr lvl="2"/>
            <a:r>
              <a:rPr lang="en-GB" dirty="0"/>
              <a:t>E.g., m</a:t>
            </a:r>
            <a:r>
              <a:rPr lang="en-NO" dirty="0"/>
              <a:t>alloc / </a:t>
            </a:r>
            <a:r>
              <a:rPr lang="en-GB" dirty="0"/>
              <a:t>f</a:t>
            </a:r>
            <a:r>
              <a:rPr lang="en-NO" dirty="0"/>
              <a:t>ree in C</a:t>
            </a:r>
          </a:p>
          <a:p>
            <a:r>
              <a:rPr lang="en-NO" dirty="0"/>
              <a:t>Allocator</a:t>
            </a:r>
          </a:p>
          <a:p>
            <a:pPr lvl="1"/>
            <a:r>
              <a:rPr lang="en-NO" dirty="0"/>
              <a:t>Many strategies</a:t>
            </a:r>
          </a:p>
          <a:p>
            <a:r>
              <a:rPr lang="en-NO" dirty="0"/>
              <a:t>How fast can we do that?</a:t>
            </a:r>
          </a:p>
          <a:p>
            <a:r>
              <a:rPr lang="en-NO" dirty="0"/>
              <a:t>How much memory does it take?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B0EA8-4E29-D44A-AD40-CE62631F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B36A1-02B8-7B44-82B1-4E4079793C77}"/>
              </a:ext>
            </a:extLst>
          </p:cNvPr>
          <p:cNvSpPr/>
          <p:nvPr/>
        </p:nvSpPr>
        <p:spPr>
          <a:xfrm>
            <a:off x="7147561" y="4940293"/>
            <a:ext cx="3448722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Machine / 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EBB77-EC1F-B142-A845-E8C00C52585B}"/>
              </a:ext>
            </a:extLst>
          </p:cNvPr>
          <p:cNvSpPr/>
          <p:nvPr/>
        </p:nvSpPr>
        <p:spPr>
          <a:xfrm>
            <a:off x="8247857" y="4025052"/>
            <a:ext cx="1252615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Operating 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C5987-D3CA-C649-AF3E-F71FA4FC24EC}"/>
              </a:ext>
            </a:extLst>
          </p:cNvPr>
          <p:cNvSpPr/>
          <p:nvPr/>
        </p:nvSpPr>
        <p:spPr>
          <a:xfrm>
            <a:off x="7147562" y="3382422"/>
            <a:ext cx="979843" cy="1467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B352B-EDED-D749-9C84-378CC97486B2}"/>
              </a:ext>
            </a:extLst>
          </p:cNvPr>
          <p:cNvSpPr/>
          <p:nvPr/>
        </p:nvSpPr>
        <p:spPr>
          <a:xfrm>
            <a:off x="9616355" y="2544008"/>
            <a:ext cx="979843" cy="2351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B03DD-5887-4146-812D-D73334C4DC46}"/>
              </a:ext>
            </a:extLst>
          </p:cNvPr>
          <p:cNvSpPr/>
          <p:nvPr/>
        </p:nvSpPr>
        <p:spPr>
          <a:xfrm>
            <a:off x="7147561" y="3106056"/>
            <a:ext cx="2352911" cy="825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Language Runtime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(libraries)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68E4C4-AEDF-5346-B452-349794EC7A1A}"/>
              </a:ext>
            </a:extLst>
          </p:cNvPr>
          <p:cNvSpPr/>
          <p:nvPr/>
        </p:nvSpPr>
        <p:spPr>
          <a:xfrm>
            <a:off x="7147561" y="2183305"/>
            <a:ext cx="3448722" cy="825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Your</a:t>
            </a:r>
          </a:p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0766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1BF-AF81-1B47-9250-4401AB12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the “Heap”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6EC2-7EE9-2540-A3D2-5DA99E65E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Segment of memory dedicated for “dynamic variables”</a:t>
            </a:r>
          </a:p>
          <a:p>
            <a:r>
              <a:rPr lang="en-NO" dirty="0"/>
              <a:t>Manual allocation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457C-23B7-9C41-A53B-EC7C29F9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D445A-7398-D54A-8A13-A5835B5A70D0}"/>
              </a:ext>
            </a:extLst>
          </p:cNvPr>
          <p:cNvSpPr/>
          <p:nvPr/>
        </p:nvSpPr>
        <p:spPr>
          <a:xfrm>
            <a:off x="7961971" y="53517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B6105-A4FE-AE4A-9A2B-6FC7CF66A3E0}"/>
              </a:ext>
            </a:extLst>
          </p:cNvPr>
          <p:cNvSpPr/>
          <p:nvPr/>
        </p:nvSpPr>
        <p:spPr>
          <a:xfrm>
            <a:off x="7961970" y="44448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492C4-E5CC-A440-BC59-440234200FD8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3BD57-E182-E849-A7A1-670907C6B214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52DEE2-1E82-0D4C-9D1B-D6C6F9A4F586}"/>
              </a:ext>
            </a:extLst>
          </p:cNvPr>
          <p:cNvSpPr/>
          <p:nvPr/>
        </p:nvSpPr>
        <p:spPr>
          <a:xfrm>
            <a:off x="7961970" y="17438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C817A-7928-9D48-A2FA-B299B29F5527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1A9A4-8D8C-6947-9F94-120C0F1331C6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07DDC7-39CE-C047-AF5A-310040810475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A599C-3BCB-5546-96D9-AFDA9D86683A}"/>
              </a:ext>
            </a:extLst>
          </p:cNvPr>
          <p:cNvSpPr/>
          <p:nvPr/>
        </p:nvSpPr>
        <p:spPr>
          <a:xfrm>
            <a:off x="7961969" y="354781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8FB2D-505D-4A47-A109-08A26B9F0A64}"/>
              </a:ext>
            </a:extLst>
          </p:cNvPr>
          <p:cNvCxnSpPr/>
          <p:nvPr/>
        </p:nvCxnSpPr>
        <p:spPr>
          <a:xfrm flipV="1">
            <a:off x="10596282" y="30943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CAFC4E-A6D4-C74C-9C15-079D4834CAEF}"/>
              </a:ext>
            </a:extLst>
          </p:cNvPr>
          <p:cNvSpPr txBox="1"/>
          <p:nvPr/>
        </p:nvSpPr>
        <p:spPr>
          <a:xfrm>
            <a:off x="10805160" y="35478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372506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36042F-B478-5145-B293-3139530EDDFC}"/>
              </a:ext>
            </a:extLst>
          </p:cNvPr>
          <p:cNvSpPr/>
          <p:nvPr/>
        </p:nvSpPr>
        <p:spPr>
          <a:xfrm>
            <a:off x="8677285" y="563880"/>
            <a:ext cx="2280275" cy="5792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BD0C5-4833-1A49-B1DA-2F7875DA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 &amp; Fragmentation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4C431-F22C-0040-A3B4-0DE2867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E3679-FF81-BE4E-B59E-49BC6D0575E2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E9FB7-4733-3542-ABFD-D5707CBB3B90}"/>
              </a:ext>
            </a:extLst>
          </p:cNvPr>
          <p:cNvSpPr/>
          <p:nvPr/>
        </p:nvSpPr>
        <p:spPr>
          <a:xfrm>
            <a:off x="8677285" y="12724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2B19E-40AC-8F45-A810-40CF05B7E606}"/>
              </a:ext>
            </a:extLst>
          </p:cNvPr>
          <p:cNvSpPr/>
          <p:nvPr/>
        </p:nvSpPr>
        <p:spPr>
          <a:xfrm>
            <a:off x="8677282" y="16381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EDCC-C3D8-FE40-80DB-E1AADC71C946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B8370-2526-8B41-95DA-925AEFC71DE5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D2D39A-3F09-9C43-A688-C647C076030D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9136D-D858-CA4A-9DB2-0AFAA78B1522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E35EA8-EE34-5C46-8B51-2CD7DBC15F5B}"/>
              </a:ext>
            </a:extLst>
          </p:cNvPr>
          <p:cNvCxnSpPr>
            <a:cxnSpLocks/>
          </p:cNvCxnSpPr>
          <p:nvPr/>
        </p:nvCxnSpPr>
        <p:spPr>
          <a:xfrm flipH="1" flipV="1">
            <a:off x="8994455" y="1260280"/>
            <a:ext cx="4" cy="39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0CEC68-8B07-2241-941A-EDCD5199315C}"/>
              </a:ext>
            </a:extLst>
          </p:cNvPr>
          <p:cNvCxnSpPr>
            <a:cxnSpLocks/>
          </p:cNvCxnSpPr>
          <p:nvPr/>
        </p:nvCxnSpPr>
        <p:spPr>
          <a:xfrm flipV="1">
            <a:off x="8994455" y="3043092"/>
            <a:ext cx="0" cy="777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19DD24-1991-614F-99E1-1F0B9C57AEBB}"/>
              </a:ext>
            </a:extLst>
          </p:cNvPr>
          <p:cNvSpPr txBox="1"/>
          <p:nvPr/>
        </p:nvSpPr>
        <p:spPr>
          <a:xfrm>
            <a:off x="6182070" y="1669396"/>
            <a:ext cx="18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i</a:t>
            </a:r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nternal</a:t>
            </a: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4EF7362-D30D-B84A-9174-F12A653966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2 operations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llocate(size). Reserve a “block” of a given size</a:t>
            </a:r>
          </a:p>
          <a:p>
            <a:pPr lvl="1"/>
            <a:r>
              <a:rPr lang="en-NO" dirty="0"/>
              <a:t>free(address). Release a block</a:t>
            </a:r>
          </a:p>
          <a:p>
            <a:pPr lvl="1"/>
            <a:endParaRPr lang="en-NO" dirty="0"/>
          </a:p>
          <a:p>
            <a:r>
              <a:rPr lang="en-NO" dirty="0"/>
              <a:t>Problem: </a:t>
            </a:r>
            <a:r>
              <a:rPr lang="en-NO" dirty="0">
                <a:solidFill>
                  <a:schemeClr val="accent3"/>
                </a:solidFill>
              </a:rPr>
              <a:t>Fragmentation</a:t>
            </a:r>
          </a:p>
          <a:p>
            <a:pPr lvl="1"/>
            <a:r>
              <a:rPr lang="en-NO" dirty="0"/>
              <a:t>Internal: blocks are over-allocated. Memory is not used in practice</a:t>
            </a:r>
          </a:p>
          <a:p>
            <a:pPr lvl="1"/>
            <a:r>
              <a:rPr lang="en-NO" dirty="0"/>
              <a:t>External: only small blocks are free, but none is big enough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7406E-14A2-0847-910A-72562B6F7D71}"/>
              </a:ext>
            </a:extLst>
          </p:cNvPr>
          <p:cNvSpPr txBox="1"/>
          <p:nvPr/>
        </p:nvSpPr>
        <p:spPr>
          <a:xfrm>
            <a:off x="6192457" y="3232112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external</a:t>
            </a:r>
            <a:endParaRPr lang="en-NO" dirty="0">
              <a:solidFill>
                <a:schemeClr val="accent5"/>
              </a:solidFill>
              <a:latin typeface="Share Tech Mono" panose="020B0509050000020004" pitchFamily="49" charset="77"/>
            </a:endParaRP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14CBF7-ADAA-3242-8508-B43B44CD9499}"/>
              </a:ext>
            </a:extLst>
          </p:cNvPr>
          <p:cNvCxnSpPr>
            <a:stCxn id="33" idx="3"/>
          </p:cNvCxnSpPr>
          <p:nvPr/>
        </p:nvCxnSpPr>
        <p:spPr>
          <a:xfrm flipV="1">
            <a:off x="8002568" y="3429000"/>
            <a:ext cx="991887" cy="12627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8FD23A-07A8-B843-A5A2-0013B5EE288A}"/>
              </a:ext>
            </a:extLst>
          </p:cNvPr>
          <p:cNvCxnSpPr>
            <a:stCxn id="31" idx="3"/>
          </p:cNvCxnSpPr>
          <p:nvPr/>
        </p:nvCxnSpPr>
        <p:spPr>
          <a:xfrm flipV="1">
            <a:off x="8002568" y="1455557"/>
            <a:ext cx="991887" cy="5370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B18CAC-93B4-A744-B06D-0DFDFDD7B1C0}"/>
              </a:ext>
            </a:extLst>
          </p:cNvPr>
          <p:cNvCxnSpPr/>
          <p:nvPr/>
        </p:nvCxnSpPr>
        <p:spPr>
          <a:xfrm flipV="1">
            <a:off x="11216640" y="563880"/>
            <a:ext cx="0" cy="579247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306EBE-17ED-B643-B017-27E70B0C27B3}"/>
              </a:ext>
            </a:extLst>
          </p:cNvPr>
          <p:cNvSpPr txBox="1"/>
          <p:nvPr/>
        </p:nvSpPr>
        <p:spPr>
          <a:xfrm rot="5400000">
            <a:off x="10280804" y="5102535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growing addresses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565459-41ED-FE4D-B22A-E17EE5BDC552}"/>
              </a:ext>
            </a:extLst>
          </p:cNvPr>
          <p:cNvSpPr txBox="1"/>
          <p:nvPr/>
        </p:nvSpPr>
        <p:spPr>
          <a:xfrm>
            <a:off x="6422271" y="447166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free</a:t>
            </a:r>
            <a:r>
              <a:rPr lang="nb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blocks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04534-85C7-7542-8088-7013E292D102}"/>
              </a:ext>
            </a:extLst>
          </p:cNvPr>
          <p:cNvCxnSpPr>
            <a:stCxn id="41" idx="3"/>
          </p:cNvCxnSpPr>
          <p:nvPr/>
        </p:nvCxnSpPr>
        <p:spPr>
          <a:xfrm flipV="1">
            <a:off x="7982313" y="3492139"/>
            <a:ext cx="2060847" cy="1164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583F1-EE36-A14A-9F1F-50C7DFA8323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982313" y="4656328"/>
            <a:ext cx="1359807" cy="1520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4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A348D18-24DC-0645-B182-B60A33E14A8B}"/>
              </a:ext>
            </a:extLst>
          </p:cNvPr>
          <p:cNvSpPr/>
          <p:nvPr/>
        </p:nvSpPr>
        <p:spPr>
          <a:xfrm>
            <a:off x="8681061" y="6026727"/>
            <a:ext cx="2272708" cy="3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CD953A-CC28-484B-97E3-89389B10394C}"/>
              </a:ext>
            </a:extLst>
          </p:cNvPr>
          <p:cNvSpPr/>
          <p:nvPr/>
        </p:nvSpPr>
        <p:spPr>
          <a:xfrm>
            <a:off x="8682140" y="2987410"/>
            <a:ext cx="2272708" cy="809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5389A1-3CC3-9D42-A3B1-5352E7C61653}"/>
              </a:ext>
            </a:extLst>
          </p:cNvPr>
          <p:cNvSpPr/>
          <p:nvPr/>
        </p:nvSpPr>
        <p:spPr>
          <a:xfrm>
            <a:off x="8686835" y="2267224"/>
            <a:ext cx="2272708" cy="24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E0D14-4D15-9D48-B086-91DEC60E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a Free Block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F679D-DFFF-5B45-ADBC-BB0B6E430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028268" cy="4351338"/>
          </a:xfrm>
        </p:spPr>
        <p:txBody>
          <a:bodyPr>
            <a:normAutofit/>
          </a:bodyPr>
          <a:lstStyle/>
          <a:p>
            <a:r>
              <a:rPr lang="en-GB" dirty="0"/>
              <a:t>Uses a “free list”</a:t>
            </a:r>
          </a:p>
          <a:p>
            <a:r>
              <a:rPr lang="en-GB" dirty="0"/>
              <a:t>M</a:t>
            </a:r>
            <a:r>
              <a:rPr lang="en-NO" dirty="0"/>
              <a:t>any “allocation” strategy:</a:t>
            </a:r>
          </a:p>
          <a:p>
            <a:pPr lvl="1"/>
            <a:r>
              <a:rPr lang="en-NO" dirty="0"/>
              <a:t>Find the best fit</a:t>
            </a:r>
          </a:p>
          <a:p>
            <a:pPr lvl="1"/>
            <a:r>
              <a:rPr lang="en-NO" dirty="0"/>
              <a:t>Find the worse fit</a:t>
            </a:r>
          </a:p>
          <a:p>
            <a:pPr lvl="1"/>
            <a:r>
              <a:rPr lang="en-NO" dirty="0"/>
              <a:t>Find the first fit</a:t>
            </a:r>
          </a:p>
          <a:p>
            <a:pPr lvl="1"/>
            <a:r>
              <a:rPr lang="en-NO" dirty="0"/>
              <a:t>and more …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Not constant time!</a:t>
            </a:r>
          </a:p>
          <a:p>
            <a:pPr lvl="1"/>
            <a:r>
              <a:rPr lang="en-NO" dirty="0"/>
              <a:t>critical for high performance applications </a:t>
            </a:r>
          </a:p>
          <a:p>
            <a:pPr lvl="1"/>
            <a:endParaRPr lang="en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224B0-27C7-8149-988A-21DB896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5DB4A-7AFD-A543-A935-C9D7B840B9FA}"/>
              </a:ext>
            </a:extLst>
          </p:cNvPr>
          <p:cNvSpPr/>
          <p:nvPr/>
        </p:nvSpPr>
        <p:spPr>
          <a:xfrm>
            <a:off x="8677285" y="11962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BC8CD-07FD-0744-8422-07015A74D3FD}"/>
              </a:ext>
            </a:extLst>
          </p:cNvPr>
          <p:cNvSpPr/>
          <p:nvPr/>
        </p:nvSpPr>
        <p:spPr>
          <a:xfrm>
            <a:off x="8677282" y="15619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5A424-16E6-2849-A324-F29604675E61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D435A6-43E6-F949-9EE2-B6F12C648F23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B94A0-F543-424A-865E-8188DB05917A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1026E-2441-154E-9283-17D5C8331AC6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29D11-F387-A94C-940E-AED26E8BF3BB}"/>
              </a:ext>
            </a:extLst>
          </p:cNvPr>
          <p:cNvSpPr/>
          <p:nvPr/>
        </p:nvSpPr>
        <p:spPr>
          <a:xfrm>
            <a:off x="6139675" y="5025538"/>
            <a:ext cx="972852" cy="1809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C58ED-65BB-484A-B765-C616870B0F83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2C29C-D264-F24A-83E3-FAA53CFDC4BD}"/>
              </a:ext>
            </a:extLst>
          </p:cNvPr>
          <p:cNvSpPr txBox="1"/>
          <p:nvPr/>
        </p:nvSpPr>
        <p:spPr>
          <a:xfrm>
            <a:off x="6050630" y="46097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E6119-546B-7742-9B94-F075E05AEDBC}"/>
              </a:ext>
            </a:extLst>
          </p:cNvPr>
          <p:cNvSpPr/>
          <p:nvPr/>
        </p:nvSpPr>
        <p:spPr>
          <a:xfrm>
            <a:off x="8684844" y="6173564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8D8CA-3D17-7E48-BCF6-4C6BC8343F0E}"/>
              </a:ext>
            </a:extLst>
          </p:cNvPr>
          <p:cNvSpPr/>
          <p:nvPr/>
        </p:nvSpPr>
        <p:spPr>
          <a:xfrm>
            <a:off x="8684996" y="3612631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7D6E3-1162-0A47-8729-54FB8DB5F593}"/>
              </a:ext>
            </a:extLst>
          </p:cNvPr>
          <p:cNvSpPr/>
          <p:nvPr/>
        </p:nvSpPr>
        <p:spPr>
          <a:xfrm>
            <a:off x="8684844" y="2332963"/>
            <a:ext cx="2272708" cy="1852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9898793-186D-9D42-8D36-DAC54FAFBD8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112527" y="5116000"/>
            <a:ext cx="1572317" cy="115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92E53AA-4B14-1640-B60C-EED3C12FC24B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7112527" y="3705482"/>
            <a:ext cx="1572469" cy="141051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1A2CD7-3964-ED41-9455-D7CD13C2692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7112527" y="2425585"/>
            <a:ext cx="1572317" cy="269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956C68-74DE-F245-B28B-CE257FC7BE18}"/>
              </a:ext>
            </a:extLst>
          </p:cNvPr>
          <p:cNvSpPr txBox="1"/>
          <p:nvPr/>
        </p:nvSpPr>
        <p:spPr>
          <a:xfrm>
            <a:off x="11052911" y="22409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8D527-9FDB-6D42-9A5E-D253246CD606}"/>
              </a:ext>
            </a:extLst>
          </p:cNvPr>
          <p:cNvSpPr txBox="1"/>
          <p:nvPr/>
        </p:nvSpPr>
        <p:spPr>
          <a:xfrm>
            <a:off x="11011398" y="61069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first</a:t>
            </a:r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52109E-EBA8-7044-844D-298E113992A9}"/>
              </a:ext>
            </a:extLst>
          </p:cNvPr>
          <p:cNvSpPr txBox="1"/>
          <p:nvPr/>
        </p:nvSpPr>
        <p:spPr>
          <a:xfrm>
            <a:off x="11062112" y="35091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worse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DEF6BA-B30E-6342-BF40-E6025D1B2F9E}"/>
              </a:ext>
            </a:extLst>
          </p:cNvPr>
          <p:cNvGrpSpPr/>
          <p:nvPr/>
        </p:nvGrpSpPr>
        <p:grpSpPr>
          <a:xfrm>
            <a:off x="5451951" y="1637579"/>
            <a:ext cx="2114653" cy="307777"/>
            <a:chOff x="5451951" y="1637579"/>
            <a:chExt cx="2114653" cy="3077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321164-D59A-3946-B94A-A0AC04C03131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0DA5AE-A5EE-8B46-98FB-2E3873589E1F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A07E95-2ACD-3340-8A56-EF09021C01F2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A922C3-88F5-934E-AF1C-6A2D88A4E651}"/>
              </a:ext>
            </a:extLst>
          </p:cNvPr>
          <p:cNvGrpSpPr/>
          <p:nvPr/>
        </p:nvGrpSpPr>
        <p:grpSpPr>
          <a:xfrm>
            <a:off x="5451951" y="1974691"/>
            <a:ext cx="2114653" cy="307777"/>
            <a:chOff x="5451951" y="1637579"/>
            <a:chExt cx="2114653" cy="3077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FDD255-7E1E-2C49-A687-FF5472E0B038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49F080-BD61-914E-8C62-A4C11829D84D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F36F4-5E52-654B-8891-55E044BDF351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2BC6F2-0108-7B41-94B4-937845DA665D}"/>
              </a:ext>
            </a:extLst>
          </p:cNvPr>
          <p:cNvGrpSpPr/>
          <p:nvPr/>
        </p:nvGrpSpPr>
        <p:grpSpPr>
          <a:xfrm>
            <a:off x="5465189" y="2327048"/>
            <a:ext cx="2114653" cy="307777"/>
            <a:chOff x="5451951" y="1637579"/>
            <a:chExt cx="2114653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329A77-6C89-DA48-8E6E-4483F91A073B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66D50F-73F4-0D46-A25E-1FA7A4ECE826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595171-E2AA-AF4B-97CB-BFBB4D67EB5D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D3C87B-6D86-0841-8624-7AAD1EEB3D50}"/>
              </a:ext>
            </a:extLst>
          </p:cNvPr>
          <p:cNvGrpSpPr/>
          <p:nvPr/>
        </p:nvGrpSpPr>
        <p:grpSpPr>
          <a:xfrm>
            <a:off x="5460977" y="2664379"/>
            <a:ext cx="2114653" cy="307777"/>
            <a:chOff x="5451951" y="1637579"/>
            <a:chExt cx="2114653" cy="3077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17C7598-201C-4845-BFE6-E88CED71EBDA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EE5CC1-5E0D-CA4E-AD8E-1F13F7940681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D81E3A-B18D-7E4D-8835-7B3DFCA48BB4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33EF0-91E0-EE41-B161-D27983C04E18}"/>
              </a:ext>
            </a:extLst>
          </p:cNvPr>
          <p:cNvSpPr/>
          <p:nvPr/>
        </p:nvSpPr>
        <p:spPr>
          <a:xfrm>
            <a:off x="8684844" y="751026"/>
            <a:ext cx="2272708" cy="445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970A1C6-D7AD-9947-86CA-767D145540CB}"/>
              </a:ext>
            </a:extLst>
          </p:cNvPr>
          <p:cNvCxnSpPr>
            <a:cxnSpLocks/>
            <a:stCxn id="58" idx="3"/>
            <a:endCxn id="79" idx="1"/>
          </p:cNvCxnSpPr>
          <p:nvPr/>
        </p:nvCxnSpPr>
        <p:spPr>
          <a:xfrm flipV="1">
            <a:off x="7566604" y="973615"/>
            <a:ext cx="1118240" cy="817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6B830B9-BB6F-154C-A169-0B603DC9AE7B}"/>
              </a:ext>
            </a:extLst>
          </p:cNvPr>
          <p:cNvCxnSpPr>
            <a:cxnSpLocks/>
            <a:stCxn id="69" idx="3"/>
            <a:endCxn id="26" idx="1"/>
          </p:cNvCxnSpPr>
          <p:nvPr/>
        </p:nvCxnSpPr>
        <p:spPr>
          <a:xfrm>
            <a:off x="7566604" y="2128580"/>
            <a:ext cx="1118240" cy="297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6398354-6F6B-1D4E-9951-825739DA805B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>
            <a:off x="7579842" y="2480937"/>
            <a:ext cx="1102298" cy="911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913EA812-7633-324A-95AF-29C42E27A270}"/>
              </a:ext>
            </a:extLst>
          </p:cNvPr>
          <p:cNvCxnSpPr>
            <a:stCxn id="77" idx="3"/>
            <a:endCxn id="88" idx="1"/>
          </p:cNvCxnSpPr>
          <p:nvPr/>
        </p:nvCxnSpPr>
        <p:spPr>
          <a:xfrm>
            <a:off x="7575630" y="2818268"/>
            <a:ext cx="1105431" cy="3360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744BABD-A6A5-A549-8B50-F2AA0A571C81}"/>
              </a:ext>
            </a:extLst>
          </p:cNvPr>
          <p:cNvSpPr txBox="1"/>
          <p:nvPr/>
        </p:nvSpPr>
        <p:spPr>
          <a:xfrm rot="20454208">
            <a:off x="666757" y="2381373"/>
            <a:ext cx="584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TIME!</a:t>
            </a:r>
          </a:p>
        </p:txBody>
      </p:sp>
    </p:spTree>
    <p:extLst>
      <p:ext uri="{BB962C8B-B14F-4D97-AF65-F5344CB8AC3E}">
        <p14:creationId xmlns:p14="http://schemas.microsoft.com/office/powerpoint/2010/main" val="203521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5A8B-EBC6-DC45-87A0-A8A17C53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 Linked Lists?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625213-21C0-4946-ACB1-58EFBC5EC0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ointers</a:t>
            </a:r>
          </a:p>
          <a:p>
            <a:r>
              <a:rPr lang="en-GB" dirty="0"/>
              <a:t>M</a:t>
            </a:r>
            <a:r>
              <a:rPr lang="en-NO" dirty="0"/>
              <a:t>emory allocation</a:t>
            </a:r>
          </a:p>
          <a:p>
            <a:r>
              <a:rPr lang="en-GB" dirty="0"/>
              <a:t>Procedures</a:t>
            </a:r>
            <a:r>
              <a:rPr lang="en-NO" dirty="0"/>
              <a:t> calls</a:t>
            </a:r>
          </a:p>
          <a:p>
            <a:endParaRPr lang="en-NO" dirty="0"/>
          </a:p>
          <a:p>
            <a:r>
              <a:rPr lang="en-GB" dirty="0"/>
              <a:t>H</a:t>
            </a:r>
            <a:r>
              <a:rPr lang="en-NO" dirty="0"/>
              <a:t>ow efficient is all of that?</a:t>
            </a:r>
          </a:p>
          <a:p>
            <a:pPr lvl="1"/>
            <a:r>
              <a:rPr lang="en-NO" dirty="0"/>
              <a:t>We don’t want to let any stone unturned!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36287-D165-DD4D-9B77-084A7A669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EA76-550A-0948-B5AF-304ED307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50007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D563-49B1-0F4F-ACD2-516C20D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CB95EF-EF27-E84C-8F6F-617E5E6DC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Memory Allocation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2F8F-5EDC-594B-B591-C58EB17DF7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O" dirty="0"/>
              <a:t>Pointer</a:t>
            </a:r>
          </a:p>
          <a:p>
            <a:pPr lvl="1"/>
            <a:r>
              <a:rPr lang="en-NO" dirty="0"/>
              <a:t>Variable that contains an address</a:t>
            </a:r>
          </a:p>
          <a:p>
            <a:pPr lvl="1"/>
            <a:endParaRPr lang="en-NO" dirty="0"/>
          </a:p>
          <a:p>
            <a:r>
              <a:rPr lang="en-NO" dirty="0"/>
              <a:t>Stack</a:t>
            </a:r>
          </a:p>
          <a:p>
            <a:pPr lvl="1"/>
            <a:r>
              <a:rPr lang="en-NO" dirty="0"/>
              <a:t>Automated allocation</a:t>
            </a:r>
          </a:p>
          <a:p>
            <a:pPr lvl="1"/>
            <a:r>
              <a:rPr lang="en-NO" dirty="0"/>
              <a:t>Local variables</a:t>
            </a:r>
          </a:p>
          <a:p>
            <a:pPr lvl="1"/>
            <a:r>
              <a:rPr lang="en-NO" dirty="0"/>
              <a:t>Contiguous allocation</a:t>
            </a:r>
          </a:p>
          <a:p>
            <a:pPr lvl="1"/>
            <a:r>
              <a:rPr lang="en-NO" dirty="0"/>
              <a:t>Enable recursive procedures</a:t>
            </a:r>
          </a:p>
          <a:p>
            <a:endParaRPr lang="en-NO" dirty="0"/>
          </a:p>
          <a:p>
            <a:r>
              <a:rPr lang="en-NO" dirty="0"/>
              <a:t>Heap</a:t>
            </a:r>
          </a:p>
          <a:p>
            <a:pPr lvl="1"/>
            <a:r>
              <a:rPr lang="en-NO" dirty="0"/>
              <a:t>Manual allocation / deallocation</a:t>
            </a:r>
          </a:p>
          <a:p>
            <a:pPr lvl="1"/>
            <a:r>
              <a:rPr lang="en-NO" dirty="0"/>
              <a:t>Non-local variables</a:t>
            </a:r>
          </a:p>
          <a:p>
            <a:pPr lvl="1"/>
            <a:r>
              <a:rPr lang="en-NO" dirty="0"/>
              <a:t>Non contiguous allocation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015-7F25-DC4D-B070-C96EECA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4FC04-7282-1D40-89E2-E093ED45563B}"/>
              </a:ext>
            </a:extLst>
          </p:cNvPr>
          <p:cNvSpPr/>
          <p:nvPr/>
        </p:nvSpPr>
        <p:spPr>
          <a:xfrm>
            <a:off x="1878713" y="53644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69135-435A-E64D-9EE8-674B40693A0D}"/>
              </a:ext>
            </a:extLst>
          </p:cNvPr>
          <p:cNvSpPr/>
          <p:nvPr/>
        </p:nvSpPr>
        <p:spPr>
          <a:xfrm>
            <a:off x="1878712" y="44575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D104F-2500-B148-817A-984DE9A7D518}"/>
              </a:ext>
            </a:extLst>
          </p:cNvPr>
          <p:cNvSpPr/>
          <p:nvPr/>
        </p:nvSpPr>
        <p:spPr>
          <a:xfrm>
            <a:off x="1878712" y="18383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EA333E-3ACF-BD48-BD7F-8ECAB48D3447}"/>
              </a:ext>
            </a:extLst>
          </p:cNvPr>
          <p:cNvCxnSpPr/>
          <p:nvPr/>
        </p:nvCxnSpPr>
        <p:spPr>
          <a:xfrm flipV="1">
            <a:off x="1666840" y="18383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1259F-3F7A-6646-A9EF-B138D1D14F42}"/>
              </a:ext>
            </a:extLst>
          </p:cNvPr>
          <p:cNvSpPr/>
          <p:nvPr/>
        </p:nvSpPr>
        <p:spPr>
          <a:xfrm>
            <a:off x="1878712" y="17565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BE56BA-D931-1340-9E91-F637F00F44E7}"/>
              </a:ext>
            </a:extLst>
          </p:cNvPr>
          <p:cNvSpPr txBox="1"/>
          <p:nvPr/>
        </p:nvSpPr>
        <p:spPr>
          <a:xfrm rot="16200000">
            <a:off x="952221" y="50624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F0E478-A7A0-9244-B539-87365BEEB0D7}"/>
              </a:ext>
            </a:extLst>
          </p:cNvPr>
          <p:cNvCxnSpPr/>
          <p:nvPr/>
        </p:nvCxnSpPr>
        <p:spPr>
          <a:xfrm>
            <a:off x="4287376" y="17565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C654C7-AA15-B944-8C20-E1DB337BD1E1}"/>
              </a:ext>
            </a:extLst>
          </p:cNvPr>
          <p:cNvSpPr txBox="1"/>
          <p:nvPr/>
        </p:nvSpPr>
        <p:spPr>
          <a:xfrm>
            <a:off x="4365432" y="20891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37C644-7AE1-244C-B958-1965F1B2BA8F}"/>
              </a:ext>
            </a:extLst>
          </p:cNvPr>
          <p:cNvSpPr/>
          <p:nvPr/>
        </p:nvSpPr>
        <p:spPr>
          <a:xfrm>
            <a:off x="1878711" y="356051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569D70-D3F6-5346-9A1C-F20D1AE31D26}"/>
              </a:ext>
            </a:extLst>
          </p:cNvPr>
          <p:cNvCxnSpPr/>
          <p:nvPr/>
        </p:nvCxnSpPr>
        <p:spPr>
          <a:xfrm flipV="1">
            <a:off x="4513024" y="31070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6BB1A0-D7AC-9A43-95A2-9BBDB805A854}"/>
              </a:ext>
            </a:extLst>
          </p:cNvPr>
          <p:cNvSpPr txBox="1"/>
          <p:nvPr/>
        </p:nvSpPr>
        <p:spPr>
          <a:xfrm>
            <a:off x="4721902" y="35605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221100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0FEF-4BEC-5842-914D-49EDD0E9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583D-6A4E-FB4A-9AC1-9E26A841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D51FD92-AB02-0B40-AE75-ED5030C03D3B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/>
              <a:t>Efficiency</a:t>
            </a:r>
            <a:endParaRPr lang="en-NO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AF626D-D511-1E46-B6CC-D9F9ECDF5978}"/>
              </a:ext>
            </a:extLst>
          </p:cNvPr>
          <p:cNvSpPr txBox="1">
            <a:spLocks/>
          </p:cNvSpPr>
          <p:nvPr/>
        </p:nvSpPr>
        <p:spPr>
          <a:xfrm>
            <a:off x="992188" y="26574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Pointers dereferencing </a:t>
            </a:r>
            <a:r>
              <a:rPr lang="en-NO" dirty="0">
                <a:solidFill>
                  <a:schemeClr val="accent6">
                    <a:lumMod val="75000"/>
                  </a:schemeClr>
                </a:solidFill>
              </a:rPr>
              <a:t>takes constant time</a:t>
            </a:r>
          </a:p>
          <a:p>
            <a:r>
              <a:rPr lang="en-NO" dirty="0"/>
              <a:t>Procedures calls takes constant time</a:t>
            </a:r>
          </a:p>
          <a:p>
            <a:r>
              <a:rPr lang="en-GB" dirty="0"/>
              <a:t>B</a:t>
            </a:r>
            <a:r>
              <a:rPr lang="en-NO" dirty="0"/>
              <a:t>ut </a:t>
            </a:r>
            <a:r>
              <a:rPr lang="en-NO" dirty="0">
                <a:solidFill>
                  <a:schemeClr val="accent5"/>
                </a:solidFill>
              </a:rPr>
              <a:t>recursive functions take much more space!</a:t>
            </a:r>
          </a:p>
          <a:p>
            <a:r>
              <a:rPr lang="en-GB" dirty="0"/>
              <a:t>We don’t know </a:t>
            </a:r>
            <a:r>
              <a:rPr lang="en-GB" dirty="0">
                <a:solidFill>
                  <a:schemeClr val="accent5"/>
                </a:solidFill>
              </a:rPr>
              <a:t>how much time dynamic m</a:t>
            </a:r>
            <a:r>
              <a:rPr lang="en-NO" dirty="0">
                <a:solidFill>
                  <a:schemeClr val="accent5"/>
                </a:solidFill>
              </a:rPr>
              <a:t>emory allocation takes</a:t>
            </a:r>
          </a:p>
        </p:txBody>
      </p:sp>
    </p:spTree>
    <p:extLst>
      <p:ext uri="{BB962C8B-B14F-4D97-AF65-F5344CB8AC3E}">
        <p14:creationId xmlns:p14="http://schemas.microsoft.com/office/powerpoint/2010/main" val="304228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BC8-9CF5-5343-9485-5A44CE8A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Session: Bubble Sort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9BDD2-3F11-F342-80A0-83F28BD5ED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How many time will we traverse the array?</a:t>
            </a:r>
          </a:p>
          <a:p>
            <a:endParaRPr lang="en-NO" dirty="0"/>
          </a:p>
          <a:p>
            <a:r>
              <a:rPr lang="en-NO" dirty="0"/>
              <a:t>At best</a:t>
            </a:r>
          </a:p>
          <a:p>
            <a:r>
              <a:rPr lang="en-NO" dirty="0"/>
              <a:t>At worse</a:t>
            </a:r>
          </a:p>
          <a:p>
            <a:r>
              <a:rPr lang="en-NO" dirty="0"/>
              <a:t>In average?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4D17-7744-0F46-B195-6246920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9F2CEC-4C5B-494F-A2B1-1F6B6D880E4E}"/>
              </a:ext>
            </a:extLst>
          </p:cNvPr>
          <p:cNvSpPr txBox="1">
            <a:spLocks/>
          </p:cNvSpPr>
          <p:nvPr/>
        </p:nvSpPr>
        <p:spPr>
          <a:xfrm>
            <a:off x="6308835" y="1838325"/>
            <a:ext cx="5626768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bubble_sort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false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array.length-1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index-1,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89771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B10A-5B28-B34F-B557-0868A3E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Session: Bubble Sort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5BF70-ECA8-A547-80EB-559D8E8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A0B22-2807-3448-8E04-DF93E18F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67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false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array.length-1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09D6038-2A0D-3141-9409-B96F3630D1DC}"/>
              </a:ext>
            </a:extLst>
          </p:cNvPr>
          <p:cNvSpPr txBox="1">
            <a:spLocks/>
          </p:cNvSpPr>
          <p:nvPr/>
        </p:nvSpPr>
        <p:spPr>
          <a:xfrm>
            <a:off x="7202905" y="1825625"/>
            <a:ext cx="484195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0463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Pointers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Procedures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Inlining vs. Linking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Call-stack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Example: n!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Dynamic Allocation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457200" indent="-457200">
              <a:buFont typeface="+mj-lt"/>
              <a:buAutoNum type="arabicPeriod"/>
            </a:pPr>
            <a:endParaRPr lang="en-NO" dirty="0"/>
          </a:p>
          <a:p>
            <a:pPr marL="457200" indent="-457200">
              <a:buFont typeface="+mj-lt"/>
              <a:buAutoNum type="arabicPeriod"/>
            </a:pPr>
            <a:endParaRPr lang="en-NO" dirty="0"/>
          </a:p>
          <a:p>
            <a:pPr marL="457200" indent="-457200"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C9976-8425-0943-AC09-6A5C27B5B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memory cell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hat contains the address of another memory cell</a:t>
            </a:r>
          </a:p>
          <a:p>
            <a:endParaRPr lang="en-NO" dirty="0"/>
          </a:p>
          <a:p>
            <a:r>
              <a:rPr lang="en-NO" dirty="0"/>
              <a:t>Indirect addressing</a:t>
            </a:r>
          </a:p>
          <a:p>
            <a:endParaRPr lang="en-NO" dirty="0"/>
          </a:p>
          <a:p>
            <a:r>
              <a:rPr lang="en-GB" dirty="0"/>
              <a:t>D</a:t>
            </a:r>
            <a:r>
              <a:rPr lang="en-NO" dirty="0"/>
              <a:t>ereferencing</a:t>
            </a:r>
          </a:p>
          <a:p>
            <a:pPr lvl="1"/>
            <a:r>
              <a:rPr lang="en-GB" dirty="0"/>
              <a:t>G</a:t>
            </a:r>
            <a:r>
              <a:rPr lang="en-NO" dirty="0"/>
              <a:t>et the value stored at in the cell refered by the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377CB-8C60-1742-976A-ECDCE029E45C}"/>
              </a:ext>
            </a:extLst>
          </p:cNvPr>
          <p:cNvSpPr/>
          <p:nvPr/>
        </p:nvSpPr>
        <p:spPr>
          <a:xfrm>
            <a:off x="8336280" y="1400538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0A193-FDA3-4644-BC0B-9AB0C5739FB5}"/>
              </a:ext>
            </a:extLst>
          </p:cNvPr>
          <p:cNvSpPr/>
          <p:nvPr/>
        </p:nvSpPr>
        <p:spPr>
          <a:xfrm>
            <a:off x="8336280" y="2052669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181EC-C406-7142-A319-5AC023D8D3DE}"/>
              </a:ext>
            </a:extLst>
          </p:cNvPr>
          <p:cNvSpPr/>
          <p:nvPr/>
        </p:nvSpPr>
        <p:spPr>
          <a:xfrm>
            <a:off x="8336280" y="2704800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6959D-7448-AB46-859E-A896DC14173E}"/>
              </a:ext>
            </a:extLst>
          </p:cNvPr>
          <p:cNvSpPr/>
          <p:nvPr/>
        </p:nvSpPr>
        <p:spPr>
          <a:xfrm>
            <a:off x="8336280" y="3356931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DC86E-377F-B046-92A6-A69E8438AD91}"/>
              </a:ext>
            </a:extLst>
          </p:cNvPr>
          <p:cNvSpPr/>
          <p:nvPr/>
        </p:nvSpPr>
        <p:spPr>
          <a:xfrm>
            <a:off x="8336280" y="4009062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5E106-D483-F549-95E9-004BB01B0418}"/>
              </a:ext>
            </a:extLst>
          </p:cNvPr>
          <p:cNvSpPr/>
          <p:nvPr/>
        </p:nvSpPr>
        <p:spPr>
          <a:xfrm>
            <a:off x="8336280" y="4661193"/>
            <a:ext cx="1722120" cy="580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042F5-A488-6E42-B4F9-E2F3E67A0821}"/>
              </a:ext>
            </a:extLst>
          </p:cNvPr>
          <p:cNvSpPr/>
          <p:nvPr/>
        </p:nvSpPr>
        <p:spPr>
          <a:xfrm>
            <a:off x="8336280" y="5313325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4F692-5F0F-F945-8D37-EA079BDBBD35}"/>
              </a:ext>
            </a:extLst>
          </p:cNvPr>
          <p:cNvSpPr txBox="1"/>
          <p:nvPr/>
        </p:nvSpPr>
        <p:spPr>
          <a:xfrm>
            <a:off x="6984628" y="74377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Memory: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386ED-CE5C-9648-8562-FC7C4538A3B8}"/>
              </a:ext>
            </a:extLst>
          </p:cNvPr>
          <p:cNvSpPr txBox="1"/>
          <p:nvPr/>
        </p:nvSpPr>
        <p:spPr>
          <a:xfrm>
            <a:off x="7208521" y="150918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7DD18-E584-DD4C-A4FD-5488F40FE0D5}"/>
              </a:ext>
            </a:extLst>
          </p:cNvPr>
          <p:cNvSpPr txBox="1"/>
          <p:nvPr/>
        </p:nvSpPr>
        <p:spPr>
          <a:xfrm>
            <a:off x="7208520" y="2166411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3ABEA0-6D84-474D-B974-3F5CAB810FF9}"/>
              </a:ext>
            </a:extLst>
          </p:cNvPr>
          <p:cNvSpPr txBox="1"/>
          <p:nvPr/>
        </p:nvSpPr>
        <p:spPr>
          <a:xfrm>
            <a:off x="7208520" y="2808072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AF74A-55C7-7A4E-9FC6-F9AC362EBF04}"/>
              </a:ext>
            </a:extLst>
          </p:cNvPr>
          <p:cNvSpPr txBox="1"/>
          <p:nvPr/>
        </p:nvSpPr>
        <p:spPr>
          <a:xfrm>
            <a:off x="7208520" y="3462596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C9070-A86F-924E-AD5D-049474727294}"/>
              </a:ext>
            </a:extLst>
          </p:cNvPr>
          <p:cNvSpPr txBox="1"/>
          <p:nvPr/>
        </p:nvSpPr>
        <p:spPr>
          <a:xfrm>
            <a:off x="7208520" y="41147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B65B0-7420-654B-BC9D-C0E3BD04AA4B}"/>
              </a:ext>
            </a:extLst>
          </p:cNvPr>
          <p:cNvSpPr txBox="1"/>
          <p:nvPr/>
        </p:nvSpPr>
        <p:spPr>
          <a:xfrm>
            <a:off x="7208520" y="476685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BC26E-790F-8D48-B210-C72192CC49C5}"/>
              </a:ext>
            </a:extLst>
          </p:cNvPr>
          <p:cNvSpPr txBox="1"/>
          <p:nvPr/>
        </p:nvSpPr>
        <p:spPr>
          <a:xfrm>
            <a:off x="7208520" y="541899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B680FE9-C893-A343-82D3-74F22A57F9CF}"/>
              </a:ext>
            </a:extLst>
          </p:cNvPr>
          <p:cNvCxnSpPr>
            <a:stCxn id="9" idx="3"/>
            <a:endCxn id="12" idx="3"/>
          </p:cNvCxnSpPr>
          <p:nvPr/>
        </p:nvCxnSpPr>
        <p:spPr>
          <a:xfrm>
            <a:off x="10058400" y="2995131"/>
            <a:ext cx="12700" cy="1956393"/>
          </a:xfrm>
          <a:prstGeom prst="bentConnector3">
            <a:avLst>
              <a:gd name="adj1" fmla="val 588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27DE-396F-0D40-9F02-D93710F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RAM &amp; 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87C8D-2C70-BF47-BE38-E4C2516B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86693" cy="4351338"/>
          </a:xfrm>
        </p:spPr>
        <p:txBody>
          <a:bodyPr>
            <a:normAutofit/>
          </a:bodyPr>
          <a:lstStyle/>
          <a:p>
            <a:r>
              <a:rPr lang="en-NO" dirty="0"/>
              <a:t>How to load the value referenced by a pointer?	</a:t>
            </a:r>
          </a:p>
          <a:p>
            <a:pPr lvl="1"/>
            <a:r>
              <a:rPr lang="en-NO" dirty="0"/>
              <a:t>ADD address</a:t>
            </a:r>
          </a:p>
          <a:p>
            <a:pPr lvl="2"/>
            <a:r>
              <a:rPr lang="en-NO" dirty="0"/>
              <a:t>ACC += Memory[address]</a:t>
            </a:r>
          </a:p>
          <a:p>
            <a:pPr lvl="1"/>
            <a:r>
              <a:rPr lang="en-NO" dirty="0"/>
              <a:t>iADD pointer</a:t>
            </a:r>
          </a:p>
          <a:p>
            <a:pPr lvl="2"/>
            <a:r>
              <a:rPr lang="en-NO" dirty="0"/>
              <a:t>ACC += memory[memory[pointer]]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2 approaches:</a:t>
            </a:r>
          </a:p>
          <a:p>
            <a:pPr lvl="1"/>
            <a:r>
              <a:rPr lang="en-NO" dirty="0"/>
              <a:t>Add new instructions</a:t>
            </a:r>
          </a:p>
          <a:p>
            <a:pPr lvl="1"/>
            <a:r>
              <a:rPr lang="en-NO" dirty="0"/>
              <a:t>Use the compiler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13735-FB05-3742-A20F-1E0B812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220" y="4360039"/>
            <a:ext cx="5181600" cy="1893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LOAD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pointer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STORE </a:t>
            </a:r>
            <a:r>
              <a:rPr lang="en-GB" kern="150" dirty="0">
                <a:solidFill>
                  <a:schemeClr val="accent5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iadd+1</a:t>
            </a:r>
          </a:p>
          <a:p>
            <a:pPr marL="0" indent="0">
              <a:buNone/>
            </a:pP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32DBD-5ADD-4B45-8047-46EA018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BE6B5-6D8D-FB46-847D-45D061C6A70E}"/>
              </a:ext>
            </a:extLst>
          </p:cNvPr>
          <p:cNvSpPr txBox="1"/>
          <p:nvPr/>
        </p:nvSpPr>
        <p:spPr>
          <a:xfrm rot="20454208">
            <a:off x="6641042" y="5135232"/>
            <a:ext cx="4770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6">
                    <a:lumMod val="75000"/>
                  </a:schemeClr>
                </a:solidFill>
                <a:latin typeface="Stencil" pitchFamily="82" charset="77"/>
              </a:rPr>
              <a:t> CONSTANT TIME!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2EB86-4790-164C-B27E-1113C0A1D830}"/>
              </a:ext>
            </a:extLst>
          </p:cNvPr>
          <p:cNvSpPr/>
          <p:nvPr/>
        </p:nvSpPr>
        <p:spPr>
          <a:xfrm>
            <a:off x="9359584" y="1871282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93CB-DF83-0443-BB6B-D774D819CEA9}"/>
              </a:ext>
            </a:extLst>
          </p:cNvPr>
          <p:cNvSpPr txBox="1"/>
          <p:nvPr/>
        </p:nvSpPr>
        <p:spPr>
          <a:xfrm>
            <a:off x="8231824" y="18871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pointer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68038-9867-D64F-B8B7-1CA3BF34AF50}"/>
              </a:ext>
            </a:extLst>
          </p:cNvPr>
          <p:cNvSpPr/>
          <p:nvPr/>
        </p:nvSpPr>
        <p:spPr>
          <a:xfrm>
            <a:off x="9359584" y="2323269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1ACA6-0A33-D141-A47E-195259CE6E29}"/>
              </a:ext>
            </a:extLst>
          </p:cNvPr>
          <p:cNvSpPr/>
          <p:nvPr/>
        </p:nvSpPr>
        <p:spPr>
          <a:xfrm>
            <a:off x="9359584" y="2761260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D693-9E60-CA47-822C-6F75F0ECFC91}"/>
              </a:ext>
            </a:extLst>
          </p:cNvPr>
          <p:cNvSpPr txBox="1"/>
          <p:nvPr/>
        </p:nvSpPr>
        <p:spPr>
          <a:xfrm>
            <a:off x="8227184" y="2749609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D2852F7-5EFF-C848-BF32-FD332251311C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10246326" y="2045686"/>
            <a:ext cx="12700" cy="889978"/>
          </a:xfrm>
          <a:prstGeom prst="bentConnector3">
            <a:avLst>
              <a:gd name="adj1" fmla="val 3311110"/>
            </a:avLst>
          </a:prstGeom>
          <a:ln w="12700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35AC7-83B1-1B4F-BFFD-B72FCBD6D0BB}"/>
              </a:ext>
            </a:extLst>
          </p:cNvPr>
          <p:cNvSpPr/>
          <p:nvPr/>
        </p:nvSpPr>
        <p:spPr>
          <a:xfrm>
            <a:off x="9365493" y="1438677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8F2BF-04CD-B640-B0AD-3DB5042509B9}"/>
              </a:ext>
            </a:extLst>
          </p:cNvPr>
          <p:cNvSpPr/>
          <p:nvPr/>
        </p:nvSpPr>
        <p:spPr>
          <a:xfrm>
            <a:off x="9365493" y="3199251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6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7DD2-22E8-2549-B270-A48D48B3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Procedure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A8E-2590-F24F-8E9F-FA3E2380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Procedures = Functions, Subroutines, etc.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ingle entry points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arameters </a:t>
            </a:r>
          </a:p>
          <a:p>
            <a:pPr lvl="1"/>
            <a:r>
              <a:rPr lang="en-GB" dirty="0"/>
              <a:t>L</a:t>
            </a:r>
            <a:r>
              <a:rPr lang="en-NO" dirty="0"/>
              <a:t>ocal variables</a:t>
            </a:r>
          </a:p>
          <a:p>
            <a:pPr lvl="1"/>
            <a:r>
              <a:rPr lang="en-NO" dirty="0"/>
              <a:t>Returns a result</a:t>
            </a:r>
          </a:p>
          <a:p>
            <a:pPr lvl="1"/>
            <a:endParaRPr lang="en-NO" dirty="0"/>
          </a:p>
          <a:p>
            <a:r>
              <a:rPr lang="en-NO" dirty="0"/>
              <a:t>DRY: Don’t Repeat Yourself</a:t>
            </a:r>
          </a:p>
          <a:p>
            <a:r>
              <a:rPr lang="en-NO" dirty="0"/>
              <a:t>Enable </a:t>
            </a:r>
            <a:r>
              <a:rPr lang="en-NO" dirty="0">
                <a:solidFill>
                  <a:schemeClr val="accent3"/>
                </a:solidFill>
              </a:rPr>
              <a:t>recursion</a:t>
            </a:r>
          </a:p>
          <a:p>
            <a:r>
              <a:rPr lang="en-NO" dirty="0"/>
              <a:t>What does it cost in terms of time and space?</a:t>
            </a:r>
          </a:p>
          <a:p>
            <a:pPr lvl="1"/>
            <a:r>
              <a:rPr lang="en-NO" dirty="0"/>
              <a:t>Go Back to the RAM model!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81A-2922-694E-B2EB-A2E04C4C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911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7BE4-71D7-FA48-9569-9868968C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Two 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1887A-E047-CE4B-848B-597960D398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Inlining</a:t>
            </a:r>
          </a:p>
          <a:p>
            <a:pPr lvl="1"/>
            <a:r>
              <a:rPr lang="en-NO" dirty="0"/>
              <a:t>The compiler</a:t>
            </a:r>
          </a:p>
          <a:p>
            <a:pPr lvl="1"/>
            <a:r>
              <a:rPr lang="en-NO" dirty="0"/>
              <a:t>replaces the “call” with the body</a:t>
            </a:r>
          </a:p>
          <a:p>
            <a:pPr lvl="1"/>
            <a:endParaRPr lang="en-NO" dirty="0"/>
          </a:p>
          <a:p>
            <a:pPr lvl="1"/>
            <a:endParaRPr lang="en-NO" dirty="0"/>
          </a:p>
          <a:p>
            <a:r>
              <a:rPr lang="en-NO" dirty="0"/>
              <a:t>Code becomes “fat”</a:t>
            </a:r>
          </a:p>
          <a:p>
            <a:r>
              <a:rPr lang="en-NO" dirty="0"/>
              <a:t>No recursive procedures!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69749-A7D8-D144-96BA-96CF9D35F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Linking</a:t>
            </a:r>
          </a:p>
          <a:p>
            <a:pPr lvl="1"/>
            <a:r>
              <a:rPr lang="en-NO" dirty="0"/>
              <a:t>Branch to another program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C7D0-BA5F-334C-8BE7-AD2A8102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4392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8AC2-C22C-DB46-A720-9FB71B0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F60A-64E2-4D46-BAC2-2416422A50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Separate code for each function</a:t>
            </a:r>
          </a:p>
          <a:p>
            <a:pPr lvl="1"/>
            <a:r>
              <a:rPr lang="en-GB" dirty="0"/>
              <a:t>C</a:t>
            </a:r>
            <a:r>
              <a:rPr lang="en-NO" dirty="0"/>
              <a:t>aller evaluates t</a:t>
            </a:r>
            <a:r>
              <a:rPr lang="en-GB" dirty="0"/>
              <a:t>he</a:t>
            </a:r>
            <a:r>
              <a:rPr lang="en-NO" dirty="0"/>
              <a:t> arguments</a:t>
            </a:r>
          </a:p>
          <a:p>
            <a:pPr lvl="1"/>
            <a:r>
              <a:rPr lang="en-NO" dirty="0"/>
              <a:t>Pass them to the callee, with the control</a:t>
            </a:r>
          </a:p>
          <a:p>
            <a:pPr lvl="1"/>
            <a:r>
              <a:rPr lang="en-GB" dirty="0"/>
              <a:t>Callee c</a:t>
            </a:r>
            <a:r>
              <a:rPr lang="en-NO" dirty="0"/>
              <a:t>arries out the computation</a:t>
            </a:r>
          </a:p>
          <a:p>
            <a:pPr lvl="1"/>
            <a:r>
              <a:rPr lang="en-GB" dirty="0"/>
              <a:t>Callee r</a:t>
            </a:r>
            <a:r>
              <a:rPr lang="en-NO" dirty="0"/>
              <a:t>eturns a result and the control</a:t>
            </a:r>
          </a:p>
          <a:p>
            <a:pPr lvl="1"/>
            <a:endParaRPr lang="en-NO" dirty="0"/>
          </a:p>
          <a:p>
            <a:r>
              <a:rPr lang="en-NO" dirty="0"/>
              <a:t>Requires a calling convention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7FF9-8704-DF44-A844-84D918A79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3DBF-627C-AD42-914B-1EDD0E2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3801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92FE-3B80-6247-98D8-D7E97A0E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“the Call-stack”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3088-39ED-C448-83B8-8BF3255C5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Caller &amp; callee need to agree upon:</a:t>
            </a:r>
          </a:p>
          <a:p>
            <a:pPr lvl="1"/>
            <a:r>
              <a:rPr lang="en-NO" dirty="0"/>
              <a:t>Where are the arguments</a:t>
            </a:r>
          </a:p>
          <a:p>
            <a:pPr lvl="1"/>
            <a:r>
              <a:rPr lang="en-NO" dirty="0"/>
              <a:t>Where the callee should return/branch</a:t>
            </a:r>
          </a:p>
          <a:p>
            <a:pPr lvl="1"/>
            <a:r>
              <a:rPr lang="en-NO" dirty="0"/>
              <a:t>Where the calle should place the results</a:t>
            </a:r>
          </a:p>
          <a:p>
            <a:r>
              <a:rPr lang="en-NO" dirty="0"/>
              <a:t>Dedicated memory segment: the “call-stack”</a:t>
            </a:r>
          </a:p>
          <a:p>
            <a:r>
              <a:rPr lang="en-NO" dirty="0"/>
              <a:t>Requires a </a:t>
            </a:r>
            <a:r>
              <a:rPr lang="en-NO" dirty="0">
                <a:solidFill>
                  <a:schemeClr val="accent3"/>
                </a:solidFill>
              </a:rPr>
              <a:t>convention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2241-B4E7-B043-BD83-1ABBAC6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4A5C2-7895-CD48-A162-4BF1E2CEB957}"/>
              </a:ext>
            </a:extLst>
          </p:cNvPr>
          <p:cNvSpPr/>
          <p:nvPr/>
        </p:nvSpPr>
        <p:spPr>
          <a:xfrm>
            <a:off x="7961971" y="53517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19055-BC8E-F74E-B231-150F9A20083D}"/>
              </a:ext>
            </a:extLst>
          </p:cNvPr>
          <p:cNvSpPr/>
          <p:nvPr/>
        </p:nvSpPr>
        <p:spPr>
          <a:xfrm>
            <a:off x="7961970" y="44448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F21CB-71CC-5D41-A815-E5500C233585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EF61E1-4B68-5145-889C-98C469547AF7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BDB32-2184-C441-9B36-6D3AD0A1FBF0}"/>
              </a:ext>
            </a:extLst>
          </p:cNvPr>
          <p:cNvSpPr/>
          <p:nvPr/>
        </p:nvSpPr>
        <p:spPr>
          <a:xfrm>
            <a:off x="7961970" y="1743849"/>
            <a:ext cx="2274849" cy="825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D8DCB-3273-8C41-8C6F-B45E9B245B85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7BEF19-27EE-E842-80F7-CB0D8E02E9A7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9A0A1B-1EF1-6B44-A05A-1F78374731DF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158224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4785</TotalTime>
  <Words>1357</Words>
  <Application>Microsoft Macintosh PowerPoint</Application>
  <PresentationFormat>Widescreen</PresentationFormat>
  <Paragraphs>390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Procedure Calls</vt:lpstr>
      <vt:lpstr>Remember Linked Lists?</vt:lpstr>
      <vt:lpstr>Agenda</vt:lpstr>
      <vt:lpstr>Pointers</vt:lpstr>
      <vt:lpstr>RAM &amp; Pointers</vt:lpstr>
      <vt:lpstr>Procedure Calls</vt:lpstr>
      <vt:lpstr>Two Approaches</vt:lpstr>
      <vt:lpstr>Linking</vt:lpstr>
      <vt:lpstr>Introducing “the Call-stack”</vt:lpstr>
      <vt:lpstr>Convention / Caller</vt:lpstr>
      <vt:lpstr>Convention / Callee</vt:lpstr>
      <vt:lpstr>Example: n! “iterative”</vt:lpstr>
      <vt:lpstr>Slow Motion</vt:lpstr>
      <vt:lpstr>Example: n! recursive</vt:lpstr>
      <vt:lpstr>Slow Motion</vt:lpstr>
      <vt:lpstr>Dynamic Memory Allocationx</vt:lpstr>
      <vt:lpstr>Introducing the “Heap”</vt:lpstr>
      <vt:lpstr>Heap &amp; Fragmentation</vt:lpstr>
      <vt:lpstr>Finding a Free Block</vt:lpstr>
      <vt:lpstr>Recap</vt:lpstr>
      <vt:lpstr>Recap</vt:lpstr>
      <vt:lpstr>Lab Session: Bubble Sort</vt:lpstr>
      <vt:lpstr>Lab Session: Bubble Sort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Recursion</dc:title>
  <dc:creator>Franck Chauvel</dc:creator>
  <cp:lastModifiedBy>Franck Chauvel</cp:lastModifiedBy>
  <cp:revision>36</cp:revision>
  <dcterms:created xsi:type="dcterms:W3CDTF">2021-06-19T05:07:05Z</dcterms:created>
  <dcterms:modified xsi:type="dcterms:W3CDTF">2021-09-22T19:38:00Z</dcterms:modified>
</cp:coreProperties>
</file>