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5" r:id="rId3"/>
    <p:sldId id="260" r:id="rId4"/>
    <p:sldId id="263" r:id="rId5"/>
    <p:sldId id="266" r:id="rId6"/>
    <p:sldId id="271" r:id="rId7"/>
    <p:sldId id="272" r:id="rId8"/>
    <p:sldId id="273" r:id="rId9"/>
    <p:sldId id="274" r:id="rId10"/>
    <p:sldId id="267" r:id="rId11"/>
    <p:sldId id="279" r:id="rId12"/>
    <p:sldId id="277" r:id="rId13"/>
    <p:sldId id="268" r:id="rId14"/>
    <p:sldId id="270" r:id="rId15"/>
    <p:sldId id="280" r:id="rId16"/>
    <p:sldId id="282" r:id="rId17"/>
    <p:sldId id="276" r:id="rId18"/>
    <p:sldId id="278" r:id="rId19"/>
    <p:sldId id="283" r:id="rId20"/>
    <p:sldId id="281" r:id="rId21"/>
    <p:sldId id="284" r:id="rId22"/>
    <p:sldId id="289" r:id="rId23"/>
    <p:sldId id="285" r:id="rId24"/>
    <p:sldId id="286" r:id="rId25"/>
    <p:sldId id="261" r:id="rId26"/>
    <p:sldId id="288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3"/>
    <a:srgbClr val="4C576D"/>
    <a:srgbClr val="8C97AC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DE624-8A1D-2741-A6DC-5B1AEB103DB3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2D52A09-FC67-FE45-B295-7F0726C6977C}">
      <dgm:prSet/>
      <dgm:spPr/>
      <dgm:t>
        <a:bodyPr/>
        <a:lstStyle/>
        <a:p>
          <a:r>
            <a:rPr lang="en-NO" b="0" i="0" dirty="0"/>
            <a:t>Classes</a:t>
          </a:r>
          <a:endParaRPr lang="en-NO" dirty="0"/>
        </a:p>
      </dgm:t>
    </dgm:pt>
    <dgm:pt modelId="{21687557-52D1-014E-9DE4-F2894BC2EA3C}" type="parTrans" cxnId="{0701F109-E59F-3E40-B457-56123C9A9EA9}">
      <dgm:prSet/>
      <dgm:spPr/>
      <dgm:t>
        <a:bodyPr/>
        <a:lstStyle/>
        <a:p>
          <a:endParaRPr lang="en-GB"/>
        </a:p>
      </dgm:t>
    </dgm:pt>
    <dgm:pt modelId="{122CD558-EB3F-A745-B54D-F651274D5E36}" type="sibTrans" cxnId="{0701F109-E59F-3E40-B457-56123C9A9EA9}">
      <dgm:prSet/>
      <dgm:spPr/>
      <dgm:t>
        <a:bodyPr/>
        <a:lstStyle/>
        <a:p>
          <a:endParaRPr lang="en-GB"/>
        </a:p>
      </dgm:t>
    </dgm:pt>
    <dgm:pt modelId="{A5117BB6-6BB0-074C-8085-019AD1718855}">
      <dgm:prSet/>
      <dgm:spPr/>
      <dgm:t>
        <a:bodyPr/>
        <a:lstStyle/>
        <a:p>
          <a:r>
            <a:rPr lang="en-NO" b="1" dirty="0">
              <a:solidFill>
                <a:schemeClr val="accent5"/>
              </a:solidFill>
            </a:rPr>
            <a:t>Abtsract Data Types</a:t>
          </a:r>
        </a:p>
      </dgm:t>
    </dgm:pt>
    <dgm:pt modelId="{DA8DFE12-C941-5845-A8B6-546F7749F9F0}" type="parTrans" cxnId="{194E736B-CEE6-9649-8525-6D4E80A3E37F}">
      <dgm:prSet/>
      <dgm:spPr/>
      <dgm:t>
        <a:bodyPr/>
        <a:lstStyle/>
        <a:p>
          <a:endParaRPr lang="en-GB"/>
        </a:p>
      </dgm:t>
    </dgm:pt>
    <dgm:pt modelId="{43D9EF54-BFD9-2546-A517-31C70C43A283}" type="sibTrans" cxnId="{194E736B-CEE6-9649-8525-6D4E80A3E37F}">
      <dgm:prSet/>
      <dgm:spPr/>
      <dgm:t>
        <a:bodyPr/>
        <a:lstStyle/>
        <a:p>
          <a:endParaRPr lang="en-GB"/>
        </a:p>
      </dgm:t>
    </dgm:pt>
    <dgm:pt modelId="{266712C6-CDDF-5E44-86C0-93A6D16AF018}">
      <dgm:prSet/>
      <dgm:spPr/>
      <dgm:t>
        <a:bodyPr/>
        <a:lstStyle/>
        <a:p>
          <a:r>
            <a:rPr lang="en-NO" b="1" dirty="0"/>
            <a:t>Interfaces</a:t>
          </a:r>
        </a:p>
      </dgm:t>
    </dgm:pt>
    <dgm:pt modelId="{03562B69-A16C-C64A-AD54-E167C34A06BB}" type="parTrans" cxnId="{A3338D44-E08D-3249-8F60-BF4693900071}">
      <dgm:prSet/>
      <dgm:spPr/>
      <dgm:t>
        <a:bodyPr/>
        <a:lstStyle/>
        <a:p>
          <a:endParaRPr lang="en-GB"/>
        </a:p>
      </dgm:t>
    </dgm:pt>
    <dgm:pt modelId="{767F2156-792B-6A4D-AD9C-95B6939B6EB0}" type="sibTrans" cxnId="{A3338D44-E08D-3249-8F60-BF4693900071}">
      <dgm:prSet/>
      <dgm:spPr/>
      <dgm:t>
        <a:bodyPr/>
        <a:lstStyle/>
        <a:p>
          <a:endParaRPr lang="en-GB"/>
        </a:p>
      </dgm:t>
    </dgm:pt>
    <dgm:pt modelId="{DD846AB2-B4EE-3A47-82B1-BDE42FA2B17C}">
      <dgm:prSet/>
      <dgm:spPr/>
      <dgm:t>
        <a:bodyPr/>
        <a:lstStyle/>
        <a:p>
          <a:r>
            <a:rPr lang="en-NO" dirty="0"/>
            <a:t>Types</a:t>
          </a:r>
        </a:p>
      </dgm:t>
    </dgm:pt>
    <dgm:pt modelId="{8C7C87F8-DF95-364C-87AA-D3F556FA5A4E}" type="parTrans" cxnId="{83380171-5CF3-1E47-B7E3-F6C736FDBC2A}">
      <dgm:prSet/>
      <dgm:spPr/>
      <dgm:t>
        <a:bodyPr/>
        <a:lstStyle/>
        <a:p>
          <a:endParaRPr lang="en-GB"/>
        </a:p>
      </dgm:t>
    </dgm:pt>
    <dgm:pt modelId="{BB53D149-0FDE-8D41-909F-CBC4E0B2A7F9}" type="sibTrans" cxnId="{83380171-5CF3-1E47-B7E3-F6C736FDBC2A}">
      <dgm:prSet/>
      <dgm:spPr/>
      <dgm:t>
        <a:bodyPr/>
        <a:lstStyle/>
        <a:p>
          <a:endParaRPr lang="en-GB"/>
        </a:p>
      </dgm:t>
    </dgm:pt>
    <dgm:pt modelId="{E9A671E2-7344-6543-8E0B-6DA8F80EAC82}" type="pres">
      <dgm:prSet presAssocID="{89BDE624-8A1D-2741-A6DC-5B1AEB103DB3}" presName="Name0" presStyleCnt="0">
        <dgm:presLayoutVars>
          <dgm:chMax val="7"/>
          <dgm:resizeHandles val="exact"/>
        </dgm:presLayoutVars>
      </dgm:prSet>
      <dgm:spPr/>
    </dgm:pt>
    <dgm:pt modelId="{29DE32F4-EEC7-7947-98E4-839B708DA8BD}" type="pres">
      <dgm:prSet presAssocID="{89BDE624-8A1D-2741-A6DC-5B1AEB103DB3}" presName="comp1" presStyleCnt="0"/>
      <dgm:spPr/>
    </dgm:pt>
    <dgm:pt modelId="{65B517C8-92EE-6B40-9AB7-2FE169763CC2}" type="pres">
      <dgm:prSet presAssocID="{89BDE624-8A1D-2741-A6DC-5B1AEB103DB3}" presName="circle1" presStyleLbl="node1" presStyleIdx="0" presStyleCnt="4"/>
      <dgm:spPr/>
    </dgm:pt>
    <dgm:pt modelId="{C38D2CFF-F0CC-3D42-BFAA-93D5314C8CD8}" type="pres">
      <dgm:prSet presAssocID="{89BDE624-8A1D-2741-A6DC-5B1AEB103DB3}" presName="c1text" presStyleLbl="node1" presStyleIdx="0" presStyleCnt="4">
        <dgm:presLayoutVars>
          <dgm:bulletEnabled val="1"/>
        </dgm:presLayoutVars>
      </dgm:prSet>
      <dgm:spPr/>
    </dgm:pt>
    <dgm:pt modelId="{4DEF9E14-78B4-DA49-8A94-060D2EE7B266}" type="pres">
      <dgm:prSet presAssocID="{89BDE624-8A1D-2741-A6DC-5B1AEB103DB3}" presName="comp2" presStyleCnt="0"/>
      <dgm:spPr/>
    </dgm:pt>
    <dgm:pt modelId="{E9F7E632-A0CB-5E44-BA58-22070110E05F}" type="pres">
      <dgm:prSet presAssocID="{89BDE624-8A1D-2741-A6DC-5B1AEB103DB3}" presName="circle2" presStyleLbl="node1" presStyleIdx="1" presStyleCnt="4"/>
      <dgm:spPr/>
    </dgm:pt>
    <dgm:pt modelId="{5B8488AB-87E3-9F4F-BAC5-DE2E8AAE2AF9}" type="pres">
      <dgm:prSet presAssocID="{89BDE624-8A1D-2741-A6DC-5B1AEB103DB3}" presName="c2text" presStyleLbl="node1" presStyleIdx="1" presStyleCnt="4">
        <dgm:presLayoutVars>
          <dgm:bulletEnabled val="1"/>
        </dgm:presLayoutVars>
      </dgm:prSet>
      <dgm:spPr/>
    </dgm:pt>
    <dgm:pt modelId="{1B4B5804-09EB-BB44-BB9A-5921E9E04B7B}" type="pres">
      <dgm:prSet presAssocID="{89BDE624-8A1D-2741-A6DC-5B1AEB103DB3}" presName="comp3" presStyleCnt="0"/>
      <dgm:spPr/>
    </dgm:pt>
    <dgm:pt modelId="{8A1FF826-0824-5643-8664-870DAF41A35C}" type="pres">
      <dgm:prSet presAssocID="{89BDE624-8A1D-2741-A6DC-5B1AEB103DB3}" presName="circle3" presStyleLbl="node1" presStyleIdx="2" presStyleCnt="4"/>
      <dgm:spPr/>
    </dgm:pt>
    <dgm:pt modelId="{1AE61926-6187-D94F-B2CF-F9294E55070A}" type="pres">
      <dgm:prSet presAssocID="{89BDE624-8A1D-2741-A6DC-5B1AEB103DB3}" presName="c3text" presStyleLbl="node1" presStyleIdx="2" presStyleCnt="4">
        <dgm:presLayoutVars>
          <dgm:bulletEnabled val="1"/>
        </dgm:presLayoutVars>
      </dgm:prSet>
      <dgm:spPr/>
    </dgm:pt>
    <dgm:pt modelId="{FFC581F1-0954-674A-8A6B-950DF628DEF1}" type="pres">
      <dgm:prSet presAssocID="{89BDE624-8A1D-2741-A6DC-5B1AEB103DB3}" presName="comp4" presStyleCnt="0"/>
      <dgm:spPr/>
    </dgm:pt>
    <dgm:pt modelId="{D19AEE6E-3017-5C4F-8BDD-761FDADE1A22}" type="pres">
      <dgm:prSet presAssocID="{89BDE624-8A1D-2741-A6DC-5B1AEB103DB3}" presName="circle4" presStyleLbl="node1" presStyleIdx="3" presStyleCnt="4"/>
      <dgm:spPr/>
    </dgm:pt>
    <dgm:pt modelId="{493DDB13-2A8D-7B49-84BA-05C93FEF84BC}" type="pres">
      <dgm:prSet presAssocID="{89BDE624-8A1D-2741-A6DC-5B1AEB103DB3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701F109-E59F-3E40-B457-56123C9A9EA9}" srcId="{89BDE624-8A1D-2741-A6DC-5B1AEB103DB3}" destId="{52D52A09-FC67-FE45-B295-7F0726C6977C}" srcOrd="0" destOrd="0" parTransId="{21687557-52D1-014E-9DE4-F2894BC2EA3C}" sibTransId="{122CD558-EB3F-A745-B54D-F651274D5E36}"/>
    <dgm:cxn modelId="{E4D09E19-CE83-B349-848C-0C053F990400}" type="presOf" srcId="{266712C6-CDDF-5E44-86C0-93A6D16AF018}" destId="{8A1FF826-0824-5643-8664-870DAF41A35C}" srcOrd="0" destOrd="0" presId="urn:microsoft.com/office/officeart/2005/8/layout/venn2"/>
    <dgm:cxn modelId="{65BAA030-B172-0744-BE13-0ED3B53E31BF}" type="presOf" srcId="{52D52A09-FC67-FE45-B295-7F0726C6977C}" destId="{65B517C8-92EE-6B40-9AB7-2FE169763CC2}" srcOrd="0" destOrd="0" presId="urn:microsoft.com/office/officeart/2005/8/layout/venn2"/>
    <dgm:cxn modelId="{E95E2D33-9E86-8A4A-A0B6-A01E9161F7FA}" type="presOf" srcId="{DD846AB2-B4EE-3A47-82B1-BDE42FA2B17C}" destId="{493DDB13-2A8D-7B49-84BA-05C93FEF84BC}" srcOrd="1" destOrd="0" presId="urn:microsoft.com/office/officeart/2005/8/layout/venn2"/>
    <dgm:cxn modelId="{A3338D44-E08D-3249-8F60-BF4693900071}" srcId="{89BDE624-8A1D-2741-A6DC-5B1AEB103DB3}" destId="{266712C6-CDDF-5E44-86C0-93A6D16AF018}" srcOrd="2" destOrd="0" parTransId="{03562B69-A16C-C64A-AD54-E167C34A06BB}" sibTransId="{767F2156-792B-6A4D-AD9C-95B6939B6EB0}"/>
    <dgm:cxn modelId="{F3EB5C64-0E67-BA40-BE79-8E5DD856FC26}" type="presOf" srcId="{A5117BB6-6BB0-074C-8085-019AD1718855}" destId="{5B8488AB-87E3-9F4F-BAC5-DE2E8AAE2AF9}" srcOrd="1" destOrd="0" presId="urn:microsoft.com/office/officeart/2005/8/layout/venn2"/>
    <dgm:cxn modelId="{194E736B-CEE6-9649-8525-6D4E80A3E37F}" srcId="{89BDE624-8A1D-2741-A6DC-5B1AEB103DB3}" destId="{A5117BB6-6BB0-074C-8085-019AD1718855}" srcOrd="1" destOrd="0" parTransId="{DA8DFE12-C941-5845-A8B6-546F7749F9F0}" sibTransId="{43D9EF54-BFD9-2546-A517-31C70C43A283}"/>
    <dgm:cxn modelId="{83380171-5CF3-1E47-B7E3-F6C736FDBC2A}" srcId="{89BDE624-8A1D-2741-A6DC-5B1AEB103DB3}" destId="{DD846AB2-B4EE-3A47-82B1-BDE42FA2B17C}" srcOrd="3" destOrd="0" parTransId="{8C7C87F8-DF95-364C-87AA-D3F556FA5A4E}" sibTransId="{BB53D149-0FDE-8D41-909F-CBC4E0B2A7F9}"/>
    <dgm:cxn modelId="{673BCD72-0EDF-6A4C-8916-4713E5B62635}" type="presOf" srcId="{A5117BB6-6BB0-074C-8085-019AD1718855}" destId="{E9F7E632-A0CB-5E44-BA58-22070110E05F}" srcOrd="0" destOrd="0" presId="urn:microsoft.com/office/officeart/2005/8/layout/venn2"/>
    <dgm:cxn modelId="{6D731973-488E-E749-8DBD-3D4E18F6EC02}" type="presOf" srcId="{DD846AB2-B4EE-3A47-82B1-BDE42FA2B17C}" destId="{D19AEE6E-3017-5C4F-8BDD-761FDADE1A22}" srcOrd="0" destOrd="0" presId="urn:microsoft.com/office/officeart/2005/8/layout/venn2"/>
    <dgm:cxn modelId="{B76B9397-E8A8-064B-9313-BD1F8E241E94}" type="presOf" srcId="{266712C6-CDDF-5E44-86C0-93A6D16AF018}" destId="{1AE61926-6187-D94F-B2CF-F9294E55070A}" srcOrd="1" destOrd="0" presId="urn:microsoft.com/office/officeart/2005/8/layout/venn2"/>
    <dgm:cxn modelId="{0422BEAC-9F27-4B42-AB90-791BAF6DD7AB}" type="presOf" srcId="{89BDE624-8A1D-2741-A6DC-5B1AEB103DB3}" destId="{E9A671E2-7344-6543-8E0B-6DA8F80EAC82}" srcOrd="0" destOrd="0" presId="urn:microsoft.com/office/officeart/2005/8/layout/venn2"/>
    <dgm:cxn modelId="{CCF6D0CE-756B-9F4A-975E-564DD41F09B7}" type="presOf" srcId="{52D52A09-FC67-FE45-B295-7F0726C6977C}" destId="{C38D2CFF-F0CC-3D42-BFAA-93D5314C8CD8}" srcOrd="1" destOrd="0" presId="urn:microsoft.com/office/officeart/2005/8/layout/venn2"/>
    <dgm:cxn modelId="{AC9F89FE-154B-2B46-9C80-6DA760C4E541}" type="presParOf" srcId="{E9A671E2-7344-6543-8E0B-6DA8F80EAC82}" destId="{29DE32F4-EEC7-7947-98E4-839B708DA8BD}" srcOrd="0" destOrd="0" presId="urn:microsoft.com/office/officeart/2005/8/layout/venn2"/>
    <dgm:cxn modelId="{A4E8AB42-60FE-AD4B-9A29-9E3514022730}" type="presParOf" srcId="{29DE32F4-EEC7-7947-98E4-839B708DA8BD}" destId="{65B517C8-92EE-6B40-9AB7-2FE169763CC2}" srcOrd="0" destOrd="0" presId="urn:microsoft.com/office/officeart/2005/8/layout/venn2"/>
    <dgm:cxn modelId="{F4CACFF5-10E5-9644-B402-EFC811ED69B4}" type="presParOf" srcId="{29DE32F4-EEC7-7947-98E4-839B708DA8BD}" destId="{C38D2CFF-F0CC-3D42-BFAA-93D5314C8CD8}" srcOrd="1" destOrd="0" presId="urn:microsoft.com/office/officeart/2005/8/layout/venn2"/>
    <dgm:cxn modelId="{552D6EC8-D487-214E-BF15-9044E297E3DB}" type="presParOf" srcId="{E9A671E2-7344-6543-8E0B-6DA8F80EAC82}" destId="{4DEF9E14-78B4-DA49-8A94-060D2EE7B266}" srcOrd="1" destOrd="0" presId="urn:microsoft.com/office/officeart/2005/8/layout/venn2"/>
    <dgm:cxn modelId="{495273AF-F094-BB47-9898-965BC04ECCA1}" type="presParOf" srcId="{4DEF9E14-78B4-DA49-8A94-060D2EE7B266}" destId="{E9F7E632-A0CB-5E44-BA58-22070110E05F}" srcOrd="0" destOrd="0" presId="urn:microsoft.com/office/officeart/2005/8/layout/venn2"/>
    <dgm:cxn modelId="{29B82C1D-1ECB-4D49-9A86-59A0CA4CB5D9}" type="presParOf" srcId="{4DEF9E14-78B4-DA49-8A94-060D2EE7B266}" destId="{5B8488AB-87E3-9F4F-BAC5-DE2E8AAE2AF9}" srcOrd="1" destOrd="0" presId="urn:microsoft.com/office/officeart/2005/8/layout/venn2"/>
    <dgm:cxn modelId="{2CF17399-8CB9-9C41-9055-C919492BA2DB}" type="presParOf" srcId="{E9A671E2-7344-6543-8E0B-6DA8F80EAC82}" destId="{1B4B5804-09EB-BB44-BB9A-5921E9E04B7B}" srcOrd="2" destOrd="0" presId="urn:microsoft.com/office/officeart/2005/8/layout/venn2"/>
    <dgm:cxn modelId="{F0B2E634-9855-2B4A-A193-B5CFF56F8A3E}" type="presParOf" srcId="{1B4B5804-09EB-BB44-BB9A-5921E9E04B7B}" destId="{8A1FF826-0824-5643-8664-870DAF41A35C}" srcOrd="0" destOrd="0" presId="urn:microsoft.com/office/officeart/2005/8/layout/venn2"/>
    <dgm:cxn modelId="{96F026AA-2515-6F40-BA99-7B35A8E42168}" type="presParOf" srcId="{1B4B5804-09EB-BB44-BB9A-5921E9E04B7B}" destId="{1AE61926-6187-D94F-B2CF-F9294E55070A}" srcOrd="1" destOrd="0" presId="urn:microsoft.com/office/officeart/2005/8/layout/venn2"/>
    <dgm:cxn modelId="{4BFD535E-F2B9-5E42-87C3-3FE38513D661}" type="presParOf" srcId="{E9A671E2-7344-6543-8E0B-6DA8F80EAC82}" destId="{FFC581F1-0954-674A-8A6B-950DF628DEF1}" srcOrd="3" destOrd="0" presId="urn:microsoft.com/office/officeart/2005/8/layout/venn2"/>
    <dgm:cxn modelId="{AB514508-2863-D944-AFE2-F58D43E7BE1E}" type="presParOf" srcId="{FFC581F1-0954-674A-8A6B-950DF628DEF1}" destId="{D19AEE6E-3017-5C4F-8BDD-761FDADE1A22}" srcOrd="0" destOrd="0" presId="urn:microsoft.com/office/officeart/2005/8/layout/venn2"/>
    <dgm:cxn modelId="{66745055-119B-E044-8AAD-C6B193A02145}" type="presParOf" srcId="{FFC581F1-0954-674A-8A6B-950DF628DEF1}" destId="{493DDB13-2A8D-7B49-84BA-05C93FEF84B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F515-672F-A44C-A0BC-AD42A30B6239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03F5A0B2-0EF3-594F-8D6F-74761E442EB8}">
      <dgm:prSet phldrT="[Text]"/>
      <dgm:spPr/>
      <dgm:t>
        <a:bodyPr/>
        <a:lstStyle/>
        <a:p>
          <a:r>
            <a:rPr lang="en-GB" dirty="0"/>
            <a:t>Domains</a:t>
          </a:r>
        </a:p>
      </dgm:t>
    </dgm:pt>
    <dgm:pt modelId="{B612E959-E8DF-7B4E-9792-1D84C27EE1A7}" type="parTrans" cxnId="{5AB9F4C5-489F-854E-9824-52F3EC099C5C}">
      <dgm:prSet/>
      <dgm:spPr/>
      <dgm:t>
        <a:bodyPr/>
        <a:lstStyle/>
        <a:p>
          <a:endParaRPr lang="en-GB"/>
        </a:p>
      </dgm:t>
    </dgm:pt>
    <dgm:pt modelId="{21878236-D37D-F640-B2A8-B4ABDC9017F4}" type="sibTrans" cxnId="{5AB9F4C5-489F-854E-9824-52F3EC099C5C}">
      <dgm:prSet/>
      <dgm:spPr/>
      <dgm:t>
        <a:bodyPr/>
        <a:lstStyle/>
        <a:p>
          <a:endParaRPr lang="en-GB"/>
        </a:p>
      </dgm:t>
    </dgm:pt>
    <dgm:pt modelId="{9250F95F-1EFF-8646-9CD9-9C685A58117C}">
      <dgm:prSet phldrT="[Text]"/>
      <dgm:spPr/>
      <dgm:t>
        <a:bodyPr/>
        <a:lstStyle/>
        <a:p>
          <a:r>
            <a:rPr lang="en-GB" dirty="0"/>
            <a:t>Axioms</a:t>
          </a:r>
        </a:p>
      </dgm:t>
    </dgm:pt>
    <dgm:pt modelId="{0DDFB9AF-D03E-1542-ACC8-1A7819F56729}" type="parTrans" cxnId="{75A7346B-0E1B-9E46-98B5-D5840CA0213F}">
      <dgm:prSet/>
      <dgm:spPr/>
      <dgm:t>
        <a:bodyPr/>
        <a:lstStyle/>
        <a:p>
          <a:endParaRPr lang="en-GB"/>
        </a:p>
      </dgm:t>
    </dgm:pt>
    <dgm:pt modelId="{0CA09208-7141-844E-A09D-9F7281581CDB}" type="sibTrans" cxnId="{75A7346B-0E1B-9E46-98B5-D5840CA0213F}">
      <dgm:prSet/>
      <dgm:spPr/>
      <dgm:t>
        <a:bodyPr/>
        <a:lstStyle/>
        <a:p>
          <a:endParaRPr lang="en-GB"/>
        </a:p>
      </dgm:t>
    </dgm:pt>
    <dgm:pt modelId="{005FE3D4-6B50-B145-BD8B-4E8BEC15B3C8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44B480DC-F738-1943-8394-5BB74704EF5B}" type="parTrans" cxnId="{F7F975C9-0144-6346-8F4A-47B364918AEB}">
      <dgm:prSet/>
      <dgm:spPr/>
      <dgm:t>
        <a:bodyPr/>
        <a:lstStyle/>
        <a:p>
          <a:endParaRPr lang="en-GB"/>
        </a:p>
      </dgm:t>
    </dgm:pt>
    <dgm:pt modelId="{B97F85F8-D49B-A541-8532-018719568FE7}" type="sibTrans" cxnId="{F7F975C9-0144-6346-8F4A-47B364918AEB}">
      <dgm:prSet/>
      <dgm:spPr/>
      <dgm:t>
        <a:bodyPr/>
        <a:lstStyle/>
        <a:p>
          <a:endParaRPr lang="en-GB"/>
        </a:p>
      </dgm:t>
    </dgm:pt>
    <dgm:pt modelId="{A32D6B5B-D66D-8D4D-8039-1B49432A7B16}" type="pres">
      <dgm:prSet presAssocID="{C82CF515-672F-A44C-A0BC-AD42A30B6239}" presName="compositeShape" presStyleCnt="0">
        <dgm:presLayoutVars>
          <dgm:chMax val="7"/>
          <dgm:dir/>
          <dgm:resizeHandles val="exact"/>
        </dgm:presLayoutVars>
      </dgm:prSet>
      <dgm:spPr/>
    </dgm:pt>
    <dgm:pt modelId="{7E3A67C1-0AE6-FF4B-9211-D67EBC452369}" type="pres">
      <dgm:prSet presAssocID="{03F5A0B2-0EF3-594F-8D6F-74761E442EB8}" presName="circ1" presStyleLbl="vennNode1" presStyleIdx="0" presStyleCnt="3"/>
      <dgm:spPr/>
    </dgm:pt>
    <dgm:pt modelId="{517DCE31-86AE-4B4B-8D9C-491EA7497725}" type="pres">
      <dgm:prSet presAssocID="{03F5A0B2-0EF3-594F-8D6F-74761E442E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BF28D0-99CD-4B43-99FB-66F078AA7570}" type="pres">
      <dgm:prSet presAssocID="{9250F95F-1EFF-8646-9CD9-9C685A58117C}" presName="circ2" presStyleLbl="vennNode1" presStyleIdx="1" presStyleCnt="3"/>
      <dgm:spPr/>
    </dgm:pt>
    <dgm:pt modelId="{D7EB241A-9A38-EE48-B6F5-72001A4B8BC8}" type="pres">
      <dgm:prSet presAssocID="{9250F95F-1EFF-8646-9CD9-9C685A5811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8E509A-A1E4-4241-81F4-13C8B43F6A53}" type="pres">
      <dgm:prSet presAssocID="{005FE3D4-6B50-B145-BD8B-4E8BEC15B3C8}" presName="circ3" presStyleLbl="vennNode1" presStyleIdx="2" presStyleCnt="3"/>
      <dgm:spPr/>
    </dgm:pt>
    <dgm:pt modelId="{22F17BAE-40EC-DA43-9122-0B24F59572A8}" type="pres">
      <dgm:prSet presAssocID="{005FE3D4-6B50-B145-BD8B-4E8BEC15B3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3C9E106-C12C-F44A-9F8C-84FA1DEE4FEE}" type="presOf" srcId="{005FE3D4-6B50-B145-BD8B-4E8BEC15B3C8}" destId="{22F17BAE-40EC-DA43-9122-0B24F59572A8}" srcOrd="1" destOrd="0" presId="urn:microsoft.com/office/officeart/2005/8/layout/venn1"/>
    <dgm:cxn modelId="{16828015-33DE-DA40-963F-03692377BE63}" type="presOf" srcId="{9250F95F-1EFF-8646-9CD9-9C685A58117C}" destId="{DBBF28D0-99CD-4B43-99FB-66F078AA7570}" srcOrd="0" destOrd="0" presId="urn:microsoft.com/office/officeart/2005/8/layout/venn1"/>
    <dgm:cxn modelId="{4CD3C857-AA27-3B47-B91C-DC8ED5B0CA4F}" type="presOf" srcId="{C82CF515-672F-A44C-A0BC-AD42A30B6239}" destId="{A32D6B5B-D66D-8D4D-8039-1B49432A7B16}" srcOrd="0" destOrd="0" presId="urn:microsoft.com/office/officeart/2005/8/layout/venn1"/>
    <dgm:cxn modelId="{75A7346B-0E1B-9E46-98B5-D5840CA0213F}" srcId="{C82CF515-672F-A44C-A0BC-AD42A30B6239}" destId="{9250F95F-1EFF-8646-9CD9-9C685A58117C}" srcOrd="1" destOrd="0" parTransId="{0DDFB9AF-D03E-1542-ACC8-1A7819F56729}" sibTransId="{0CA09208-7141-844E-A09D-9F7281581CDB}"/>
    <dgm:cxn modelId="{A085E27E-EEEB-B449-ACD1-D6B1CF80D8B2}" type="presOf" srcId="{03F5A0B2-0EF3-594F-8D6F-74761E442EB8}" destId="{517DCE31-86AE-4B4B-8D9C-491EA7497725}" srcOrd="1" destOrd="0" presId="urn:microsoft.com/office/officeart/2005/8/layout/venn1"/>
    <dgm:cxn modelId="{4636AA87-7579-4849-9DC9-2D08A25ED4EC}" type="presOf" srcId="{9250F95F-1EFF-8646-9CD9-9C685A58117C}" destId="{D7EB241A-9A38-EE48-B6F5-72001A4B8BC8}" srcOrd="1" destOrd="0" presId="urn:microsoft.com/office/officeart/2005/8/layout/venn1"/>
    <dgm:cxn modelId="{B9DEA1BC-DBDD-6349-A5B5-C8793208B9DA}" type="presOf" srcId="{03F5A0B2-0EF3-594F-8D6F-74761E442EB8}" destId="{7E3A67C1-0AE6-FF4B-9211-D67EBC452369}" srcOrd="0" destOrd="0" presId="urn:microsoft.com/office/officeart/2005/8/layout/venn1"/>
    <dgm:cxn modelId="{5AB9F4C5-489F-854E-9824-52F3EC099C5C}" srcId="{C82CF515-672F-A44C-A0BC-AD42A30B6239}" destId="{03F5A0B2-0EF3-594F-8D6F-74761E442EB8}" srcOrd="0" destOrd="0" parTransId="{B612E959-E8DF-7B4E-9792-1D84C27EE1A7}" sibTransId="{21878236-D37D-F640-B2A8-B4ABDC9017F4}"/>
    <dgm:cxn modelId="{F7F975C9-0144-6346-8F4A-47B364918AEB}" srcId="{C82CF515-672F-A44C-A0BC-AD42A30B6239}" destId="{005FE3D4-6B50-B145-BD8B-4E8BEC15B3C8}" srcOrd="2" destOrd="0" parTransId="{44B480DC-F738-1943-8394-5BB74704EF5B}" sibTransId="{B97F85F8-D49B-A541-8532-018719568FE7}"/>
    <dgm:cxn modelId="{A26362E9-7BEC-5D49-9C97-55AE4170D3E8}" type="presOf" srcId="{005FE3D4-6B50-B145-BD8B-4E8BEC15B3C8}" destId="{D08E509A-A1E4-4241-81F4-13C8B43F6A53}" srcOrd="0" destOrd="0" presId="urn:microsoft.com/office/officeart/2005/8/layout/venn1"/>
    <dgm:cxn modelId="{459A6476-0201-8E4D-923C-CAB949231675}" type="presParOf" srcId="{A32D6B5B-D66D-8D4D-8039-1B49432A7B16}" destId="{7E3A67C1-0AE6-FF4B-9211-D67EBC452369}" srcOrd="0" destOrd="0" presId="urn:microsoft.com/office/officeart/2005/8/layout/venn1"/>
    <dgm:cxn modelId="{AF27F2C6-A5DD-E240-B7CE-3E435185C205}" type="presParOf" srcId="{A32D6B5B-D66D-8D4D-8039-1B49432A7B16}" destId="{517DCE31-86AE-4B4B-8D9C-491EA7497725}" srcOrd="1" destOrd="0" presId="urn:microsoft.com/office/officeart/2005/8/layout/venn1"/>
    <dgm:cxn modelId="{30A99CBF-9BEE-2648-92A7-D639F429D21B}" type="presParOf" srcId="{A32D6B5B-D66D-8D4D-8039-1B49432A7B16}" destId="{DBBF28D0-99CD-4B43-99FB-66F078AA7570}" srcOrd="2" destOrd="0" presId="urn:microsoft.com/office/officeart/2005/8/layout/venn1"/>
    <dgm:cxn modelId="{72698CA4-E4F5-B944-A51A-2B0803087B6A}" type="presParOf" srcId="{A32D6B5B-D66D-8D4D-8039-1B49432A7B16}" destId="{D7EB241A-9A38-EE48-B6F5-72001A4B8BC8}" srcOrd="3" destOrd="0" presId="urn:microsoft.com/office/officeart/2005/8/layout/venn1"/>
    <dgm:cxn modelId="{22528643-D01E-1D49-AB9D-BEC55EE794EE}" type="presParOf" srcId="{A32D6B5B-D66D-8D4D-8039-1B49432A7B16}" destId="{D08E509A-A1E4-4241-81F4-13C8B43F6A53}" srcOrd="4" destOrd="0" presId="urn:microsoft.com/office/officeart/2005/8/layout/venn1"/>
    <dgm:cxn modelId="{BEF0CEB1-9924-3D49-AEF6-F3021F6FC5F7}" type="presParOf" srcId="{A32D6B5B-D66D-8D4D-8039-1B49432A7B16}" destId="{22F17BAE-40EC-DA43-9122-0B24F59572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17C8-92EE-6B40-9AB7-2FE169763CC2}">
      <dsp:nvSpPr>
        <dsp:cNvPr id="0" name=""/>
        <dsp:cNvSpPr/>
      </dsp:nvSpPr>
      <dsp:spPr>
        <a:xfrm>
          <a:off x="1072010" y="0"/>
          <a:ext cx="5389269" cy="5389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0" i="0" kern="1200" dirty="0"/>
            <a:t>Classes</a:t>
          </a:r>
          <a:endParaRPr lang="en-NO" sz="1600" kern="1200" dirty="0"/>
        </a:p>
      </dsp:txBody>
      <dsp:txXfrm>
        <a:off x="3013225" y="269463"/>
        <a:ext cx="1506839" cy="808390"/>
      </dsp:txXfrm>
    </dsp:sp>
    <dsp:sp modelId="{E9F7E632-A0CB-5E44-BA58-22070110E05F}">
      <dsp:nvSpPr>
        <dsp:cNvPr id="0" name=""/>
        <dsp:cNvSpPr/>
      </dsp:nvSpPr>
      <dsp:spPr>
        <a:xfrm>
          <a:off x="1610937" y="1077853"/>
          <a:ext cx="4311415" cy="43114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1" kern="1200" dirty="0">
              <a:solidFill>
                <a:schemeClr val="accent5"/>
              </a:solidFill>
            </a:rPr>
            <a:t>Abtsract Data Types</a:t>
          </a:r>
        </a:p>
      </dsp:txBody>
      <dsp:txXfrm>
        <a:off x="3013225" y="1336538"/>
        <a:ext cx="1506839" cy="776054"/>
      </dsp:txXfrm>
    </dsp:sp>
    <dsp:sp modelId="{8A1FF826-0824-5643-8664-870DAF41A35C}">
      <dsp:nvSpPr>
        <dsp:cNvPr id="0" name=""/>
        <dsp:cNvSpPr/>
      </dsp:nvSpPr>
      <dsp:spPr>
        <a:xfrm>
          <a:off x="2149864" y="2155707"/>
          <a:ext cx="3233561" cy="32335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1" kern="1200" dirty="0"/>
            <a:t>Interfaces</a:t>
          </a:r>
        </a:p>
      </dsp:txBody>
      <dsp:txXfrm>
        <a:off x="3013225" y="2398224"/>
        <a:ext cx="1506839" cy="727551"/>
      </dsp:txXfrm>
    </dsp:sp>
    <dsp:sp modelId="{D19AEE6E-3017-5C4F-8BDD-761FDADE1A22}">
      <dsp:nvSpPr>
        <dsp:cNvPr id="0" name=""/>
        <dsp:cNvSpPr/>
      </dsp:nvSpPr>
      <dsp:spPr>
        <a:xfrm>
          <a:off x="2688791" y="3233561"/>
          <a:ext cx="2155707" cy="21557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kern="1200" dirty="0"/>
            <a:t>Types</a:t>
          </a:r>
        </a:p>
      </dsp:txBody>
      <dsp:txXfrm>
        <a:off x="3004487" y="3772488"/>
        <a:ext cx="1524315" cy="1077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67C1-0AE6-FF4B-9211-D67EBC452369}">
      <dsp:nvSpPr>
        <dsp:cNvPr id="0" name=""/>
        <dsp:cNvSpPr/>
      </dsp:nvSpPr>
      <dsp:spPr>
        <a:xfrm>
          <a:off x="2858874" y="74774"/>
          <a:ext cx="3589159" cy="35891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Domains</a:t>
          </a:r>
        </a:p>
      </dsp:txBody>
      <dsp:txXfrm>
        <a:off x="3337429" y="702877"/>
        <a:ext cx="2632050" cy="1615121"/>
      </dsp:txXfrm>
    </dsp:sp>
    <dsp:sp modelId="{DBBF28D0-99CD-4B43-99FB-66F078AA7570}">
      <dsp:nvSpPr>
        <dsp:cNvPr id="0" name=""/>
        <dsp:cNvSpPr/>
      </dsp:nvSpPr>
      <dsp:spPr>
        <a:xfrm>
          <a:off x="4153963" y="2317999"/>
          <a:ext cx="3589159" cy="358915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Axioms</a:t>
          </a:r>
        </a:p>
      </dsp:txBody>
      <dsp:txXfrm>
        <a:off x="5251647" y="3245198"/>
        <a:ext cx="2153495" cy="1974037"/>
      </dsp:txXfrm>
    </dsp:sp>
    <dsp:sp modelId="{D08E509A-A1E4-4241-81F4-13C8B43F6A53}">
      <dsp:nvSpPr>
        <dsp:cNvPr id="0" name=""/>
        <dsp:cNvSpPr/>
      </dsp:nvSpPr>
      <dsp:spPr>
        <a:xfrm>
          <a:off x="1563786" y="2317999"/>
          <a:ext cx="3589159" cy="358915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Operations</a:t>
          </a:r>
        </a:p>
      </dsp:txBody>
      <dsp:txXfrm>
        <a:off x="1901765" y="3245198"/>
        <a:ext cx="2153495" cy="197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15/09/2021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ue_of_Buying_FF28_Ticket_Booklets_in_Expo_Dome_20160827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018&amp;picture=gold-coin-stack&amp;lar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Introduction to Abstract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4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A90D-B9E7-F744-98AB-273CA175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4411717" cy="3686326"/>
          </a:xfrm>
        </p:spPr>
        <p:txBody>
          <a:bodyPr/>
          <a:lstStyle/>
          <a:p>
            <a:r>
              <a:rPr lang="en-NO" dirty="0"/>
              <a:t>Abstract Data Types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D07D5B-C417-A846-A97A-A98A0E867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6049038"/>
              </p:ext>
            </p:extLst>
          </p:nvPr>
        </p:nvGraphicFramePr>
        <p:xfrm>
          <a:off x="4855779" y="734365"/>
          <a:ext cx="7533290" cy="538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CB459-B946-9646-87DB-7F8D5204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730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2F629-F4AE-8C4B-A35C-F0EE7E6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59"/>
            <a:ext cx="3197772" cy="3717857"/>
          </a:xfrm>
        </p:spPr>
        <p:txBody>
          <a:bodyPr/>
          <a:lstStyle/>
          <a:p>
            <a:r>
              <a:rPr lang="en-NO" dirty="0"/>
              <a:t>What’s in an ADT?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8AE02-7469-E24D-B574-17462CF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D295E4-9BCF-A14A-B147-B92FA387E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30734"/>
              </p:ext>
            </p:extLst>
          </p:nvPr>
        </p:nvGraphicFramePr>
        <p:xfrm>
          <a:off x="3578772" y="315310"/>
          <a:ext cx="9306909" cy="598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CBEB-6653-6D46-904A-208E669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Domains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2C8B2-E32A-754B-A8D3-32D3F28A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Item:</a:t>
            </a:r>
            <a:br>
              <a:rPr lang="en-NO" dirty="0"/>
            </a:br>
            <a:r>
              <a:rPr lang="en-NO" dirty="0"/>
              <a:t>	the set of all possible items we will store on a stack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Stack:</a:t>
            </a:r>
            <a:br>
              <a:rPr lang="en-NO" dirty="0"/>
            </a:br>
            <a:r>
              <a:rPr lang="en-NO" dirty="0"/>
              <a:t>	the set of all possible stacks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Boolean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Integers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Errors &amp;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24E-BE71-2D48-AC8E-5787AAD5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991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EEEC-58EF-6944-A83B-8DBCA927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AA570-0A1E-BF41-B6E4-FE54712D9C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2657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nb-NO" sz="2800" dirty="0"/>
                  <a:t>Creators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sz="2400" i="1" smtClean="0">
                        <a:latin typeface="Cambria Math" panose="02040503050406030204" pitchFamily="18" charset="0"/>
                      </a:rPr>
                      <m:t>: ∅→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𝑆𝑡𝑎𝑐𝑘</m:t>
                    </m:r>
                  </m:oMath>
                </a14:m>
                <a:endParaRPr lang="nb-NO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nb-NO" sz="2400" i="1" dirty="0">
                  <a:latin typeface="Cambria Math" panose="02040503050406030204" pitchFamily="18" charset="0"/>
                </a:endParaRPr>
              </a:p>
              <a:p>
                <a:r>
                  <a:rPr lang="nb-NO" sz="2800" dirty="0" err="1"/>
                  <a:t>Modifiers</a:t>
                </a:r>
                <a:endParaRPr lang="nb-NO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𝑆𝑡𝑎𝑐𝑘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NO" sz="2400" dirty="0"/>
              </a:p>
              <a:p>
                <a:pPr lvl="1"/>
                <a:endParaRPr lang="en-NO" sz="2400" dirty="0"/>
              </a:p>
              <a:p>
                <a:r>
                  <a:rPr lang="nb-NO" sz="2800" dirty="0" err="1"/>
                  <a:t>Observers</a:t>
                </a:r>
                <a:endParaRPr lang="nb-NO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𝑖𝑠𝐸𝑚𝑝𝑡𝑦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</m:oMath>
                </a14:m>
                <a:endParaRPr lang="en-NO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AA570-0A1E-BF41-B6E4-FE54712D9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26575"/>
                <a:ext cx="10515600" cy="4351338"/>
              </a:xfrm>
              <a:blipFill>
                <a:blip r:embed="rId2"/>
                <a:stretch>
                  <a:fillRect l="-965" t="-2332" b="-23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B055-CABB-E743-939E-A9B8770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98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27D-D0CA-5141-93BE-6154D3B5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9B955F-665B-7347-97C7-F5F31F8A90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949923"/>
                  </p:ext>
                </p:extLst>
              </p:nvPr>
            </p:nvGraphicFramePr>
            <p:xfrm>
              <a:off x="838200" y="1546288"/>
              <a:ext cx="10515600" cy="36236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34468198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92773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NO" b="1" dirty="0"/>
                            <a:t>Formalization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33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𝐸𝑟𝑟𝑜𝑟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38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𝐸𝑟𝑟𝑜𝑟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80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An empty stack has no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123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Pop </a:t>
                          </a:r>
                          <a:r>
                            <a:rPr lang="nb-NO" dirty="0" err="1"/>
                            <a:t>removes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last element </a:t>
                          </a:r>
                          <a:r>
                            <a:rPr lang="nb-NO" dirty="0" err="1"/>
                            <a:t>pushed</a:t>
                          </a:r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363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Top returns the last element pushed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955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ush increases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1034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Pop decreases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 ¬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534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9B955F-665B-7347-97C7-F5F31F8A90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949923"/>
                  </p:ext>
                </p:extLst>
              </p:nvPr>
            </p:nvGraphicFramePr>
            <p:xfrm>
              <a:off x="838200" y="1546288"/>
              <a:ext cx="10515600" cy="36236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34468198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92773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NO" b="1" dirty="0"/>
                            <a:t>Formalization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33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103333" r="-242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38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210345" r="-24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0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An empty stack has no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10345" r="-24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23003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Pop </a:t>
                          </a:r>
                          <a:r>
                            <a:rPr lang="nb-NO" dirty="0" err="1"/>
                            <a:t>removes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last element </a:t>
                          </a:r>
                          <a:r>
                            <a:rPr lang="nb-NO" dirty="0" err="1"/>
                            <a:t>pushed</a:t>
                          </a:r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71875" r="-242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5363332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Top returns the last element pushed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471875" r="-242" b="-3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955935"/>
                      </a:ext>
                    </a:extLst>
                  </a:tr>
                  <a:tr h="6691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ush increases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45283" r="-242" b="-1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034438"/>
                      </a:ext>
                    </a:extLst>
                  </a:tr>
                  <a:tr h="66910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Pop decreases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445283" r="-242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534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6578-97F5-D243-A2B4-29018A65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707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1BE7-5E54-BD42-8E62-EF32AFEA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2808961"/>
            <a:ext cx="3781097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Why Does it Matters?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09FA-C6F8-5A43-B96B-B173B507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6E717A-4DF4-2946-8FA2-DAF64C0D3440}"/>
              </a:ext>
            </a:extLst>
          </p:cNvPr>
          <p:cNvSpPr/>
          <p:nvPr/>
        </p:nvSpPr>
        <p:spPr>
          <a:xfrm>
            <a:off x="7551683" y="2949501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Design-by-Contract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A54282-6EFA-3947-8E3E-757F8C57B1E7}"/>
              </a:ext>
            </a:extLst>
          </p:cNvPr>
          <p:cNvSpPr/>
          <p:nvPr/>
        </p:nvSpPr>
        <p:spPr>
          <a:xfrm>
            <a:off x="6096000" y="4252784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Software</a:t>
            </a:r>
          </a:p>
          <a:p>
            <a:pPr algn="ctr"/>
            <a:r>
              <a:rPr lang="en-NO" dirty="0"/>
              <a:t>Testing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2DCC43-96CC-9E45-B635-2BCEA2FCC289}"/>
              </a:ext>
            </a:extLst>
          </p:cNvPr>
          <p:cNvSpPr/>
          <p:nvPr/>
        </p:nvSpPr>
        <p:spPr>
          <a:xfrm>
            <a:off x="9177772" y="1646218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Correctness</a:t>
            </a:r>
          </a:p>
          <a:p>
            <a:pPr algn="ctr"/>
            <a:r>
              <a:rPr lang="en-NO" dirty="0"/>
              <a:t>Proofs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8F051F-9F6A-8943-9996-CBBBDA66D8D5}"/>
              </a:ext>
            </a:extLst>
          </p:cNvPr>
          <p:cNvCxnSpPr>
            <a:cxnSpLocks/>
          </p:cNvCxnSpPr>
          <p:nvPr/>
        </p:nvCxnSpPr>
        <p:spPr>
          <a:xfrm>
            <a:off x="5265683" y="5533697"/>
            <a:ext cx="6088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027219-10C3-854F-AD86-95694B3F77E3}"/>
              </a:ext>
            </a:extLst>
          </p:cNvPr>
          <p:cNvSpPr txBox="1"/>
          <p:nvPr/>
        </p:nvSpPr>
        <p:spPr>
          <a:xfrm>
            <a:off x="9931616" y="567094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confidence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E88986-5FD3-1341-BF57-C2DD671F69F0}"/>
              </a:ext>
            </a:extLst>
          </p:cNvPr>
          <p:cNvCxnSpPr>
            <a:cxnSpLocks/>
          </p:cNvCxnSpPr>
          <p:nvPr/>
        </p:nvCxnSpPr>
        <p:spPr>
          <a:xfrm flipV="1">
            <a:off x="5734709" y="1324302"/>
            <a:ext cx="2" cy="457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63C72B-DC76-7543-82A2-3123549E291E}"/>
              </a:ext>
            </a:extLst>
          </p:cNvPr>
          <p:cNvSpPr txBox="1"/>
          <p:nvPr/>
        </p:nvSpPr>
        <p:spPr>
          <a:xfrm rot="16200000">
            <a:off x="4966097" y="1720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50835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EF06-3B39-4042-BEE8-251C7F33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Correctness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CE25F-33F4-A044-BADA-2C8CD4F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8C40836-E091-744D-8BE4-E4BCC094C83A}"/>
              </a:ext>
            </a:extLst>
          </p:cNvPr>
          <p:cNvSpPr/>
          <p:nvPr/>
        </p:nvSpPr>
        <p:spPr>
          <a:xfrm>
            <a:off x="838200" y="1951147"/>
            <a:ext cx="4821621" cy="4587765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0158EEEF-C9E0-D842-9897-A18D7CFA1B53}"/>
              </a:ext>
            </a:extLst>
          </p:cNvPr>
          <p:cNvSpPr/>
          <p:nvPr/>
        </p:nvSpPr>
        <p:spPr>
          <a:xfrm>
            <a:off x="1089737" y="2575131"/>
            <a:ext cx="3339663" cy="2853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Specification </a:t>
            </a:r>
          </a:p>
          <a:p>
            <a:pPr algn="ctr"/>
            <a:r>
              <a:rPr lang="en-NO" dirty="0"/>
              <a:t>(contract)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575FB-E579-3B43-A13B-C37F24DE68E1}"/>
              </a:ext>
            </a:extLst>
          </p:cNvPr>
          <p:cNvSpPr txBox="1"/>
          <p:nvPr/>
        </p:nvSpPr>
        <p:spPr>
          <a:xfrm>
            <a:off x="3219467" y="2812853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correct</a:t>
            </a:r>
          </a:p>
          <a:p>
            <a:pPr algn="r"/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  <a:p>
            <a:pPr algn="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endParaRPr lang="en-N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86FD00C-14DF-314B-BF3E-727D011A552F}"/>
              </a:ext>
            </a:extLst>
          </p:cNvPr>
          <p:cNvSpPr/>
          <p:nvPr/>
        </p:nvSpPr>
        <p:spPr>
          <a:xfrm>
            <a:off x="6834353" y="1951146"/>
            <a:ext cx="4821621" cy="458776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BECCB1D-5C5B-6B41-97E8-423C0A197DDC}"/>
              </a:ext>
            </a:extLst>
          </p:cNvPr>
          <p:cNvSpPr/>
          <p:nvPr/>
        </p:nvSpPr>
        <p:spPr>
          <a:xfrm>
            <a:off x="6458220" y="2575131"/>
            <a:ext cx="3339663" cy="2853432"/>
          </a:xfrm>
          <a:prstGeom prst="triangle">
            <a:avLst/>
          </a:prstGeom>
          <a:solidFill>
            <a:schemeClr val="accent1">
              <a:alpha val="49035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Specification </a:t>
            </a:r>
          </a:p>
          <a:p>
            <a:pPr algn="ctr"/>
            <a:r>
              <a:rPr lang="en-NO" dirty="0"/>
              <a:t>(contract)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F2046-E418-6441-BB69-5987D623121B}"/>
              </a:ext>
            </a:extLst>
          </p:cNvPr>
          <p:cNvSpPr txBox="1"/>
          <p:nvPr/>
        </p:nvSpPr>
        <p:spPr>
          <a:xfrm>
            <a:off x="9077430" y="2812853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NO" b="1" dirty="0">
                <a:solidFill>
                  <a:schemeClr val="accent5">
                    <a:lumMod val="50000"/>
                  </a:schemeClr>
                </a:solidFill>
              </a:rPr>
              <a:t>rroneous</a:t>
            </a:r>
          </a:p>
          <a:p>
            <a:pPr algn="r"/>
            <a:r>
              <a:rPr lang="en-NO" b="1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  <a:p>
            <a:pPr algn="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product</a:t>
            </a:r>
            <a:endParaRPr lang="en-NO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3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9C79-8361-004F-988A-1C628B31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Design-by-contract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2367E-B9B9-3544-99E7-71CAE561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5497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</a:t>
            </a:r>
            <a:r>
              <a:rPr lang="en-NO" dirty="0"/>
              <a:t>ethods pre-conditions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rue before the method run</a:t>
            </a:r>
          </a:p>
          <a:p>
            <a:pPr lvl="1"/>
            <a:endParaRPr lang="en-NO" dirty="0"/>
          </a:p>
          <a:p>
            <a:r>
              <a:rPr lang="en-NO" dirty="0"/>
              <a:t>Methods post-conditions</a:t>
            </a:r>
          </a:p>
          <a:p>
            <a:pPr lvl="1"/>
            <a:r>
              <a:rPr lang="en-NO" dirty="0"/>
              <a:t>True once the method has run</a:t>
            </a:r>
          </a:p>
          <a:p>
            <a:pPr lvl="1"/>
            <a:endParaRPr lang="en-NO" dirty="0"/>
          </a:p>
          <a:p>
            <a:r>
              <a:rPr lang="en-NO" dirty="0"/>
              <a:t>Classes invariants</a:t>
            </a:r>
          </a:p>
          <a:p>
            <a:pPr lvl="1"/>
            <a:r>
              <a:rPr lang="en-NO" dirty="0"/>
              <a:t>True before and after the methods</a:t>
            </a:r>
          </a:p>
          <a:p>
            <a:pPr lvl="1"/>
            <a:endParaRPr lang="en-NO" dirty="0"/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4C4830-97A6-CE43-B1C9-E071797A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792" y="1825625"/>
            <a:ext cx="6779173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pop()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previousLength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.isEmpty</a:t>
            </a:r>
            <a:r>
              <a:rPr lang="en-GB" sz="1400" kern="150" dirty="0">
                <a:solidFill>
                  <a:srgbClr val="5E81A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IllegalStateException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"Cannot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'pop’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empty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stack!"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.top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.length-1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previousLength-1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"Invalid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pop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behaviour"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</a:p>
          <a:p>
            <a:pPr marL="0" indent="0">
              <a:buNone/>
            </a:pPr>
            <a:endParaRPr lang="en-NO" sz="1400" kern="150" dirty="0">
              <a:solidFill>
                <a:srgbClr val="4C576D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top;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95B9-0915-2945-8D62-3AAF2135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37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F7B-9E6D-ED47-8E41-70EFF254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BCD9-C58C-9D4F-8B2F-9D9E011E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2628" cy="4351338"/>
          </a:xfrm>
        </p:spPr>
        <p:txBody>
          <a:bodyPr anchor="ctr">
            <a:normAutofit lnSpcReduction="10000"/>
          </a:bodyPr>
          <a:lstStyle/>
          <a:p>
            <a:r>
              <a:rPr lang="en-NO" dirty="0"/>
              <a:t>Tests target axioms</a:t>
            </a:r>
          </a:p>
          <a:p>
            <a:endParaRPr lang="en-NO" dirty="0"/>
          </a:p>
          <a:p>
            <a:r>
              <a:rPr lang="en-NO" dirty="0"/>
              <a:t>Arrange/Act/Assert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Tests only show the presence of bugs, never their abscence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9000-6D82-994D-A151-FD8263B1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828" y="1825625"/>
            <a:ext cx="7157544" cy="4351338"/>
          </a:xfrm>
          <a:solidFill>
            <a:schemeClr val="bg2"/>
          </a:solidFill>
        </p:spPr>
        <p:txBody>
          <a:bodyPr tIns="90000" bIns="90000" anchor="ctr">
            <a:normAutofit lnSpcReduction="10000"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@Test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testPopDecreasesSize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Arrange</a:t>
            </a:r>
            <a:endParaRPr lang="en-NO" sz="2000" kern="150" dirty="0">
              <a:solidFill>
                <a:schemeClr val="bg1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Integer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Integer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stack.push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stack.push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stack.pop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 </a:t>
            </a:r>
            <a:r>
              <a:rPr lang="en-GB" sz="2000" kern="15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Act</a:t>
            </a:r>
            <a:endParaRPr lang="en-NO" sz="2000" kern="150" dirty="0">
              <a:solidFill>
                <a:schemeClr val="bg1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assertEquals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stack.size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1E33A-BB96-D04C-9677-81F0E80B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9448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/>
          <a:lstStyle/>
          <a:p>
            <a:r>
              <a:rPr lang="en-NO" dirty="0"/>
              <a:t>Queues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187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752229" y="2387248"/>
            <a:ext cx="1068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((15 * 3) / 2) – ((1 + 4) * 3) + 2)”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D286-F013-6B48-A6DA-C4B6FCE133B3}"/>
              </a:ext>
            </a:extLst>
          </p:cNvPr>
          <p:cNvSpPr txBox="1"/>
          <p:nvPr/>
        </p:nvSpPr>
        <p:spPr>
          <a:xfrm>
            <a:off x="4402858" y="4217911"/>
            <a:ext cx="6950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—How can we possibly interpret this?</a:t>
            </a:r>
          </a:p>
          <a:p>
            <a:r>
              <a:rPr lang="en-NO" sz="2800" dirty="0">
                <a:latin typeface="Montserrat" pitchFamily="2" charset="77"/>
              </a:rPr>
              <a:t>—Using a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stack</a:t>
            </a:r>
            <a:r>
              <a:rPr lang="en-NO" sz="2800" dirty="0">
                <a:latin typeface="Montserrat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38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6000-F6F5-B742-8CEE-117F495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5700-47F4-C24F-B89D-2B47A95C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9884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create()</a:t>
            </a:r>
          </a:p>
          <a:p>
            <a:pPr marL="457200" lvl="1" indent="0">
              <a:buNone/>
            </a:pPr>
            <a:r>
              <a:rPr lang="en-GB" dirty="0"/>
              <a:t>C</a:t>
            </a:r>
            <a:r>
              <a:rPr lang="en-NO" dirty="0"/>
              <a:t>reate a new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enqueue(item)</a:t>
            </a:r>
          </a:p>
          <a:p>
            <a:pPr marL="457200" lvl="1" indent="0">
              <a:buNone/>
            </a:pPr>
            <a:r>
              <a:rPr lang="en-GB" dirty="0"/>
              <a:t>A</a:t>
            </a:r>
            <a:r>
              <a:rPr lang="en-NO" dirty="0"/>
              <a:t>dd a new item at the back of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dequeue(): item</a:t>
            </a:r>
          </a:p>
          <a:p>
            <a:pPr marL="457200" lvl="1" indent="0">
              <a:buNone/>
            </a:pPr>
            <a:r>
              <a:rPr lang="en-GB" dirty="0"/>
              <a:t>R</a:t>
            </a:r>
            <a:r>
              <a:rPr lang="en-NO" dirty="0"/>
              <a:t>emove the item in front of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size()</a:t>
            </a:r>
          </a:p>
          <a:p>
            <a:pPr marL="457200" lvl="1" indent="0">
              <a:buNone/>
            </a:pPr>
            <a:r>
              <a:rPr lang="en-GB" dirty="0"/>
              <a:t>R</a:t>
            </a:r>
            <a:r>
              <a:rPr lang="en-NO" dirty="0"/>
              <a:t>eturns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E5CDF-ACFD-0149-B36E-2FD1A45A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308D-6874-4644-9436-209BA41E2375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1FC53-A074-AB48-AE5A-C3BACD1B845B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730B8-99E1-1141-92F8-5BA0DE002AEF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FA3B0-8D7B-9943-96D9-D9C6F2C43D9D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6643B-D5F2-B449-9842-DF770A3F8EA1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3999D8F-FF6A-3848-A29A-70E6DDE162F5}"/>
              </a:ext>
            </a:extLst>
          </p:cNvPr>
          <p:cNvCxnSpPr>
            <a:stCxn id="9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D12FE-C5CC-6749-A7C5-C7A326839C3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1E0A8-FE62-4948-8326-BC91D2D36B66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08B7-F285-1E4B-81C3-30D7F8D20FCA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56676A-C5C5-574F-AEE5-D1460653CFB5}"/>
              </a:ext>
            </a:extLst>
          </p:cNvPr>
          <p:cNvSpPr txBox="1"/>
          <p:nvPr/>
        </p:nvSpPr>
        <p:spPr>
          <a:xfrm>
            <a:off x="9884436" y="3808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F7C35-3EF2-1D4B-A4F4-3E0FCDB5E577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901BA-E41A-C248-8AE0-F148612CECA7}"/>
              </a:ext>
            </a:extLst>
          </p:cNvPr>
          <p:cNvCxnSpPr>
            <a:stCxn id="15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0197BC-6E0B-E44B-BDDA-977502A22F9A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71FA29-DC88-D445-B12F-A34135A557F2}"/>
              </a:ext>
            </a:extLst>
          </p:cNvPr>
          <p:cNvCxnSpPr>
            <a:stCxn id="17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7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45-5E22-FB48-998E-DAC63F3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would you implement a queue?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BE5A2-1DF8-C347-9C35-90AA91CFE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Linked list or Array?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BB52-87F7-7B40-BE93-185E712F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383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838200" y="3643024"/>
            <a:ext cx="1068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((15 * 3) / 2) – ((1 + 4) * 3) + 2)”</a:t>
            </a:r>
          </a:p>
        </p:txBody>
      </p:sp>
    </p:spTree>
    <p:extLst>
      <p:ext uri="{BB962C8B-B14F-4D97-AF65-F5344CB8AC3E}">
        <p14:creationId xmlns:p14="http://schemas.microsoft.com/office/powerpoint/2010/main" val="378645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98746-B33A-2E46-9069-CD94189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EB05A-FBAC-CB44-9CC3-18E5AAF8D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Specification vs. implementation</a:t>
            </a:r>
          </a:p>
          <a:p>
            <a:pPr lvl="1"/>
            <a:r>
              <a:rPr lang="en-NO" dirty="0"/>
              <a:t>Domains + operations + axioms</a:t>
            </a:r>
          </a:p>
          <a:p>
            <a:pPr lvl="1"/>
            <a:endParaRPr lang="en-NO" dirty="0"/>
          </a:p>
          <a:p>
            <a:r>
              <a:rPr lang="en-NO" dirty="0"/>
              <a:t>Many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tacks, queues, lists, interval, numbers, wallet, etc.</a:t>
            </a:r>
          </a:p>
          <a:p>
            <a:pPr lvl="1"/>
            <a:endParaRPr lang="en-NO" dirty="0"/>
          </a:p>
          <a:p>
            <a:r>
              <a:rPr lang="en-NO" dirty="0"/>
              <a:t>Correctness!</a:t>
            </a:r>
          </a:p>
          <a:p>
            <a:endParaRPr lang="en-NO" dirty="0"/>
          </a:p>
          <a:p>
            <a:r>
              <a:rPr lang="en-NO" dirty="0"/>
              <a:t>Foundation for OOP</a:t>
            </a:r>
          </a:p>
          <a:p>
            <a:pPr lvl="1"/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270BD-FE08-8C45-8D2C-E69CF520D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Stacks</a:t>
            </a:r>
          </a:p>
          <a:p>
            <a:pPr lvl="1"/>
            <a:r>
              <a:rPr lang="en-NO" dirty="0"/>
              <a:t>LIFO</a:t>
            </a:r>
          </a:p>
          <a:p>
            <a:pPr lvl="2"/>
            <a:r>
              <a:rPr lang="en-NO" dirty="0"/>
              <a:t>Last in, first out</a:t>
            </a:r>
          </a:p>
          <a:p>
            <a:pPr lvl="1"/>
            <a:endParaRPr lang="en-NO" dirty="0"/>
          </a:p>
          <a:p>
            <a:r>
              <a:rPr lang="en-NO" dirty="0"/>
              <a:t>Queues</a:t>
            </a:r>
          </a:p>
          <a:p>
            <a:pPr lvl="1"/>
            <a:r>
              <a:rPr lang="en-NO" dirty="0"/>
              <a:t>FIFO</a:t>
            </a:r>
          </a:p>
          <a:p>
            <a:pPr lvl="2"/>
            <a:r>
              <a:rPr lang="en-NO" dirty="0"/>
              <a:t>First in, first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BB36-BD10-7448-B950-558982F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06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77-58FC-D646-B37F-BD25779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Suggested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15B8-B324-5D44-9055-85DD7CE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53620-BA8A-904A-89BA-A43FBAAD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16" y="1683553"/>
            <a:ext cx="2298695" cy="3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739EC-11DE-0F44-83B3-57CAC924404D}"/>
              </a:ext>
            </a:extLst>
          </p:cNvPr>
          <p:cNvSpPr txBox="1"/>
          <p:nvPr/>
        </p:nvSpPr>
        <p:spPr>
          <a:xfrm>
            <a:off x="7067116" y="4879022"/>
            <a:ext cx="3137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B. Meyer. </a:t>
            </a:r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Abstract Data Types (Chap 6)</a:t>
            </a:r>
            <a:r>
              <a:rPr lang="en-NO" b="1" dirty="0">
                <a:latin typeface="Montserrat" pitchFamily="2" charset="77"/>
              </a:rPr>
              <a:t> </a:t>
            </a:r>
            <a:r>
              <a:rPr lang="en-NO" dirty="0">
                <a:latin typeface="Montserrat" pitchFamily="2" charset="77"/>
              </a:rPr>
              <a:t>in “Object-oriented software construction”. </a:t>
            </a:r>
            <a:r>
              <a:rPr lang="en-GB" dirty="0">
                <a:latin typeface="Montserrat" pitchFamily="2" charset="77"/>
              </a:rPr>
              <a:t>P</a:t>
            </a:r>
            <a:r>
              <a:rPr lang="en-NO" dirty="0">
                <a:latin typeface="Montserrat" pitchFamily="2" charset="77"/>
              </a:rPr>
              <a:t>rentice Hall. 1997</a:t>
            </a:r>
          </a:p>
        </p:txBody>
      </p:sp>
      <p:pic>
        <p:nvPicPr>
          <p:cNvPr id="1030" name="Picture 6" descr="Data Structures and Algorithms in Java : Michael T. Goodrich : 9780470398807">
            <a:extLst>
              <a:ext uri="{FF2B5EF4-FFF2-40B4-BE49-F238E27FC236}">
                <a16:creationId xmlns:a16="http://schemas.microsoft.com/office/drawing/2014/main" id="{2A1CF770-089A-424C-A2C2-EDF1B74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" y="1719987"/>
            <a:ext cx="2298695" cy="27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FB0B0-A124-2B40-8404-6098F3DAE704}"/>
              </a:ext>
            </a:extLst>
          </p:cNvPr>
          <p:cNvSpPr txBox="1"/>
          <p:nvPr/>
        </p:nvSpPr>
        <p:spPr>
          <a:xfrm>
            <a:off x="838200" y="4602024"/>
            <a:ext cx="3137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tserrat" pitchFamily="2" charset="77"/>
              </a:rPr>
              <a:t>M. T. Goodrich, R </a:t>
            </a:r>
            <a:r>
              <a:rPr lang="nb-NO" dirty="0" err="1">
                <a:latin typeface="Montserrat" pitchFamily="2" charset="77"/>
              </a:rPr>
              <a:t>Tamassia</a:t>
            </a:r>
            <a:r>
              <a:rPr lang="nb-NO" dirty="0">
                <a:latin typeface="Montserrat" pitchFamily="2" charset="77"/>
              </a:rPr>
              <a:t>. 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Stacks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 and Queues</a:t>
            </a:r>
            <a:r>
              <a:rPr lang="nb-NO" dirty="0">
                <a:latin typeface="Montserrat" pitchFamily="2" charset="77"/>
              </a:rPr>
              <a:t> 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(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Chap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. 5) </a:t>
            </a:r>
            <a:r>
              <a:rPr lang="nb-NO" dirty="0">
                <a:latin typeface="Montserrat" pitchFamily="2" charset="77"/>
              </a:rPr>
              <a:t>in Data </a:t>
            </a:r>
            <a:r>
              <a:rPr lang="nb-NO" dirty="0" err="1">
                <a:latin typeface="Montserrat" pitchFamily="2" charset="77"/>
              </a:rPr>
              <a:t>Structures</a:t>
            </a:r>
            <a:r>
              <a:rPr lang="nb-NO" dirty="0">
                <a:latin typeface="Montserrat" pitchFamily="2" charset="77"/>
              </a:rPr>
              <a:t> and </a:t>
            </a:r>
            <a:r>
              <a:rPr lang="nb-NO" dirty="0" err="1">
                <a:latin typeface="Montserrat" pitchFamily="2" charset="77"/>
              </a:rPr>
              <a:t>Algorithms</a:t>
            </a:r>
            <a:r>
              <a:rPr lang="nb-NO" dirty="0">
                <a:latin typeface="Montserrat" pitchFamily="2" charset="77"/>
              </a:rPr>
              <a:t> in Java. 5th ed. Wiley. 2011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306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95EE17-E03A-0C4C-98B8-A6908D7D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Lab Session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6A6B2-127D-4149-A1A1-F826096E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457" cy="4351338"/>
          </a:xfrm>
        </p:spPr>
        <p:txBody>
          <a:bodyPr anchor="ctr"/>
          <a:lstStyle/>
          <a:p>
            <a:r>
              <a:rPr lang="en-NO" dirty="0"/>
              <a:t>Roll your own linked list module!</a:t>
            </a:r>
          </a:p>
          <a:p>
            <a:pPr lvl="1"/>
            <a:r>
              <a:rPr lang="en-NO" dirty="0"/>
              <a:t>create</a:t>
            </a:r>
          </a:p>
          <a:p>
            <a:pPr lvl="1"/>
            <a:r>
              <a:rPr lang="en-NO" dirty="0"/>
              <a:t>insert</a:t>
            </a:r>
          </a:p>
          <a:p>
            <a:pPr lvl="1"/>
            <a:r>
              <a:rPr lang="en-NO" dirty="0"/>
              <a:t>delete</a:t>
            </a:r>
          </a:p>
          <a:p>
            <a:pPr lvl="1"/>
            <a:r>
              <a:rPr lang="en-NO" dirty="0"/>
              <a:t>search</a:t>
            </a:r>
          </a:p>
          <a:p>
            <a:pPr lvl="1"/>
            <a:r>
              <a:rPr lang="en-NO" dirty="0"/>
              <a:t>length</a:t>
            </a:r>
          </a:p>
          <a:p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DED66-0977-E942-AC01-D78098366478}"/>
              </a:ext>
            </a:extLst>
          </p:cNvPr>
          <p:cNvSpPr/>
          <p:nvPr/>
        </p:nvSpPr>
        <p:spPr>
          <a:xfrm>
            <a:off x="9729456" y="295563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4296A-6E49-BB44-B955-C64A1D617333}"/>
              </a:ext>
            </a:extLst>
          </p:cNvPr>
          <p:cNvSpPr/>
          <p:nvPr/>
        </p:nvSpPr>
        <p:spPr>
          <a:xfrm>
            <a:off x="10797242" y="295826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EC61C-2F58-6844-9549-61FAB2E571F6}"/>
              </a:ext>
            </a:extLst>
          </p:cNvPr>
          <p:cNvSpPr/>
          <p:nvPr/>
        </p:nvSpPr>
        <p:spPr>
          <a:xfrm>
            <a:off x="8039099" y="1400538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599E9-41B4-384F-9984-55320290E189}"/>
              </a:ext>
            </a:extLst>
          </p:cNvPr>
          <p:cNvSpPr/>
          <p:nvPr/>
        </p:nvSpPr>
        <p:spPr>
          <a:xfrm>
            <a:off x="8039099" y="1918700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0A95-1D37-5245-9B6E-3B9641F9CBCD}"/>
              </a:ext>
            </a:extLst>
          </p:cNvPr>
          <p:cNvSpPr/>
          <p:nvPr/>
        </p:nvSpPr>
        <p:spPr>
          <a:xfrm>
            <a:off x="8865228" y="1928678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0D1A9BB-76EC-794E-9E5F-711C7701BC60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7311725" y="3331391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210A4B5-4227-7641-BFF7-A2A46AA57621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9565644" y="2091244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6348B-ADB8-8F40-8574-FA27FEE83582}"/>
              </a:ext>
            </a:extLst>
          </p:cNvPr>
          <p:cNvSpPr/>
          <p:nvPr/>
        </p:nvSpPr>
        <p:spPr>
          <a:xfrm>
            <a:off x="9435002" y="295694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0725B-451D-6E4B-8447-584A56962592}"/>
              </a:ext>
            </a:extLst>
          </p:cNvPr>
          <p:cNvSpPr/>
          <p:nvPr/>
        </p:nvSpPr>
        <p:spPr>
          <a:xfrm>
            <a:off x="9729455" y="4042486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1553B-9230-FE4C-8EA4-53B94324FB0D}"/>
              </a:ext>
            </a:extLst>
          </p:cNvPr>
          <p:cNvSpPr/>
          <p:nvPr/>
        </p:nvSpPr>
        <p:spPr>
          <a:xfrm>
            <a:off x="10797241" y="4045114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CD10A6-1AE6-9449-B406-A55341C37219}"/>
              </a:ext>
            </a:extLst>
          </p:cNvPr>
          <p:cNvSpPr/>
          <p:nvPr/>
        </p:nvSpPr>
        <p:spPr>
          <a:xfrm>
            <a:off x="9435001" y="404380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06B35-227E-EB4E-824B-94DD5CBE4AD9}"/>
              </a:ext>
            </a:extLst>
          </p:cNvPr>
          <p:cNvSpPr/>
          <p:nvPr/>
        </p:nvSpPr>
        <p:spPr>
          <a:xfrm>
            <a:off x="9733889" y="5131967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3895B-63D4-C64C-B583-01945211EFE9}"/>
              </a:ext>
            </a:extLst>
          </p:cNvPr>
          <p:cNvSpPr/>
          <p:nvPr/>
        </p:nvSpPr>
        <p:spPr>
          <a:xfrm>
            <a:off x="10801675" y="5134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5BA16A-F140-D54F-8FF5-34D28E72288C}"/>
              </a:ext>
            </a:extLst>
          </p:cNvPr>
          <p:cNvSpPr/>
          <p:nvPr/>
        </p:nvSpPr>
        <p:spPr>
          <a:xfrm>
            <a:off x="9439435" y="513328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524C91-83F4-A447-AE8F-9E244BFC9C8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10927883" y="3609901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F85B00-8129-4F43-A06A-21D55DB85AF5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9565643" y="3608587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8BEC8B-D851-8B41-8E03-33451E685402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565643" y="4695440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353FC3-FFEF-614D-8B0F-D7A72019B0F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10927883" y="4696754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Stacks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Abstract Data Types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Correctness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Design by contract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Queues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94" y="153050"/>
            <a:ext cx="5020465" cy="1240078"/>
          </a:xfrm>
        </p:spPr>
        <p:txBody>
          <a:bodyPr/>
          <a:lstStyle/>
          <a:p>
            <a:r>
              <a:rPr lang="en-NO" dirty="0"/>
              <a:t>Stacks</a:t>
            </a:r>
          </a:p>
        </p:txBody>
      </p:sp>
      <p:pic>
        <p:nvPicPr>
          <p:cNvPr id="28" name="Content Placeholder 27" descr="A picture containing stack, old, stacked, gear&#10;&#10;Description automatically generated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82" y="0"/>
            <a:ext cx="4564853" cy="6857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69266" y="1920397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713856" y="1921884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891561" y="4930142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891561" y="4175761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891561" y="3421380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0D81D-D02E-C044-9E6C-05FE6F6357FF}"/>
              </a:ext>
            </a:extLst>
          </p:cNvPr>
          <p:cNvCxnSpPr/>
          <p:nvPr/>
        </p:nvCxnSpPr>
        <p:spPr>
          <a:xfrm>
            <a:off x="6180591" y="5737152"/>
            <a:ext cx="493069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FDA69-C8C6-BA48-BAF8-E745D4463925}"/>
              </a:ext>
            </a:extLst>
          </p:cNvPr>
          <p:cNvSpPr txBox="1"/>
          <p:nvPr/>
        </p:nvSpPr>
        <p:spPr>
          <a:xfrm>
            <a:off x="8138430" y="573715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bottom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45940" y="34198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578026" y="2263297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8645941" y="2264784"/>
            <a:ext cx="1067915" cy="11565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13856" y="3419893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57702" y="42652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723B1-9E74-7E48-85E3-EA9E88B8826A}"/>
              </a:ext>
            </a:extLst>
          </p:cNvPr>
          <p:cNvSpPr txBox="1"/>
          <p:nvPr/>
        </p:nvSpPr>
        <p:spPr>
          <a:xfrm>
            <a:off x="6180591" y="3579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B7FB-D351-8043-AE92-FE54B4C58B2A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6740360" y="3764280"/>
            <a:ext cx="11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Stacks’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create()</a:t>
            </a:r>
          </a:p>
          <a:p>
            <a:r>
              <a:rPr lang="en-GB" dirty="0"/>
              <a:t>p</a:t>
            </a:r>
            <a:r>
              <a:rPr lang="en-NO" dirty="0"/>
              <a:t>ush(item)</a:t>
            </a:r>
          </a:p>
          <a:p>
            <a:r>
              <a:rPr lang="en-NO" dirty="0"/>
              <a:t>pop()</a:t>
            </a:r>
          </a:p>
          <a:p>
            <a:r>
              <a:rPr lang="en-NO" dirty="0"/>
              <a:t>top(): Item</a:t>
            </a:r>
          </a:p>
          <a:p>
            <a:r>
              <a:rPr lang="en-NO" dirty="0"/>
              <a:t>size()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72E4-D83B-A343-97E1-8D8F3D988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47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45-5E22-FB48-998E-DAC63F3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would you implement a Stack?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BE5A2-1DF8-C347-9C35-90AA91CFE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Linked list or Array?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BB52-87F7-7B40-BE93-185E712F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99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an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D6E91-EDF0-0A4E-8AE0-BCBE4EBCA1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GB" dirty="0"/>
                  <a:t>Avoid shifting the array</a:t>
                </a:r>
              </a:p>
              <a:p>
                <a:pPr>
                  <a:buFontTx/>
                  <a:buChar char="-"/>
                </a:pPr>
                <a:r>
                  <a:rPr lang="en-GB" dirty="0"/>
                  <a:t>push =&gt; insert at the end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>
                  <a:buFontTx/>
                  <a:buChar char="-"/>
                </a:pPr>
                <a:r>
                  <a:rPr lang="en-GB" dirty="0"/>
                  <a:t>pop =&gt; remove at the end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D6E91-EDF0-0A4E-8AE0-BCBE4EBCA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1540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FAF5-FDA0-4D45-B88E-7CD29EA5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AF9B-B602-5449-A205-949F8DC48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No need for a pointer to “last”.</a:t>
            </a:r>
          </a:p>
          <a:p>
            <a:r>
              <a:rPr lang="en-GB" dirty="0"/>
              <a:t>P</a:t>
            </a:r>
            <a:r>
              <a:rPr lang="en-NO" dirty="0"/>
              <a:t>ush =&gt; insert in front</a:t>
            </a:r>
          </a:p>
          <a:p>
            <a:r>
              <a:rPr lang="en-NO" dirty="0"/>
              <a:t>Pop =&gt; remove in front</a:t>
            </a:r>
          </a:p>
          <a:p>
            <a:r>
              <a:rPr lang="en-GB" dirty="0"/>
              <a:t>S</a:t>
            </a:r>
            <a:r>
              <a:rPr lang="en-NO" dirty="0"/>
              <a:t>ize must be stored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49D4-20E0-CC41-8CE3-E75C8479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75FD1-7AD2-AE43-8B6B-25A902BC9E30}"/>
              </a:ext>
            </a:extLst>
          </p:cNvPr>
          <p:cNvSpPr/>
          <p:nvPr/>
        </p:nvSpPr>
        <p:spPr>
          <a:xfrm>
            <a:off x="9364718" y="2202367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A4954-110C-F64A-885B-2B0696E61F61}"/>
              </a:ext>
            </a:extLst>
          </p:cNvPr>
          <p:cNvSpPr/>
          <p:nvPr/>
        </p:nvSpPr>
        <p:spPr>
          <a:xfrm>
            <a:off x="9364718" y="2596505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Size:</a:t>
            </a:r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360C0-1BF6-4046-ABA4-AF26AE771402}"/>
              </a:ext>
            </a:extLst>
          </p:cNvPr>
          <p:cNvSpPr/>
          <p:nvPr/>
        </p:nvSpPr>
        <p:spPr>
          <a:xfrm>
            <a:off x="7845973" y="3479247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9FA2A-997B-B04F-A3BE-12FE12DFD6F6}"/>
              </a:ext>
            </a:extLst>
          </p:cNvPr>
          <p:cNvSpPr/>
          <p:nvPr/>
        </p:nvSpPr>
        <p:spPr>
          <a:xfrm>
            <a:off x="8960067" y="3479247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D3553-2EE1-B345-A02F-6346B0AC0538}"/>
              </a:ext>
            </a:extLst>
          </p:cNvPr>
          <p:cNvSpPr/>
          <p:nvPr/>
        </p:nvSpPr>
        <p:spPr>
          <a:xfrm>
            <a:off x="7845973" y="4262233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4B77C-7AA6-8C43-82F9-95E10ED4B88C}"/>
              </a:ext>
            </a:extLst>
          </p:cNvPr>
          <p:cNvSpPr/>
          <p:nvPr/>
        </p:nvSpPr>
        <p:spPr>
          <a:xfrm>
            <a:off x="8960067" y="4262233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DCFE4-3A13-5447-AA06-47A94ABCC43F}"/>
              </a:ext>
            </a:extLst>
          </p:cNvPr>
          <p:cNvSpPr/>
          <p:nvPr/>
        </p:nvSpPr>
        <p:spPr>
          <a:xfrm>
            <a:off x="7843345" y="5045219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D775B-E8FC-164F-865D-0F39D54F59C1}"/>
              </a:ext>
            </a:extLst>
          </p:cNvPr>
          <p:cNvSpPr/>
          <p:nvPr/>
        </p:nvSpPr>
        <p:spPr>
          <a:xfrm>
            <a:off x="8957439" y="5045219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70E64E4-5930-5D4B-8268-F9A41F65E7B0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8366236" y="2399435"/>
            <a:ext cx="998483" cy="1079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98D5645-019D-E940-8944-4B247E8BC4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569890" y="3669730"/>
            <a:ext cx="388848" cy="796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2342F60-F89D-AE4A-B505-5909ADDEEF7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8568576" y="4451402"/>
            <a:ext cx="388848" cy="798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2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63F-A520-BA4B-9C17-024818C6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So, What is this “Stack” thing?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CFFCD-6DB4-0D41-A9D3-12217DCCA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2F183-ED3E-6B4D-AEA2-B8B235D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36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4009</TotalTime>
  <Words>983</Words>
  <Application>Microsoft Macintosh PowerPoint</Application>
  <PresentationFormat>Widescreen</PresentationFormat>
  <Paragraphs>271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Stacks and Queues</vt:lpstr>
      <vt:lpstr>Arithmetic Expression</vt:lpstr>
      <vt:lpstr>Agenda</vt:lpstr>
      <vt:lpstr>Stacks</vt:lpstr>
      <vt:lpstr>Stacks’ Operations</vt:lpstr>
      <vt:lpstr>How would you implement a Stack?</vt:lpstr>
      <vt:lpstr>With an Array</vt:lpstr>
      <vt:lpstr>With a Linked List?</vt:lpstr>
      <vt:lpstr>So, What is this “Stack” thing?</vt:lpstr>
      <vt:lpstr>Abstract Data Types</vt:lpstr>
      <vt:lpstr>What’s in an ADT?</vt:lpstr>
      <vt:lpstr>Domains</vt:lpstr>
      <vt:lpstr>Operations</vt:lpstr>
      <vt:lpstr>Axioms</vt:lpstr>
      <vt:lpstr>Why Does it Matters?</vt:lpstr>
      <vt:lpstr>Correctness Proofs</vt:lpstr>
      <vt:lpstr>Design-by-contract</vt:lpstr>
      <vt:lpstr>ADT &amp; Testing</vt:lpstr>
      <vt:lpstr>Queues</vt:lpstr>
      <vt:lpstr>Queues Operation</vt:lpstr>
      <vt:lpstr>How would you implement a queue?</vt:lpstr>
      <vt:lpstr>Arithmetic Expression</vt:lpstr>
      <vt:lpstr>Recap</vt:lpstr>
      <vt:lpstr>Suggested Readings</vt:lpstr>
      <vt:lpstr>Questions, Comments, or Ideas?</vt:lpstr>
      <vt:lpstr>Lab Session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Franck Chauvel</dc:creator>
  <cp:lastModifiedBy>Franck Chauvel</cp:lastModifiedBy>
  <cp:revision>45</cp:revision>
  <dcterms:created xsi:type="dcterms:W3CDTF">2021-06-20T04:34:26Z</dcterms:created>
  <dcterms:modified xsi:type="dcterms:W3CDTF">2021-09-15T12:12:10Z</dcterms:modified>
</cp:coreProperties>
</file>