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0" r:id="rId4"/>
    <p:sldId id="263" r:id="rId5"/>
    <p:sldId id="282" r:id="rId6"/>
    <p:sldId id="284" r:id="rId7"/>
    <p:sldId id="266" r:id="rId8"/>
    <p:sldId id="267" r:id="rId9"/>
    <p:sldId id="268" r:id="rId10"/>
    <p:sldId id="275" r:id="rId11"/>
    <p:sldId id="281" r:id="rId12"/>
    <p:sldId id="265" r:id="rId13"/>
    <p:sldId id="272" r:id="rId14"/>
    <p:sldId id="273" r:id="rId15"/>
    <p:sldId id="274" r:id="rId16"/>
    <p:sldId id="285" r:id="rId17"/>
    <p:sldId id="270" r:id="rId18"/>
    <p:sldId id="276" r:id="rId19"/>
    <p:sldId id="279" r:id="rId20"/>
    <p:sldId id="277" r:id="rId21"/>
    <p:sldId id="278" r:id="rId22"/>
    <p:sldId id="280" r:id="rId23"/>
    <p:sldId id="283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6F68"/>
    <a:srgbClr val="6B7A94"/>
    <a:srgbClr val="535F74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6197"/>
  </p:normalViewPr>
  <p:slideViewPr>
    <p:cSldViewPr snapToGrid="0" snapToObjects="1">
      <p:cViewPr>
        <p:scale>
          <a:sx n="93" d="100"/>
          <a:sy n="93" d="100"/>
        </p:scale>
        <p:origin x="-1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21/07/2021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Brief Introduction to Hashing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franck.chauvel@axbit.com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3F28-77C3-9C42-A24A-440323A6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47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What is </a:t>
            </a:r>
            <a:br>
              <a:rPr lang="en-NO" dirty="0"/>
            </a:br>
            <a:r>
              <a:rPr lang="en-NO" dirty="0"/>
              <a:t>a good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05DC-E2DE-4848-96A6-EEF6A945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Unique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Immutable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659B-DCE9-354A-B8EC-A66B58F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6" name="Picture 5" descr="A close-up of a key&#10;&#10;Description automatically generated with low confidence">
            <a:extLst>
              <a:ext uri="{FF2B5EF4-FFF2-40B4-BE49-F238E27FC236}">
                <a16:creationId xmlns:a16="http://schemas.microsoft.com/office/drawing/2014/main" id="{A690C89E-E389-0949-9B62-2FC8489D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r="19090"/>
          <a:stretch/>
        </p:blipFill>
        <p:spPr>
          <a:xfrm>
            <a:off x="4673600" y="0"/>
            <a:ext cx="751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plosion 1 61">
            <a:extLst>
              <a:ext uri="{FF2B5EF4-FFF2-40B4-BE49-F238E27FC236}">
                <a16:creationId xmlns:a16="http://schemas.microsoft.com/office/drawing/2014/main" id="{B8F13801-1E6E-344A-BB05-CE8D5C62FE49}"/>
              </a:ext>
            </a:extLst>
          </p:cNvPr>
          <p:cNvSpPr/>
          <p:nvPr/>
        </p:nvSpPr>
        <p:spPr>
          <a:xfrm>
            <a:off x="7870562" y="1956576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D12-81FC-E44C-A33A-A09B4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249C-428D-0546-BE43-4141EE1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93B3F-9177-EA49-B0CD-F9B3D23EF1B9}"/>
              </a:ext>
            </a:extLst>
          </p:cNvPr>
          <p:cNvSpPr/>
          <p:nvPr/>
        </p:nvSpPr>
        <p:spPr>
          <a:xfrm>
            <a:off x="8705967" y="148467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DFBF-B053-1442-9BD2-12C289F384B5}"/>
              </a:ext>
            </a:extLst>
          </p:cNvPr>
          <p:cNvSpPr/>
          <p:nvPr/>
        </p:nvSpPr>
        <p:spPr>
          <a:xfrm>
            <a:off x="8705967" y="209953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2C941-B2A0-0343-9CBF-5E6D0CF5F413}"/>
              </a:ext>
            </a:extLst>
          </p:cNvPr>
          <p:cNvSpPr txBox="1"/>
          <p:nvPr/>
        </p:nvSpPr>
        <p:spPr>
          <a:xfrm>
            <a:off x="8089258" y="15837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F918-065A-F442-830C-79D41DE71293}"/>
              </a:ext>
            </a:extLst>
          </p:cNvPr>
          <p:cNvSpPr txBox="1"/>
          <p:nvPr/>
        </p:nvSpPr>
        <p:spPr>
          <a:xfrm>
            <a:off x="8089258" y="21986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51D8-517F-F64A-84EE-EA0E2090915C}"/>
              </a:ext>
            </a:extLst>
          </p:cNvPr>
          <p:cNvSpPr/>
          <p:nvPr/>
        </p:nvSpPr>
        <p:spPr>
          <a:xfrm>
            <a:off x="8705967" y="2711807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34478-ECF3-DB45-984B-A687D8327215}"/>
              </a:ext>
            </a:extLst>
          </p:cNvPr>
          <p:cNvSpPr/>
          <p:nvPr/>
        </p:nvSpPr>
        <p:spPr>
          <a:xfrm>
            <a:off x="8705967" y="332666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EFB3-6441-F445-83A8-5B3C47E1120D}"/>
              </a:ext>
            </a:extLst>
          </p:cNvPr>
          <p:cNvSpPr txBox="1"/>
          <p:nvPr/>
        </p:nvSpPr>
        <p:spPr>
          <a:xfrm>
            <a:off x="8089258" y="2810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3986A-DEDB-4B4B-A1BA-A346885068AD}"/>
              </a:ext>
            </a:extLst>
          </p:cNvPr>
          <p:cNvSpPr txBox="1"/>
          <p:nvPr/>
        </p:nvSpPr>
        <p:spPr>
          <a:xfrm>
            <a:off x="8089258" y="3425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85F39-3CB0-BE4C-BA4C-C6C71084A8A4}"/>
              </a:ext>
            </a:extLst>
          </p:cNvPr>
          <p:cNvSpPr/>
          <p:nvPr/>
        </p:nvSpPr>
        <p:spPr>
          <a:xfrm>
            <a:off x="8705967" y="394151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0A5F9-096C-CA49-89CE-8658A3591066}"/>
              </a:ext>
            </a:extLst>
          </p:cNvPr>
          <p:cNvSpPr/>
          <p:nvPr/>
        </p:nvSpPr>
        <p:spPr>
          <a:xfrm>
            <a:off x="8705967" y="455637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35047-5BD5-2442-802F-A91CE06296D0}"/>
              </a:ext>
            </a:extLst>
          </p:cNvPr>
          <p:cNvSpPr txBox="1"/>
          <p:nvPr/>
        </p:nvSpPr>
        <p:spPr>
          <a:xfrm>
            <a:off x="8089258" y="40406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1F1CA-377A-444B-9AE3-B15DC3754C1B}"/>
              </a:ext>
            </a:extLst>
          </p:cNvPr>
          <p:cNvSpPr txBox="1"/>
          <p:nvPr/>
        </p:nvSpPr>
        <p:spPr>
          <a:xfrm>
            <a:off x="8089258" y="46554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1678E-939A-8A45-9EA7-50A692D4E924}"/>
              </a:ext>
            </a:extLst>
          </p:cNvPr>
          <p:cNvSpPr/>
          <p:nvPr/>
        </p:nvSpPr>
        <p:spPr>
          <a:xfrm>
            <a:off x="8705967" y="5173937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D46D6-89C1-2A46-ABA8-625B993331C1}"/>
              </a:ext>
            </a:extLst>
          </p:cNvPr>
          <p:cNvSpPr/>
          <p:nvPr/>
        </p:nvSpPr>
        <p:spPr>
          <a:xfrm>
            <a:off x="8705967" y="578879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AAB3F-8DF5-3841-9C57-3897A2B6FA4F}"/>
              </a:ext>
            </a:extLst>
          </p:cNvPr>
          <p:cNvSpPr txBox="1"/>
          <p:nvPr/>
        </p:nvSpPr>
        <p:spPr>
          <a:xfrm>
            <a:off x="8151775" y="5273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D970-C6BB-C540-A26D-3CBFD5EDCB9E}"/>
              </a:ext>
            </a:extLst>
          </p:cNvPr>
          <p:cNvSpPr txBox="1"/>
          <p:nvPr/>
        </p:nvSpPr>
        <p:spPr>
          <a:xfrm>
            <a:off x="8214292" y="58906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2A2-E01F-9347-B768-7B4C06F77020}"/>
              </a:ext>
            </a:extLst>
          </p:cNvPr>
          <p:cNvSpPr txBox="1"/>
          <p:nvPr/>
        </p:nvSpPr>
        <p:spPr>
          <a:xfrm>
            <a:off x="10873441" y="22113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1E7C6-CC63-664F-AD8A-1621DDDCADA5}"/>
              </a:ext>
            </a:extLst>
          </p:cNvPr>
          <p:cNvSpPr txBox="1"/>
          <p:nvPr/>
        </p:nvSpPr>
        <p:spPr>
          <a:xfrm>
            <a:off x="8705967" y="78515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A713DA-E8B1-194F-A61D-84CADF36DFF0}"/>
              </a:ext>
            </a:extLst>
          </p:cNvPr>
          <p:cNvCxnSpPr>
            <a:stCxn id="22" idx="1"/>
            <a:endCxn id="7" idx="0"/>
          </p:cNvCxnSpPr>
          <p:nvPr/>
        </p:nvCxnSpPr>
        <p:spPr>
          <a:xfrm rot="10800000" flipV="1">
            <a:off x="8306625" y="954433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F94A28E-5EE2-164F-BC7F-D0C0E4D50889}"/>
              </a:ext>
            </a:extLst>
          </p:cNvPr>
          <p:cNvCxnSpPr>
            <a:stCxn id="21" idx="0"/>
            <a:endCxn id="5" idx="3"/>
          </p:cNvCxnSpPr>
          <p:nvPr/>
        </p:nvCxnSpPr>
        <p:spPr>
          <a:xfrm rot="16200000" flipV="1">
            <a:off x="10780490" y="1664624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8021C-DA5C-3342-8882-E610CDC6728F}"/>
              </a:ext>
            </a:extLst>
          </p:cNvPr>
          <p:cNvSpPr/>
          <p:nvPr/>
        </p:nvSpPr>
        <p:spPr>
          <a:xfrm>
            <a:off x="1014979" y="3370692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3351-EAAD-004D-82FC-25A32C5940A9}"/>
              </a:ext>
            </a:extLst>
          </p:cNvPr>
          <p:cNvSpPr/>
          <p:nvPr/>
        </p:nvSpPr>
        <p:spPr>
          <a:xfrm>
            <a:off x="1014979" y="2858828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1DE47-6534-AF41-8808-1E7DA914D4CF}"/>
              </a:ext>
            </a:extLst>
          </p:cNvPr>
          <p:cNvSpPr/>
          <p:nvPr/>
        </p:nvSpPr>
        <p:spPr>
          <a:xfrm>
            <a:off x="8705967" y="2098562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BD456-217B-E243-A39B-596760F90E07}"/>
              </a:ext>
            </a:extLst>
          </p:cNvPr>
          <p:cNvSpPr txBox="1"/>
          <p:nvPr/>
        </p:nvSpPr>
        <p:spPr>
          <a:xfrm>
            <a:off x="8089258" y="21976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7D33E-0FD2-1445-8A6A-8334F11E97CA}"/>
              </a:ext>
            </a:extLst>
          </p:cNvPr>
          <p:cNvSpPr/>
          <p:nvPr/>
        </p:nvSpPr>
        <p:spPr>
          <a:xfrm>
            <a:off x="1014979" y="4994248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8A20B-D7F9-274B-B7FF-16609606A2AB}"/>
              </a:ext>
            </a:extLst>
          </p:cNvPr>
          <p:cNvSpPr txBox="1"/>
          <p:nvPr/>
        </p:nvSpPr>
        <p:spPr>
          <a:xfrm>
            <a:off x="325784" y="229438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6E6A83D-A3CB-E847-A07A-BBCFFB49D49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rot="16200000" flipH="1">
            <a:off x="578930" y="2650863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86BD6-0BB3-EF44-B6DF-580D56A242ED}"/>
              </a:ext>
            </a:extLst>
          </p:cNvPr>
          <p:cNvSpPr txBox="1"/>
          <p:nvPr/>
        </p:nvSpPr>
        <p:spPr>
          <a:xfrm>
            <a:off x="2447696" y="232315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E56E72-EBE5-354B-830F-4EE9A45B45CF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rot="5400000">
            <a:off x="2515857" y="3021157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CD119-D10D-4E44-8DC2-A48061FA2872}"/>
              </a:ext>
            </a:extLst>
          </p:cNvPr>
          <p:cNvSpPr txBox="1"/>
          <p:nvPr/>
        </p:nvSpPr>
        <p:spPr>
          <a:xfrm>
            <a:off x="5150399" y="387045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2D0DB1D-9DE9-494F-999B-2B1DD4CE6A98}"/>
              </a:ext>
            </a:extLst>
          </p:cNvPr>
          <p:cNvSpPr/>
          <p:nvPr/>
        </p:nvSpPr>
        <p:spPr>
          <a:xfrm>
            <a:off x="4492844" y="2719607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44546B-1222-4740-B8DD-914E569C4080}"/>
              </a:ext>
            </a:extLst>
          </p:cNvPr>
          <p:cNvSpPr/>
          <p:nvPr/>
        </p:nvSpPr>
        <p:spPr>
          <a:xfrm>
            <a:off x="5299999" y="3683404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9D50D-18CB-6F4C-B0B1-CED8287F7C76}"/>
              </a:ext>
            </a:extLst>
          </p:cNvPr>
          <p:cNvSpPr/>
          <p:nvPr/>
        </p:nvSpPr>
        <p:spPr>
          <a:xfrm>
            <a:off x="5312819" y="4157773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7B8A71-B930-EC44-A0FD-BE1CF1499015}"/>
              </a:ext>
            </a:extLst>
          </p:cNvPr>
          <p:cNvSpPr/>
          <p:nvPr/>
        </p:nvSpPr>
        <p:spPr>
          <a:xfrm>
            <a:off x="1009501" y="2854657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082F5-DDB9-E747-8D9E-C1580F0D4185}"/>
              </a:ext>
            </a:extLst>
          </p:cNvPr>
          <p:cNvCxnSpPr>
            <a:stCxn id="41" idx="3"/>
          </p:cNvCxnSpPr>
          <p:nvPr/>
        </p:nvCxnSpPr>
        <p:spPr>
          <a:xfrm>
            <a:off x="2869832" y="3082742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ADB1BA3-85FB-2D47-BE2A-2DB28D763A73}"/>
              </a:ext>
            </a:extLst>
          </p:cNvPr>
          <p:cNvCxnSpPr>
            <a:stCxn id="39" idx="6"/>
            <a:endCxn id="28" idx="1"/>
          </p:cNvCxnSpPr>
          <p:nvPr/>
        </p:nvCxnSpPr>
        <p:spPr>
          <a:xfrm flipV="1">
            <a:off x="5446755" y="2382341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A9432-6D0C-1148-A0C7-7DF341D784C6}"/>
              </a:ext>
            </a:extLst>
          </p:cNvPr>
          <p:cNvSpPr/>
          <p:nvPr/>
        </p:nvSpPr>
        <p:spPr>
          <a:xfrm>
            <a:off x="1004283" y="4481064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FC1184-2D31-364D-988A-94CA0C04D48F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2864614" y="4231151"/>
            <a:ext cx="2448205" cy="47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007CD-86E0-6045-9F61-25C2F892F03D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 flipV="1">
            <a:off x="5459575" y="2382341"/>
            <a:ext cx="2629683" cy="1848810"/>
          </a:xfrm>
          <a:prstGeom prst="bentConnector3">
            <a:avLst>
              <a:gd name="adj1" fmla="val 696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 animBg="1"/>
      <p:bldP spid="4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05C2C41-2B70-614A-8457-394890D93EDC}"/>
              </a:ext>
            </a:extLst>
          </p:cNvPr>
          <p:cNvSpPr/>
          <p:nvPr/>
        </p:nvSpPr>
        <p:spPr>
          <a:xfrm>
            <a:off x="6014430" y="4199147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2: </a:t>
            </a:r>
            <a:r>
              <a:rPr lang="en-NO" b="1" dirty="0">
                <a:latin typeface="Montserrat" pitchFamily="2" charset="77"/>
              </a:rPr>
              <a:t>Compression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0B6-322C-AF4A-B6AC-7AA560A1F472}"/>
              </a:ext>
            </a:extLst>
          </p:cNvPr>
          <p:cNvCxnSpPr>
            <a:cxnSpLocks/>
          </p:cNvCxnSpPr>
          <p:nvPr/>
        </p:nvCxnSpPr>
        <p:spPr>
          <a:xfrm>
            <a:off x="5520031" y="2083016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5F432C-3DFE-5D4A-88BA-243AA059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254C2-5374-044B-B73A-C5D4CDFA7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 err="1"/>
              <a:t>Injection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Uniform </a:t>
            </a:r>
            <a:r>
              <a:rPr lang="nb-NO" dirty="0" err="1"/>
              <a:t>distribution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Keys</a:t>
            </a:r>
          </a:p>
          <a:p>
            <a:pPr lvl="1"/>
            <a:r>
              <a:rPr lang="nb-NO" dirty="0" err="1"/>
              <a:t>Fixed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</a:t>
            </a:r>
          </a:p>
          <a:p>
            <a:pPr lvl="2"/>
            <a:r>
              <a:rPr lang="nb-NO" dirty="0"/>
              <a:t>Shorter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int</a:t>
            </a:r>
            <a:r>
              <a:rPr lang="nb-NO" dirty="0"/>
              <a:t>:  </a:t>
            </a:r>
            <a:r>
              <a:rPr lang="nb-NO" dirty="0" err="1"/>
              <a:t>bool</a:t>
            </a:r>
            <a:r>
              <a:rPr lang="nb-NO" dirty="0"/>
              <a:t>, byte, </a:t>
            </a:r>
            <a:r>
              <a:rPr lang="nb-NO" dirty="0" err="1"/>
              <a:t>short</a:t>
            </a:r>
            <a:r>
              <a:rPr lang="nb-NO" dirty="0"/>
              <a:t>, </a:t>
            </a:r>
            <a:r>
              <a:rPr lang="nb-NO" dirty="0" err="1"/>
              <a:t>int</a:t>
            </a:r>
            <a:r>
              <a:rPr lang="nb-NO" dirty="0"/>
              <a:t>, </a:t>
            </a:r>
            <a:r>
              <a:rPr lang="nb-NO" dirty="0" err="1"/>
              <a:t>char</a:t>
            </a:r>
            <a:r>
              <a:rPr lang="nb-NO" dirty="0"/>
              <a:t>, float</a:t>
            </a:r>
          </a:p>
          <a:p>
            <a:pPr lvl="2"/>
            <a:r>
              <a:rPr lang="nb-NO" dirty="0"/>
              <a:t>Longer: </a:t>
            </a:r>
            <a:r>
              <a:rPr lang="nb-NO" dirty="0" err="1"/>
              <a:t>long</a:t>
            </a:r>
            <a:r>
              <a:rPr lang="nb-NO" dirty="0"/>
              <a:t>, double</a:t>
            </a:r>
          </a:p>
          <a:p>
            <a:pPr lvl="1"/>
            <a:r>
              <a:rPr lang="nb-NO" dirty="0"/>
              <a:t>Variable </a:t>
            </a:r>
            <a:r>
              <a:rPr lang="nb-NO" dirty="0" err="1"/>
              <a:t>length</a:t>
            </a:r>
            <a:r>
              <a:rPr lang="nb-NO" dirty="0"/>
              <a:t>:</a:t>
            </a:r>
          </a:p>
          <a:p>
            <a:pPr lvl="2"/>
            <a:r>
              <a:rPr lang="nb-NO" dirty="0" err="1"/>
              <a:t>string</a:t>
            </a:r>
            <a:r>
              <a:rPr lang="nb-NO" dirty="0"/>
              <a:t>, </a:t>
            </a:r>
            <a:r>
              <a:rPr lang="nb-NO" dirty="0" err="1"/>
              <a:t>arrays</a:t>
            </a:r>
            <a:r>
              <a:rPr lang="nb-NO" dirty="0"/>
              <a:t>, </a:t>
            </a:r>
            <a:r>
              <a:rPr lang="nb-NO" dirty="0" err="1"/>
              <a:t>objects</a:t>
            </a:r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403C-2175-D14B-BBD6-DC2E499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FCBC2-6080-3841-9848-C2B9C2E9FCA2}"/>
              </a:ext>
            </a:extLst>
          </p:cNvPr>
          <p:cNvSpPr/>
          <p:nvPr/>
        </p:nvSpPr>
        <p:spPr>
          <a:xfrm>
            <a:off x="6763807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1EFFE-00A5-F64E-B81B-CDA4ADB08C80}"/>
              </a:ext>
            </a:extLst>
          </p:cNvPr>
          <p:cNvSpPr/>
          <p:nvPr/>
        </p:nvSpPr>
        <p:spPr>
          <a:xfrm>
            <a:off x="7264076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E6BDE-FBE6-414B-9ABF-41FF6CE05415}"/>
              </a:ext>
            </a:extLst>
          </p:cNvPr>
          <p:cNvSpPr/>
          <p:nvPr/>
        </p:nvSpPr>
        <p:spPr>
          <a:xfrm>
            <a:off x="7761031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A232B-78C6-A144-B67C-46BB8193097B}"/>
              </a:ext>
            </a:extLst>
          </p:cNvPr>
          <p:cNvSpPr/>
          <p:nvPr/>
        </p:nvSpPr>
        <p:spPr>
          <a:xfrm>
            <a:off x="8248044" y="5577182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BA9A4-24A0-1D4F-818B-282E2BC61376}"/>
              </a:ext>
            </a:extLst>
          </p:cNvPr>
          <p:cNvSpPr/>
          <p:nvPr/>
        </p:nvSpPr>
        <p:spPr>
          <a:xfrm>
            <a:off x="8744999" y="5577182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CE445-DFC0-A44A-92E3-0F31885F5A35}"/>
              </a:ext>
            </a:extLst>
          </p:cNvPr>
          <p:cNvSpPr txBox="1"/>
          <p:nvPr/>
        </p:nvSpPr>
        <p:spPr>
          <a:xfrm>
            <a:off x="7521131" y="604591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C981-3981-CE48-A01D-5F3CC1A99899}"/>
              </a:ext>
            </a:extLst>
          </p:cNvPr>
          <p:cNvSpPr txBox="1"/>
          <p:nvPr/>
        </p:nvSpPr>
        <p:spPr>
          <a:xfrm>
            <a:off x="6822643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56DC4-5E08-734B-AA68-3107251F745E}"/>
              </a:ext>
            </a:extLst>
          </p:cNvPr>
          <p:cNvSpPr txBox="1"/>
          <p:nvPr/>
        </p:nvSpPr>
        <p:spPr>
          <a:xfrm>
            <a:off x="7303041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67E0D-9AC6-5C43-B4D2-E4AE786432E9}"/>
              </a:ext>
            </a:extLst>
          </p:cNvPr>
          <p:cNvSpPr txBox="1"/>
          <p:nvPr/>
        </p:nvSpPr>
        <p:spPr>
          <a:xfrm>
            <a:off x="779999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328CE-FF21-4448-93AB-3EFD2B653874}"/>
              </a:ext>
            </a:extLst>
          </p:cNvPr>
          <p:cNvSpPr txBox="1"/>
          <p:nvPr/>
        </p:nvSpPr>
        <p:spPr>
          <a:xfrm>
            <a:off x="878064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17687-935A-D84A-BE93-5C6ABE8B5F5C}"/>
              </a:ext>
            </a:extLst>
          </p:cNvPr>
          <p:cNvSpPr txBox="1"/>
          <p:nvPr/>
        </p:nvSpPr>
        <p:spPr>
          <a:xfrm>
            <a:off x="7210635" y="1558095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Space of possible keys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682015-8869-FA4F-8F16-6C9861CB49B9}"/>
              </a:ext>
            </a:extLst>
          </p:cNvPr>
          <p:cNvSpPr/>
          <p:nvPr/>
        </p:nvSpPr>
        <p:spPr>
          <a:xfrm>
            <a:off x="6014430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4382F4-0682-1D47-BA38-E95110F5DC09}"/>
              </a:ext>
            </a:extLst>
          </p:cNvPr>
          <p:cNvSpPr/>
          <p:nvPr/>
        </p:nvSpPr>
        <p:spPr>
          <a:xfrm>
            <a:off x="6508742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350EB8-90D8-874B-AEEA-63C33317C25E}"/>
              </a:ext>
            </a:extLst>
          </p:cNvPr>
          <p:cNvSpPr/>
          <p:nvPr/>
        </p:nvSpPr>
        <p:spPr>
          <a:xfrm>
            <a:off x="778718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40A2-7F43-8E46-872B-C7B6EB05F08A}"/>
              </a:ext>
            </a:extLst>
          </p:cNvPr>
          <p:cNvSpPr/>
          <p:nvPr/>
        </p:nvSpPr>
        <p:spPr>
          <a:xfrm>
            <a:off x="8239131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4774299-6FED-E841-AA25-87151428198A}"/>
              </a:ext>
            </a:extLst>
          </p:cNvPr>
          <p:cNvSpPr/>
          <p:nvPr/>
        </p:nvSpPr>
        <p:spPr>
          <a:xfrm>
            <a:off x="6018948" y="2665926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1: </a:t>
            </a:r>
            <a:r>
              <a:rPr lang="en-NO" b="1" dirty="0">
                <a:latin typeface="Montserrat" pitchFamily="2" charset="77"/>
              </a:rPr>
              <a:t>Hashing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AEE6E-4682-C443-95AA-DAEBE65811C1}"/>
              </a:ext>
            </a:extLst>
          </p:cNvPr>
          <p:cNvCxnSpPr>
            <a:cxnSpLocks/>
            <a:stCxn id="25" idx="4"/>
            <a:endCxn id="66" idx="0"/>
          </p:cNvCxnSpPr>
          <p:nvPr/>
        </p:nvCxnSpPr>
        <p:spPr>
          <a:xfrm>
            <a:off x="6093943" y="2162529"/>
            <a:ext cx="590351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06245-BC67-D549-98CF-1420FD3CF216}"/>
              </a:ext>
            </a:extLst>
          </p:cNvPr>
          <p:cNvCxnSpPr>
            <a:cxnSpLocks/>
            <a:stCxn id="26" idx="4"/>
            <a:endCxn id="67" idx="1"/>
          </p:cNvCxnSpPr>
          <p:nvPr/>
        </p:nvCxnSpPr>
        <p:spPr>
          <a:xfrm>
            <a:off x="6588255" y="2162529"/>
            <a:ext cx="1024459" cy="1468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6CB0A42-A6A9-B041-899B-1C4F700442A2}"/>
              </a:ext>
            </a:extLst>
          </p:cNvPr>
          <p:cNvSpPr/>
          <p:nvPr/>
        </p:nvSpPr>
        <p:spPr>
          <a:xfrm>
            <a:off x="973536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D732DC-CB2D-4D40-AC37-B5D321D9930C}"/>
              </a:ext>
            </a:extLst>
          </p:cNvPr>
          <p:cNvCxnSpPr>
            <a:cxnSpLocks/>
            <a:stCxn id="28" idx="4"/>
            <a:endCxn id="71" idx="0"/>
          </p:cNvCxnSpPr>
          <p:nvPr/>
        </p:nvCxnSpPr>
        <p:spPr>
          <a:xfrm>
            <a:off x="8318644" y="2162529"/>
            <a:ext cx="505446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C85CFC-CFFB-F94D-AB56-EECCE6779F01}"/>
              </a:ext>
            </a:extLst>
          </p:cNvPr>
          <p:cNvCxnSpPr>
            <a:cxnSpLocks/>
            <a:stCxn id="34" idx="3"/>
            <a:endCxn id="69" idx="7"/>
          </p:cNvCxnSpPr>
          <p:nvPr/>
        </p:nvCxnSpPr>
        <p:spPr>
          <a:xfrm flipH="1">
            <a:off x="8390370" y="2139240"/>
            <a:ext cx="1368283" cy="149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EA2D9C-5CA0-0641-A4C0-66BBAAA111E6}"/>
              </a:ext>
            </a:extLst>
          </p:cNvPr>
          <p:cNvCxnSpPr>
            <a:cxnSpLocks/>
            <a:stCxn id="27" idx="4"/>
            <a:endCxn id="68" idx="7"/>
          </p:cNvCxnSpPr>
          <p:nvPr/>
        </p:nvCxnSpPr>
        <p:spPr>
          <a:xfrm flipH="1">
            <a:off x="6023432" y="2162529"/>
            <a:ext cx="1843265" cy="147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EFDA7-07F1-C143-B52A-053DBA01AD54}"/>
              </a:ext>
            </a:extLst>
          </p:cNvPr>
          <p:cNvSpPr/>
          <p:nvPr/>
        </p:nvSpPr>
        <p:spPr>
          <a:xfrm>
            <a:off x="8729075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FDDF3F-959F-C148-AEE0-310AF727916E}"/>
              </a:ext>
            </a:extLst>
          </p:cNvPr>
          <p:cNvCxnSpPr>
            <a:cxnSpLocks/>
          </p:cNvCxnSpPr>
          <p:nvPr/>
        </p:nvCxnSpPr>
        <p:spPr>
          <a:xfrm>
            <a:off x="5535533" y="3687600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2F642D-B0AE-D648-A5E8-28B9FA59F528}"/>
              </a:ext>
            </a:extLst>
          </p:cNvPr>
          <p:cNvSpPr txBox="1"/>
          <p:nvPr/>
        </p:nvSpPr>
        <p:spPr>
          <a:xfrm>
            <a:off x="8632357" y="376783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Integer line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FDB97A-1FF1-744B-8C36-44F5E4893628}"/>
              </a:ext>
            </a:extLst>
          </p:cNvPr>
          <p:cNvSpPr/>
          <p:nvPr/>
        </p:nvSpPr>
        <p:spPr>
          <a:xfrm>
            <a:off x="6604781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FBDE89-2375-C742-97A9-0803809BBF24}"/>
              </a:ext>
            </a:extLst>
          </p:cNvPr>
          <p:cNvSpPr/>
          <p:nvPr/>
        </p:nvSpPr>
        <p:spPr>
          <a:xfrm>
            <a:off x="7589425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B43420-BBB2-684C-AC07-D78E97E71840}"/>
              </a:ext>
            </a:extLst>
          </p:cNvPr>
          <p:cNvSpPr/>
          <p:nvPr/>
        </p:nvSpPr>
        <p:spPr>
          <a:xfrm>
            <a:off x="5887695" y="361158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7DF836-2ACC-E94B-8E88-578C8A192731}"/>
              </a:ext>
            </a:extLst>
          </p:cNvPr>
          <p:cNvSpPr/>
          <p:nvPr/>
        </p:nvSpPr>
        <p:spPr>
          <a:xfrm>
            <a:off x="8254633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344529-39B8-6547-92A7-E35B4E4368C7}"/>
              </a:ext>
            </a:extLst>
          </p:cNvPr>
          <p:cNvSpPr/>
          <p:nvPr/>
        </p:nvSpPr>
        <p:spPr>
          <a:xfrm>
            <a:off x="8484976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2C6CB5-CD59-4344-B7FF-5E6DFB658EEF}"/>
              </a:ext>
            </a:extLst>
          </p:cNvPr>
          <p:cNvSpPr/>
          <p:nvPr/>
        </p:nvSpPr>
        <p:spPr>
          <a:xfrm>
            <a:off x="8744577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159E94-4A83-E442-82A4-26AE47FF325C}"/>
              </a:ext>
            </a:extLst>
          </p:cNvPr>
          <p:cNvCxnSpPr>
            <a:cxnSpLocks/>
            <a:stCxn id="46" idx="4"/>
            <a:endCxn id="70" idx="0"/>
          </p:cNvCxnSpPr>
          <p:nvPr/>
        </p:nvCxnSpPr>
        <p:spPr>
          <a:xfrm flipH="1">
            <a:off x="8564489" y="2162529"/>
            <a:ext cx="244099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1A07D7-EC5D-0543-BC18-EA9B7874A8EA}"/>
              </a:ext>
            </a:extLst>
          </p:cNvPr>
          <p:cNvCxnSpPr>
            <a:cxnSpLocks/>
            <a:stCxn id="68" idx="5"/>
            <a:endCxn id="17" idx="0"/>
          </p:cNvCxnSpPr>
          <p:nvPr/>
        </p:nvCxnSpPr>
        <p:spPr>
          <a:xfrm>
            <a:off x="6023432" y="3747320"/>
            <a:ext cx="954061" cy="146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B782D9-568E-D744-B542-ED145BD9244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684294" y="3767113"/>
            <a:ext cx="1699673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E98B6B-5B3B-D347-9443-6CEF4B1D7A85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 flipH="1">
            <a:off x="7457891" y="3743824"/>
            <a:ext cx="154823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C18C1A-6B4B-7E44-996E-23ABFF4EB167}"/>
              </a:ext>
            </a:extLst>
          </p:cNvPr>
          <p:cNvCxnSpPr>
            <a:cxnSpLocks/>
            <a:stCxn id="71" idx="3"/>
            <a:endCxn id="19" idx="0"/>
          </p:cNvCxnSpPr>
          <p:nvPr/>
        </p:nvCxnSpPr>
        <p:spPr>
          <a:xfrm flipH="1">
            <a:off x="7954842" y="3743824"/>
            <a:ext cx="813024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F96EAB-065B-5648-810E-3EAD364FF2D3}"/>
              </a:ext>
            </a:extLst>
          </p:cNvPr>
          <p:cNvCxnSpPr>
            <a:cxnSpLocks/>
            <a:stCxn id="69" idx="4"/>
            <a:endCxn id="22" idx="0"/>
          </p:cNvCxnSpPr>
          <p:nvPr/>
        </p:nvCxnSpPr>
        <p:spPr>
          <a:xfrm>
            <a:off x="8334146" y="3767113"/>
            <a:ext cx="601346" cy="144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E072D2-C3FF-CD43-95BB-FE35BF5BAEB6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8411862" y="3767113"/>
            <a:ext cx="152627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2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69B-F899-EF4A-9083-CB2178B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Fixed Length: 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97F8A-6034-0C4B-B0D9-F53CFDF0F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B</a:t>
            </a:r>
            <a:r>
              <a:rPr lang="en-NO" dirty="0"/>
              <a:t>ytes </a:t>
            </a:r>
            <a:r>
              <a:rPr lang="en-GB" dirty="0"/>
              <a:t>c</a:t>
            </a:r>
            <a:r>
              <a:rPr lang="en-NO" dirty="0"/>
              <a:t>an mean  anything</a:t>
            </a:r>
          </a:p>
          <a:p>
            <a:r>
              <a:rPr lang="en-NO" dirty="0"/>
              <a:t>“Type” is an expectation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85D6-4184-5349-963A-F26895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11E7A-3256-7E4D-964C-1D5C2648CFE6}"/>
              </a:ext>
            </a:extLst>
          </p:cNvPr>
          <p:cNvSpPr/>
          <p:nvPr/>
        </p:nvSpPr>
        <p:spPr>
          <a:xfrm>
            <a:off x="8835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3EE0F-F5B1-8B49-A1DD-FC6A617AF80F}"/>
              </a:ext>
            </a:extLst>
          </p:cNvPr>
          <p:cNvSpPr/>
          <p:nvPr/>
        </p:nvSpPr>
        <p:spPr>
          <a:xfrm>
            <a:off x="9343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B1FA9-45ED-E643-8A30-099C63C5F2D5}"/>
              </a:ext>
            </a:extLst>
          </p:cNvPr>
          <p:cNvSpPr/>
          <p:nvPr/>
        </p:nvSpPr>
        <p:spPr>
          <a:xfrm>
            <a:off x="9851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DE371-0796-6541-A639-113FED5D439F}"/>
              </a:ext>
            </a:extLst>
          </p:cNvPr>
          <p:cNvSpPr/>
          <p:nvPr/>
        </p:nvSpPr>
        <p:spPr>
          <a:xfrm>
            <a:off x="10359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E69D39-46CE-B841-A16E-D41E4F3E9AAE}"/>
              </a:ext>
            </a:extLst>
          </p:cNvPr>
          <p:cNvCxnSpPr>
            <a:cxnSpLocks/>
          </p:cNvCxnSpPr>
          <p:nvPr/>
        </p:nvCxnSpPr>
        <p:spPr>
          <a:xfrm>
            <a:off x="8835431" y="2092102"/>
            <a:ext cx="19878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5025B9-CF5E-1A4A-9210-F9FF7272B976}"/>
              </a:ext>
            </a:extLst>
          </p:cNvPr>
          <p:cNvSpPr txBox="1"/>
          <p:nvPr/>
        </p:nvSpPr>
        <p:spPr>
          <a:xfrm>
            <a:off x="8755918" y="1719849"/>
            <a:ext cx="203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4</a:t>
            </a:r>
            <a:r>
              <a:rPr lang="en-NO" sz="1600" i="1" dirty="0">
                <a:latin typeface="Montserrat" pitchFamily="2" charset="77"/>
              </a:rPr>
              <a:t>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404B3-9B1A-0E48-8FCD-416E9D8D483A}"/>
              </a:ext>
            </a:extLst>
          </p:cNvPr>
          <p:cNvSpPr/>
          <p:nvPr/>
        </p:nvSpPr>
        <p:spPr>
          <a:xfrm>
            <a:off x="8586202" y="3537553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latin typeface="Montserrat" pitchFamily="2" charset="77"/>
              </a:rPr>
              <a:t>(32-bit int)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4D541-39AC-9B4E-AA85-2C1FF9DB9629}"/>
              </a:ext>
            </a:extLst>
          </p:cNvPr>
          <p:cNvSpPr/>
          <p:nvPr/>
        </p:nvSpPr>
        <p:spPr>
          <a:xfrm>
            <a:off x="8189042" y="3940585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3 922 459.5 </a:t>
            </a:r>
            <a:r>
              <a:rPr lang="en-NO" dirty="0">
                <a:latin typeface="Montserrat" pitchFamily="2" charset="77"/>
              </a:rPr>
              <a:t>(32-bit float)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7A6CFD-3453-284D-83A0-1A483DF53B91}"/>
              </a:ext>
            </a:extLst>
          </p:cNvPr>
          <p:cNvSpPr/>
          <p:nvPr/>
        </p:nvSpPr>
        <p:spPr>
          <a:xfrm>
            <a:off x="7814975" y="4435950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John </a:t>
            </a:r>
            <a:r>
              <a:rPr lang="en-NO" dirty="0">
                <a:latin typeface="Montserrat" pitchFamily="2" charset="77"/>
              </a:rPr>
              <a:t>(UTF-8 text)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A9633-EF39-4949-8AFC-C68A16647B24}"/>
              </a:ext>
            </a:extLst>
          </p:cNvPr>
          <p:cNvSpPr/>
          <p:nvPr/>
        </p:nvSpPr>
        <p:spPr>
          <a:xfrm>
            <a:off x="7417804" y="4903305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hare Tech Mono" panose="020B0509050000020004" pitchFamily="49" charset="77"/>
              </a:rPr>
              <a:t>䩯桮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latin typeface="Montserrat" pitchFamily="2" charset="77"/>
              </a:rPr>
              <a:t>(UTF-16 text)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350CFA1-4A40-C749-8A58-B0E5A30C5C3E}"/>
              </a:ext>
            </a:extLst>
          </p:cNvPr>
          <p:cNvSpPr/>
          <p:nvPr/>
        </p:nvSpPr>
        <p:spPr>
          <a:xfrm>
            <a:off x="7046575" y="5398369"/>
            <a:ext cx="587513" cy="304797"/>
          </a:xfrm>
          <a:prstGeom prst="triangle">
            <a:avLst>
              <a:gd name="adj" fmla="val 253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4C780-CABD-CE43-BFDB-752799EDF510}"/>
              </a:ext>
            </a:extLst>
          </p:cNvPr>
          <p:cNvSpPr/>
          <p:nvPr/>
        </p:nvSpPr>
        <p:spPr>
          <a:xfrm>
            <a:off x="7046125" y="5398366"/>
            <a:ext cx="587513" cy="304800"/>
          </a:xfrm>
          <a:prstGeom prst="rect">
            <a:avLst/>
          </a:prstGeom>
          <a:solidFill>
            <a:srgbClr val="4A6F68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8F9C3-7769-F64A-8E57-F942A581DC71}"/>
              </a:ext>
            </a:extLst>
          </p:cNvPr>
          <p:cNvSpPr/>
          <p:nvPr/>
        </p:nvSpPr>
        <p:spPr>
          <a:xfrm>
            <a:off x="7655171" y="537066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RGBA Color</a:t>
            </a:r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15C9B6-34AD-9444-94DF-BCF7FC3A4DBC}"/>
              </a:ext>
            </a:extLst>
          </p:cNvPr>
          <p:cNvSpPr/>
          <p:nvPr/>
        </p:nvSpPr>
        <p:spPr>
          <a:xfrm>
            <a:off x="8633389" y="1587190"/>
            <a:ext cx="2353265" cy="12400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763017-A6C7-DC42-B7B4-32B090F2AC52}"/>
              </a:ext>
            </a:extLst>
          </p:cNvPr>
          <p:cNvCxnSpPr>
            <a:stCxn id="35" idx="1"/>
            <a:endCxn id="15" idx="1"/>
          </p:cNvCxnSpPr>
          <p:nvPr/>
        </p:nvCxnSpPr>
        <p:spPr>
          <a:xfrm rot="10800000" flipV="1">
            <a:off x="8586203" y="2207229"/>
            <a:ext cx="47187" cy="1514990"/>
          </a:xfrm>
          <a:prstGeom prst="bentConnector3">
            <a:avLst>
              <a:gd name="adj1" fmla="val 5844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A5EEC41-0284-1E4F-A7D1-350AFD62E54A}"/>
              </a:ext>
            </a:extLst>
          </p:cNvPr>
          <p:cNvCxnSpPr>
            <a:stCxn id="35" idx="1"/>
            <a:endCxn id="16" idx="1"/>
          </p:cNvCxnSpPr>
          <p:nvPr/>
        </p:nvCxnSpPr>
        <p:spPr>
          <a:xfrm rot="10800000" flipV="1">
            <a:off x="8189043" y="2207229"/>
            <a:ext cx="444347" cy="1918022"/>
          </a:xfrm>
          <a:prstGeom prst="bentConnector3">
            <a:avLst>
              <a:gd name="adj1" fmla="val 15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5CD64CE-4F86-6F46-BE86-89D38668BB98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rot="10800000" flipV="1">
            <a:off x="7814975" y="2207228"/>
            <a:ext cx="818414" cy="2413387"/>
          </a:xfrm>
          <a:prstGeom prst="bentConnector3">
            <a:avLst>
              <a:gd name="adj1" fmla="val 127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3EB79E2-0D44-F447-916F-6D499BE45609}"/>
              </a:ext>
            </a:extLst>
          </p:cNvPr>
          <p:cNvCxnSpPr>
            <a:stCxn id="35" idx="1"/>
            <a:endCxn id="20" idx="1"/>
          </p:cNvCxnSpPr>
          <p:nvPr/>
        </p:nvCxnSpPr>
        <p:spPr>
          <a:xfrm rot="10800000" flipV="1">
            <a:off x="7417805" y="2207229"/>
            <a:ext cx="1215585" cy="2880742"/>
          </a:xfrm>
          <a:prstGeom prst="bentConnector3">
            <a:avLst>
              <a:gd name="adj1" fmla="val 118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D6DC79D-EB3F-B942-AED1-A42F7F87C5FC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rot="10800000" flipV="1">
            <a:off x="7046125" y="2207228"/>
            <a:ext cx="1587264" cy="3343537"/>
          </a:xfrm>
          <a:prstGeom prst="bentConnector3">
            <a:avLst>
              <a:gd name="adj1" fmla="val 11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AD0AB2-3093-FC4D-AB72-7C1154835861}"/>
              </a:ext>
            </a:extLst>
          </p:cNvPr>
          <p:cNvSpPr/>
          <p:nvPr/>
        </p:nvSpPr>
        <p:spPr>
          <a:xfrm>
            <a:off x="8586201" y="3534426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(32-bit int)</a:t>
            </a:r>
          </a:p>
        </p:txBody>
      </p:sp>
    </p:spTree>
    <p:extLst>
      <p:ext uri="{BB962C8B-B14F-4D97-AF65-F5344CB8AC3E}">
        <p14:creationId xmlns:p14="http://schemas.microsoft.com/office/powerpoint/2010/main" val="4784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5" grpId="0"/>
      <p:bldP spid="16" grpId="0"/>
      <p:bldP spid="19" grpId="0"/>
      <p:bldP spid="20" grpId="0"/>
      <p:bldP spid="22" grpId="0" animBg="1"/>
      <p:bldP spid="21" grpId="0" animBg="1"/>
      <p:bldP spid="23" grpId="0"/>
      <p:bldP spid="35" grpId="0" animBg="1"/>
      <p:bldP spid="35" grpId="1" animBg="1"/>
      <p:bldP spid="35" grpId="2" animBg="1"/>
      <p:bldP spid="35" grpId="3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CF8-74E8-7B4D-9001-8489E9DD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Code by Summation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0E13-6216-D54D-AF9A-5E38E79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EF965-AA5F-C047-901B-149B7508A1BC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A0B0-6C69-B04E-9C84-3C59163AD526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26AF2-9B76-084E-9C91-653DE783A79F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AD12A-6935-F24D-B8BB-117EF08A68CC}"/>
              </a:ext>
            </a:extLst>
          </p:cNvPr>
          <p:cNvSpPr/>
          <p:nvPr/>
        </p:nvSpPr>
        <p:spPr>
          <a:xfrm>
            <a:off x="1159565" y="3729884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85A1A-1C69-2944-BE46-26AEE0893035}"/>
              </a:ext>
            </a:extLst>
          </p:cNvPr>
          <p:cNvSpPr/>
          <p:nvPr/>
        </p:nvSpPr>
        <p:spPr>
          <a:xfrm>
            <a:off x="1159565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9C995-C943-9C45-B564-C160FF653604}"/>
              </a:ext>
            </a:extLst>
          </p:cNvPr>
          <p:cNvSpPr/>
          <p:nvPr/>
        </p:nvSpPr>
        <p:spPr>
          <a:xfrm>
            <a:off x="1152939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A987B0-92F7-BA4B-B977-4131894FB286}"/>
              </a:ext>
            </a:extLst>
          </p:cNvPr>
          <p:cNvCxnSpPr/>
          <p:nvPr/>
        </p:nvCxnSpPr>
        <p:spPr>
          <a:xfrm>
            <a:off x="947530" y="5247862"/>
            <a:ext cx="163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9309-D57E-1340-8FDE-0AE1A32ECB7E}"/>
              </a:ext>
            </a:extLst>
          </p:cNvPr>
          <p:cNvSpPr/>
          <p:nvPr/>
        </p:nvSpPr>
        <p:spPr>
          <a:xfrm>
            <a:off x="1159565" y="5343941"/>
            <a:ext cx="1219200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D7C81-8009-5F4E-9E21-1BC9D760E2C0}"/>
              </a:ext>
            </a:extLst>
          </p:cNvPr>
          <p:cNvSpPr txBox="1"/>
          <p:nvPr/>
        </p:nvSpPr>
        <p:spPr>
          <a:xfrm>
            <a:off x="651290" y="472195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EAD3F21-C13C-4F45-A9F0-70EDD2E615E8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1994452" y="3445565"/>
            <a:ext cx="1371601" cy="602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3DC8E1-CE0B-064F-9EA0-0073AD4F5778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2363856" y="3069535"/>
            <a:ext cx="1845366" cy="1828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E2F02D-2DEA-D444-ADD0-63198507517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762539" y="3061252"/>
            <a:ext cx="6626" cy="66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F8243-1B3A-464B-97AB-1E97AEF09A21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026E70-4466-574F-B390-1887B255D188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014D88-C0B6-0441-8566-6DA506135DE2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FB140-600B-6C4B-B137-BE2057D8360B}"/>
              </a:ext>
            </a:extLst>
          </p:cNvPr>
          <p:cNvSpPr txBox="1"/>
          <p:nvPr/>
        </p:nvSpPr>
        <p:spPr>
          <a:xfrm>
            <a:off x="5695910" y="1957128"/>
            <a:ext cx="6115090" cy="1194512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D29664-D0B3-F64C-9CCD-696790232269}"/>
              </a:ext>
            </a:extLst>
          </p:cNvPr>
          <p:cNvSpPr txBox="1"/>
          <p:nvPr/>
        </p:nvSpPr>
        <p:spPr>
          <a:xfrm>
            <a:off x="6374896" y="3151640"/>
            <a:ext cx="5436104" cy="369332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h</a:t>
            </a:r>
            <a:r>
              <a:rPr lang="en-NO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ash(“stop”) = hash(“tops”) = hash(“post”)</a:t>
            </a:r>
          </a:p>
        </p:txBody>
      </p:sp>
    </p:spTree>
    <p:extLst>
      <p:ext uri="{BB962C8B-B14F-4D97-AF65-F5344CB8AC3E}">
        <p14:creationId xmlns:p14="http://schemas.microsoft.com/office/powerpoint/2010/main" val="9161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EFC-6B1C-414C-AAA9-A3C9ED99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Polynomial Hash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39FF-C673-B045-BF3E-071B81A2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0030F-F157-9A40-A9D3-A3256DE88DD0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E72E1-497B-F746-8455-D97EC86DAD44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B48A-AAF3-C84A-9EBD-FA1CF194F50C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42519-879E-874B-815C-801D65E02240}"/>
              </a:ext>
            </a:extLst>
          </p:cNvPr>
          <p:cNvSpPr/>
          <p:nvPr/>
        </p:nvSpPr>
        <p:spPr>
          <a:xfrm>
            <a:off x="1557131" y="3743739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582B1-B8B0-0441-BC0E-69D760D2F186}"/>
              </a:ext>
            </a:extLst>
          </p:cNvPr>
          <p:cNvSpPr/>
          <p:nvPr/>
        </p:nvSpPr>
        <p:spPr>
          <a:xfrm>
            <a:off x="1557131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2610F-57BF-244C-9524-32021845C2D2}"/>
              </a:ext>
            </a:extLst>
          </p:cNvPr>
          <p:cNvSpPr/>
          <p:nvPr/>
        </p:nvSpPr>
        <p:spPr>
          <a:xfrm>
            <a:off x="1550505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996740-004D-384B-BE3A-1152FD1DBA2F}"/>
              </a:ext>
            </a:extLst>
          </p:cNvPr>
          <p:cNvCxnSpPr>
            <a:cxnSpLocks/>
          </p:cNvCxnSpPr>
          <p:nvPr/>
        </p:nvCxnSpPr>
        <p:spPr>
          <a:xfrm>
            <a:off x="1345096" y="5247862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87DF8-AC82-6D4E-840F-48688568A3E8}"/>
              </a:ext>
            </a:extLst>
          </p:cNvPr>
          <p:cNvSpPr/>
          <p:nvPr/>
        </p:nvSpPr>
        <p:spPr>
          <a:xfrm>
            <a:off x="1557130" y="5343941"/>
            <a:ext cx="2339007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0F6BF-84DE-B54D-85B4-BA523824E28B}"/>
              </a:ext>
            </a:extLst>
          </p:cNvPr>
          <p:cNvSpPr txBox="1"/>
          <p:nvPr/>
        </p:nvSpPr>
        <p:spPr>
          <a:xfrm>
            <a:off x="416121" y="472785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1F2F95-3AFE-084A-94D6-75E781FC449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5400000">
            <a:off x="1209261" y="3409122"/>
            <a:ext cx="901148" cy="205408"/>
          </a:xfrm>
          <a:prstGeom prst="bentConnector4">
            <a:avLst>
              <a:gd name="adj1" fmla="val 18750"/>
              <a:gd name="adj2" fmla="val 211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84F606-2A27-CD46-802D-38F0E7FEFAA7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680F50-7534-3F4E-90E6-36537616F9EE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74F62-B399-D149-908E-1C2986E5F277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9D6997-52B9-0E45-8103-A970DA0C0657}"/>
              </a:ext>
            </a:extLst>
          </p:cNvPr>
          <p:cNvSpPr/>
          <p:nvPr/>
        </p:nvSpPr>
        <p:spPr>
          <a:xfrm>
            <a:off x="3135573" y="3751230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0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B2BA6-B1D1-7B4D-8DC9-77C8ED4520E1}"/>
              </a:ext>
            </a:extLst>
          </p:cNvPr>
          <p:cNvSpPr txBox="1"/>
          <p:nvPr/>
        </p:nvSpPr>
        <p:spPr>
          <a:xfrm>
            <a:off x="2814652" y="3785225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11D5F7-99C7-DE4E-8B3F-282F5BD4CC3C}"/>
              </a:ext>
            </a:extLst>
          </p:cNvPr>
          <p:cNvSpPr/>
          <p:nvPr/>
        </p:nvSpPr>
        <p:spPr>
          <a:xfrm>
            <a:off x="3135573" y="4221683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1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7C245-8112-4F4E-B172-7412B54ED5B2}"/>
              </a:ext>
            </a:extLst>
          </p:cNvPr>
          <p:cNvSpPr txBox="1"/>
          <p:nvPr/>
        </p:nvSpPr>
        <p:spPr>
          <a:xfrm>
            <a:off x="2814652" y="4255678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5F5E79-7611-1549-A0DF-2ED0236037F0}"/>
              </a:ext>
            </a:extLst>
          </p:cNvPr>
          <p:cNvSpPr/>
          <p:nvPr/>
        </p:nvSpPr>
        <p:spPr>
          <a:xfrm>
            <a:off x="3135573" y="4693864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2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C175A-BB41-4943-A93B-B979C06EB146}"/>
              </a:ext>
            </a:extLst>
          </p:cNvPr>
          <p:cNvSpPr txBox="1"/>
          <p:nvPr/>
        </p:nvSpPr>
        <p:spPr>
          <a:xfrm>
            <a:off x="2814652" y="4727859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B59B02E9-EC4B-AF47-BC87-80E95903DE3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5400000">
            <a:off x="1583635" y="3034748"/>
            <a:ext cx="1371601" cy="1424608"/>
          </a:xfrm>
          <a:prstGeom prst="bentConnector4">
            <a:avLst>
              <a:gd name="adj1" fmla="val 24637"/>
              <a:gd name="adj2" fmla="val 13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DFCCA2D5-7DDD-8B4D-8136-1B412E72A32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953039" y="2658718"/>
            <a:ext cx="1845366" cy="2650434"/>
          </a:xfrm>
          <a:prstGeom prst="bentConnector4">
            <a:avLst>
              <a:gd name="adj1" fmla="val 28994"/>
              <a:gd name="adj2" fmla="val 123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4DC258-BCF0-1649-A5EC-DB6C81FBBBF2}"/>
              </a:ext>
            </a:extLst>
          </p:cNvPr>
          <p:cNvSpPr txBox="1"/>
          <p:nvPr/>
        </p:nvSpPr>
        <p:spPr>
          <a:xfrm>
            <a:off x="5035618" y="2623930"/>
            <a:ext cx="6740261" cy="257950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37;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*=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9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3C72-5C33-9C4C-89F4-896885D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Cyclic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12CA-6EC8-EB46-BD41-7CCA0E0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D8515D-DA46-3F43-BEBB-A9F8E23F5088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420423-263B-5C46-BFCA-E6669F037942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D6007C-DE53-3A47-9228-0E5F8D96F9E2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0B8733-9FAD-1147-9064-AA341C425F69}"/>
              </a:ext>
            </a:extLst>
          </p:cNvPr>
          <p:cNvSpPr/>
          <p:nvPr/>
        </p:nvSpPr>
        <p:spPr>
          <a:xfrm>
            <a:off x="2825717" y="3748716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89427-0409-1349-92FB-60D159C4CF1A}"/>
              </a:ext>
            </a:extLst>
          </p:cNvPr>
          <p:cNvSpPr/>
          <p:nvPr/>
        </p:nvSpPr>
        <p:spPr>
          <a:xfrm>
            <a:off x="2216117" y="42406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F85EC9-7BCC-CE45-AF9F-F77A3F2AB4A9}"/>
              </a:ext>
            </a:extLst>
          </p:cNvPr>
          <p:cNvSpPr/>
          <p:nvPr/>
        </p:nvSpPr>
        <p:spPr>
          <a:xfrm>
            <a:off x="1543896" y="54097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F29DDA-C324-8E41-973E-B464A729E9C0}"/>
              </a:ext>
            </a:extLst>
          </p:cNvPr>
          <p:cNvCxnSpPr>
            <a:cxnSpLocks/>
          </p:cNvCxnSpPr>
          <p:nvPr/>
        </p:nvCxnSpPr>
        <p:spPr>
          <a:xfrm>
            <a:off x="1408044" y="4781737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F11D114-0518-8443-847C-72ADFC63017D}"/>
              </a:ext>
            </a:extLst>
          </p:cNvPr>
          <p:cNvSpPr/>
          <p:nvPr/>
        </p:nvSpPr>
        <p:spPr>
          <a:xfrm>
            <a:off x="2205871" y="4876948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value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E1B153-D9F5-9D47-BBA4-12347EA11D99}"/>
              </a:ext>
            </a:extLst>
          </p:cNvPr>
          <p:cNvSpPr txBox="1"/>
          <p:nvPr/>
        </p:nvSpPr>
        <p:spPr>
          <a:xfrm>
            <a:off x="1757888" y="4265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DAC2BD-947D-5A4E-81C4-BA44A18AAABE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49E141-C04F-8046-B5EF-BB679B44FA5D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ABE095-54E5-644F-868B-D49AF7D57331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FC6069-5BD9-234D-B13A-6F7B619A9E6D}"/>
              </a:ext>
            </a:extLst>
          </p:cNvPr>
          <p:cNvSpPr/>
          <p:nvPr/>
        </p:nvSpPr>
        <p:spPr>
          <a:xfrm>
            <a:off x="2216117" y="3766865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053D9-F63B-964E-8E76-6A227CF97F7D}"/>
              </a:ext>
            </a:extLst>
          </p:cNvPr>
          <p:cNvSpPr txBox="1"/>
          <p:nvPr/>
        </p:nvSpPr>
        <p:spPr>
          <a:xfrm>
            <a:off x="2586561" y="3783673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17BEA2-DF1A-CB4A-98BB-6DD048A78CDA}"/>
              </a:ext>
            </a:extLst>
          </p:cNvPr>
          <p:cNvSpPr txBox="1"/>
          <p:nvPr/>
        </p:nvSpPr>
        <p:spPr>
          <a:xfrm>
            <a:off x="1312895" y="38041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2DE5D-CBDA-954D-BF4B-8D0A14A49337}"/>
              </a:ext>
            </a:extLst>
          </p:cNvPr>
          <p:cNvSpPr txBox="1"/>
          <p:nvPr/>
        </p:nvSpPr>
        <p:spPr>
          <a:xfrm>
            <a:off x="4997525" y="3635206"/>
            <a:ext cx="6668127" cy="236406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&lt;&lt;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|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27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A8F28-A75B-D44D-A2B2-CB1A25DA1AED}"/>
              </a:ext>
            </a:extLst>
          </p:cNvPr>
          <p:cNvSpPr txBox="1"/>
          <p:nvPr/>
        </p:nvSpPr>
        <p:spPr>
          <a:xfrm>
            <a:off x="4035146" y="380057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CB60A0-2647-1A4D-A6D2-1B3E96A2F7A4}"/>
              </a:ext>
            </a:extLst>
          </p:cNvPr>
          <p:cNvSpPr/>
          <p:nvPr/>
        </p:nvSpPr>
        <p:spPr>
          <a:xfrm>
            <a:off x="1557131" y="4870612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5DB61F-BE6F-AF4C-9D1E-8C3126E56B58}"/>
              </a:ext>
            </a:extLst>
          </p:cNvPr>
          <p:cNvSpPr txBox="1"/>
          <p:nvPr/>
        </p:nvSpPr>
        <p:spPr>
          <a:xfrm>
            <a:off x="1927575" y="488742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4845E-6D61-7D4D-9DE1-7CBA03100CE8}"/>
              </a:ext>
            </a:extLst>
          </p:cNvPr>
          <p:cNvSpPr txBox="1"/>
          <p:nvPr/>
        </p:nvSpPr>
        <p:spPr>
          <a:xfrm>
            <a:off x="653909" y="49079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033C9B-3E52-9D45-A2BD-09D3B14617B8}"/>
              </a:ext>
            </a:extLst>
          </p:cNvPr>
          <p:cNvSpPr txBox="1"/>
          <p:nvPr/>
        </p:nvSpPr>
        <p:spPr>
          <a:xfrm>
            <a:off x="3376160" y="4904319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14A9C1-0241-C54D-BD44-CCE58F5773B3}"/>
              </a:ext>
            </a:extLst>
          </p:cNvPr>
          <p:cNvCxnSpPr>
            <a:cxnSpLocks/>
          </p:cNvCxnSpPr>
          <p:nvPr/>
        </p:nvCxnSpPr>
        <p:spPr>
          <a:xfrm>
            <a:off x="1394809" y="5946575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55E8952-2C5B-D948-9CE8-1695D2085355}"/>
              </a:ext>
            </a:extLst>
          </p:cNvPr>
          <p:cNvSpPr/>
          <p:nvPr/>
        </p:nvSpPr>
        <p:spPr>
          <a:xfrm>
            <a:off x="1543896" y="6063733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hash</a:t>
            </a:r>
            <a:r>
              <a:rPr lang="nb-NO" sz="1400" dirty="0">
                <a:latin typeface="Montserrat" pitchFamily="2" charset="77"/>
              </a:rPr>
              <a:t> </a:t>
            </a:r>
            <a:r>
              <a:rPr lang="nb-NO" sz="1400" dirty="0" err="1">
                <a:latin typeface="Montserrat" pitchFamily="2" charset="77"/>
              </a:rPr>
              <a:t>code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1D2B0B-66D3-B048-A56C-BBAB11294D0C}"/>
              </a:ext>
            </a:extLst>
          </p:cNvPr>
          <p:cNvSpPr/>
          <p:nvPr/>
        </p:nvSpPr>
        <p:spPr>
          <a:xfrm>
            <a:off x="7115807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B748AB-8CC6-AA4E-96DA-B692629841EF}"/>
              </a:ext>
            </a:extLst>
          </p:cNvPr>
          <p:cNvSpPr/>
          <p:nvPr/>
        </p:nvSpPr>
        <p:spPr>
          <a:xfrm>
            <a:off x="7432720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5BA3DE-F454-3B49-ABDA-F4F92E4D7976}"/>
              </a:ext>
            </a:extLst>
          </p:cNvPr>
          <p:cNvSpPr/>
          <p:nvPr/>
        </p:nvSpPr>
        <p:spPr>
          <a:xfrm>
            <a:off x="7749633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679AF9-1074-DA42-8A1C-98D11D02CB3F}"/>
              </a:ext>
            </a:extLst>
          </p:cNvPr>
          <p:cNvSpPr/>
          <p:nvPr/>
        </p:nvSpPr>
        <p:spPr>
          <a:xfrm>
            <a:off x="8066546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52E45E-BBCA-004D-A822-E524B8AD4198}"/>
              </a:ext>
            </a:extLst>
          </p:cNvPr>
          <p:cNvSpPr/>
          <p:nvPr/>
        </p:nvSpPr>
        <p:spPr>
          <a:xfrm>
            <a:off x="8383459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CF365D-13A8-4148-92A6-94F1B22459D2}"/>
              </a:ext>
            </a:extLst>
          </p:cNvPr>
          <p:cNvSpPr/>
          <p:nvPr/>
        </p:nvSpPr>
        <p:spPr>
          <a:xfrm>
            <a:off x="8700372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573F77-87ED-334E-A8FE-0F98F0069656}"/>
              </a:ext>
            </a:extLst>
          </p:cNvPr>
          <p:cNvSpPr txBox="1"/>
          <p:nvPr/>
        </p:nvSpPr>
        <p:spPr>
          <a:xfrm>
            <a:off x="7056322" y="219323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(v</a:t>
            </a:r>
            <a:r>
              <a:rPr lang="en-NO" dirty="0">
                <a:latin typeface="Share Tech Mono" panose="020B0509050000020004" pitchFamily="49" charset="77"/>
              </a:rPr>
              <a:t>alue &lt;&lt; k) | (value &gt;&gt;&gt; (l-k))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19C527-EE2B-F341-9C8C-2C2684467BAD}"/>
              </a:ext>
            </a:extLst>
          </p:cNvPr>
          <p:cNvSpPr/>
          <p:nvPr/>
        </p:nvSpPr>
        <p:spPr>
          <a:xfrm>
            <a:off x="9017285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176BDD-68E8-AE41-B084-A4973C8CC2FA}"/>
              </a:ext>
            </a:extLst>
          </p:cNvPr>
          <p:cNvSpPr/>
          <p:nvPr/>
        </p:nvSpPr>
        <p:spPr>
          <a:xfrm>
            <a:off x="9334198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85D83-7A05-8340-8288-E921FDA86257}"/>
              </a:ext>
            </a:extLst>
          </p:cNvPr>
          <p:cNvSpPr/>
          <p:nvPr/>
        </p:nvSpPr>
        <p:spPr>
          <a:xfrm>
            <a:off x="7089308" y="1143622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EC2567-12B0-0341-9AD3-AF0A9919A9D6}"/>
              </a:ext>
            </a:extLst>
          </p:cNvPr>
          <p:cNvSpPr/>
          <p:nvPr/>
        </p:nvSpPr>
        <p:spPr>
          <a:xfrm>
            <a:off x="8990746" y="1141074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B436E92-BEA8-BA43-8345-288877DB720A}"/>
              </a:ext>
            </a:extLst>
          </p:cNvPr>
          <p:cNvCxnSpPr>
            <a:cxnSpLocks/>
            <a:stCxn id="100" idx="2"/>
            <a:endCxn id="101" idx="2"/>
          </p:cNvCxnSpPr>
          <p:nvPr/>
        </p:nvCxnSpPr>
        <p:spPr>
          <a:xfrm rot="5400000" flipH="1" flipV="1">
            <a:off x="8355948" y="748219"/>
            <a:ext cx="2548" cy="1901438"/>
          </a:xfrm>
          <a:prstGeom prst="bentConnector3">
            <a:avLst>
              <a:gd name="adj1" fmla="val -10011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74B798-EA32-8C4B-ACCF-83EB7A778321}"/>
              </a:ext>
            </a:extLst>
          </p:cNvPr>
          <p:cNvCxnSpPr>
            <a:cxnSpLocks/>
          </p:cNvCxnSpPr>
          <p:nvPr/>
        </p:nvCxnSpPr>
        <p:spPr>
          <a:xfrm>
            <a:off x="7115807" y="988259"/>
            <a:ext cx="581956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AFE249-968D-B441-B9B6-029656AD53E2}"/>
              </a:ext>
            </a:extLst>
          </p:cNvPr>
          <p:cNvSpPr txBox="1"/>
          <p:nvPr/>
        </p:nvSpPr>
        <p:spPr>
          <a:xfrm>
            <a:off x="7259831" y="676722"/>
            <a:ext cx="30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B9E892-9EFB-7E43-9A7F-05728228940A}"/>
              </a:ext>
            </a:extLst>
          </p:cNvPr>
          <p:cNvSpPr/>
          <p:nvPr/>
        </p:nvSpPr>
        <p:spPr>
          <a:xfrm>
            <a:off x="7127309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82551B-3BE9-C642-B043-095AF200A4E3}"/>
              </a:ext>
            </a:extLst>
          </p:cNvPr>
          <p:cNvSpPr/>
          <p:nvPr/>
        </p:nvSpPr>
        <p:spPr>
          <a:xfrm>
            <a:off x="7444222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82BF1F-0B26-2B4F-B555-63C891664490}"/>
              </a:ext>
            </a:extLst>
          </p:cNvPr>
          <p:cNvSpPr/>
          <p:nvPr/>
        </p:nvSpPr>
        <p:spPr>
          <a:xfrm>
            <a:off x="9016682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7D9838-558A-154D-9E35-8C5900BB44D6}"/>
              </a:ext>
            </a:extLst>
          </p:cNvPr>
          <p:cNvSpPr/>
          <p:nvPr/>
        </p:nvSpPr>
        <p:spPr>
          <a:xfrm>
            <a:off x="9333595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85C270-B642-924D-B392-8B6017BCB80F}"/>
              </a:ext>
            </a:extLst>
          </p:cNvPr>
          <p:cNvCxnSpPr>
            <a:cxnSpLocks/>
          </p:cNvCxnSpPr>
          <p:nvPr/>
        </p:nvCxnSpPr>
        <p:spPr>
          <a:xfrm>
            <a:off x="7089308" y="690946"/>
            <a:ext cx="1876107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61D8CF4-D48B-FF40-B588-23DA35A7CE57}"/>
              </a:ext>
            </a:extLst>
          </p:cNvPr>
          <p:cNvSpPr txBox="1"/>
          <p:nvPr/>
        </p:nvSpPr>
        <p:spPr>
          <a:xfrm>
            <a:off x="7946962" y="352392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BE24CB-36DA-3545-AE17-54027F0FC601}"/>
              </a:ext>
            </a:extLst>
          </p:cNvPr>
          <p:cNvSpPr txBox="1"/>
          <p:nvPr/>
        </p:nvSpPr>
        <p:spPr>
          <a:xfrm>
            <a:off x="5804809" y="12691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ROTL: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82C28B-4507-8A40-900B-64199B9A7D38}"/>
              </a:ext>
            </a:extLst>
          </p:cNvPr>
          <p:cNvSpPr txBox="1"/>
          <p:nvPr/>
        </p:nvSpPr>
        <p:spPr>
          <a:xfrm>
            <a:off x="1098902" y="5443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079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/>
      <p:bldP spid="72" grpId="0"/>
      <p:bldP spid="73" grpId="0" animBg="1"/>
      <p:bldP spid="74" grpId="0"/>
      <p:bldP spid="81" grpId="0"/>
      <p:bldP spid="82" grpId="0" animBg="1"/>
      <p:bldP spid="83" grpId="0"/>
      <p:bldP spid="84" grpId="0" animBg="1"/>
      <p:bldP spid="85" grpId="0"/>
      <p:bldP spid="86" grpId="0"/>
      <p:bldP spid="87" grpId="0"/>
      <p:bldP spid="89" grpId="0" animBg="1"/>
      <p:bldP spid="90" grpId="0" animBg="1"/>
      <p:bldP spid="91" grpId="0" animBg="1"/>
      <p:bldP spid="97" grpId="0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1" grpId="2" animBg="1"/>
      <p:bldP spid="107" grpId="0"/>
      <p:bldP spid="110" grpId="0" animBg="1"/>
      <p:bldP spid="110" grpId="1" animBg="1"/>
      <p:bldP spid="111" grpId="0" animBg="1"/>
      <p:bldP spid="111" grpId="1" animBg="1"/>
      <p:bldP spid="114" grpId="0" animBg="1"/>
      <p:bldP spid="115" grpId="0" animBg="1"/>
      <p:bldP spid="117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E67-CDEA-B147-B378-CAA73AB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Compression: MOD &amp; MAD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𝑂𝐷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𝑀𝐴𝐷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𝑎h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0AE-E188-B04C-A23E-2F95E8F6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8075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C90E38-DB39-DE4A-9851-7B2218DD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427B5-FF66-E843-A925-FE5BD7323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BC2C-E1B3-5841-9585-DECF46C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590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502C0-26F8-8D4D-B124-56E947C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File Digest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40279-91B4-B84D-9EEC-9D50CE42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7473" cy="4351338"/>
          </a:xfrm>
        </p:spPr>
        <p:txBody>
          <a:bodyPr/>
          <a:lstStyle/>
          <a:p>
            <a:r>
              <a:rPr lang="en-NO" dirty="0"/>
              <a:t>Assume no collisions</a:t>
            </a:r>
          </a:p>
          <a:p>
            <a:r>
              <a:rPr lang="en-NO" dirty="0"/>
              <a:t>Key is the whole file!</a:t>
            </a:r>
          </a:p>
          <a:p>
            <a:r>
              <a:rPr lang="en-NO" dirty="0"/>
              <a:t>Example:</a:t>
            </a:r>
          </a:p>
          <a:p>
            <a:pPr lvl="1"/>
            <a:r>
              <a:rPr lang="en-NO" dirty="0"/>
              <a:t>MD5</a:t>
            </a:r>
          </a:p>
          <a:p>
            <a:pPr lvl="1"/>
            <a:r>
              <a:rPr lang="en-NO" dirty="0"/>
              <a:t>SHA-1 / SHA-2</a:t>
            </a:r>
          </a:p>
          <a:p>
            <a:pPr lvl="1"/>
            <a:r>
              <a:rPr lang="en-NO" dirty="0"/>
              <a:t>CRC-32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C5D49-4272-AD4D-A5E9-82339425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E90B8D43-248E-B340-BF94-5AFCE166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709" y="911225"/>
            <a:ext cx="914400" cy="914400"/>
          </a:xfrm>
          <a:prstGeom prst="rect">
            <a:avLst/>
          </a:prstGeom>
        </p:spPr>
      </p:pic>
      <p:pic>
        <p:nvPicPr>
          <p:cNvPr id="11" name="Graphic 10" descr="Fingerprint with solid fill">
            <a:extLst>
              <a:ext uri="{FF2B5EF4-FFF2-40B4-BE49-F238E27FC236}">
                <a16:creationId xmlns:a16="http://schemas.microsoft.com/office/drawing/2014/main" id="{6CCCE457-E237-3B4F-B41B-5C450FD5C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11" y="1027098"/>
            <a:ext cx="670105" cy="670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444D4-70EF-0F47-B21C-F61AD3AABA8B}"/>
              </a:ext>
            </a:extLst>
          </p:cNvPr>
          <p:cNvSpPr txBox="1"/>
          <p:nvPr/>
        </p:nvSpPr>
        <p:spPr>
          <a:xfrm>
            <a:off x="6744828" y="187839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large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250AD-B552-D444-810F-ABAFD3AC89F6}"/>
              </a:ext>
            </a:extLst>
          </p:cNvPr>
          <p:cNvSpPr txBox="1"/>
          <p:nvPr/>
        </p:nvSpPr>
        <p:spPr>
          <a:xfrm>
            <a:off x="9130144" y="18571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</a:t>
            </a: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CA119367-896E-D64A-B144-2BE71D49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575" y="354591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219CC9-902E-7740-A67D-FAB6AD2FFFF7}"/>
              </a:ext>
            </a:extLst>
          </p:cNvPr>
          <p:cNvSpPr txBox="1"/>
          <p:nvPr/>
        </p:nvSpPr>
        <p:spPr>
          <a:xfrm>
            <a:off x="6680855" y="4477945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copy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74FFE5A-B716-9E46-ADC1-3D3F97176614}"/>
              </a:ext>
            </a:extLst>
          </p:cNvPr>
          <p:cNvSpPr/>
          <p:nvPr/>
        </p:nvSpPr>
        <p:spPr>
          <a:xfrm>
            <a:off x="7948092" y="1090153"/>
            <a:ext cx="1330036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hash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BC6AD-C31B-9545-AA24-97F7FF40B365}"/>
              </a:ext>
            </a:extLst>
          </p:cNvPr>
          <p:cNvSpPr/>
          <p:nvPr/>
        </p:nvSpPr>
        <p:spPr>
          <a:xfrm>
            <a:off x="6373313" y="304800"/>
            <a:ext cx="4571778" cy="22138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66EF26-C4A4-8443-94AA-918EC7809147}"/>
              </a:ext>
            </a:extLst>
          </p:cNvPr>
          <p:cNvSpPr/>
          <p:nvPr/>
        </p:nvSpPr>
        <p:spPr>
          <a:xfrm>
            <a:off x="6327221" y="2994298"/>
            <a:ext cx="4571778" cy="33620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46A66-1B6E-414B-B260-4DB2DCA34A03}"/>
              </a:ext>
            </a:extLst>
          </p:cNvPr>
          <p:cNvSpPr txBox="1"/>
          <p:nvPr/>
        </p:nvSpPr>
        <p:spPr>
          <a:xfrm>
            <a:off x="8964871" y="351684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Remote Server</a:t>
            </a:r>
          </a:p>
        </p:txBody>
      </p:sp>
      <p:pic>
        <p:nvPicPr>
          <p:cNvPr id="26" name="Graphic 25" descr="Fingerprint with solid fill">
            <a:extLst>
              <a:ext uri="{FF2B5EF4-FFF2-40B4-BE49-F238E27FC236}">
                <a16:creationId xmlns:a16="http://schemas.microsoft.com/office/drawing/2014/main" id="{3BE75D53-4703-4244-9314-01F86649E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531" y="3630251"/>
            <a:ext cx="670105" cy="670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A57502-9C78-1D45-A3C5-F65F2C8B7AC1}"/>
              </a:ext>
            </a:extLst>
          </p:cNvPr>
          <p:cNvSpPr txBox="1"/>
          <p:nvPr/>
        </p:nvSpPr>
        <p:spPr>
          <a:xfrm>
            <a:off x="8825476" y="44458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 copy</a:t>
            </a:r>
          </a:p>
        </p:txBody>
      </p:sp>
      <p:pic>
        <p:nvPicPr>
          <p:cNvPr id="28" name="Graphic 27" descr="Fingerprint with solid fill">
            <a:extLst>
              <a:ext uri="{FF2B5EF4-FFF2-40B4-BE49-F238E27FC236}">
                <a16:creationId xmlns:a16="http://schemas.microsoft.com/office/drawing/2014/main" id="{43C86507-D4D3-9C46-BACA-8C8AB504C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5386" y="4880347"/>
            <a:ext cx="670105" cy="6701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458C27-C133-5D45-9FEC-CA4CAC113E94}"/>
              </a:ext>
            </a:extLst>
          </p:cNvPr>
          <p:cNvSpPr txBox="1"/>
          <p:nvPr/>
        </p:nvSpPr>
        <p:spPr>
          <a:xfrm>
            <a:off x="8831147" y="569599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checksum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B39F9E-E125-1C41-BA53-231E7C44A901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7342909" y="2247729"/>
            <a:ext cx="3866" cy="129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Bent Up Arrow 31">
            <a:extLst>
              <a:ext uri="{FF2B5EF4-FFF2-40B4-BE49-F238E27FC236}">
                <a16:creationId xmlns:a16="http://schemas.microsoft.com/office/drawing/2014/main" id="{3685AD4C-F085-5447-8AB9-D1C68D4EA0F5}"/>
              </a:ext>
            </a:extLst>
          </p:cNvPr>
          <p:cNvSpPr/>
          <p:nvPr/>
        </p:nvSpPr>
        <p:spPr>
          <a:xfrm rot="5400000">
            <a:off x="7238112" y="4945348"/>
            <a:ext cx="1129326" cy="1194470"/>
          </a:xfrm>
          <a:prstGeom prst="bentUpArrow">
            <a:avLst>
              <a:gd name="adj1" fmla="val 25431"/>
              <a:gd name="adj2" fmla="val 24531"/>
              <a:gd name="adj3" fmla="val 2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186BA-2764-A441-A85A-677E1A19151C}"/>
              </a:ext>
            </a:extLst>
          </p:cNvPr>
          <p:cNvSpPr txBox="1"/>
          <p:nvPr/>
        </p:nvSpPr>
        <p:spPr>
          <a:xfrm>
            <a:off x="9922184" y="30430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88410C-3D78-7448-B6E8-0C5E93238BB0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9816584" y="2226489"/>
            <a:ext cx="9424" cy="140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534708D9-91C7-2D4D-97E0-19E10F4F5269}"/>
              </a:ext>
            </a:extLst>
          </p:cNvPr>
          <p:cNvSpPr/>
          <p:nvPr/>
        </p:nvSpPr>
        <p:spPr>
          <a:xfrm>
            <a:off x="10521872" y="3641293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2071346-8540-E244-8990-D6C237C0368E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 flipV="1">
            <a:off x="10165491" y="4304221"/>
            <a:ext cx="896389" cy="9111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47F4E4-8963-4548-AD9B-08BAAE600180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>
            <a:off x="10151636" y="3965304"/>
            <a:ext cx="370236" cy="7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 animBg="1"/>
      <p:bldP spid="23" grpId="0" animBg="1"/>
      <p:bldP spid="24" grpId="0" animBg="1"/>
      <p:bldP spid="25" grpId="0"/>
      <p:bldP spid="27" grpId="0"/>
      <p:bldP spid="29" grpId="0"/>
      <p:bldP spid="32" grpId="0" animBg="1"/>
      <p:bldP spid="33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4F2AB-8FB3-6148-A786-0028C52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 “Searching”?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D49CDD-230D-1146-876A-CFB2A3365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Array /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Place items as they come</a:t>
                </a:r>
              </a:p>
              <a:p>
                <a:r>
                  <a:rPr lang="en-NO" dirty="0"/>
                  <a:t>Linear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685397-A331-8841-B750-0C497DD6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Sorted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NO" dirty="0"/>
                  <a:t>Order items by key</a:t>
                </a:r>
              </a:p>
              <a:p>
                <a:r>
                  <a:rPr lang="en-NO" dirty="0"/>
                  <a:t>Binary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/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3600" b="0" dirty="0" err="1">
                    <a:latin typeface="Montserrat" pitchFamily="2" charset="77"/>
                  </a:rPr>
                  <a:t>Hash</a:t>
                </a:r>
                <a:r>
                  <a:rPr lang="nb-NO" sz="3600" b="0" dirty="0">
                    <a:latin typeface="Montserrat" pitchFamily="2" charset="77"/>
                  </a:rPr>
                  <a:t> tables gives us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NO" sz="3600" dirty="0"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blipFill>
                <a:blip r:embed="rId4"/>
                <a:stretch>
                  <a:fillRect l="-2979" t="-13462" b="-3269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05B96-9B69-A145-AED3-B47CCDB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Cryptography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903-C567-0840-BA36-A0A849DB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 anchor="ctr"/>
          <a:lstStyle/>
          <a:p>
            <a:r>
              <a:rPr lang="en-NO" dirty="0"/>
              <a:t>Hashing as encryption</a:t>
            </a:r>
          </a:p>
          <a:p>
            <a:r>
              <a:rPr lang="en-NO" dirty="0"/>
              <a:t>Crypotgraphic hash function</a:t>
            </a:r>
          </a:p>
          <a:p>
            <a:pPr lvl="1"/>
            <a:r>
              <a:rPr lang="en-NO" dirty="0"/>
              <a:t>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B7CCB-D52F-0B45-A91A-E60F818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E6D9DBB-2CB8-3B4D-91BA-9B21EDD34BB9}"/>
              </a:ext>
            </a:extLst>
          </p:cNvPr>
          <p:cNvSpPr/>
          <p:nvPr/>
        </p:nvSpPr>
        <p:spPr>
          <a:xfrm>
            <a:off x="9968079" y="2140230"/>
            <a:ext cx="886691" cy="1025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User</a:t>
            </a:r>
          </a:p>
          <a:p>
            <a:pPr algn="ctr"/>
            <a:r>
              <a:rPr lang="en-NO" dirty="0">
                <a:latin typeface="Montserrat" pitchFamily="2" charset="77"/>
              </a:rPr>
              <a:t>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5A2E-176C-1942-9CDC-8AE480DC9C64}"/>
              </a:ext>
            </a:extLst>
          </p:cNvPr>
          <p:cNvSpPr txBox="1"/>
          <p:nvPr/>
        </p:nvSpPr>
        <p:spPr>
          <a:xfrm>
            <a:off x="6426816" y="96547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DA85D6-5ED5-FD40-87AB-CB42E5154E04}"/>
              </a:ext>
            </a:extLst>
          </p:cNvPr>
          <p:cNvSpPr/>
          <p:nvPr/>
        </p:nvSpPr>
        <p:spPr>
          <a:xfrm>
            <a:off x="7913895" y="890533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A5514-70CB-B141-8EA5-5C6C4591F034}"/>
              </a:ext>
            </a:extLst>
          </p:cNvPr>
          <p:cNvSpPr txBox="1"/>
          <p:nvPr/>
        </p:nvSpPr>
        <p:spPr>
          <a:xfrm>
            <a:off x="9121328" y="965477"/>
            <a:ext cx="9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219451-8A59-DB44-80FF-C44CA59C785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10048183" y="1150143"/>
            <a:ext cx="363242" cy="9900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73DAF1-2568-C648-8719-BACAB61F66E3}"/>
              </a:ext>
            </a:extLst>
          </p:cNvPr>
          <p:cNvSpPr txBox="1"/>
          <p:nvPr/>
        </p:nvSpPr>
        <p:spPr>
          <a:xfrm>
            <a:off x="6225905" y="490033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“passwordd”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03F6-642F-EC4D-947F-3430D0154A2F}"/>
              </a:ext>
            </a:extLst>
          </p:cNvPr>
          <p:cNvSpPr/>
          <p:nvPr/>
        </p:nvSpPr>
        <p:spPr>
          <a:xfrm>
            <a:off x="7941712" y="4787340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B475F-A6F4-5C4E-A35D-28631198E7EC}"/>
              </a:ext>
            </a:extLst>
          </p:cNvPr>
          <p:cNvSpPr txBox="1"/>
          <p:nvPr/>
        </p:nvSpPr>
        <p:spPr>
          <a:xfrm>
            <a:off x="9935260" y="3568184"/>
            <a:ext cx="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F4081-2ECB-F54B-A991-9043247B73EA}"/>
              </a:ext>
            </a:extLst>
          </p:cNvPr>
          <p:cNvSpPr txBox="1"/>
          <p:nvPr/>
        </p:nvSpPr>
        <p:spPr>
          <a:xfrm>
            <a:off x="9121328" y="4863715"/>
            <a:ext cx="9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6AA0935-784E-EF4B-931F-FB534C013C94}"/>
              </a:ext>
            </a:extLst>
          </p:cNvPr>
          <p:cNvSpPr/>
          <p:nvPr/>
        </p:nvSpPr>
        <p:spPr>
          <a:xfrm>
            <a:off x="9871415" y="4190702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013EE-B44C-D048-BCE4-AAC084F2806A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10027180" y="4853630"/>
            <a:ext cx="384243" cy="1947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C73ECA-C991-5945-8CF4-354A0F9ED0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411423" y="3937516"/>
            <a:ext cx="0" cy="2531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8D8ADC-3C33-0D4C-8C92-5B68B6E32419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0411423" y="3165466"/>
            <a:ext cx="2" cy="40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089C40-C775-9649-B0B3-10FB19FE6DF8}"/>
              </a:ext>
            </a:extLst>
          </p:cNvPr>
          <p:cNvSpPr txBox="1"/>
          <p:nvPr/>
        </p:nvSpPr>
        <p:spPr>
          <a:xfrm>
            <a:off x="6337279" y="50254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Registration: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28F987-9685-C847-9ABE-2BC4193AABE7}"/>
              </a:ext>
            </a:extLst>
          </p:cNvPr>
          <p:cNvSpPr txBox="1"/>
          <p:nvPr/>
        </p:nvSpPr>
        <p:spPr>
          <a:xfrm>
            <a:off x="6337279" y="446431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Authentication:</a:t>
            </a:r>
          </a:p>
        </p:txBody>
      </p:sp>
    </p:spTree>
    <p:extLst>
      <p:ext uri="{BB962C8B-B14F-4D97-AF65-F5344CB8AC3E}">
        <p14:creationId xmlns:p14="http://schemas.microsoft.com/office/powerpoint/2010/main" val="27761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7" grpId="0"/>
      <p:bldP spid="18" grpId="0" animBg="1"/>
      <p:bldP spid="19" grpId="0"/>
      <p:bldP spid="20" grpId="0"/>
      <p:bldP spid="21" grpId="0" animBg="1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A5C-977F-1845-98EB-87904601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Random Number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</p:spPr>
            <p:txBody>
              <a:bodyPr/>
              <a:lstStyle/>
              <a:p>
                <a:pPr/>
                <a:r>
                  <a:rPr lang="nb-NO" dirty="0"/>
                  <a:t>Pseudo-random </a:t>
                </a:r>
                <a:r>
                  <a:rPr lang="nb-NO" dirty="0" err="1"/>
                  <a:t>Sequences</a:t>
                </a:r>
                <a:endParaRPr lang="nb-NO" dirty="0"/>
              </a:p>
              <a:p>
                <a:pPr/>
                <a:r>
                  <a:rPr lang="nb-NO" dirty="0" err="1"/>
                  <a:t>Hash</a:t>
                </a:r>
                <a:r>
                  <a:rPr lang="nb-NO" dirty="0"/>
                  <a:t> </a:t>
                </a:r>
                <a:r>
                  <a:rPr lang="nb-NO" dirty="0" err="1"/>
                  <a:t>chain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𝑠𝑒𝑒𝑑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h𝑎𝑠h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−1))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  <a:blipFill>
                <a:blip r:embed="rId2"/>
                <a:stretch>
                  <a:fillRect l="-1108" t="-1686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8718-27ED-0E43-999F-B76F34E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111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3AC0-9538-B746-A687-9723BD9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O(1) </a:t>
                </a:r>
                <a:r>
                  <a:rPr lang="nb-NO" dirty="0" err="1"/>
                  <a:t>search</a:t>
                </a:r>
                <a:r>
                  <a:rPr lang="nb-NO" dirty="0"/>
                  <a:t> </a:t>
                </a:r>
                <a:r>
                  <a:rPr lang="nb-NO" dirty="0" err="1"/>
                  <a:t>using</a:t>
                </a:r>
                <a:r>
                  <a:rPr lang="nb-NO" dirty="0"/>
                  <a:t> </a:t>
                </a:r>
                <a:r>
                  <a:rPr lang="nb-NO" dirty="0" err="1"/>
                  <a:t>Dictionnary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b-NO" b="0" dirty="0" err="1">
                    <a:ea typeface="Cambria Math" panose="02040503050406030204" pitchFamily="18" charset="0"/>
                  </a:rPr>
                  <a:t>Insertion</a:t>
                </a:r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  <a:r>
                  <a:rPr lang="nb-NO" b="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order is lost!</a:t>
                </a:r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Keys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Unique</a:t>
                </a:r>
              </a:p>
              <a:p>
                <a:pPr lvl="1"/>
                <a:r>
                  <a:rPr lang="en-GB" dirty="0">
                    <a:solidFill>
                      <a:schemeClr val="accent3"/>
                    </a:solidFill>
                  </a:rPr>
                  <a:t>I</a:t>
                </a:r>
                <a:r>
                  <a:rPr lang="en-NO" dirty="0">
                    <a:solidFill>
                      <a:schemeClr val="accent3"/>
                    </a:solidFill>
                  </a:rPr>
                  <a:t>mmutable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Static keys</a:t>
                </a:r>
              </a:p>
              <a:p>
                <a:pPr lvl="1"/>
                <a:r>
                  <a:rPr lang="en-NO" dirty="0"/>
                  <a:t>Perfect hashing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Dynamic keys</a:t>
                </a:r>
              </a:p>
              <a:p>
                <a:pPr lvl="1"/>
                <a:r>
                  <a:rPr lang="en-NO" dirty="0"/>
                  <a:t>Collisions!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2326" b="-17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B87E2-7176-4A4D-A883-7CE151249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Hash = code + compression  </a:t>
            </a:r>
          </a:p>
          <a:p>
            <a:endParaRPr lang="en-NO" dirty="0"/>
          </a:p>
          <a:p>
            <a:r>
              <a:rPr lang="en-NO" dirty="0"/>
              <a:t>Fixed key-length</a:t>
            </a:r>
          </a:p>
          <a:p>
            <a:pPr lvl="1"/>
            <a:r>
              <a:rPr lang="en-NO" dirty="0"/>
              <a:t>Casting</a:t>
            </a:r>
          </a:p>
          <a:p>
            <a:pPr lvl="1"/>
            <a:r>
              <a:rPr lang="en-NO" dirty="0"/>
              <a:t>Summation</a:t>
            </a:r>
          </a:p>
          <a:p>
            <a:pPr lvl="1"/>
            <a:endParaRPr lang="en-NO" dirty="0"/>
          </a:p>
          <a:p>
            <a:r>
              <a:rPr lang="en-NO" dirty="0"/>
              <a:t>Variable key-length</a:t>
            </a:r>
          </a:p>
          <a:p>
            <a:pPr lvl="1"/>
            <a:r>
              <a:rPr lang="en-NO" dirty="0"/>
              <a:t>Polynomial</a:t>
            </a:r>
          </a:p>
          <a:p>
            <a:pPr lvl="1"/>
            <a:r>
              <a:rPr lang="en-NO" dirty="0"/>
              <a:t>Cyclic shifts</a:t>
            </a:r>
          </a:p>
          <a:p>
            <a:pPr lvl="1"/>
            <a:endParaRPr lang="en-NO" dirty="0"/>
          </a:p>
          <a:p>
            <a:r>
              <a:rPr lang="en-NO" dirty="0"/>
              <a:t>Compression</a:t>
            </a:r>
          </a:p>
          <a:p>
            <a:pPr lvl="1"/>
            <a:r>
              <a:rPr lang="en-NO" dirty="0"/>
              <a:t>MAD vs. MOD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210BF-98D4-E94C-A739-EFD3170C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439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CEF9-B8C9-0E44-BE6B-311E865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2E9C-268E-214E-B1DB-58FD13E5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F858-7714-A041-836A-8C797B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6976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What is a “Hash-Table”?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ADT: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Hash functions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</a:t>
            </a:r>
            <a:r>
              <a:rPr lang="en-GB" dirty="0"/>
              <a:t>h</a:t>
            </a:r>
            <a:r>
              <a:rPr lang="en-NO" dirty="0"/>
              <a:t>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21FCB-0D9D-6D40-AE4E-427BD198C036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A9F82-351C-E44B-AE52-9F5503D9C985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54D67-4198-7F4A-9822-1431632FA971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F5F58-946A-094C-9DC5-1A5D49D59294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D45B7-21E2-A641-825D-CB6D4784E493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21AAB-954E-B34B-AACE-3BF79E4D05EB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452F0-9EE3-AD43-B339-343B2AC0ED1D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510AA-A252-FD47-AD01-50CA00561536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07E33-3C67-9043-B432-2BA5151D1B3F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A2E65-28C1-7B43-AEDA-F982F10973CC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CC8DC-0E85-5948-AA5C-D2E0E6EB219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147B4-1FFD-7B45-BC7E-54CED79D0948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3F448-343D-0A49-A292-3D59D34D077F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3483C4-503A-6345-905B-98DDDCD1700E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80086-FB98-A14C-A497-2E45685EE892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9BD66-8968-0149-8098-0D8D7D939B30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DA1B9-2395-B34E-94A5-D0B0EE6C31F4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34D27-FF57-B346-95A7-D4A9A8D2AF4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20C2C7F-E942-2340-86EE-15161EF3D6C0}"/>
              </a:ext>
            </a:extLst>
          </p:cNvPr>
          <p:cNvCxnSpPr>
            <a:stCxn id="30" idx="1"/>
            <a:endCxn id="14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366D1E9-C4BB-AA44-8C22-6A8D0C37D2D9}"/>
              </a:ext>
            </a:extLst>
          </p:cNvPr>
          <p:cNvCxnSpPr>
            <a:stCxn id="29" idx="0"/>
            <a:endCxn id="5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FA95D23-C0F8-7A4F-BD3D-31CD4E2208DB}"/>
              </a:ext>
            </a:extLst>
          </p:cNvPr>
          <p:cNvSpPr/>
          <p:nvPr/>
        </p:nvSpPr>
        <p:spPr>
          <a:xfrm>
            <a:off x="1116579" y="3092644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5E36B-1453-D04E-AB7D-35AAA860205F}"/>
              </a:ext>
            </a:extLst>
          </p:cNvPr>
          <p:cNvSpPr/>
          <p:nvPr/>
        </p:nvSpPr>
        <p:spPr>
          <a:xfrm>
            <a:off x="1116579" y="2580780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BEF972-FA75-464B-AB01-CC56BB5ADC0C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53F-8F5D-B546-9D09-C27BAC77EB34}"/>
              </a:ext>
            </a:extLst>
          </p:cNvPr>
          <p:cNvSpPr txBox="1"/>
          <p:nvPr/>
        </p:nvSpPr>
        <p:spPr>
          <a:xfrm>
            <a:off x="8190858" y="19196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06CAC6-B708-9C4B-8ED5-84AD4C41772D}"/>
              </a:ext>
            </a:extLst>
          </p:cNvPr>
          <p:cNvSpPr/>
          <p:nvPr/>
        </p:nvSpPr>
        <p:spPr>
          <a:xfrm>
            <a:off x="1116579" y="4716200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2952A2-EB99-F74C-AE68-9AB30A913734}"/>
              </a:ext>
            </a:extLst>
          </p:cNvPr>
          <p:cNvSpPr/>
          <p:nvPr/>
        </p:nvSpPr>
        <p:spPr>
          <a:xfrm>
            <a:off x="1116579" y="4204336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E3E62F-5028-5D4A-8992-C9547733BEE8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32ECE1-DEF3-824A-8361-B47DF44CCA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D85F1-7019-3946-B78F-834451261CC4}"/>
              </a:ext>
            </a:extLst>
          </p:cNvPr>
          <p:cNvSpPr txBox="1"/>
          <p:nvPr/>
        </p:nvSpPr>
        <p:spPr>
          <a:xfrm>
            <a:off x="427384" y="201634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6F1E7BE-BFF4-E242-A8E4-823539EAC342}"/>
              </a:ext>
            </a:extLst>
          </p:cNvPr>
          <p:cNvCxnSpPr>
            <a:cxnSpLocks/>
            <a:stCxn id="53" idx="2"/>
            <a:endCxn id="38" idx="1"/>
          </p:cNvCxnSpPr>
          <p:nvPr/>
        </p:nvCxnSpPr>
        <p:spPr>
          <a:xfrm rot="16200000" flipH="1">
            <a:off x="680530" y="2372815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E42D800-9033-2F42-9A07-EFE362863493}"/>
              </a:ext>
            </a:extLst>
          </p:cNvPr>
          <p:cNvSpPr txBox="1"/>
          <p:nvPr/>
        </p:nvSpPr>
        <p:spPr>
          <a:xfrm>
            <a:off x="2549296" y="20451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DCCBDDD-B9F6-6B4D-9DC0-0B27AFF91859}"/>
              </a:ext>
            </a:extLst>
          </p:cNvPr>
          <p:cNvCxnSpPr>
            <a:cxnSpLocks/>
            <a:stCxn id="58" idx="2"/>
            <a:endCxn id="37" idx="3"/>
          </p:cNvCxnSpPr>
          <p:nvPr/>
        </p:nvCxnSpPr>
        <p:spPr>
          <a:xfrm rot="5400000">
            <a:off x="2617457" y="2743109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FDD6B0-88D5-C94E-BE8B-03D910923F4D}"/>
              </a:ext>
            </a:extLst>
          </p:cNvPr>
          <p:cNvSpPr txBox="1"/>
          <p:nvPr/>
        </p:nvSpPr>
        <p:spPr>
          <a:xfrm>
            <a:off x="5251999" y="359240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FFDC563-5DD7-BA49-B0E5-074E6859F2BC}"/>
              </a:ext>
            </a:extLst>
          </p:cNvPr>
          <p:cNvSpPr/>
          <p:nvPr/>
        </p:nvSpPr>
        <p:spPr>
          <a:xfrm>
            <a:off x="4594444" y="2441559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043CAE-BF18-6945-9A5E-BA4778E562DF}"/>
              </a:ext>
            </a:extLst>
          </p:cNvPr>
          <p:cNvSpPr/>
          <p:nvPr/>
        </p:nvSpPr>
        <p:spPr>
          <a:xfrm>
            <a:off x="5401599" y="3405356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0DE375-055B-114D-9DEB-FC9DFA4B5D94}"/>
              </a:ext>
            </a:extLst>
          </p:cNvPr>
          <p:cNvSpPr/>
          <p:nvPr/>
        </p:nvSpPr>
        <p:spPr>
          <a:xfrm>
            <a:off x="5414419" y="3879725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551DD-85F4-9445-889E-0CD75F7AB9FD}"/>
              </a:ext>
            </a:extLst>
          </p:cNvPr>
          <p:cNvSpPr/>
          <p:nvPr/>
        </p:nvSpPr>
        <p:spPr>
          <a:xfrm>
            <a:off x="1111101" y="2576609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1E3D796-70F5-1741-B5F7-C3A987068D30}"/>
              </a:ext>
            </a:extLst>
          </p:cNvPr>
          <p:cNvCxnSpPr>
            <a:stCxn id="75" idx="3"/>
          </p:cNvCxnSpPr>
          <p:nvPr/>
        </p:nvCxnSpPr>
        <p:spPr>
          <a:xfrm>
            <a:off x="2971432" y="2804694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EF553FB-C343-2542-9CED-FE172BE4CA76}"/>
              </a:ext>
            </a:extLst>
          </p:cNvPr>
          <p:cNvCxnSpPr>
            <a:stCxn id="72" idx="6"/>
            <a:endCxn id="41" idx="1"/>
          </p:cNvCxnSpPr>
          <p:nvPr/>
        </p:nvCxnSpPr>
        <p:spPr>
          <a:xfrm flipV="1">
            <a:off x="5548355" y="2104293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CA021B-983D-BB47-8986-B49F694C0697}"/>
              </a:ext>
            </a:extLst>
          </p:cNvPr>
          <p:cNvSpPr/>
          <p:nvPr/>
        </p:nvSpPr>
        <p:spPr>
          <a:xfrm>
            <a:off x="1104088" y="4215993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CDD7DC5-B11D-E24A-BEDB-D0752A16462F}"/>
              </a:ext>
            </a:extLst>
          </p:cNvPr>
          <p:cNvCxnSpPr>
            <a:stCxn id="80" idx="3"/>
            <a:endCxn id="73" idx="2"/>
          </p:cNvCxnSpPr>
          <p:nvPr/>
        </p:nvCxnSpPr>
        <p:spPr>
          <a:xfrm flipV="1">
            <a:off x="2964419" y="3953103"/>
            <a:ext cx="2450000" cy="490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927F05-7526-1343-AEE9-DED4E0EDFE61}"/>
              </a:ext>
            </a:extLst>
          </p:cNvPr>
          <p:cNvCxnSpPr>
            <a:stCxn id="73" idx="6"/>
            <a:endCxn id="50" idx="1"/>
          </p:cNvCxnSpPr>
          <p:nvPr/>
        </p:nvCxnSpPr>
        <p:spPr>
          <a:xfrm flipV="1">
            <a:off x="5561175" y="3946059"/>
            <a:ext cx="2629683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5A99DB8-0BE9-D149-AD6D-D2AD4D03A430}"/>
              </a:ext>
            </a:extLst>
          </p:cNvPr>
          <p:cNvSpPr txBox="1"/>
          <p:nvPr/>
        </p:nvSpPr>
        <p:spPr>
          <a:xfrm>
            <a:off x="2547733" y="566501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5"/>
                </a:solidFill>
                <a:latin typeface="Stencil" pitchFamily="82" charset="77"/>
              </a:rPr>
              <a:t>HASH: Map keys to indexES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7" grpId="0" animBg="1"/>
      <p:bldP spid="38" grpId="0" animBg="1"/>
      <p:bldP spid="40" grpId="0" animBg="1"/>
      <p:bldP spid="41" grpId="0"/>
      <p:bldP spid="47" grpId="0" animBg="1"/>
      <p:bldP spid="48" grpId="0" animBg="1"/>
      <p:bldP spid="49" grpId="0" animBg="1"/>
      <p:bldP spid="50" grpId="0"/>
      <p:bldP spid="53" grpId="0"/>
      <p:bldP spid="58" grpId="0"/>
      <p:bldP spid="68" grpId="0"/>
      <p:bldP spid="69" grpId="0" animBg="1"/>
      <p:bldP spid="72" grpId="0" animBg="1"/>
      <p:bldP spid="73" grpId="0" animBg="1"/>
      <p:bldP spid="75" grpId="0" animBg="1"/>
      <p:bldP spid="80" grpId="0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E3A-6505-1345-B004-D73DE253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“Dictionary”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3EA0-368C-CA4D-8B49-CAB0A78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43"/>
            <a:ext cx="5867400" cy="4067175"/>
          </a:xfrm>
          <a:solidFill>
            <a:schemeClr val="tx1">
              <a:lumMod val="25000"/>
            </a:schemeClr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isEmpty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AD931-5FEC-3246-9D9B-0C908039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CDE6-06B8-8D43-9AC1-4610F7D1163B}"/>
              </a:ext>
            </a:extLst>
          </p:cNvPr>
          <p:cNvSpPr txBox="1"/>
          <p:nvPr/>
        </p:nvSpPr>
        <p:spPr>
          <a:xfrm>
            <a:off x="7879644" y="5062788"/>
            <a:ext cx="3560590" cy="92333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325-D4BD-414A-A587-0DEF3B18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6D19A-A3CD-2944-ADF7-4E62BCB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18FEA-ED01-0A45-950C-D12288B8958C}"/>
              </a:ext>
            </a:extLst>
          </p:cNvPr>
          <p:cNvSpPr txBox="1"/>
          <p:nvPr/>
        </p:nvSpPr>
        <p:spPr>
          <a:xfrm>
            <a:off x="838200" y="1866524"/>
            <a:ext cx="4864748" cy="424150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Exception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3A9A5-B095-0D48-9357-D029EE310BEC}"/>
              </a:ext>
            </a:extLst>
          </p:cNvPr>
          <p:cNvSpPr txBox="1"/>
          <p:nvPr/>
        </p:nvSpPr>
        <p:spPr>
          <a:xfrm>
            <a:off x="5890227" y="1891109"/>
            <a:ext cx="5836953" cy="3964501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.content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…;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2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C64E-1727-5D4F-A9C4-68AE8E5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A6F-AE3F-0F45-B8B8-E7055F2B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3113F-C421-DD45-AB4F-623CDD9F9DC5}"/>
              </a:ext>
            </a:extLst>
          </p:cNvPr>
          <p:cNvSpPr txBox="1"/>
          <p:nvPr/>
        </p:nvSpPr>
        <p:spPr>
          <a:xfrm>
            <a:off x="838200" y="2529922"/>
            <a:ext cx="5084360" cy="273339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0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F20-3BB5-314A-AA87-EC5F044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C82A-297F-C642-BD72-185A70D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663C-CD53-074C-9DBB-A620CA57809F}"/>
              </a:ext>
            </a:extLst>
          </p:cNvPr>
          <p:cNvSpPr txBox="1"/>
          <p:nvPr/>
        </p:nvSpPr>
        <p:spPr>
          <a:xfrm>
            <a:off x="838200" y="2733122"/>
            <a:ext cx="6865296" cy="1840843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8D6-BFAE-FD49-9E6F-ADFBB1B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4F2-AC70-F24B-B259-D6FA80CC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E2AF-CED0-8B4F-A763-420071FE5BEE}"/>
              </a:ext>
            </a:extLst>
          </p:cNvPr>
          <p:cNvSpPr txBox="1"/>
          <p:nvPr/>
        </p:nvSpPr>
        <p:spPr>
          <a:xfrm>
            <a:off x="838200" y="2529922"/>
            <a:ext cx="8032282" cy="339511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2726</TotalTime>
  <Words>1092</Words>
  <Application>Microsoft Macintosh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Hash Tables</vt:lpstr>
      <vt:lpstr>Remember “Searching”?</vt:lpstr>
      <vt:lpstr>Agenda</vt:lpstr>
      <vt:lpstr>The Idea</vt:lpstr>
      <vt:lpstr>The “Dictionary” ADT</vt:lpstr>
      <vt:lpstr>Creation</vt:lpstr>
      <vt:lpstr>Search</vt:lpstr>
      <vt:lpstr>Insertion</vt:lpstr>
      <vt:lpstr>Deletion</vt:lpstr>
      <vt:lpstr>What is  a good key?</vt:lpstr>
      <vt:lpstr>Collisions</vt:lpstr>
      <vt:lpstr>Hash Functions</vt:lpstr>
      <vt:lpstr>Fixed Length: Casting</vt:lpstr>
      <vt:lpstr>Hash Code by Summation</vt:lpstr>
      <vt:lpstr>Polynomial Hash Codes</vt:lpstr>
      <vt:lpstr>Cyclic Shifts</vt:lpstr>
      <vt:lpstr>Compression: MOD &amp; MAD</vt:lpstr>
      <vt:lpstr>Hashing</vt:lpstr>
      <vt:lpstr>File Digest</vt:lpstr>
      <vt:lpstr>Cryptography</vt:lpstr>
      <vt:lpstr>Random Number Generation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Franck Chauvel</dc:creator>
  <cp:lastModifiedBy>Franck Chauvel</cp:lastModifiedBy>
  <cp:revision>45</cp:revision>
  <dcterms:created xsi:type="dcterms:W3CDTF">2021-07-21T11:51:31Z</dcterms:created>
  <dcterms:modified xsi:type="dcterms:W3CDTF">2021-07-23T09:18:29Z</dcterms:modified>
</cp:coreProperties>
</file>