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260" r:id="rId3"/>
    <p:sldId id="281" r:id="rId4"/>
    <p:sldId id="289" r:id="rId5"/>
    <p:sldId id="291" r:id="rId6"/>
    <p:sldId id="294" r:id="rId7"/>
    <p:sldId id="285" r:id="rId8"/>
    <p:sldId id="264" r:id="rId9"/>
    <p:sldId id="284" r:id="rId10"/>
    <p:sldId id="292" r:id="rId11"/>
    <p:sldId id="293" r:id="rId12"/>
    <p:sldId id="295" r:id="rId13"/>
    <p:sldId id="296" r:id="rId14"/>
    <p:sldId id="297" r:id="rId15"/>
    <p:sldId id="298" r:id="rId16"/>
    <p:sldId id="301" r:id="rId17"/>
    <p:sldId id="302" r:id="rId18"/>
    <p:sldId id="300" r:id="rId19"/>
    <p:sldId id="306" r:id="rId20"/>
    <p:sldId id="304" r:id="rId21"/>
    <p:sldId id="303" r:id="rId22"/>
    <p:sldId id="305" r:id="rId23"/>
    <p:sldId id="261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F74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6197"/>
  </p:normalViewPr>
  <p:slideViewPr>
    <p:cSldViewPr snapToGrid="0" snapToObjects="1">
      <p:cViewPr>
        <p:scale>
          <a:sx n="127" d="100"/>
          <a:sy n="12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23/07/2021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pavel-danilyuk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wood-bar-cocktail-casino-7594195/?utm_content=attributionCopyText&amp;utm_medium=referral&amp;utm_source=pexe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Efficiency of 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Methods to Resolve Collisions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franck.chauvel@axbit.com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099-9894-FE41-B74B-0B902BAE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Search—Runtime Efficiency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Separate Chaining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73CEF-1C3C-F04C-8CA5-E7867CD2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EA1A2-CE09-1747-9254-FBEA659A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57278" y="3002780"/>
            <a:ext cx="3677443" cy="1353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877ED-4F8B-6C4E-9F2F-AD879592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2088" y="3267667"/>
            <a:ext cx="1299470" cy="686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88B3D-EFC4-AB49-8EA8-0E7E8177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97541" y="3267668"/>
            <a:ext cx="1355160" cy="686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B99AC-E909-F248-A4D1-892987931940}"/>
              </a:ext>
            </a:extLst>
          </p:cNvPr>
          <p:cNvSpPr txBox="1"/>
          <p:nvPr/>
        </p:nvSpPr>
        <p:spPr>
          <a:xfrm>
            <a:off x="1439278" y="436330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best 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FD441-1F37-3B40-BE1C-72A01F609F68}"/>
              </a:ext>
            </a:extLst>
          </p:cNvPr>
          <p:cNvSpPr txBox="1"/>
          <p:nvPr/>
        </p:nvSpPr>
        <p:spPr>
          <a:xfrm>
            <a:off x="9470440" y="4335094"/>
            <a:ext cx="140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worst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A0A74-CAAB-2245-83EB-A8FC18E76A41}"/>
              </a:ext>
            </a:extLst>
          </p:cNvPr>
          <p:cNvSpPr txBox="1"/>
          <p:nvPr/>
        </p:nvSpPr>
        <p:spPr>
          <a:xfrm>
            <a:off x="5250254" y="4384776"/>
            <a:ext cx="16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average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16201-E0C4-FB4E-BBA3-CD54C97A8593}"/>
              </a:ext>
            </a:extLst>
          </p:cNvPr>
          <p:cNvSpPr txBox="1"/>
          <p:nvPr/>
        </p:nvSpPr>
        <p:spPr>
          <a:xfrm>
            <a:off x="4587412" y="4754108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latin typeface="Montserrat" pitchFamily="2" charset="77"/>
              </a:rPr>
              <a:t>p</a:t>
            </a:r>
            <a:r>
              <a:rPr lang="en-NO" i="1" dirty="0">
                <a:latin typeface="Montserrat" pitchFamily="2" charset="77"/>
              </a:rPr>
              <a:t>rovided a 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linear search</a:t>
            </a:r>
          </a:p>
        </p:txBody>
      </p:sp>
    </p:spTree>
    <p:extLst>
      <p:ext uri="{BB962C8B-B14F-4D97-AF65-F5344CB8AC3E}">
        <p14:creationId xmlns:p14="http://schemas.microsoft.com/office/powerpoint/2010/main" val="40751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5606-3616-6146-8BDA-9FD2B303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Wasted Space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Separate Chaining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4AB43-562A-4945-8061-93B9E71F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2CFC4-D217-5743-8856-097D5A42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59194"/>
            <a:ext cx="51054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21ADB-2780-584F-A73C-93A22603077B}"/>
              </a:ext>
            </a:extLst>
          </p:cNvPr>
          <p:cNvSpPr txBox="1"/>
          <p:nvPr/>
        </p:nvSpPr>
        <p:spPr>
          <a:xfrm>
            <a:off x="7186907" y="3093614"/>
            <a:ext cx="2698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7200" dirty="0">
                <a:latin typeface="Montserrat" pitchFamily="2" charset="77"/>
              </a:rPr>
              <a:t>36 %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remains empty! </a:t>
            </a:r>
          </a:p>
        </p:txBody>
      </p:sp>
    </p:spTree>
    <p:extLst>
      <p:ext uri="{BB962C8B-B14F-4D97-AF65-F5344CB8AC3E}">
        <p14:creationId xmlns:p14="http://schemas.microsoft.com/office/powerpoint/2010/main" val="122574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88472-72C2-9944-81A1-3C12C8D5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Open Adressing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BC7FCC-BAE4-A44B-BC84-3910E99D7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Using wasted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F434-58FA-0B4A-BAC9-5573670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860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xplosion 1 55">
            <a:extLst>
              <a:ext uri="{FF2B5EF4-FFF2-40B4-BE49-F238E27FC236}">
                <a16:creationId xmlns:a16="http://schemas.microsoft.com/office/drawing/2014/main" id="{443C6B32-D72B-AD40-98A0-5B92E0DB2EEF}"/>
              </a:ext>
            </a:extLst>
          </p:cNvPr>
          <p:cNvSpPr/>
          <p:nvPr/>
        </p:nvSpPr>
        <p:spPr>
          <a:xfrm>
            <a:off x="7783500" y="1816010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B374B-2A1C-9547-8396-8B5ED74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Linear Probing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AF1ED-EDA0-CE46-8AAE-ED490B53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D1BAF-3629-7E45-9BEC-26D6D8FDAC4D}"/>
              </a:ext>
            </a:extLst>
          </p:cNvPr>
          <p:cNvSpPr/>
          <p:nvPr/>
        </p:nvSpPr>
        <p:spPr>
          <a:xfrm>
            <a:off x="8588814" y="140053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74220-698A-3E48-BF51-FD5463996202}"/>
              </a:ext>
            </a:extLst>
          </p:cNvPr>
          <p:cNvSpPr/>
          <p:nvPr/>
        </p:nvSpPr>
        <p:spPr>
          <a:xfrm>
            <a:off x="8588814" y="197003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27597-0661-3544-83B4-51A93D201327}"/>
              </a:ext>
            </a:extLst>
          </p:cNvPr>
          <p:cNvSpPr txBox="1"/>
          <p:nvPr/>
        </p:nvSpPr>
        <p:spPr>
          <a:xfrm>
            <a:off x="8017597" y="149234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92E67-5625-884A-95F6-0ACFA4941D81}"/>
              </a:ext>
            </a:extLst>
          </p:cNvPr>
          <p:cNvSpPr txBox="1"/>
          <p:nvPr/>
        </p:nvSpPr>
        <p:spPr>
          <a:xfrm>
            <a:off x="8017597" y="206184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EAC70-AE83-3B4D-AE61-1E9B504A4E33}"/>
              </a:ext>
            </a:extLst>
          </p:cNvPr>
          <p:cNvSpPr/>
          <p:nvPr/>
        </p:nvSpPr>
        <p:spPr>
          <a:xfrm>
            <a:off x="8588814" y="253714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1E7004-5D2A-814B-8E2C-CE2E6630AFE9}"/>
              </a:ext>
            </a:extLst>
          </p:cNvPr>
          <p:cNvSpPr/>
          <p:nvPr/>
        </p:nvSpPr>
        <p:spPr>
          <a:xfrm>
            <a:off x="8588814" y="310664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8A8-4471-1B47-AD5D-5DE5BF82A82B}"/>
              </a:ext>
            </a:extLst>
          </p:cNvPr>
          <p:cNvSpPr txBox="1"/>
          <p:nvPr/>
        </p:nvSpPr>
        <p:spPr>
          <a:xfrm>
            <a:off x="8017597" y="26289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969E8-305A-9747-8D09-F5AA024C0384}"/>
              </a:ext>
            </a:extLst>
          </p:cNvPr>
          <p:cNvSpPr txBox="1"/>
          <p:nvPr/>
        </p:nvSpPr>
        <p:spPr>
          <a:xfrm>
            <a:off x="8017597" y="31984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9A0-CDB6-E14C-9EE2-ED85880AC3A4}"/>
              </a:ext>
            </a:extLst>
          </p:cNvPr>
          <p:cNvSpPr/>
          <p:nvPr/>
        </p:nvSpPr>
        <p:spPr>
          <a:xfrm>
            <a:off x="8588814" y="367614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D40A1-0590-1042-B171-D2E22AF35042}"/>
              </a:ext>
            </a:extLst>
          </p:cNvPr>
          <p:cNvSpPr/>
          <p:nvPr/>
        </p:nvSpPr>
        <p:spPr>
          <a:xfrm>
            <a:off x="8588814" y="424564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A46E3-AB6F-7147-9AEF-7A0DED8F9EF2}"/>
              </a:ext>
            </a:extLst>
          </p:cNvPr>
          <p:cNvSpPr txBox="1"/>
          <p:nvPr/>
        </p:nvSpPr>
        <p:spPr>
          <a:xfrm>
            <a:off x="8017597" y="37679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C54DC-2E87-804B-B244-3E5D01EB2613}"/>
              </a:ext>
            </a:extLst>
          </p:cNvPr>
          <p:cNvSpPr txBox="1"/>
          <p:nvPr/>
        </p:nvSpPr>
        <p:spPr>
          <a:xfrm>
            <a:off x="8017597" y="43374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88E4ED-E757-174C-8B08-D889134A0B17}"/>
              </a:ext>
            </a:extLst>
          </p:cNvPr>
          <p:cNvSpPr/>
          <p:nvPr/>
        </p:nvSpPr>
        <p:spPr>
          <a:xfrm>
            <a:off x="8588814" y="4817656"/>
            <a:ext cx="1825321" cy="5256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45DE9-DFB7-0241-95F6-5AE6DF9CE294}"/>
              </a:ext>
            </a:extLst>
          </p:cNvPr>
          <p:cNvSpPr/>
          <p:nvPr/>
        </p:nvSpPr>
        <p:spPr>
          <a:xfrm>
            <a:off x="8588814" y="538715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86DF-E309-B348-9C59-07EBF4EF4624}"/>
              </a:ext>
            </a:extLst>
          </p:cNvPr>
          <p:cNvSpPr txBox="1"/>
          <p:nvPr/>
        </p:nvSpPr>
        <p:spPr>
          <a:xfrm>
            <a:off x="8075502" y="4909458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19CF7-C0ED-8048-B0EA-B8B5B452C0FD}"/>
              </a:ext>
            </a:extLst>
          </p:cNvPr>
          <p:cNvSpPr txBox="1"/>
          <p:nvPr/>
        </p:nvSpPr>
        <p:spPr>
          <a:xfrm>
            <a:off x="8133408" y="5481467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7AA0B-D13D-6743-85DE-10A7F77E175E}"/>
              </a:ext>
            </a:extLst>
          </p:cNvPr>
          <p:cNvSpPr/>
          <p:nvPr/>
        </p:nvSpPr>
        <p:spPr>
          <a:xfrm>
            <a:off x="8588814" y="1988593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66304-9E64-7849-BFF6-3D8214BB834C}"/>
              </a:ext>
            </a:extLst>
          </p:cNvPr>
          <p:cNvSpPr txBox="1"/>
          <p:nvPr/>
        </p:nvSpPr>
        <p:spPr>
          <a:xfrm>
            <a:off x="8017597" y="206094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E55492-72DE-8F4A-9B57-90F51631F155}"/>
              </a:ext>
            </a:extLst>
          </p:cNvPr>
          <p:cNvSpPr/>
          <p:nvPr/>
        </p:nvSpPr>
        <p:spPr>
          <a:xfrm>
            <a:off x="8588813" y="2552302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3A0A77-1DCE-7249-97B2-0D75FA0C9CBF}"/>
              </a:ext>
            </a:extLst>
          </p:cNvPr>
          <p:cNvSpPr/>
          <p:nvPr/>
        </p:nvSpPr>
        <p:spPr>
          <a:xfrm>
            <a:off x="8582059" y="3114225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114523-F0FF-7A4D-BFC9-9C7B5BB22908}"/>
              </a:ext>
            </a:extLst>
          </p:cNvPr>
          <p:cNvSpPr/>
          <p:nvPr/>
        </p:nvSpPr>
        <p:spPr>
          <a:xfrm>
            <a:off x="8582058" y="3682052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10E16-1A09-EC46-9236-FA9964C46D33}"/>
              </a:ext>
            </a:extLst>
          </p:cNvPr>
          <p:cNvSpPr txBox="1"/>
          <p:nvPr/>
        </p:nvSpPr>
        <p:spPr>
          <a:xfrm>
            <a:off x="851626" y="2330596"/>
            <a:ext cx="3322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Use the next empty cell</a:t>
            </a:r>
          </a:p>
          <a:p>
            <a:endParaRPr lang="en-NO" sz="2400" dirty="0">
              <a:latin typeface="Montserrat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Use wasted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Need to resize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Clustering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8A11EBD-CE2E-834B-80C8-9F052033664C}"/>
              </a:ext>
            </a:extLst>
          </p:cNvPr>
          <p:cNvCxnSpPr>
            <a:stCxn id="23" idx="3"/>
            <a:endCxn id="10" idx="3"/>
          </p:cNvCxnSpPr>
          <p:nvPr/>
        </p:nvCxnSpPr>
        <p:spPr>
          <a:xfrm>
            <a:off x="10414135" y="2251439"/>
            <a:ext cx="12700" cy="548554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DA61DA-7DF7-2A45-8FE2-E1D8756952A5}"/>
              </a:ext>
            </a:extLst>
          </p:cNvPr>
          <p:cNvSpPr txBox="1"/>
          <p:nvPr/>
        </p:nvSpPr>
        <p:spPr>
          <a:xfrm>
            <a:off x="10794311" y="23101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7881195-7499-9749-BA55-428C67602CB4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10388702" y="2815148"/>
            <a:ext cx="25432" cy="563923"/>
          </a:xfrm>
          <a:prstGeom prst="curvedConnector4">
            <a:avLst>
              <a:gd name="adj1" fmla="val -898868"/>
              <a:gd name="adj2" fmla="val 8365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0141F0-CF96-7E4D-B7A2-C4C5C0040B1D}"/>
              </a:ext>
            </a:extLst>
          </p:cNvPr>
          <p:cNvSpPr txBox="1"/>
          <p:nvPr/>
        </p:nvSpPr>
        <p:spPr>
          <a:xfrm>
            <a:off x="10794311" y="285683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96EB3C3A-84B7-C94A-9ADE-25F6F3DE68FE}"/>
              </a:ext>
            </a:extLst>
          </p:cNvPr>
          <p:cNvCxnSpPr>
            <a:cxnSpLocks/>
            <a:stCxn id="42" idx="3"/>
            <a:endCxn id="43" idx="3"/>
          </p:cNvCxnSpPr>
          <p:nvPr/>
        </p:nvCxnSpPr>
        <p:spPr>
          <a:xfrm flipH="1">
            <a:off x="10407379" y="3377071"/>
            <a:ext cx="1" cy="567827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31C47E-B84B-2F46-9296-E6F0509895E1}"/>
              </a:ext>
            </a:extLst>
          </p:cNvPr>
          <p:cNvSpPr txBox="1"/>
          <p:nvPr/>
        </p:nvSpPr>
        <p:spPr>
          <a:xfrm>
            <a:off x="10859397" y="342409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8BE66A-CD7D-C44E-BAB1-484651E6EC4C}"/>
              </a:ext>
            </a:extLst>
          </p:cNvPr>
          <p:cNvSpPr/>
          <p:nvPr/>
        </p:nvSpPr>
        <p:spPr>
          <a:xfrm>
            <a:off x="5456232" y="2243550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8B19FD-6208-4F4B-8252-8DFBC0D521A1}"/>
              </a:ext>
            </a:extLst>
          </p:cNvPr>
          <p:cNvSpPr/>
          <p:nvPr/>
        </p:nvSpPr>
        <p:spPr>
          <a:xfrm>
            <a:off x="5458769" y="2959633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842EE-275A-6649-AD7F-62503CC63F39}"/>
              </a:ext>
            </a:extLst>
          </p:cNvPr>
          <p:cNvSpPr txBox="1"/>
          <p:nvPr/>
        </p:nvSpPr>
        <p:spPr>
          <a:xfrm>
            <a:off x="8017596" y="3198234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BE70E9-3401-AA4B-82BF-BAEA2017BC34}"/>
              </a:ext>
            </a:extLst>
          </p:cNvPr>
          <p:cNvSpPr/>
          <p:nvPr/>
        </p:nvSpPr>
        <p:spPr>
          <a:xfrm>
            <a:off x="5456231" y="3682052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</p:spTree>
    <p:extLst>
      <p:ext uri="{BB962C8B-B14F-4D97-AF65-F5344CB8AC3E}">
        <p14:creationId xmlns:p14="http://schemas.microsoft.com/office/powerpoint/2010/main" val="6345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animBg="1"/>
      <p:bldP spid="56" grpId="2" animBg="1"/>
      <p:bldP spid="56" grpId="3" animBg="1"/>
      <p:bldP spid="56" grpId="4" animBg="1"/>
      <p:bldP spid="24" grpId="0"/>
      <p:bldP spid="24" grpId="1"/>
      <p:bldP spid="24" grpId="2"/>
      <p:bldP spid="24" grpId="3"/>
      <p:bldP spid="31" grpId="0" animBg="1"/>
      <p:bldP spid="42" grpId="0" animBg="1"/>
      <p:bldP spid="43" grpId="0" animBg="1"/>
      <p:bldP spid="25" grpId="0"/>
      <p:bldP spid="25" grpId="1"/>
      <p:bldP spid="25" grpId="2"/>
      <p:bldP spid="25" grpId="3"/>
      <p:bldP spid="48" grpId="0"/>
      <p:bldP spid="48" grpId="1"/>
      <p:bldP spid="51" grpId="0"/>
      <p:bldP spid="51" grpId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Search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candidate.key.equals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candidate.value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048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xplosion 1 48">
            <a:extLst>
              <a:ext uri="{FF2B5EF4-FFF2-40B4-BE49-F238E27FC236}">
                <a16:creationId xmlns:a16="http://schemas.microsoft.com/office/drawing/2014/main" id="{1CA82660-9946-8448-B356-5B99889E082C}"/>
              </a:ext>
            </a:extLst>
          </p:cNvPr>
          <p:cNvSpPr/>
          <p:nvPr/>
        </p:nvSpPr>
        <p:spPr>
          <a:xfrm>
            <a:off x="7468652" y="3074305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Deletion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C9ADEF06-7308-A44F-B75C-7AED0EAA3AFF}"/>
              </a:ext>
            </a:extLst>
          </p:cNvPr>
          <p:cNvSpPr/>
          <p:nvPr/>
        </p:nvSpPr>
        <p:spPr>
          <a:xfrm>
            <a:off x="7468652" y="1927229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CEADF-A581-964B-BC6B-D20210E4BB24}"/>
              </a:ext>
            </a:extLst>
          </p:cNvPr>
          <p:cNvSpPr/>
          <p:nvPr/>
        </p:nvSpPr>
        <p:spPr>
          <a:xfrm>
            <a:off x="8273966" y="151175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B3BA5-513E-324E-8E52-728CC9F1AF27}"/>
              </a:ext>
            </a:extLst>
          </p:cNvPr>
          <p:cNvSpPr/>
          <p:nvPr/>
        </p:nvSpPr>
        <p:spPr>
          <a:xfrm>
            <a:off x="8273966" y="208125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D8CF5-7EF7-B44B-9C46-CF68207AD290}"/>
              </a:ext>
            </a:extLst>
          </p:cNvPr>
          <p:cNvSpPr txBox="1"/>
          <p:nvPr/>
        </p:nvSpPr>
        <p:spPr>
          <a:xfrm>
            <a:off x="7702749" y="160355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71188-B355-2D49-8995-9F964DBD08DD}"/>
              </a:ext>
            </a:extLst>
          </p:cNvPr>
          <p:cNvSpPr txBox="1"/>
          <p:nvPr/>
        </p:nvSpPr>
        <p:spPr>
          <a:xfrm>
            <a:off x="7702749" y="217305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87E2B-5967-1C4B-AE27-6A5E608579F6}"/>
              </a:ext>
            </a:extLst>
          </p:cNvPr>
          <p:cNvSpPr/>
          <p:nvPr/>
        </p:nvSpPr>
        <p:spPr>
          <a:xfrm>
            <a:off x="8273966" y="264836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05403-FD74-2E4A-BECC-F75B6E822ADB}"/>
              </a:ext>
            </a:extLst>
          </p:cNvPr>
          <p:cNvSpPr/>
          <p:nvPr/>
        </p:nvSpPr>
        <p:spPr>
          <a:xfrm>
            <a:off x="8273966" y="321786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58C85-2896-F940-AB01-41C749D5391C}"/>
              </a:ext>
            </a:extLst>
          </p:cNvPr>
          <p:cNvSpPr txBox="1"/>
          <p:nvPr/>
        </p:nvSpPr>
        <p:spPr>
          <a:xfrm>
            <a:off x="7702749" y="27401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8C5BC-6438-5F4C-A9F0-B701DD13104E}"/>
              </a:ext>
            </a:extLst>
          </p:cNvPr>
          <p:cNvSpPr txBox="1"/>
          <p:nvPr/>
        </p:nvSpPr>
        <p:spPr>
          <a:xfrm>
            <a:off x="7702749" y="33096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A142F-EB8D-6D4E-8C94-BF67F2CC75B3}"/>
              </a:ext>
            </a:extLst>
          </p:cNvPr>
          <p:cNvSpPr/>
          <p:nvPr/>
        </p:nvSpPr>
        <p:spPr>
          <a:xfrm>
            <a:off x="8273966" y="378736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3EBA7-BF93-9C46-85C0-BEB8DACFC0B9}"/>
              </a:ext>
            </a:extLst>
          </p:cNvPr>
          <p:cNvSpPr/>
          <p:nvPr/>
        </p:nvSpPr>
        <p:spPr>
          <a:xfrm>
            <a:off x="8273966" y="435686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74817-B988-944E-A688-F3634001E1A6}"/>
              </a:ext>
            </a:extLst>
          </p:cNvPr>
          <p:cNvSpPr txBox="1"/>
          <p:nvPr/>
        </p:nvSpPr>
        <p:spPr>
          <a:xfrm>
            <a:off x="7702749" y="38791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0EA26-C608-8242-AB0D-1424A19D0216}"/>
              </a:ext>
            </a:extLst>
          </p:cNvPr>
          <p:cNvSpPr txBox="1"/>
          <p:nvPr/>
        </p:nvSpPr>
        <p:spPr>
          <a:xfrm>
            <a:off x="7702749" y="44486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9CB51-5140-BA45-A9E8-3C2157C3C41B}"/>
              </a:ext>
            </a:extLst>
          </p:cNvPr>
          <p:cNvSpPr/>
          <p:nvPr/>
        </p:nvSpPr>
        <p:spPr>
          <a:xfrm>
            <a:off x="8273966" y="4928875"/>
            <a:ext cx="1825321" cy="5256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06ED88-2D16-9F4E-BA18-880D0178756D}"/>
              </a:ext>
            </a:extLst>
          </p:cNvPr>
          <p:cNvSpPr/>
          <p:nvPr/>
        </p:nvSpPr>
        <p:spPr>
          <a:xfrm>
            <a:off x="8273966" y="5498375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973CD-E970-D64C-8CBC-03DBD5C65370}"/>
              </a:ext>
            </a:extLst>
          </p:cNvPr>
          <p:cNvSpPr txBox="1"/>
          <p:nvPr/>
        </p:nvSpPr>
        <p:spPr>
          <a:xfrm>
            <a:off x="7760654" y="5020677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8DF75-F39A-6F4D-B863-421FC8B677AE}"/>
              </a:ext>
            </a:extLst>
          </p:cNvPr>
          <p:cNvSpPr txBox="1"/>
          <p:nvPr/>
        </p:nvSpPr>
        <p:spPr>
          <a:xfrm>
            <a:off x="7818560" y="5592686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804BD1-91DA-9442-BE01-38548B2CE604}"/>
              </a:ext>
            </a:extLst>
          </p:cNvPr>
          <p:cNvSpPr/>
          <p:nvPr/>
        </p:nvSpPr>
        <p:spPr>
          <a:xfrm>
            <a:off x="8273966" y="2093462"/>
            <a:ext cx="1825321" cy="525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C41D0F-16D1-9145-BC90-04A38DA0B08F}"/>
              </a:ext>
            </a:extLst>
          </p:cNvPr>
          <p:cNvSpPr txBox="1"/>
          <p:nvPr/>
        </p:nvSpPr>
        <p:spPr>
          <a:xfrm>
            <a:off x="7702749" y="217215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31BC13-BA1A-5444-9617-D8EB3FD6CC6D}"/>
              </a:ext>
            </a:extLst>
          </p:cNvPr>
          <p:cNvSpPr/>
          <p:nvPr/>
        </p:nvSpPr>
        <p:spPr>
          <a:xfrm>
            <a:off x="8271314" y="3209993"/>
            <a:ext cx="1825321" cy="525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C81DBC-D044-0A46-9E14-BFE0BEF393A1}"/>
              </a:ext>
            </a:extLst>
          </p:cNvPr>
          <p:cNvSpPr/>
          <p:nvPr/>
        </p:nvSpPr>
        <p:spPr>
          <a:xfrm>
            <a:off x="8267210" y="2655087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712A43-E551-4F42-BE80-BB5395A6A0ED}"/>
              </a:ext>
            </a:extLst>
          </p:cNvPr>
          <p:cNvSpPr/>
          <p:nvPr/>
        </p:nvSpPr>
        <p:spPr>
          <a:xfrm>
            <a:off x="8274996" y="3784857"/>
            <a:ext cx="1825321" cy="525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2A920C0B-58A9-984E-9B58-ED0ED232FC23}"/>
              </a:ext>
            </a:extLst>
          </p:cNvPr>
          <p:cNvCxnSpPr>
            <a:stCxn id="22" idx="3"/>
            <a:endCxn id="10" idx="3"/>
          </p:cNvCxnSpPr>
          <p:nvPr/>
        </p:nvCxnSpPr>
        <p:spPr>
          <a:xfrm>
            <a:off x="10099287" y="2356308"/>
            <a:ext cx="12700" cy="554904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0DC6A7-4AC8-0045-8279-465D27CE6CE8}"/>
              </a:ext>
            </a:extLst>
          </p:cNvPr>
          <p:cNvSpPr txBox="1"/>
          <p:nvPr/>
        </p:nvSpPr>
        <p:spPr>
          <a:xfrm>
            <a:off x="10479463" y="242138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2994964-9268-4042-8F85-35A57208DEB8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0071203" y="3472839"/>
            <a:ext cx="25432" cy="563923"/>
          </a:xfrm>
          <a:prstGeom prst="curvedConnector4">
            <a:avLst>
              <a:gd name="adj1" fmla="val -898868"/>
              <a:gd name="adj2" fmla="val 8365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91956A-3DAA-604C-BDD8-DC0C9DB779C9}"/>
              </a:ext>
            </a:extLst>
          </p:cNvPr>
          <p:cNvSpPr txBox="1"/>
          <p:nvPr/>
        </p:nvSpPr>
        <p:spPr>
          <a:xfrm>
            <a:off x="10479463" y="29680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1EFD514-5975-5546-8B94-E4ED4A5AFA0F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>
            <a:off x="10092531" y="2917933"/>
            <a:ext cx="4104" cy="554906"/>
          </a:xfrm>
          <a:prstGeom prst="curvedConnector3">
            <a:avLst>
              <a:gd name="adj1" fmla="val 567017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81288D-6853-D041-872F-2E67F5298F47}"/>
              </a:ext>
            </a:extLst>
          </p:cNvPr>
          <p:cNvSpPr txBox="1"/>
          <p:nvPr/>
        </p:nvSpPr>
        <p:spPr>
          <a:xfrm>
            <a:off x="10544549" y="353531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184CB7-D816-E343-B78D-D01DF151A25D}"/>
              </a:ext>
            </a:extLst>
          </p:cNvPr>
          <p:cNvSpPr/>
          <p:nvPr/>
        </p:nvSpPr>
        <p:spPr>
          <a:xfrm>
            <a:off x="5141383" y="310707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5BC96D-FC52-074C-B9CD-284E0B6322E3}"/>
              </a:ext>
            </a:extLst>
          </p:cNvPr>
          <p:cNvSpPr/>
          <p:nvPr/>
        </p:nvSpPr>
        <p:spPr>
          <a:xfrm>
            <a:off x="5145034" y="2389897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81BA7B-E0D6-A64B-8308-411846AB4C21}"/>
              </a:ext>
            </a:extLst>
          </p:cNvPr>
          <p:cNvSpPr txBox="1"/>
          <p:nvPr/>
        </p:nvSpPr>
        <p:spPr>
          <a:xfrm>
            <a:off x="7702748" y="2738264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F4FC5C-D510-C745-8958-1E48469ED016}"/>
              </a:ext>
            </a:extLst>
          </p:cNvPr>
          <p:cNvSpPr/>
          <p:nvPr/>
        </p:nvSpPr>
        <p:spPr>
          <a:xfrm>
            <a:off x="5141383" y="3793271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C8C57D-3C38-1149-B109-594381E2ECE4}"/>
              </a:ext>
            </a:extLst>
          </p:cNvPr>
          <p:cNvSpPr txBox="1"/>
          <p:nvPr/>
        </p:nvSpPr>
        <p:spPr>
          <a:xfrm>
            <a:off x="4093114" y="2470421"/>
            <a:ext cx="9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remove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509995-0559-6C44-9A5B-8C4E4625D8D1}"/>
              </a:ext>
            </a:extLst>
          </p:cNvPr>
          <p:cNvSpPr/>
          <p:nvPr/>
        </p:nvSpPr>
        <p:spPr>
          <a:xfrm>
            <a:off x="5141382" y="448297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Frank N. Stein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+47-12-13-14-15,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231FD-66F9-4644-ACB1-9E77F9526B8C}"/>
              </a:ext>
            </a:extLst>
          </p:cNvPr>
          <p:cNvSpPr txBox="1"/>
          <p:nvPr/>
        </p:nvSpPr>
        <p:spPr>
          <a:xfrm>
            <a:off x="7702748" y="3881677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0947A5D-358E-424E-939E-ED1D61955F2F}"/>
              </a:ext>
            </a:extLst>
          </p:cNvPr>
          <p:cNvCxnSpPr>
            <a:cxnSpLocks/>
            <a:stCxn id="26" idx="3"/>
            <a:endCxn id="15" idx="3"/>
          </p:cNvCxnSpPr>
          <p:nvPr/>
        </p:nvCxnSpPr>
        <p:spPr>
          <a:xfrm flipH="1">
            <a:off x="10099287" y="4047703"/>
            <a:ext cx="1030" cy="572009"/>
          </a:xfrm>
          <a:prstGeom prst="curvedConnector3">
            <a:avLst>
              <a:gd name="adj1" fmla="val -2219417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E49FAD-76BC-0644-9A30-4992A4A00009}"/>
              </a:ext>
            </a:extLst>
          </p:cNvPr>
          <p:cNvSpPr txBox="1"/>
          <p:nvPr/>
        </p:nvSpPr>
        <p:spPr>
          <a:xfrm>
            <a:off x="10544549" y="41025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42B230-2328-254E-A64B-77EDCFF8749F}"/>
              </a:ext>
            </a:extLst>
          </p:cNvPr>
          <p:cNvSpPr/>
          <p:nvPr/>
        </p:nvSpPr>
        <p:spPr>
          <a:xfrm>
            <a:off x="8271313" y="4354356"/>
            <a:ext cx="1825321" cy="5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Frank N. Stein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+47-12-13-14-15, 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A1D88-C462-434B-8AF5-C15FBFADEF72}"/>
              </a:ext>
            </a:extLst>
          </p:cNvPr>
          <p:cNvSpPr txBox="1"/>
          <p:nvPr/>
        </p:nvSpPr>
        <p:spPr>
          <a:xfrm>
            <a:off x="7702748" y="3310923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55BD5D-9CE0-B242-A940-6A92920A61E9}"/>
              </a:ext>
            </a:extLst>
          </p:cNvPr>
          <p:cNvSpPr txBox="1"/>
          <p:nvPr/>
        </p:nvSpPr>
        <p:spPr>
          <a:xfrm>
            <a:off x="838200" y="3037665"/>
            <a:ext cx="3567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O" sz="2400" dirty="0">
              <a:latin typeface="Montserrat" pitchFamily="2" charset="77"/>
            </a:endParaRPr>
          </a:p>
          <a:p>
            <a:r>
              <a:rPr lang="en-NO" sz="2400" dirty="0">
                <a:latin typeface="Montserrat" pitchFamily="2" charset="77"/>
              </a:rPr>
              <a:t>2 Strategies: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Use “tomb stones”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Use Robin Hood Hashing</a:t>
            </a:r>
          </a:p>
        </p:txBody>
      </p:sp>
      <p:pic>
        <p:nvPicPr>
          <p:cNvPr id="52" name="Graphic 51" descr="Skull with solid fill">
            <a:extLst>
              <a:ext uri="{FF2B5EF4-FFF2-40B4-BE49-F238E27FC236}">
                <a16:creationId xmlns:a16="http://schemas.microsoft.com/office/drawing/2014/main" id="{2DC1FDAD-565A-C84B-8742-44FE7474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321" y="2720820"/>
            <a:ext cx="402666" cy="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" grpId="0" animBg="1"/>
      <p:bldP spid="5" grpId="1" animBg="1"/>
      <p:bldP spid="23" grpId="0"/>
      <p:bldP spid="23" grpId="1"/>
      <p:bldP spid="24" grpId="0" animBg="1"/>
      <p:bldP spid="25" grpId="0" animBg="1"/>
      <p:bldP spid="25" grpId="1" animBg="1"/>
      <p:bldP spid="25" grpId="2" animBg="1"/>
      <p:bldP spid="26" grpId="0" animBg="1"/>
      <p:bldP spid="28" grpId="0"/>
      <p:bldP spid="28" grpId="1"/>
      <p:bldP spid="30" grpId="0"/>
      <p:bldP spid="30" grpId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4" grpId="2" animBg="1"/>
      <p:bldP spid="35" grpId="0"/>
      <p:bldP spid="35" grpId="1"/>
      <p:bldP spid="36" grpId="0" animBg="1"/>
      <p:bldP spid="36" grpId="1" animBg="1"/>
      <p:bldP spid="37" grpId="0"/>
      <p:bldP spid="41" grpId="0" animBg="1"/>
      <p:bldP spid="41" grpId="1" animBg="1"/>
      <p:bldP spid="42" grpId="0"/>
      <p:bldP spid="42" grpId="1"/>
      <p:bldP spid="42" grpId="2"/>
      <p:bldP spid="44" grpId="0"/>
      <p:bldP spid="44" grpId="1"/>
      <p:bldP spid="47" grpId="0" animBg="1"/>
      <p:bldP spid="48" grpId="0"/>
      <p:bldP spid="48" grpId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Deletion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 (with Tombstones)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758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markAsTombstone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isTombstone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5912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Deletion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 (with Tombstones)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108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entries.length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candidate.key.equals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candidate.markAsTombstone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6116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 (with Tombstones)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entries.length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candidate.isTombstone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"Table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full!"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585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955E-DCF0-4540-8B8E-9E36B1C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Efficiency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Linear Probing (with Tombstones)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7031-A8F6-8747-89F5-FE37637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D5159-B219-4D48-9B92-02FD8644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63892" y="4901439"/>
            <a:ext cx="322580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D8C69-C7C0-9A4D-AC4E-07D1F465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3" y="4901439"/>
            <a:ext cx="2844800" cy="110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D8C92-02B9-7F4E-8952-83A289DC0704}"/>
              </a:ext>
            </a:extLst>
          </p:cNvPr>
          <p:cNvSpPr txBox="1"/>
          <p:nvPr/>
        </p:nvSpPr>
        <p:spPr>
          <a:xfrm>
            <a:off x="3395644" y="2845161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Search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3ABDC78-975C-0D43-8779-1F008B3EE44F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4600496" y="3025142"/>
            <a:ext cx="1471503" cy="22810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13E2B2-C314-554B-A79C-AE17C40181BD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2189822" y="2895557"/>
            <a:ext cx="1471503" cy="25402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A18E92-1FC6-F64D-B838-62FCCD67D26A}"/>
              </a:ext>
            </a:extLst>
          </p:cNvPr>
          <p:cNvSpPr txBox="1"/>
          <p:nvPr/>
        </p:nvSpPr>
        <p:spPr>
          <a:xfrm>
            <a:off x="4905528" y="37252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unsuccesful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59FAF-C5CB-1A4F-B8B8-4F502480186C}"/>
              </a:ext>
            </a:extLst>
          </p:cNvPr>
          <p:cNvSpPr txBox="1"/>
          <p:nvPr/>
        </p:nvSpPr>
        <p:spPr>
          <a:xfrm>
            <a:off x="1655442" y="372520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succesful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84A4CF-D774-9848-AD1A-F0A3E0D08FF3}"/>
              </a:ext>
            </a:extLst>
          </p:cNvPr>
          <p:cNvSpPr txBox="1"/>
          <p:nvPr/>
        </p:nvSpPr>
        <p:spPr>
          <a:xfrm>
            <a:off x="8698123" y="2866135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Insertion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646DD-B408-E84C-B264-2BAA62937A46}"/>
              </a:ext>
            </a:extLst>
          </p:cNvPr>
          <p:cNvSpPr txBox="1"/>
          <p:nvPr/>
        </p:nvSpPr>
        <p:spPr>
          <a:xfrm>
            <a:off x="10003460" y="3882076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Deletion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CEEF6-96A2-1742-8418-782AC01A3DB4}"/>
              </a:ext>
            </a:extLst>
          </p:cNvPr>
          <p:cNvCxnSpPr>
            <a:stCxn id="17" idx="2"/>
          </p:cNvCxnSpPr>
          <p:nvPr/>
        </p:nvCxnSpPr>
        <p:spPr>
          <a:xfrm flipH="1">
            <a:off x="8089692" y="3450910"/>
            <a:ext cx="1614476" cy="145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F7020D-E9E0-B847-A105-CC52BD0C1E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411140" y="4466851"/>
            <a:ext cx="2563901" cy="865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6" grpId="0"/>
      <p:bldP spid="17" grpId="0"/>
      <p:bldP spid="17" grpId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Collisions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Separate Chaining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Open Addressing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Linear Probing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Quadratic Probing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Double Hashing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D43-0DC7-7947-BDE8-05D787D4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Variations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Around Linear Probing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21ABA-1D27-0142-8FC5-8542CD7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E7922-FBD9-A34A-8553-70B2506D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8154" y="2354432"/>
            <a:ext cx="3834911" cy="242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DF645D-BD89-D04D-AC12-513C14745A04}"/>
              </a:ext>
            </a:extLst>
          </p:cNvPr>
          <p:cNvSpPr txBox="1"/>
          <p:nvPr/>
        </p:nvSpPr>
        <p:spPr>
          <a:xfrm>
            <a:off x="828367" y="1804177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Linear Probing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2C83-D017-C54B-9335-2858E3B220C4}"/>
              </a:ext>
            </a:extLst>
          </p:cNvPr>
          <p:cNvSpPr txBox="1"/>
          <p:nvPr/>
        </p:nvSpPr>
        <p:spPr>
          <a:xfrm>
            <a:off x="3119176" y="3127365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Quadratic Probing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AC12DC-1DC2-0342-A93E-CD994558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4316" y="3609326"/>
            <a:ext cx="4527164" cy="3088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AC7C69-A70A-9541-BEBB-2433B52A7551}"/>
              </a:ext>
            </a:extLst>
          </p:cNvPr>
          <p:cNvSpPr txBox="1"/>
          <p:nvPr/>
        </p:nvSpPr>
        <p:spPr>
          <a:xfrm>
            <a:off x="5520732" y="4956710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Double Hashing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2358A6-8EDF-9046-B4B1-11A6A0E2D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83" y="5441120"/>
            <a:ext cx="5789824" cy="2807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872EB4-1303-0344-A20D-BC2C36C5DF6E}"/>
              </a:ext>
            </a:extLst>
          </p:cNvPr>
          <p:cNvSpPr txBox="1"/>
          <p:nvPr/>
        </p:nvSpPr>
        <p:spPr>
          <a:xfrm>
            <a:off x="838200" y="266948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Primary clustering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E44DF-820A-C641-A176-33759E13BDA9}"/>
              </a:ext>
            </a:extLst>
          </p:cNvPr>
          <p:cNvSpPr txBox="1"/>
          <p:nvPr/>
        </p:nvSpPr>
        <p:spPr>
          <a:xfrm>
            <a:off x="3177652" y="4008759"/>
            <a:ext cx="3894015" cy="947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6"/>
                </a:solidFill>
                <a:latin typeface="Montserrat" pitchFamily="2" charset="77"/>
              </a:rPr>
              <a:t>Less clustering but, </a:t>
            </a:r>
          </a:p>
          <a:p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Capacity should be a prime number</a:t>
            </a:r>
          </a:p>
          <a:p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Smaller load factor!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34985-AACE-8B48-B2F6-85FD1123390B}"/>
              </a:ext>
            </a:extLst>
          </p:cNvPr>
          <p:cNvSpPr txBox="1"/>
          <p:nvPr/>
        </p:nvSpPr>
        <p:spPr>
          <a:xfrm>
            <a:off x="5520732" y="5807461"/>
            <a:ext cx="369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  <a:latin typeface="Montserrat" pitchFamily="2" charset="77"/>
              </a:rPr>
              <a:t>L</a:t>
            </a:r>
            <a:r>
              <a:rPr lang="en-NO" sz="1600" dirty="0">
                <a:solidFill>
                  <a:schemeClr val="accent6"/>
                </a:solidFill>
                <a:latin typeface="Montserrat" pitchFamily="2" charset="77"/>
              </a:rPr>
              <a:t>ess clustering but, </a:t>
            </a:r>
          </a:p>
          <a:p>
            <a:r>
              <a:rPr lang="en-GB" sz="1600" dirty="0">
                <a:solidFill>
                  <a:schemeClr val="accent5"/>
                </a:solidFill>
                <a:latin typeface="Montserrat" pitchFamily="2" charset="77"/>
              </a:rPr>
              <a:t>c</a:t>
            </a:r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areful selection of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41242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55FC-7BBC-ED44-894B-C5B4E3DB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ACD-69D6-E547-863F-E967840C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Balls &amp; Bins</a:t>
            </a:r>
          </a:p>
          <a:p>
            <a:pPr lvl="1"/>
            <a:r>
              <a:rPr lang="en-NO" dirty="0"/>
              <a:t>Advanced maths …</a:t>
            </a:r>
          </a:p>
          <a:p>
            <a:pPr lvl="1"/>
            <a:endParaRPr lang="en-NO" dirty="0"/>
          </a:p>
          <a:p>
            <a:r>
              <a:rPr lang="en-NO" dirty="0"/>
              <a:t>Collisions</a:t>
            </a:r>
          </a:p>
          <a:p>
            <a:pPr lvl="1"/>
            <a:r>
              <a:rPr lang="en-NO" dirty="0"/>
              <a:t>Separate Chaining</a:t>
            </a:r>
          </a:p>
          <a:p>
            <a:pPr lvl="1"/>
            <a:r>
              <a:rPr lang="en-NO" dirty="0"/>
              <a:t>Open Addressing with Probing</a:t>
            </a:r>
          </a:p>
          <a:p>
            <a:pPr lvl="1"/>
            <a:endParaRPr lang="en-NO" dirty="0"/>
          </a:p>
          <a:p>
            <a:r>
              <a:rPr lang="en-NO" dirty="0"/>
              <a:t>Hash tables are fast, 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B</a:t>
            </a:r>
            <a:r>
              <a:rPr lang="en-NO" dirty="0">
                <a:solidFill>
                  <a:schemeClr val="accent3"/>
                </a:solidFill>
              </a:rPr>
              <a:t>ut the </a:t>
            </a:r>
            <a:r>
              <a:rPr lang="en-NO" i="1" dirty="0">
                <a:solidFill>
                  <a:schemeClr val="accent3"/>
                </a:solidFill>
              </a:rPr>
              <a:t>load factor</a:t>
            </a:r>
            <a:r>
              <a:rPr lang="en-NO" dirty="0">
                <a:solidFill>
                  <a:schemeClr val="accent3"/>
                </a:solidFill>
              </a:rPr>
              <a:t> matters</a:t>
            </a:r>
            <a:r>
              <a:rPr lang="en-NO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63DD-345E-9C4F-B5FE-A230642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2679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4316-F3F2-DF46-B6D9-9D66E3C0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A126-9B15-AE43-AA31-C70A020C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DF51-0F7B-6045-B9AA-E2B502E3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037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plosion 1 61">
            <a:extLst>
              <a:ext uri="{FF2B5EF4-FFF2-40B4-BE49-F238E27FC236}">
                <a16:creationId xmlns:a16="http://schemas.microsoft.com/office/drawing/2014/main" id="{B8F13801-1E6E-344A-BB05-CE8D5C62FE49}"/>
              </a:ext>
            </a:extLst>
          </p:cNvPr>
          <p:cNvSpPr/>
          <p:nvPr/>
        </p:nvSpPr>
        <p:spPr>
          <a:xfrm>
            <a:off x="7870562" y="1956576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3D12-81FC-E44C-A33A-A09B458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249C-428D-0546-BE43-4141EE1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93B3F-9177-EA49-B0CD-F9B3D23EF1B9}"/>
              </a:ext>
            </a:extLst>
          </p:cNvPr>
          <p:cNvSpPr/>
          <p:nvPr/>
        </p:nvSpPr>
        <p:spPr>
          <a:xfrm>
            <a:off x="8705967" y="148467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6DFBF-B053-1442-9BD2-12C289F384B5}"/>
              </a:ext>
            </a:extLst>
          </p:cNvPr>
          <p:cNvSpPr/>
          <p:nvPr/>
        </p:nvSpPr>
        <p:spPr>
          <a:xfrm>
            <a:off x="8705967" y="209953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2C941-B2A0-0343-9CBF-5E6D0CF5F413}"/>
              </a:ext>
            </a:extLst>
          </p:cNvPr>
          <p:cNvSpPr txBox="1"/>
          <p:nvPr/>
        </p:nvSpPr>
        <p:spPr>
          <a:xfrm>
            <a:off x="8089258" y="15837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F918-065A-F442-830C-79D41DE71293}"/>
              </a:ext>
            </a:extLst>
          </p:cNvPr>
          <p:cNvSpPr txBox="1"/>
          <p:nvPr/>
        </p:nvSpPr>
        <p:spPr>
          <a:xfrm>
            <a:off x="8089258" y="21986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551D8-517F-F64A-84EE-EA0E2090915C}"/>
              </a:ext>
            </a:extLst>
          </p:cNvPr>
          <p:cNvSpPr/>
          <p:nvPr/>
        </p:nvSpPr>
        <p:spPr>
          <a:xfrm>
            <a:off x="8705967" y="2711807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34478-ECF3-DB45-984B-A687D8327215}"/>
              </a:ext>
            </a:extLst>
          </p:cNvPr>
          <p:cNvSpPr/>
          <p:nvPr/>
        </p:nvSpPr>
        <p:spPr>
          <a:xfrm>
            <a:off x="8705967" y="332666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EFB3-6441-F445-83A8-5B3C47E1120D}"/>
              </a:ext>
            </a:extLst>
          </p:cNvPr>
          <p:cNvSpPr txBox="1"/>
          <p:nvPr/>
        </p:nvSpPr>
        <p:spPr>
          <a:xfrm>
            <a:off x="8089258" y="2810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3986A-DEDB-4B4B-A1BA-A346885068AD}"/>
              </a:ext>
            </a:extLst>
          </p:cNvPr>
          <p:cNvSpPr txBox="1"/>
          <p:nvPr/>
        </p:nvSpPr>
        <p:spPr>
          <a:xfrm>
            <a:off x="8089258" y="3425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85F39-3CB0-BE4C-BA4C-C6C71084A8A4}"/>
              </a:ext>
            </a:extLst>
          </p:cNvPr>
          <p:cNvSpPr/>
          <p:nvPr/>
        </p:nvSpPr>
        <p:spPr>
          <a:xfrm>
            <a:off x="8705967" y="394151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0A5F9-096C-CA49-89CE-8658A3591066}"/>
              </a:ext>
            </a:extLst>
          </p:cNvPr>
          <p:cNvSpPr/>
          <p:nvPr/>
        </p:nvSpPr>
        <p:spPr>
          <a:xfrm>
            <a:off x="8705967" y="455637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35047-5BD5-2442-802F-A91CE06296D0}"/>
              </a:ext>
            </a:extLst>
          </p:cNvPr>
          <p:cNvSpPr txBox="1"/>
          <p:nvPr/>
        </p:nvSpPr>
        <p:spPr>
          <a:xfrm>
            <a:off x="8089258" y="40406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1F1CA-377A-444B-9AE3-B15DC3754C1B}"/>
              </a:ext>
            </a:extLst>
          </p:cNvPr>
          <p:cNvSpPr txBox="1"/>
          <p:nvPr/>
        </p:nvSpPr>
        <p:spPr>
          <a:xfrm>
            <a:off x="8089258" y="46554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1678E-939A-8A45-9EA7-50A692D4E924}"/>
              </a:ext>
            </a:extLst>
          </p:cNvPr>
          <p:cNvSpPr/>
          <p:nvPr/>
        </p:nvSpPr>
        <p:spPr>
          <a:xfrm>
            <a:off x="8705967" y="5173937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D46D6-89C1-2A46-ABA8-625B993331C1}"/>
              </a:ext>
            </a:extLst>
          </p:cNvPr>
          <p:cNvSpPr/>
          <p:nvPr/>
        </p:nvSpPr>
        <p:spPr>
          <a:xfrm>
            <a:off x="8705967" y="578879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AAB3F-8DF5-3841-9C57-3897A2B6FA4F}"/>
              </a:ext>
            </a:extLst>
          </p:cNvPr>
          <p:cNvSpPr txBox="1"/>
          <p:nvPr/>
        </p:nvSpPr>
        <p:spPr>
          <a:xfrm>
            <a:off x="8151775" y="5273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D970-C6BB-C540-A26D-3CBFD5EDCB9E}"/>
              </a:ext>
            </a:extLst>
          </p:cNvPr>
          <p:cNvSpPr txBox="1"/>
          <p:nvPr/>
        </p:nvSpPr>
        <p:spPr>
          <a:xfrm>
            <a:off x="8214292" y="58906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92A2-E01F-9347-B768-7B4C06F77020}"/>
              </a:ext>
            </a:extLst>
          </p:cNvPr>
          <p:cNvSpPr txBox="1"/>
          <p:nvPr/>
        </p:nvSpPr>
        <p:spPr>
          <a:xfrm>
            <a:off x="10873441" y="2211387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1E7C6-CC63-664F-AD8A-1621DDDCADA5}"/>
              </a:ext>
            </a:extLst>
          </p:cNvPr>
          <p:cNvSpPr txBox="1"/>
          <p:nvPr/>
        </p:nvSpPr>
        <p:spPr>
          <a:xfrm>
            <a:off x="8705967" y="78515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AA713DA-E8B1-194F-A61D-84CADF36DFF0}"/>
              </a:ext>
            </a:extLst>
          </p:cNvPr>
          <p:cNvCxnSpPr>
            <a:stCxn id="22" idx="1"/>
            <a:endCxn id="7" idx="0"/>
          </p:cNvCxnSpPr>
          <p:nvPr/>
        </p:nvCxnSpPr>
        <p:spPr>
          <a:xfrm rot="10800000" flipV="1">
            <a:off x="8306625" y="954433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F94A28E-5EE2-164F-BC7F-D0C0E4D50889}"/>
              </a:ext>
            </a:extLst>
          </p:cNvPr>
          <p:cNvCxnSpPr>
            <a:stCxn id="21" idx="0"/>
            <a:endCxn id="5" idx="3"/>
          </p:cNvCxnSpPr>
          <p:nvPr/>
        </p:nvCxnSpPr>
        <p:spPr>
          <a:xfrm rot="16200000" flipV="1">
            <a:off x="10780490" y="1664624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18021C-DA5C-3342-8882-E610CDC6728F}"/>
              </a:ext>
            </a:extLst>
          </p:cNvPr>
          <p:cNvSpPr/>
          <p:nvPr/>
        </p:nvSpPr>
        <p:spPr>
          <a:xfrm>
            <a:off x="1014979" y="3370692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3351-EAAD-004D-82FC-25A32C5940A9}"/>
              </a:ext>
            </a:extLst>
          </p:cNvPr>
          <p:cNvSpPr/>
          <p:nvPr/>
        </p:nvSpPr>
        <p:spPr>
          <a:xfrm>
            <a:off x="1014979" y="2858828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1DE47-6534-AF41-8808-1E7DA914D4CF}"/>
              </a:ext>
            </a:extLst>
          </p:cNvPr>
          <p:cNvSpPr/>
          <p:nvPr/>
        </p:nvSpPr>
        <p:spPr>
          <a:xfrm>
            <a:off x="8705967" y="2098562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BD456-217B-E243-A39B-596760F90E07}"/>
              </a:ext>
            </a:extLst>
          </p:cNvPr>
          <p:cNvSpPr txBox="1"/>
          <p:nvPr/>
        </p:nvSpPr>
        <p:spPr>
          <a:xfrm>
            <a:off x="8089258" y="21976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7D33E-0FD2-1445-8A6A-8334F11E97CA}"/>
              </a:ext>
            </a:extLst>
          </p:cNvPr>
          <p:cNvSpPr/>
          <p:nvPr/>
        </p:nvSpPr>
        <p:spPr>
          <a:xfrm>
            <a:off x="1014979" y="4994248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8A20B-D7F9-274B-B7FF-16609606A2AB}"/>
              </a:ext>
            </a:extLst>
          </p:cNvPr>
          <p:cNvSpPr txBox="1"/>
          <p:nvPr/>
        </p:nvSpPr>
        <p:spPr>
          <a:xfrm>
            <a:off x="325784" y="229438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6E6A83D-A3CB-E847-A07A-BBCFFB49D49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rot="16200000" flipH="1">
            <a:off x="578930" y="2650863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386BD6-0BB3-EF44-B6DF-580D56A242ED}"/>
              </a:ext>
            </a:extLst>
          </p:cNvPr>
          <p:cNvSpPr txBox="1"/>
          <p:nvPr/>
        </p:nvSpPr>
        <p:spPr>
          <a:xfrm>
            <a:off x="2447696" y="232315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2E56E72-EBE5-354B-830F-4EE9A45B45CF}"/>
              </a:ext>
            </a:extLst>
          </p:cNvPr>
          <p:cNvCxnSpPr>
            <a:cxnSpLocks/>
            <a:stCxn id="35" idx="2"/>
            <a:endCxn id="25" idx="3"/>
          </p:cNvCxnSpPr>
          <p:nvPr/>
        </p:nvCxnSpPr>
        <p:spPr>
          <a:xfrm rot="5400000">
            <a:off x="2515857" y="3021157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CD119-D10D-4E44-8DC2-A48061FA2872}"/>
              </a:ext>
            </a:extLst>
          </p:cNvPr>
          <p:cNvSpPr txBox="1"/>
          <p:nvPr/>
        </p:nvSpPr>
        <p:spPr>
          <a:xfrm>
            <a:off x="5150399" y="387045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2D0DB1D-9DE9-494F-999B-2B1DD4CE6A98}"/>
              </a:ext>
            </a:extLst>
          </p:cNvPr>
          <p:cNvSpPr/>
          <p:nvPr/>
        </p:nvSpPr>
        <p:spPr>
          <a:xfrm>
            <a:off x="4492844" y="2719607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44546B-1222-4740-B8DD-914E569C4080}"/>
              </a:ext>
            </a:extLst>
          </p:cNvPr>
          <p:cNvSpPr/>
          <p:nvPr/>
        </p:nvSpPr>
        <p:spPr>
          <a:xfrm>
            <a:off x="5299999" y="3683404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9D50D-18CB-6F4C-B0B1-CED8287F7C76}"/>
              </a:ext>
            </a:extLst>
          </p:cNvPr>
          <p:cNvSpPr/>
          <p:nvPr/>
        </p:nvSpPr>
        <p:spPr>
          <a:xfrm>
            <a:off x="5312819" y="4157773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7B8A71-B930-EC44-A0FD-BE1CF1499015}"/>
              </a:ext>
            </a:extLst>
          </p:cNvPr>
          <p:cNvSpPr/>
          <p:nvPr/>
        </p:nvSpPr>
        <p:spPr>
          <a:xfrm>
            <a:off x="1009501" y="2854657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A9082F5-DDB9-E747-8D9E-C1580F0D4185}"/>
              </a:ext>
            </a:extLst>
          </p:cNvPr>
          <p:cNvCxnSpPr>
            <a:stCxn id="41" idx="3"/>
          </p:cNvCxnSpPr>
          <p:nvPr/>
        </p:nvCxnSpPr>
        <p:spPr>
          <a:xfrm>
            <a:off x="2869832" y="3082742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ADB1BA3-85FB-2D47-BE2A-2DB28D763A73}"/>
              </a:ext>
            </a:extLst>
          </p:cNvPr>
          <p:cNvCxnSpPr>
            <a:stCxn id="39" idx="6"/>
            <a:endCxn id="28" idx="1"/>
          </p:cNvCxnSpPr>
          <p:nvPr/>
        </p:nvCxnSpPr>
        <p:spPr>
          <a:xfrm flipV="1">
            <a:off x="5446755" y="2382341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A9432-6D0C-1148-A0C7-7DF341D784C6}"/>
              </a:ext>
            </a:extLst>
          </p:cNvPr>
          <p:cNvSpPr/>
          <p:nvPr/>
        </p:nvSpPr>
        <p:spPr>
          <a:xfrm>
            <a:off x="1004283" y="4481064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AFC1184-2D31-364D-988A-94CA0C04D48F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2864614" y="4231151"/>
            <a:ext cx="2448205" cy="4779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007CD-86E0-6045-9F61-25C2F892F03D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 flipV="1">
            <a:off x="5459575" y="2382341"/>
            <a:ext cx="2629683" cy="1848810"/>
          </a:xfrm>
          <a:prstGeom prst="bentConnector3">
            <a:avLst>
              <a:gd name="adj1" fmla="val 696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9" grpId="0" animBg="1"/>
      <p:bldP spid="40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29D4-C2F0-4843-AEDC-E635000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Minimising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009B-E85F-1B4E-8202-2749005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D3E21-C475-4043-840D-8CF96B898401}"/>
              </a:ext>
            </a:extLst>
          </p:cNvPr>
          <p:cNvSpPr/>
          <p:nvPr/>
        </p:nvSpPr>
        <p:spPr>
          <a:xfrm>
            <a:off x="1505030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D4C28-4FB3-6747-9272-A349A6D0487B}"/>
              </a:ext>
            </a:extLst>
          </p:cNvPr>
          <p:cNvSpPr/>
          <p:nvPr/>
        </p:nvSpPr>
        <p:spPr>
          <a:xfrm>
            <a:off x="2005299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07ECC-9ECC-434D-A6EE-A128943D295B}"/>
              </a:ext>
            </a:extLst>
          </p:cNvPr>
          <p:cNvSpPr/>
          <p:nvPr/>
        </p:nvSpPr>
        <p:spPr>
          <a:xfrm>
            <a:off x="2502254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82497-60C0-E447-AAD0-B21B5A780CC9}"/>
              </a:ext>
            </a:extLst>
          </p:cNvPr>
          <p:cNvSpPr/>
          <p:nvPr/>
        </p:nvSpPr>
        <p:spPr>
          <a:xfrm>
            <a:off x="2989267" y="4664758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08C48E-0C46-0342-813B-6769753E7DE9}"/>
              </a:ext>
            </a:extLst>
          </p:cNvPr>
          <p:cNvSpPr/>
          <p:nvPr/>
        </p:nvSpPr>
        <p:spPr>
          <a:xfrm>
            <a:off x="3486222" y="4664758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75DF-425A-3940-8C6F-B273E652BBF5}"/>
              </a:ext>
            </a:extLst>
          </p:cNvPr>
          <p:cNvSpPr txBox="1"/>
          <p:nvPr/>
        </p:nvSpPr>
        <p:spPr>
          <a:xfrm>
            <a:off x="2262354" y="513349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BDFB6-4345-C749-A68A-DE43F8D6D474}"/>
              </a:ext>
            </a:extLst>
          </p:cNvPr>
          <p:cNvSpPr txBox="1"/>
          <p:nvPr/>
        </p:nvSpPr>
        <p:spPr>
          <a:xfrm>
            <a:off x="1563866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776F8-5877-9840-B4E1-8ACBDAD81479}"/>
              </a:ext>
            </a:extLst>
          </p:cNvPr>
          <p:cNvSpPr txBox="1"/>
          <p:nvPr/>
        </p:nvSpPr>
        <p:spPr>
          <a:xfrm>
            <a:off x="2044264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3CD20-DFEF-3E48-AC1F-090FE56A7DE3}"/>
              </a:ext>
            </a:extLst>
          </p:cNvPr>
          <p:cNvSpPr txBox="1"/>
          <p:nvPr/>
        </p:nvSpPr>
        <p:spPr>
          <a:xfrm>
            <a:off x="2541215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45E3F-0EA8-424A-B8E1-F2B1A18F762B}"/>
              </a:ext>
            </a:extLst>
          </p:cNvPr>
          <p:cNvSpPr txBox="1"/>
          <p:nvPr/>
        </p:nvSpPr>
        <p:spPr>
          <a:xfrm>
            <a:off x="3521865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0B5F3D-2F21-0F43-952A-1D8A95DA711E}"/>
              </a:ext>
            </a:extLst>
          </p:cNvPr>
          <p:cNvCxnSpPr>
            <a:cxnSpLocks/>
          </p:cNvCxnSpPr>
          <p:nvPr/>
        </p:nvCxnSpPr>
        <p:spPr>
          <a:xfrm>
            <a:off x="1521247" y="3092662"/>
            <a:ext cx="236550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6298EF-6DEA-A544-9F3B-EA567DA070D0}"/>
              </a:ext>
            </a:extLst>
          </p:cNvPr>
          <p:cNvSpPr txBox="1"/>
          <p:nvPr/>
        </p:nvSpPr>
        <p:spPr>
          <a:xfrm>
            <a:off x="2290583" y="256774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AA8BDA-8091-944B-B4A7-84FE7866D273}"/>
              </a:ext>
            </a:extLst>
          </p:cNvPr>
          <p:cNvSpPr/>
          <p:nvPr/>
        </p:nvSpPr>
        <p:spPr>
          <a:xfrm>
            <a:off x="1632692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0B5F9D-6BA7-B745-ABF1-4870A2917BE8}"/>
              </a:ext>
            </a:extLst>
          </p:cNvPr>
          <p:cNvSpPr/>
          <p:nvPr/>
        </p:nvSpPr>
        <p:spPr>
          <a:xfrm>
            <a:off x="2115119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55995D-E036-CD4D-8DD4-E91D34ED7E84}"/>
              </a:ext>
            </a:extLst>
          </p:cNvPr>
          <p:cNvSpPr/>
          <p:nvPr/>
        </p:nvSpPr>
        <p:spPr>
          <a:xfrm>
            <a:off x="3596112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9A777C-1415-FC46-9CAC-4CC7BA985C4C}"/>
              </a:ext>
            </a:extLst>
          </p:cNvPr>
          <p:cNvSpPr/>
          <p:nvPr/>
        </p:nvSpPr>
        <p:spPr>
          <a:xfrm>
            <a:off x="2605063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4C5DA6-561E-0344-AA03-FD87B8B34E88}"/>
              </a:ext>
            </a:extLst>
          </p:cNvPr>
          <p:cNvCxnSpPr>
            <a:cxnSpLocks/>
            <a:stCxn id="23" idx="4"/>
            <a:endCxn id="13" idx="0"/>
          </p:cNvCxnSpPr>
          <p:nvPr/>
        </p:nvCxnSpPr>
        <p:spPr>
          <a:xfrm>
            <a:off x="1712205" y="3172175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AC6C60-9EDC-E944-BA41-51DAEE32A3DD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>
            <a:off x="2194632" y="3172175"/>
            <a:ext cx="4482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B73AE7-077B-C849-8EE3-1E98E56AA409}"/>
              </a:ext>
            </a:extLst>
          </p:cNvPr>
          <p:cNvCxnSpPr>
            <a:cxnSpLocks/>
            <a:stCxn id="26" idx="4"/>
            <a:endCxn id="15" idx="0"/>
          </p:cNvCxnSpPr>
          <p:nvPr/>
        </p:nvCxnSpPr>
        <p:spPr>
          <a:xfrm>
            <a:off x="2684576" y="3172175"/>
            <a:ext cx="11489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05050-AC27-6343-BD95-DCB96F28A881}"/>
              </a:ext>
            </a:extLst>
          </p:cNvPr>
          <p:cNvCxnSpPr>
            <a:cxnSpLocks/>
            <a:stCxn id="25" idx="4"/>
            <a:endCxn id="16" idx="0"/>
          </p:cNvCxnSpPr>
          <p:nvPr/>
        </p:nvCxnSpPr>
        <p:spPr>
          <a:xfrm>
            <a:off x="3675625" y="3172175"/>
            <a:ext cx="1090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ACF4FF6-D22A-3343-8615-6F75FE407FB0}"/>
              </a:ext>
            </a:extLst>
          </p:cNvPr>
          <p:cNvSpPr txBox="1"/>
          <p:nvPr/>
        </p:nvSpPr>
        <p:spPr>
          <a:xfrm>
            <a:off x="925400" y="1887582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as many buckets as possible keys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DF6D3-C6DC-2846-AA2F-E9F2C6A46139}"/>
              </a:ext>
            </a:extLst>
          </p:cNvPr>
          <p:cNvSpPr txBox="1"/>
          <p:nvPr/>
        </p:nvSpPr>
        <p:spPr>
          <a:xfrm>
            <a:off x="1435841" y="571001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use “perfect” hashing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injective</a:t>
            </a:r>
            <a:r>
              <a:rPr lang="en-NO" dirty="0">
                <a:latin typeface="Montserrat" pitchFamily="2" charset="77"/>
              </a:rPr>
              <a:t> function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9B83-4DE7-3345-817F-5BA4E5F19412}"/>
              </a:ext>
            </a:extLst>
          </p:cNvPr>
          <p:cNvSpPr/>
          <p:nvPr/>
        </p:nvSpPr>
        <p:spPr>
          <a:xfrm>
            <a:off x="8058631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9E966C-E2C9-2E4F-A02C-51116565518C}"/>
              </a:ext>
            </a:extLst>
          </p:cNvPr>
          <p:cNvSpPr/>
          <p:nvPr/>
        </p:nvSpPr>
        <p:spPr>
          <a:xfrm>
            <a:off x="8558900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5D91C8-1F6D-8C49-A2B5-81ED9B195408}"/>
              </a:ext>
            </a:extLst>
          </p:cNvPr>
          <p:cNvSpPr/>
          <p:nvPr/>
        </p:nvSpPr>
        <p:spPr>
          <a:xfrm>
            <a:off x="9055855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8654D-056B-E44E-B338-2264BD9C852F}"/>
              </a:ext>
            </a:extLst>
          </p:cNvPr>
          <p:cNvSpPr/>
          <p:nvPr/>
        </p:nvSpPr>
        <p:spPr>
          <a:xfrm>
            <a:off x="9542868" y="4664758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5B3C1C-0807-504D-B8B9-CFD8777FECE7}"/>
              </a:ext>
            </a:extLst>
          </p:cNvPr>
          <p:cNvSpPr/>
          <p:nvPr/>
        </p:nvSpPr>
        <p:spPr>
          <a:xfrm>
            <a:off x="10039823" y="4664758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D4C04E-2178-3648-89C1-A588656C8268}"/>
              </a:ext>
            </a:extLst>
          </p:cNvPr>
          <p:cNvSpPr txBox="1"/>
          <p:nvPr/>
        </p:nvSpPr>
        <p:spPr>
          <a:xfrm>
            <a:off x="8815955" y="513349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70F7E-F6CA-C641-90F8-138E90FD7DBE}"/>
              </a:ext>
            </a:extLst>
          </p:cNvPr>
          <p:cNvSpPr txBox="1"/>
          <p:nvPr/>
        </p:nvSpPr>
        <p:spPr>
          <a:xfrm>
            <a:off x="8117467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BE6605-774F-0F45-80E8-74753120E693}"/>
              </a:ext>
            </a:extLst>
          </p:cNvPr>
          <p:cNvSpPr txBox="1"/>
          <p:nvPr/>
        </p:nvSpPr>
        <p:spPr>
          <a:xfrm>
            <a:off x="8597865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834A4E-879C-BE48-B8B6-C7FBC67E5128}"/>
              </a:ext>
            </a:extLst>
          </p:cNvPr>
          <p:cNvSpPr txBox="1"/>
          <p:nvPr/>
        </p:nvSpPr>
        <p:spPr>
          <a:xfrm>
            <a:off x="9094816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09E2F8-A909-A643-AC5D-B942977D4BDC}"/>
              </a:ext>
            </a:extLst>
          </p:cNvPr>
          <p:cNvSpPr txBox="1"/>
          <p:nvPr/>
        </p:nvSpPr>
        <p:spPr>
          <a:xfrm>
            <a:off x="10075466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ECC371-7FC7-CF45-912F-0F8C0B1ADD0D}"/>
              </a:ext>
            </a:extLst>
          </p:cNvPr>
          <p:cNvCxnSpPr>
            <a:cxnSpLocks/>
          </p:cNvCxnSpPr>
          <p:nvPr/>
        </p:nvCxnSpPr>
        <p:spPr>
          <a:xfrm>
            <a:off x="6776417" y="3092662"/>
            <a:ext cx="4943187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5CD22B-AB55-844F-A396-A76552996E76}"/>
              </a:ext>
            </a:extLst>
          </p:cNvPr>
          <p:cNvSpPr txBox="1"/>
          <p:nvPr/>
        </p:nvSpPr>
        <p:spPr>
          <a:xfrm>
            <a:off x="8844184" y="256774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85DD06-3BB5-0640-9936-DD3FB82B589F}"/>
              </a:ext>
            </a:extLst>
          </p:cNvPr>
          <p:cNvSpPr/>
          <p:nvPr/>
        </p:nvSpPr>
        <p:spPr>
          <a:xfrm>
            <a:off x="8186293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562C8B-D8FB-D74C-9526-58DDE8E73251}"/>
              </a:ext>
            </a:extLst>
          </p:cNvPr>
          <p:cNvSpPr/>
          <p:nvPr/>
        </p:nvSpPr>
        <p:spPr>
          <a:xfrm>
            <a:off x="8668720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E62DBE-401F-8545-A9D3-C86ED7430A35}"/>
              </a:ext>
            </a:extLst>
          </p:cNvPr>
          <p:cNvSpPr/>
          <p:nvPr/>
        </p:nvSpPr>
        <p:spPr>
          <a:xfrm>
            <a:off x="10149713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6870ED-30F7-A24E-A071-5A4AFFB9710F}"/>
              </a:ext>
            </a:extLst>
          </p:cNvPr>
          <p:cNvSpPr/>
          <p:nvPr/>
        </p:nvSpPr>
        <p:spPr>
          <a:xfrm>
            <a:off x="9158664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1E4763-8165-2241-99C3-AB5354F153BB}"/>
              </a:ext>
            </a:extLst>
          </p:cNvPr>
          <p:cNvCxnSpPr>
            <a:cxnSpLocks/>
            <a:stCxn id="59" idx="4"/>
            <a:endCxn id="53" idx="0"/>
          </p:cNvCxnSpPr>
          <p:nvPr/>
        </p:nvCxnSpPr>
        <p:spPr>
          <a:xfrm>
            <a:off x="8265806" y="3172175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C47EF4-5257-8740-8676-292443DE674B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>
            <a:off x="8748233" y="3172175"/>
            <a:ext cx="4482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B6F973-69BD-A64A-8150-0F0F7228F7A0}"/>
              </a:ext>
            </a:extLst>
          </p:cNvPr>
          <p:cNvCxnSpPr>
            <a:cxnSpLocks/>
            <a:stCxn id="62" idx="4"/>
            <a:endCxn id="55" idx="0"/>
          </p:cNvCxnSpPr>
          <p:nvPr/>
        </p:nvCxnSpPr>
        <p:spPr>
          <a:xfrm>
            <a:off x="9238177" y="3172175"/>
            <a:ext cx="11489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FE5CDC-5206-D048-8261-648EFDB7B338}"/>
              </a:ext>
            </a:extLst>
          </p:cNvPr>
          <p:cNvCxnSpPr>
            <a:cxnSpLocks/>
            <a:stCxn id="61" idx="4"/>
            <a:endCxn id="56" idx="0"/>
          </p:cNvCxnSpPr>
          <p:nvPr/>
        </p:nvCxnSpPr>
        <p:spPr>
          <a:xfrm>
            <a:off x="10229226" y="3172175"/>
            <a:ext cx="1090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2C5D893-C77D-FB43-8592-A3E8FD2102BC}"/>
              </a:ext>
            </a:extLst>
          </p:cNvPr>
          <p:cNvSpPr txBox="1"/>
          <p:nvPr/>
        </p:nvSpPr>
        <p:spPr>
          <a:xfrm>
            <a:off x="7139521" y="1887582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l</a:t>
            </a:r>
            <a:r>
              <a:rPr lang="en-NO" dirty="0">
                <a:latin typeface="Montserrat" pitchFamily="2" charset="77"/>
              </a:rPr>
              <a:t>ess buckets than possible keys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580A8D-865B-7F49-8FA2-A3355BA5F4AF}"/>
              </a:ext>
            </a:extLst>
          </p:cNvPr>
          <p:cNvSpPr/>
          <p:nvPr/>
        </p:nvSpPr>
        <p:spPr>
          <a:xfrm>
            <a:off x="6995606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06FB8F1-4157-1742-A1D2-2BD1B336120D}"/>
              </a:ext>
            </a:extLst>
          </p:cNvPr>
          <p:cNvSpPr/>
          <p:nvPr/>
        </p:nvSpPr>
        <p:spPr>
          <a:xfrm>
            <a:off x="7622717" y="301209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70BFFF-4228-EF4D-A924-9A7FAF513957}"/>
              </a:ext>
            </a:extLst>
          </p:cNvPr>
          <p:cNvSpPr/>
          <p:nvPr/>
        </p:nvSpPr>
        <p:spPr>
          <a:xfrm>
            <a:off x="9712507" y="302733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7C4B81-F59E-4243-A4E9-F1B225E8924D}"/>
              </a:ext>
            </a:extLst>
          </p:cNvPr>
          <p:cNvSpPr/>
          <p:nvPr/>
        </p:nvSpPr>
        <p:spPr>
          <a:xfrm>
            <a:off x="10687702" y="302733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906ED1-2700-3549-AC64-E3CFFD0FDD65}"/>
              </a:ext>
            </a:extLst>
          </p:cNvPr>
          <p:cNvSpPr/>
          <p:nvPr/>
        </p:nvSpPr>
        <p:spPr>
          <a:xfrm>
            <a:off x="11234984" y="302733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2AE731-40B7-E04D-B74C-A43C7B2143E2}"/>
              </a:ext>
            </a:extLst>
          </p:cNvPr>
          <p:cNvSpPr txBox="1"/>
          <p:nvPr/>
        </p:nvSpPr>
        <p:spPr>
          <a:xfrm>
            <a:off x="7642233" y="5590522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cannot avoid collisions</a:t>
            </a:r>
          </a:p>
          <a:p>
            <a:pPr algn="ctr"/>
            <a:r>
              <a:rPr lang="en-NO" dirty="0">
                <a:latin typeface="Montserrat" pitchFamily="2" charset="77"/>
              </a:rPr>
              <a:t>minimize their probability</a:t>
            </a:r>
          </a:p>
        </p:txBody>
      </p:sp>
    </p:spTree>
    <p:extLst>
      <p:ext uri="{BB962C8B-B14F-4D97-AF65-F5344CB8AC3E}">
        <p14:creationId xmlns:p14="http://schemas.microsoft.com/office/powerpoint/2010/main" val="6876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29D4-C2F0-4843-AEDC-E635000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Minimising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009B-E85F-1B4E-8202-2749005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9B83-4DE7-3345-817F-5BA4E5F19412}"/>
              </a:ext>
            </a:extLst>
          </p:cNvPr>
          <p:cNvSpPr/>
          <p:nvPr/>
        </p:nvSpPr>
        <p:spPr>
          <a:xfrm>
            <a:off x="1901225" y="4187325"/>
            <a:ext cx="384313" cy="150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9E966C-E2C9-2E4F-A02C-51116565518C}"/>
              </a:ext>
            </a:extLst>
          </p:cNvPr>
          <p:cNvSpPr/>
          <p:nvPr/>
        </p:nvSpPr>
        <p:spPr>
          <a:xfrm>
            <a:off x="2401494" y="4187325"/>
            <a:ext cx="384313" cy="39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5D91C8-1F6D-8C49-A2B5-81ED9B195408}"/>
              </a:ext>
            </a:extLst>
          </p:cNvPr>
          <p:cNvSpPr/>
          <p:nvPr/>
        </p:nvSpPr>
        <p:spPr>
          <a:xfrm>
            <a:off x="2898449" y="4187326"/>
            <a:ext cx="384313" cy="39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5B3C1C-0807-504D-B8B9-CFD8777FECE7}"/>
              </a:ext>
            </a:extLst>
          </p:cNvPr>
          <p:cNvSpPr/>
          <p:nvPr/>
        </p:nvSpPr>
        <p:spPr>
          <a:xfrm>
            <a:off x="3881903" y="4200330"/>
            <a:ext cx="384313" cy="36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D4C04E-2178-3648-89C1-A588656C8268}"/>
              </a:ext>
            </a:extLst>
          </p:cNvPr>
          <p:cNvSpPr txBox="1"/>
          <p:nvPr/>
        </p:nvSpPr>
        <p:spPr>
          <a:xfrm>
            <a:off x="4492301" y="4213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70F7E-F6CA-C641-90F8-138E90FD7DBE}"/>
              </a:ext>
            </a:extLst>
          </p:cNvPr>
          <p:cNvSpPr txBox="1"/>
          <p:nvPr/>
        </p:nvSpPr>
        <p:spPr>
          <a:xfrm>
            <a:off x="1960061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BE6605-774F-0F45-80E8-74753120E693}"/>
              </a:ext>
            </a:extLst>
          </p:cNvPr>
          <p:cNvSpPr txBox="1"/>
          <p:nvPr/>
        </p:nvSpPr>
        <p:spPr>
          <a:xfrm>
            <a:off x="2440459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834A4E-879C-BE48-B8B6-C7FBC67E5128}"/>
              </a:ext>
            </a:extLst>
          </p:cNvPr>
          <p:cNvSpPr txBox="1"/>
          <p:nvPr/>
        </p:nvSpPr>
        <p:spPr>
          <a:xfrm>
            <a:off x="2937410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09E2F8-A909-A643-AC5D-B942977D4BDC}"/>
              </a:ext>
            </a:extLst>
          </p:cNvPr>
          <p:cNvSpPr txBox="1"/>
          <p:nvPr/>
        </p:nvSpPr>
        <p:spPr>
          <a:xfrm>
            <a:off x="3946026" y="38477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ECC371-7FC7-CF45-912F-0F8C0B1ADD0D}"/>
              </a:ext>
            </a:extLst>
          </p:cNvPr>
          <p:cNvCxnSpPr>
            <a:cxnSpLocks/>
          </p:cNvCxnSpPr>
          <p:nvPr/>
        </p:nvCxnSpPr>
        <p:spPr>
          <a:xfrm>
            <a:off x="619011" y="2615228"/>
            <a:ext cx="4943187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5CD22B-AB55-844F-A396-A76552996E76}"/>
              </a:ext>
            </a:extLst>
          </p:cNvPr>
          <p:cNvSpPr txBox="1"/>
          <p:nvPr/>
        </p:nvSpPr>
        <p:spPr>
          <a:xfrm>
            <a:off x="3958711" y="2074239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85DD06-3BB5-0640-9936-DD3FB82B589F}"/>
              </a:ext>
            </a:extLst>
          </p:cNvPr>
          <p:cNvSpPr/>
          <p:nvPr/>
        </p:nvSpPr>
        <p:spPr>
          <a:xfrm>
            <a:off x="2028887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562C8B-D8FB-D74C-9526-58DDE8E73251}"/>
              </a:ext>
            </a:extLst>
          </p:cNvPr>
          <p:cNvSpPr/>
          <p:nvPr/>
        </p:nvSpPr>
        <p:spPr>
          <a:xfrm>
            <a:off x="2511314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E62DBE-401F-8545-A9D3-C86ED7430A35}"/>
              </a:ext>
            </a:extLst>
          </p:cNvPr>
          <p:cNvSpPr/>
          <p:nvPr/>
        </p:nvSpPr>
        <p:spPr>
          <a:xfrm>
            <a:off x="3992307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6870ED-30F7-A24E-A071-5A4AFFB9710F}"/>
              </a:ext>
            </a:extLst>
          </p:cNvPr>
          <p:cNvSpPr/>
          <p:nvPr/>
        </p:nvSpPr>
        <p:spPr>
          <a:xfrm>
            <a:off x="3001258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1E4763-8165-2241-99C3-AB5354F153BB}"/>
              </a:ext>
            </a:extLst>
          </p:cNvPr>
          <p:cNvCxnSpPr>
            <a:cxnSpLocks/>
            <a:stCxn id="70" idx="5"/>
            <a:endCxn id="53" idx="0"/>
          </p:cNvCxnSpPr>
          <p:nvPr/>
        </p:nvCxnSpPr>
        <p:spPr>
          <a:xfrm>
            <a:off x="973937" y="2671452"/>
            <a:ext cx="1140974" cy="11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C47EF4-5257-8740-8676-292443DE674B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2114911" y="2694741"/>
            <a:ext cx="475916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B6F973-69BD-A64A-8150-0F0F7228F7A0}"/>
              </a:ext>
            </a:extLst>
          </p:cNvPr>
          <p:cNvCxnSpPr>
            <a:cxnSpLocks/>
            <a:stCxn id="62" idx="4"/>
            <a:endCxn id="53" idx="0"/>
          </p:cNvCxnSpPr>
          <p:nvPr/>
        </p:nvCxnSpPr>
        <p:spPr>
          <a:xfrm flipH="1">
            <a:off x="2114911" y="2694741"/>
            <a:ext cx="965860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FE5CDC-5206-D048-8261-648EFDB7B338}"/>
              </a:ext>
            </a:extLst>
          </p:cNvPr>
          <p:cNvCxnSpPr>
            <a:cxnSpLocks/>
            <a:stCxn id="61" idx="4"/>
            <a:endCxn id="53" idx="0"/>
          </p:cNvCxnSpPr>
          <p:nvPr/>
        </p:nvCxnSpPr>
        <p:spPr>
          <a:xfrm flipH="1">
            <a:off x="2114911" y="2694741"/>
            <a:ext cx="1956909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7580A8D-865B-7F49-8FA2-A3355BA5F4AF}"/>
              </a:ext>
            </a:extLst>
          </p:cNvPr>
          <p:cNvSpPr/>
          <p:nvPr/>
        </p:nvSpPr>
        <p:spPr>
          <a:xfrm>
            <a:off x="838200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06FB8F1-4157-1742-A1D2-2BD1B336120D}"/>
              </a:ext>
            </a:extLst>
          </p:cNvPr>
          <p:cNvSpPr/>
          <p:nvPr/>
        </p:nvSpPr>
        <p:spPr>
          <a:xfrm>
            <a:off x="1465311" y="253465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7C4B81-F59E-4243-A4E9-F1B225E8924D}"/>
              </a:ext>
            </a:extLst>
          </p:cNvPr>
          <p:cNvSpPr/>
          <p:nvPr/>
        </p:nvSpPr>
        <p:spPr>
          <a:xfrm>
            <a:off x="4530296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906ED1-2700-3549-AC64-E3CFFD0FDD65}"/>
              </a:ext>
            </a:extLst>
          </p:cNvPr>
          <p:cNvSpPr/>
          <p:nvPr/>
        </p:nvSpPr>
        <p:spPr>
          <a:xfrm>
            <a:off x="5077578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BD5B0-C3C0-A64D-BE38-E59DC8589344}"/>
              </a:ext>
            </a:extLst>
          </p:cNvPr>
          <p:cNvGrpSpPr/>
          <p:nvPr/>
        </p:nvGrpSpPr>
        <p:grpSpPr>
          <a:xfrm>
            <a:off x="2010198" y="4328330"/>
            <a:ext cx="159026" cy="1225826"/>
            <a:chOff x="7955280" y="3348790"/>
            <a:chExt cx="159026" cy="122582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E56A585-4FEE-0241-90A0-9851E94E2E79}"/>
                </a:ext>
              </a:extLst>
            </p:cNvPr>
            <p:cNvSpPr/>
            <p:nvPr/>
          </p:nvSpPr>
          <p:spPr>
            <a:xfrm>
              <a:off x="7955280" y="33487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B91088-FBE0-E74D-A0CF-CE40AA7BCCDF}"/>
                </a:ext>
              </a:extLst>
            </p:cNvPr>
            <p:cNvSpPr/>
            <p:nvPr/>
          </p:nvSpPr>
          <p:spPr>
            <a:xfrm>
              <a:off x="7955280" y="35011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6607536-6BC9-B346-80A5-89893D61DF8B}"/>
                </a:ext>
              </a:extLst>
            </p:cNvPr>
            <p:cNvSpPr/>
            <p:nvPr/>
          </p:nvSpPr>
          <p:spPr>
            <a:xfrm>
              <a:off x="7955280" y="36535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094EBBB-E763-7D49-B390-78E8C98CC6ED}"/>
                </a:ext>
              </a:extLst>
            </p:cNvPr>
            <p:cNvSpPr/>
            <p:nvPr/>
          </p:nvSpPr>
          <p:spPr>
            <a:xfrm>
              <a:off x="7955280" y="38059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FC8060D-6C44-8844-9CF3-158C90901EC5}"/>
                </a:ext>
              </a:extLst>
            </p:cNvPr>
            <p:cNvSpPr/>
            <p:nvPr/>
          </p:nvSpPr>
          <p:spPr>
            <a:xfrm>
              <a:off x="7955280" y="39583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F052CC-A1F4-E644-9008-859B8CE7979D}"/>
                </a:ext>
              </a:extLst>
            </p:cNvPr>
            <p:cNvSpPr/>
            <p:nvPr/>
          </p:nvSpPr>
          <p:spPr>
            <a:xfrm>
              <a:off x="7955280" y="41107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36A7EDF-8186-784C-8BEE-28182B62DA96}"/>
                </a:ext>
              </a:extLst>
            </p:cNvPr>
            <p:cNvSpPr/>
            <p:nvPr/>
          </p:nvSpPr>
          <p:spPr>
            <a:xfrm>
              <a:off x="7955280" y="42631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3832C12-E597-3B41-8493-3229119C64B2}"/>
                </a:ext>
              </a:extLst>
            </p:cNvPr>
            <p:cNvSpPr/>
            <p:nvPr/>
          </p:nvSpPr>
          <p:spPr>
            <a:xfrm>
              <a:off x="7955280" y="44155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5CD1CA1E-057E-E844-9BC8-E25CA0A76C8F}"/>
              </a:ext>
            </a:extLst>
          </p:cNvPr>
          <p:cNvSpPr/>
          <p:nvPr/>
        </p:nvSpPr>
        <p:spPr>
          <a:xfrm>
            <a:off x="7810948" y="4187326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0C82D7-B5E0-A84B-BC8E-317121FE679E}"/>
              </a:ext>
            </a:extLst>
          </p:cNvPr>
          <p:cNvSpPr txBox="1"/>
          <p:nvPr/>
        </p:nvSpPr>
        <p:spPr>
          <a:xfrm>
            <a:off x="10189667" y="4228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3B1817-0675-A54A-BDD0-2C946481F636}"/>
              </a:ext>
            </a:extLst>
          </p:cNvPr>
          <p:cNvSpPr txBox="1"/>
          <p:nvPr/>
        </p:nvSpPr>
        <p:spPr>
          <a:xfrm>
            <a:off x="7869784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901ADA-3DF0-DB41-9CF9-398EF4AFF135}"/>
              </a:ext>
            </a:extLst>
          </p:cNvPr>
          <p:cNvSpPr txBox="1"/>
          <p:nvPr/>
        </p:nvSpPr>
        <p:spPr>
          <a:xfrm>
            <a:off x="8350182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92678E-67D9-7F49-BEE2-13E2FFF263A4}"/>
              </a:ext>
            </a:extLst>
          </p:cNvPr>
          <p:cNvSpPr txBox="1"/>
          <p:nvPr/>
        </p:nvSpPr>
        <p:spPr>
          <a:xfrm>
            <a:off x="8847133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DF9099-8B07-AC4C-AA53-A0AE41211DD1}"/>
              </a:ext>
            </a:extLst>
          </p:cNvPr>
          <p:cNvSpPr txBox="1"/>
          <p:nvPr/>
        </p:nvSpPr>
        <p:spPr>
          <a:xfrm>
            <a:off x="9812104" y="38326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FA294B-9B0E-E84A-84E0-6463B51E35DA}"/>
              </a:ext>
            </a:extLst>
          </p:cNvPr>
          <p:cNvCxnSpPr>
            <a:cxnSpLocks/>
          </p:cNvCxnSpPr>
          <p:nvPr/>
        </p:nvCxnSpPr>
        <p:spPr>
          <a:xfrm>
            <a:off x="6528734" y="2615228"/>
            <a:ext cx="4943187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248E8F8-3ECC-3C4B-A620-21C508D74AA2}"/>
              </a:ext>
            </a:extLst>
          </p:cNvPr>
          <p:cNvSpPr txBox="1"/>
          <p:nvPr/>
        </p:nvSpPr>
        <p:spPr>
          <a:xfrm>
            <a:off x="9738248" y="206122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FC0B345-3C68-3D41-BAF9-53F88973C96C}"/>
              </a:ext>
            </a:extLst>
          </p:cNvPr>
          <p:cNvSpPr/>
          <p:nvPr/>
        </p:nvSpPr>
        <p:spPr>
          <a:xfrm>
            <a:off x="7938610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E4304B1-F7F0-2541-BD6C-83813F50C49E}"/>
              </a:ext>
            </a:extLst>
          </p:cNvPr>
          <p:cNvSpPr/>
          <p:nvPr/>
        </p:nvSpPr>
        <p:spPr>
          <a:xfrm>
            <a:off x="8421037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5F75733-4E09-9848-88C2-218D50D6515E}"/>
              </a:ext>
            </a:extLst>
          </p:cNvPr>
          <p:cNvSpPr/>
          <p:nvPr/>
        </p:nvSpPr>
        <p:spPr>
          <a:xfrm>
            <a:off x="9902030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5CA246E-5640-4A4A-8C89-32F66D6E77C9}"/>
              </a:ext>
            </a:extLst>
          </p:cNvPr>
          <p:cNvSpPr/>
          <p:nvPr/>
        </p:nvSpPr>
        <p:spPr>
          <a:xfrm>
            <a:off x="8910981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D2A833-B3E7-754D-929A-5A0278783A2B}"/>
              </a:ext>
            </a:extLst>
          </p:cNvPr>
          <p:cNvCxnSpPr>
            <a:cxnSpLocks/>
            <a:stCxn id="100" idx="4"/>
            <a:endCxn id="94" idx="0"/>
          </p:cNvCxnSpPr>
          <p:nvPr/>
        </p:nvCxnSpPr>
        <p:spPr>
          <a:xfrm>
            <a:off x="8018123" y="2694741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F1E917B-9D50-644A-B0EA-E56B5B7FBB02}"/>
              </a:ext>
            </a:extLst>
          </p:cNvPr>
          <p:cNvCxnSpPr>
            <a:cxnSpLocks/>
            <a:stCxn id="101" idx="4"/>
            <a:endCxn id="96" idx="0"/>
          </p:cNvCxnSpPr>
          <p:nvPr/>
        </p:nvCxnSpPr>
        <p:spPr>
          <a:xfrm>
            <a:off x="8500550" y="2694741"/>
            <a:ext cx="501433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42001A-282D-A744-8FE6-AA7397723567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>
          <a:xfrm flipH="1">
            <a:off x="8505032" y="2694741"/>
            <a:ext cx="485462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DAA0061-05FF-CA40-950D-B90557EFB09D}"/>
              </a:ext>
            </a:extLst>
          </p:cNvPr>
          <p:cNvCxnSpPr>
            <a:cxnSpLocks/>
            <a:stCxn id="102" idx="4"/>
            <a:endCxn id="97" idx="0"/>
          </p:cNvCxnSpPr>
          <p:nvPr/>
        </p:nvCxnSpPr>
        <p:spPr>
          <a:xfrm flipH="1">
            <a:off x="9966954" y="2694741"/>
            <a:ext cx="14589" cy="11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BD2896C-D4E3-084A-B1FA-3899DDD1E22B}"/>
              </a:ext>
            </a:extLst>
          </p:cNvPr>
          <p:cNvSpPr/>
          <p:nvPr/>
        </p:nvSpPr>
        <p:spPr>
          <a:xfrm>
            <a:off x="6747923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0C3E60E-9CB6-B04F-8060-2768EAEFD1A1}"/>
              </a:ext>
            </a:extLst>
          </p:cNvPr>
          <p:cNvSpPr/>
          <p:nvPr/>
        </p:nvSpPr>
        <p:spPr>
          <a:xfrm>
            <a:off x="7375034" y="253465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ACC2C53-2FF4-8A47-9AF5-A26CA9FE33B0}"/>
              </a:ext>
            </a:extLst>
          </p:cNvPr>
          <p:cNvSpPr/>
          <p:nvPr/>
        </p:nvSpPr>
        <p:spPr>
          <a:xfrm>
            <a:off x="10440019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E32FAD5-E641-C84D-B09D-BCFA50E3DC5A}"/>
              </a:ext>
            </a:extLst>
          </p:cNvPr>
          <p:cNvSpPr/>
          <p:nvPr/>
        </p:nvSpPr>
        <p:spPr>
          <a:xfrm>
            <a:off x="10987301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2F4C08-86CF-354F-895B-FED93EF42EE4}"/>
              </a:ext>
            </a:extLst>
          </p:cNvPr>
          <p:cNvSpPr/>
          <p:nvPr/>
        </p:nvSpPr>
        <p:spPr>
          <a:xfrm>
            <a:off x="7919921" y="43283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1DE2071-3EF1-BB49-8EBA-AA0581AA1E5F}"/>
              </a:ext>
            </a:extLst>
          </p:cNvPr>
          <p:cNvSpPr/>
          <p:nvPr/>
        </p:nvSpPr>
        <p:spPr>
          <a:xfrm>
            <a:off x="7919921" y="44807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44C1D8-B165-244A-840E-DE02505E13EB}"/>
              </a:ext>
            </a:extLst>
          </p:cNvPr>
          <p:cNvSpPr/>
          <p:nvPr/>
        </p:nvSpPr>
        <p:spPr>
          <a:xfrm>
            <a:off x="8294701" y="4187326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55E3501-5114-F049-8285-7AEB576F8AC2}"/>
              </a:ext>
            </a:extLst>
          </p:cNvPr>
          <p:cNvSpPr/>
          <p:nvPr/>
        </p:nvSpPr>
        <p:spPr>
          <a:xfrm>
            <a:off x="8403674" y="43283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50DAA0-B025-F544-A65D-507A4F6B0FA7}"/>
              </a:ext>
            </a:extLst>
          </p:cNvPr>
          <p:cNvSpPr/>
          <p:nvPr/>
        </p:nvSpPr>
        <p:spPr>
          <a:xfrm>
            <a:off x="8403674" y="44807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720F963-4560-224F-BE89-5DF628F281A3}"/>
              </a:ext>
            </a:extLst>
          </p:cNvPr>
          <p:cNvSpPr/>
          <p:nvPr/>
        </p:nvSpPr>
        <p:spPr>
          <a:xfrm>
            <a:off x="8780453" y="4187326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BAE3276-BFC6-2447-BA3F-757C735F5469}"/>
              </a:ext>
            </a:extLst>
          </p:cNvPr>
          <p:cNvSpPr/>
          <p:nvPr/>
        </p:nvSpPr>
        <p:spPr>
          <a:xfrm>
            <a:off x="8889426" y="43283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FCCAD9-4024-D14B-B079-D53FDE9448F7}"/>
              </a:ext>
            </a:extLst>
          </p:cNvPr>
          <p:cNvSpPr/>
          <p:nvPr/>
        </p:nvSpPr>
        <p:spPr>
          <a:xfrm>
            <a:off x="8889426" y="44807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58B1B2-2169-4A4D-A25E-D461D4811ECD}"/>
              </a:ext>
            </a:extLst>
          </p:cNvPr>
          <p:cNvSpPr/>
          <p:nvPr/>
        </p:nvSpPr>
        <p:spPr>
          <a:xfrm>
            <a:off x="9752731" y="4202022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985EC5D-2313-F643-9D27-7754832E2CF5}"/>
              </a:ext>
            </a:extLst>
          </p:cNvPr>
          <p:cNvSpPr/>
          <p:nvPr/>
        </p:nvSpPr>
        <p:spPr>
          <a:xfrm>
            <a:off x="9861704" y="4343026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8F421AB-FE8B-AA43-8C0E-167E63C90C42}"/>
              </a:ext>
            </a:extLst>
          </p:cNvPr>
          <p:cNvSpPr/>
          <p:nvPr/>
        </p:nvSpPr>
        <p:spPr>
          <a:xfrm>
            <a:off x="9861704" y="4495426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1C22C18-E3B3-7440-BC55-0BFB4A6F063F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 flipH="1">
            <a:off x="8505032" y="2685634"/>
            <a:ext cx="1958276" cy="113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3304FB8-4365-FF4D-A273-6D48A9FD721C}"/>
              </a:ext>
            </a:extLst>
          </p:cNvPr>
          <p:cNvCxnSpPr>
            <a:cxnSpLocks/>
            <a:stCxn id="112" idx="2"/>
            <a:endCxn id="97" idx="0"/>
          </p:cNvCxnSpPr>
          <p:nvPr/>
        </p:nvCxnSpPr>
        <p:spPr>
          <a:xfrm flipH="1">
            <a:off x="9966954" y="2629410"/>
            <a:ext cx="1020347" cy="120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60FA536-1FA3-8F4F-A294-E7276256CB60}"/>
              </a:ext>
            </a:extLst>
          </p:cNvPr>
          <p:cNvCxnSpPr>
            <a:cxnSpLocks/>
            <a:stCxn id="108" idx="5"/>
            <a:endCxn id="94" idx="0"/>
          </p:cNvCxnSpPr>
          <p:nvPr/>
        </p:nvCxnSpPr>
        <p:spPr>
          <a:xfrm>
            <a:off x="6883660" y="2671452"/>
            <a:ext cx="1140974" cy="11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37FCF9C-3027-F241-B4E0-6FB69EBFC7D8}"/>
              </a:ext>
            </a:extLst>
          </p:cNvPr>
          <p:cNvCxnSpPr>
            <a:cxnSpLocks/>
            <a:stCxn id="109" idx="5"/>
            <a:endCxn id="96" idx="0"/>
          </p:cNvCxnSpPr>
          <p:nvPr/>
        </p:nvCxnSpPr>
        <p:spPr>
          <a:xfrm>
            <a:off x="7510771" y="2670394"/>
            <a:ext cx="1491212" cy="114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2D91762-FBD3-7749-A94A-FB69D715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61" y="5869669"/>
            <a:ext cx="2202559" cy="3195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933B1F-BF08-0A4F-9314-914F1230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62" y="5736272"/>
            <a:ext cx="2187050" cy="586383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17E37288-91D3-494B-B04A-D39276C51FC7}"/>
              </a:ext>
            </a:extLst>
          </p:cNvPr>
          <p:cNvSpPr/>
          <p:nvPr/>
        </p:nvSpPr>
        <p:spPr>
          <a:xfrm>
            <a:off x="3391302" y="4206292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8B43EB-9819-0545-A816-9B4D6FE60D84}"/>
              </a:ext>
            </a:extLst>
          </p:cNvPr>
          <p:cNvSpPr/>
          <p:nvPr/>
        </p:nvSpPr>
        <p:spPr>
          <a:xfrm>
            <a:off x="9273916" y="4221532"/>
            <a:ext cx="384313" cy="5792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CA980FA-674D-2B44-9FFA-137B020AC057}"/>
              </a:ext>
            </a:extLst>
          </p:cNvPr>
          <p:cNvSpPr txBox="1"/>
          <p:nvPr/>
        </p:nvSpPr>
        <p:spPr>
          <a:xfrm>
            <a:off x="7810948" y="5352244"/>
            <a:ext cx="25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uniform distribution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A9CE765-72B0-AB4A-BB77-662F48297DE0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1544824" y="2693683"/>
            <a:ext cx="570087" cy="112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30BF449-4342-AC4A-954A-1A7D2B1A623B}"/>
              </a:ext>
            </a:extLst>
          </p:cNvPr>
          <p:cNvCxnSpPr>
            <a:cxnSpLocks/>
          </p:cNvCxnSpPr>
          <p:nvPr/>
        </p:nvCxnSpPr>
        <p:spPr>
          <a:xfrm>
            <a:off x="2108400" y="2694741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5A685F-0904-9B4C-AADF-05EA176D86D0}"/>
              </a:ext>
            </a:extLst>
          </p:cNvPr>
          <p:cNvCxnSpPr>
            <a:cxnSpLocks/>
            <a:stCxn id="73" idx="3"/>
            <a:endCxn id="53" idx="0"/>
          </p:cNvCxnSpPr>
          <p:nvPr/>
        </p:nvCxnSpPr>
        <p:spPr>
          <a:xfrm flipH="1">
            <a:off x="2114911" y="2685634"/>
            <a:ext cx="2438674" cy="113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54B45BC-823D-7A46-8004-CB1672DF154D}"/>
              </a:ext>
            </a:extLst>
          </p:cNvPr>
          <p:cNvCxnSpPr>
            <a:cxnSpLocks/>
            <a:stCxn id="74" idx="3"/>
            <a:endCxn id="53" idx="0"/>
          </p:cNvCxnSpPr>
          <p:nvPr/>
        </p:nvCxnSpPr>
        <p:spPr>
          <a:xfrm flipH="1">
            <a:off x="2114911" y="2685634"/>
            <a:ext cx="2985956" cy="113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6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C532-3B11-FF4C-BC67-A5D65FA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49" y="160460"/>
            <a:ext cx="10515600" cy="1240078"/>
          </a:xfrm>
        </p:spPr>
        <p:txBody>
          <a:bodyPr/>
          <a:lstStyle/>
          <a:p>
            <a:r>
              <a:rPr lang="en-NO" dirty="0"/>
              <a:t>Probability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BDB8-7A37-5548-A898-721C66648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9" y="1825625"/>
            <a:ext cx="4512013" cy="4351338"/>
          </a:xfrm>
        </p:spPr>
        <p:txBody>
          <a:bodyPr/>
          <a:lstStyle/>
          <a:p>
            <a:r>
              <a:rPr lang="en-GB" dirty="0"/>
              <a:t>H</a:t>
            </a:r>
            <a:r>
              <a:rPr lang="en-NO" dirty="0"/>
              <a:t>ashing is </a:t>
            </a:r>
            <a:r>
              <a:rPr lang="en-NO" dirty="0">
                <a:solidFill>
                  <a:schemeClr val="accent3"/>
                </a:solidFill>
              </a:rPr>
              <a:t>deterministic</a:t>
            </a:r>
          </a:p>
          <a:p>
            <a:r>
              <a:rPr lang="en-GB" dirty="0"/>
              <a:t>T</a:t>
            </a:r>
            <a:r>
              <a:rPr lang="en-NO" dirty="0"/>
              <a:t>reat it as a random process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ith uniform distribution</a:t>
            </a:r>
          </a:p>
          <a:p>
            <a:pPr lvl="1"/>
            <a:r>
              <a:rPr lang="en-NO" dirty="0"/>
              <a:t>Binomial distribution</a:t>
            </a:r>
          </a:p>
          <a:p>
            <a:pPr lvl="1"/>
            <a:endParaRPr lang="en-NO" dirty="0"/>
          </a:p>
          <a:p>
            <a:r>
              <a:rPr lang="en-NO" dirty="0"/>
              <a:t>Bins &amp; Balls problems</a:t>
            </a:r>
          </a:p>
          <a:p>
            <a:pPr lvl="1"/>
            <a:r>
              <a:rPr lang="en-NO" dirty="0"/>
              <a:t>How many bins are empty?</a:t>
            </a:r>
          </a:p>
          <a:p>
            <a:pPr lvl="1"/>
            <a:r>
              <a:rPr lang="en-NO" dirty="0"/>
              <a:t>How many balls in a bin at most?</a:t>
            </a:r>
          </a:p>
          <a:p>
            <a:pPr lvl="1"/>
            <a:r>
              <a:rPr lang="en-NO" dirty="0"/>
              <a:t>How many balls are needed to touch all bins?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6D15-ECF3-3D43-B441-E8689197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pic>
        <p:nvPicPr>
          <p:cNvPr id="8" name="Picture 7" descr="A close-up of a speedometer&#10;&#10;Description automatically generated with medium confidence">
            <a:extLst>
              <a:ext uri="{FF2B5EF4-FFF2-40B4-BE49-F238E27FC236}">
                <a16:creationId xmlns:a16="http://schemas.microsoft.com/office/drawing/2014/main" id="{52598CBD-4A8F-C340-AB8B-428DC5AA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39"/>
            <a:ext cx="4577292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1FE737-D82F-9045-95BA-141D2EB8ECFC}"/>
              </a:ext>
            </a:extLst>
          </p:cNvPr>
          <p:cNvSpPr/>
          <p:nvPr/>
        </p:nvSpPr>
        <p:spPr>
          <a:xfrm>
            <a:off x="70740" y="6463015"/>
            <a:ext cx="3106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1A1A1A"/>
                </a:solidFill>
                <a:latin typeface="Montserrat" pitchFamily="2" charset="77"/>
              </a:rPr>
              <a:t>Photo by </a:t>
            </a:r>
            <a:r>
              <a:rPr lang="en-GB" sz="1200" b="1" dirty="0">
                <a:solidFill>
                  <a:srgbClr val="1A1A1A"/>
                </a:solidFill>
                <a:latin typeface="Montserrat" pitchFamily="2" charset="77"/>
                <a:hlinkClick r:id="rId3"/>
              </a:rPr>
              <a:t>Pavel Danilyuk</a:t>
            </a:r>
            <a:r>
              <a:rPr lang="en-GB" sz="1200" dirty="0">
                <a:solidFill>
                  <a:srgbClr val="1A1A1A"/>
                </a:solidFill>
                <a:latin typeface="Montserrat" pitchFamily="2" charset="77"/>
              </a:rPr>
              <a:t> from </a:t>
            </a:r>
            <a:r>
              <a:rPr lang="en-GB" sz="1200" b="1" dirty="0">
                <a:solidFill>
                  <a:srgbClr val="1A1A1A"/>
                </a:solidFill>
                <a:latin typeface="Montserrat" pitchFamily="2" charset="77"/>
                <a:hlinkClick r:id="rId4"/>
              </a:rPr>
              <a:t>Pexels</a:t>
            </a:r>
            <a:endParaRPr lang="en-NO" sz="1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39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88472-72C2-9944-81A1-3C12C8D5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Separate Chaining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BC7FCC-BAE4-A44B-BC84-3910E99D7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Using Lists to Resolve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F434-58FA-0B4A-BAC9-5573670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5690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374B-2A1C-9547-8396-8B5ED74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Separate 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AF1ED-EDA0-CE46-8AAE-ED490B53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D1BAF-3629-7E45-9BEC-26D6D8FDAC4D}"/>
              </a:ext>
            </a:extLst>
          </p:cNvPr>
          <p:cNvSpPr/>
          <p:nvPr/>
        </p:nvSpPr>
        <p:spPr>
          <a:xfrm>
            <a:off x="5292436" y="1622289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74220-698A-3E48-BF51-FD5463996202}"/>
              </a:ext>
            </a:extLst>
          </p:cNvPr>
          <p:cNvSpPr/>
          <p:nvPr/>
        </p:nvSpPr>
        <p:spPr>
          <a:xfrm>
            <a:off x="5292436" y="2191789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27597-0661-3544-83B4-51A93D201327}"/>
              </a:ext>
            </a:extLst>
          </p:cNvPr>
          <p:cNvSpPr txBox="1"/>
          <p:nvPr/>
        </p:nvSpPr>
        <p:spPr>
          <a:xfrm>
            <a:off x="4721219" y="1714091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92E67-5625-884A-95F6-0ACFA4941D81}"/>
              </a:ext>
            </a:extLst>
          </p:cNvPr>
          <p:cNvSpPr txBox="1"/>
          <p:nvPr/>
        </p:nvSpPr>
        <p:spPr>
          <a:xfrm>
            <a:off x="4721219" y="2283591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EAC70-AE83-3B4D-AE61-1E9B504A4E33}"/>
              </a:ext>
            </a:extLst>
          </p:cNvPr>
          <p:cNvSpPr/>
          <p:nvPr/>
        </p:nvSpPr>
        <p:spPr>
          <a:xfrm>
            <a:off x="5292436" y="275889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1E7004-5D2A-814B-8E2C-CE2E6630AFE9}"/>
              </a:ext>
            </a:extLst>
          </p:cNvPr>
          <p:cNvSpPr/>
          <p:nvPr/>
        </p:nvSpPr>
        <p:spPr>
          <a:xfrm>
            <a:off x="5292436" y="332839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8A8-4471-1B47-AD5D-5DE5BF82A82B}"/>
              </a:ext>
            </a:extLst>
          </p:cNvPr>
          <p:cNvSpPr txBox="1"/>
          <p:nvPr/>
        </p:nvSpPr>
        <p:spPr>
          <a:xfrm>
            <a:off x="4721219" y="28507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969E8-305A-9747-8D09-F5AA024C0384}"/>
              </a:ext>
            </a:extLst>
          </p:cNvPr>
          <p:cNvSpPr txBox="1"/>
          <p:nvPr/>
        </p:nvSpPr>
        <p:spPr>
          <a:xfrm>
            <a:off x="4721219" y="34202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9A0-CDB6-E14C-9EE2-ED85880AC3A4}"/>
              </a:ext>
            </a:extLst>
          </p:cNvPr>
          <p:cNvSpPr/>
          <p:nvPr/>
        </p:nvSpPr>
        <p:spPr>
          <a:xfrm>
            <a:off x="5292436" y="3897899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D40A1-0590-1042-B171-D2E22AF35042}"/>
              </a:ext>
            </a:extLst>
          </p:cNvPr>
          <p:cNvSpPr/>
          <p:nvPr/>
        </p:nvSpPr>
        <p:spPr>
          <a:xfrm>
            <a:off x="5292436" y="446739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A46E3-AB6F-7147-9AEF-7A0DED8F9EF2}"/>
              </a:ext>
            </a:extLst>
          </p:cNvPr>
          <p:cNvSpPr txBox="1"/>
          <p:nvPr/>
        </p:nvSpPr>
        <p:spPr>
          <a:xfrm>
            <a:off x="4721219" y="39897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C54DC-2E87-804B-B244-3E5D01EB2613}"/>
              </a:ext>
            </a:extLst>
          </p:cNvPr>
          <p:cNvSpPr txBox="1"/>
          <p:nvPr/>
        </p:nvSpPr>
        <p:spPr>
          <a:xfrm>
            <a:off x="4721219" y="45592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88E4ED-E757-174C-8B08-D889134A0B17}"/>
              </a:ext>
            </a:extLst>
          </p:cNvPr>
          <p:cNvSpPr/>
          <p:nvPr/>
        </p:nvSpPr>
        <p:spPr>
          <a:xfrm>
            <a:off x="5292436" y="5039407"/>
            <a:ext cx="1825321" cy="5256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45DE9-DFB7-0241-95F6-5AE6DF9CE294}"/>
              </a:ext>
            </a:extLst>
          </p:cNvPr>
          <p:cNvSpPr/>
          <p:nvPr/>
        </p:nvSpPr>
        <p:spPr>
          <a:xfrm>
            <a:off x="5292436" y="560890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86DF-E309-B348-9C59-07EBF4EF4624}"/>
              </a:ext>
            </a:extLst>
          </p:cNvPr>
          <p:cNvSpPr txBox="1"/>
          <p:nvPr/>
        </p:nvSpPr>
        <p:spPr>
          <a:xfrm>
            <a:off x="4779124" y="5131209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19CF7-C0ED-8048-B0EA-B8B5B452C0FD}"/>
              </a:ext>
            </a:extLst>
          </p:cNvPr>
          <p:cNvSpPr txBox="1"/>
          <p:nvPr/>
        </p:nvSpPr>
        <p:spPr>
          <a:xfrm>
            <a:off x="4837030" y="5703218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7AA0B-D13D-6743-85DE-10A7F77E175E}"/>
              </a:ext>
            </a:extLst>
          </p:cNvPr>
          <p:cNvSpPr/>
          <p:nvPr/>
        </p:nvSpPr>
        <p:spPr>
          <a:xfrm>
            <a:off x="5292436" y="219088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66304-9E64-7849-BFF6-3D8214BB834C}"/>
              </a:ext>
            </a:extLst>
          </p:cNvPr>
          <p:cNvSpPr txBox="1"/>
          <p:nvPr/>
        </p:nvSpPr>
        <p:spPr>
          <a:xfrm>
            <a:off x="4721219" y="2282691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E55492-72DE-8F4A-9B57-90F51631F155}"/>
              </a:ext>
            </a:extLst>
          </p:cNvPr>
          <p:cNvSpPr/>
          <p:nvPr/>
        </p:nvSpPr>
        <p:spPr>
          <a:xfrm>
            <a:off x="7563020" y="219088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D9283A-5956-4E4B-94AE-B09712000147}"/>
              </a:ext>
            </a:extLst>
          </p:cNvPr>
          <p:cNvSpPr/>
          <p:nvPr/>
        </p:nvSpPr>
        <p:spPr>
          <a:xfrm>
            <a:off x="9833604" y="219088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Neil Down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+47-11-99-22-88, 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D2CC3B-EDB8-E04D-B4BE-B9E00835D309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>
            <a:off x="7117757" y="2453735"/>
            <a:ext cx="445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8D88A1-4A3A-8549-B96B-9A7BE3641F22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9388341" y="2453735"/>
            <a:ext cx="445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0CE2293-4F82-014B-9BB6-18337B3A2E53}"/>
              </a:ext>
            </a:extLst>
          </p:cNvPr>
          <p:cNvSpPr/>
          <p:nvPr/>
        </p:nvSpPr>
        <p:spPr>
          <a:xfrm>
            <a:off x="5292436" y="4465631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Art Decco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+47-12-12-12-12, 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EE04-5798-014A-8979-AA59D3DB9D64}"/>
              </a:ext>
            </a:extLst>
          </p:cNvPr>
          <p:cNvCxnSpPr/>
          <p:nvPr/>
        </p:nvCxnSpPr>
        <p:spPr>
          <a:xfrm>
            <a:off x="7117757" y="4728572"/>
            <a:ext cx="445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108A136-7B36-6D47-A6D2-85A19571FC92}"/>
              </a:ext>
            </a:extLst>
          </p:cNvPr>
          <p:cNvSpPr/>
          <p:nvPr/>
        </p:nvSpPr>
        <p:spPr>
          <a:xfrm>
            <a:off x="7563019" y="4465631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Frank N. Stein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+47-12-13-14-15, 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3A0A77-1DCE-7249-97B2-0D75FA0C9CBF}"/>
              </a:ext>
            </a:extLst>
          </p:cNvPr>
          <p:cNvSpPr/>
          <p:nvPr/>
        </p:nvSpPr>
        <p:spPr>
          <a:xfrm>
            <a:off x="5292436" y="3899666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114523-F0FF-7A4D-BFC9-9C7B5BB22908}"/>
              </a:ext>
            </a:extLst>
          </p:cNvPr>
          <p:cNvSpPr/>
          <p:nvPr/>
        </p:nvSpPr>
        <p:spPr>
          <a:xfrm>
            <a:off x="7563019" y="3902615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68B069-400F-5141-B126-46705FF75C6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117757" y="4162512"/>
            <a:ext cx="445262" cy="2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610E16-1A09-EC46-9236-FA9964C46D33}"/>
              </a:ext>
            </a:extLst>
          </p:cNvPr>
          <p:cNvSpPr txBox="1"/>
          <p:nvPr/>
        </p:nvSpPr>
        <p:spPr>
          <a:xfrm>
            <a:off x="953177" y="2657613"/>
            <a:ext cx="3501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Just Append</a:t>
            </a:r>
          </a:p>
          <a:p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Never gets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List slows down </a:t>
            </a:r>
            <a:br>
              <a:rPr lang="en-NO" sz="2400" dirty="0">
                <a:latin typeface="Montserrat" pitchFamily="2" charset="77"/>
              </a:rPr>
            </a:br>
            <a:r>
              <a:rPr lang="en-NO" sz="2400" dirty="0">
                <a:latin typeface="Montserrat" pitchFamily="2" charset="77"/>
              </a:rPr>
              <a:t>retreival</a:t>
            </a:r>
          </a:p>
        </p:txBody>
      </p:sp>
    </p:spTree>
    <p:extLst>
      <p:ext uri="{BB962C8B-B14F-4D97-AF65-F5344CB8AC3E}">
        <p14:creationId xmlns:p14="http://schemas.microsoft.com/office/powerpoint/2010/main" val="14708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8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Search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Separate Chaining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4480" cy="4351338"/>
          </a:xfrm>
          <a:solidFill>
            <a:schemeClr val="tx1">
              <a:lumMod val="25000"/>
            </a:schemeClr>
          </a:solidFill>
        </p:spPr>
        <p:txBody>
          <a:bodyPr lIns="180000" tIns="180000" rIns="180000">
            <a:normAutofit fontScale="77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candidates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List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.entries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anyCandidate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candidates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anyCandidate.key.equals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anyCandidate.value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1419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2936</TotalTime>
  <Words>1145</Words>
  <Application>Microsoft Macintosh PowerPoint</Application>
  <PresentationFormat>Widescreen</PresentationFormat>
  <Paragraphs>295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Montserrat</vt:lpstr>
      <vt:lpstr>Montserrat Light</vt:lpstr>
      <vt:lpstr>Share Tech Mono</vt:lpstr>
      <vt:lpstr>Verdana</vt:lpstr>
      <vt:lpstr>Office Theme</vt:lpstr>
      <vt:lpstr>Efficiency of Hash Tables</vt:lpstr>
      <vt:lpstr>Agenda</vt:lpstr>
      <vt:lpstr>Collisions</vt:lpstr>
      <vt:lpstr>Minimising Collisions</vt:lpstr>
      <vt:lpstr>Minimising Collisions</vt:lpstr>
      <vt:lpstr>Probability Model</vt:lpstr>
      <vt:lpstr>Separate Chaining</vt:lpstr>
      <vt:lpstr>Separate Chaining</vt:lpstr>
      <vt:lpstr>Search Separate Chaining</vt:lpstr>
      <vt:lpstr>Search—Runtime Efficiency Separate Chaining</vt:lpstr>
      <vt:lpstr>Wasted Space Separate Chaining</vt:lpstr>
      <vt:lpstr>Open Adressing</vt:lpstr>
      <vt:lpstr>Linear Probing</vt:lpstr>
      <vt:lpstr>Search Linear Probing</vt:lpstr>
      <vt:lpstr>Deletion Linear Probing</vt:lpstr>
      <vt:lpstr>Deletion Linear Probing (with Tombstones)</vt:lpstr>
      <vt:lpstr>Deletion Linear Probing (with Tombstones)</vt:lpstr>
      <vt:lpstr>Insertion Linear Probing (with Tombstones)</vt:lpstr>
      <vt:lpstr>Efficiency Linear Probing (with Tombstones)</vt:lpstr>
      <vt:lpstr>Variations Around Linear Probing</vt:lpstr>
      <vt:lpstr>Recap</vt:lpstr>
      <vt:lpstr>Lab Session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With Collisions</dc:title>
  <dc:creator>Franck Chauvel</dc:creator>
  <cp:lastModifiedBy>Franck Chauvel</cp:lastModifiedBy>
  <cp:revision>39</cp:revision>
  <dcterms:created xsi:type="dcterms:W3CDTF">2021-07-23T12:46:22Z</dcterms:created>
  <dcterms:modified xsi:type="dcterms:W3CDTF">2021-07-25T13:42:33Z</dcterms:modified>
</cp:coreProperties>
</file>