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0" r:id="rId3"/>
    <p:sldId id="267" r:id="rId4"/>
    <p:sldId id="266" r:id="rId5"/>
    <p:sldId id="263" r:id="rId6"/>
    <p:sldId id="274" r:id="rId7"/>
    <p:sldId id="268" r:id="rId8"/>
    <p:sldId id="269" r:id="rId9"/>
    <p:sldId id="270" r:id="rId10"/>
    <p:sldId id="264" r:id="rId11"/>
    <p:sldId id="271" r:id="rId12"/>
    <p:sldId id="272" r:id="rId13"/>
    <p:sldId id="273" r:id="rId14"/>
    <p:sldId id="265" r:id="rId15"/>
    <p:sldId id="261" r:id="rId1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16/06/2021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Non-contiguous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franck.chauvel@axbit.com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240-555F-7843-9481-E119A8C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Double-Link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6862-3DC7-DD42-AED6-36795FE41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78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8842-239D-B24E-A296-B74D379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8EBF-AA40-3C41-9F15-3C3CD620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2289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C965-CE5D-9D4D-A82E-A77F0BA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DA90-CA57-ED4B-9DF9-9C9278A50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4200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632-22D1-A348-83DD-643FE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77A4-75AE-1743-9198-9C3E55B7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5680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5848-CC52-AF4C-A202-E4697FAB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9140-EC1B-904C-85FA-FC9B5BBB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287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What is a “Linked List”?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Singly Linked Lists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Search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Doubly Linked Lists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391-48A7-9349-93F5-1EA9797F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25"/>
            <a:ext cx="10515600" cy="1240078"/>
          </a:xfrm>
        </p:spPr>
        <p:txBody>
          <a:bodyPr/>
          <a:lstStyle/>
          <a:p>
            <a:r>
              <a:rPr lang="en-NO" dirty="0"/>
              <a:t>What is a Linked 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C499-C297-F94B-A763-B2ED79C5F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</a:t>
            </a:r>
            <a:r>
              <a:rPr lang="en-NO" dirty="0">
                <a:solidFill>
                  <a:schemeClr val="accent3"/>
                </a:solidFill>
              </a:rPr>
              <a:t>data structure</a:t>
            </a:r>
          </a:p>
          <a:p>
            <a:r>
              <a:rPr lang="en-GB" dirty="0"/>
              <a:t>T</a:t>
            </a:r>
            <a:r>
              <a:rPr lang="en-NO" dirty="0"/>
              <a:t>hat stores collections</a:t>
            </a:r>
          </a:p>
          <a:p>
            <a:r>
              <a:rPr lang="en-NO" dirty="0"/>
              <a:t>In </a:t>
            </a:r>
            <a:r>
              <a:rPr lang="en-NO" dirty="0">
                <a:solidFill>
                  <a:schemeClr val="accent3"/>
                </a:solidFill>
              </a:rPr>
              <a:t>non-contiguous</a:t>
            </a:r>
            <a:r>
              <a:rPr lang="en-NO" dirty="0"/>
              <a:t> memory cells</a:t>
            </a:r>
          </a:p>
          <a:p>
            <a:r>
              <a:rPr lang="en-NO" dirty="0"/>
              <a:t>Trick: Each “</a:t>
            </a:r>
            <a:r>
              <a:rPr lang="en-NO" dirty="0">
                <a:solidFill>
                  <a:schemeClr val="accent3"/>
                </a:solidFill>
              </a:rPr>
              <a:t>node</a:t>
            </a:r>
            <a:r>
              <a:rPr lang="en-NO" dirty="0"/>
              <a:t>” has a “</a:t>
            </a:r>
            <a:r>
              <a:rPr lang="en-NO" dirty="0">
                <a:solidFill>
                  <a:schemeClr val="accent3"/>
                </a:solidFill>
              </a:rPr>
              <a:t>link</a:t>
            </a:r>
            <a:r>
              <a:rPr lang="en-NO" dirty="0"/>
              <a:t>” to the next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F998-F2FB-9647-82A1-886EB7BE4D36}"/>
              </a:ext>
            </a:extLst>
          </p:cNvPr>
          <p:cNvSpPr/>
          <p:nvPr/>
        </p:nvSpPr>
        <p:spPr>
          <a:xfrm>
            <a:off x="9033255" y="2449853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“F”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4A47A-1198-D34D-94FB-001D89F0AB23}"/>
              </a:ext>
            </a:extLst>
          </p:cNvPr>
          <p:cNvSpPr txBox="1"/>
          <p:nvPr/>
        </p:nvSpPr>
        <p:spPr>
          <a:xfrm>
            <a:off x="8363833" y="153821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F59E0-A63F-9C4B-B72A-70C5F4EEBED9}"/>
              </a:ext>
            </a:extLst>
          </p:cNvPr>
          <p:cNvSpPr txBox="1"/>
          <p:nvPr/>
        </p:nvSpPr>
        <p:spPr>
          <a:xfrm>
            <a:off x="8613902" y="24060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F1066-BC7B-E248-A427-0339D4E64CE6}"/>
              </a:ext>
            </a:extLst>
          </p:cNvPr>
          <p:cNvSpPr/>
          <p:nvPr/>
        </p:nvSpPr>
        <p:spPr>
          <a:xfrm>
            <a:off x="9022743" y="2809576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38F0-7FDE-264E-A5DA-883B6FFBF0DA}"/>
              </a:ext>
            </a:extLst>
          </p:cNvPr>
          <p:cNvSpPr txBox="1"/>
          <p:nvPr/>
        </p:nvSpPr>
        <p:spPr>
          <a:xfrm>
            <a:off x="8613902" y="278675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DB584-BD7B-3C4F-901C-80C53631A5E4}"/>
              </a:ext>
            </a:extLst>
          </p:cNvPr>
          <p:cNvSpPr/>
          <p:nvPr/>
        </p:nvSpPr>
        <p:spPr>
          <a:xfrm>
            <a:off x="9022742" y="2049893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FFCF7-A87B-A646-AC05-6665D0F17DE4}"/>
              </a:ext>
            </a:extLst>
          </p:cNvPr>
          <p:cNvSpPr txBox="1"/>
          <p:nvPr/>
        </p:nvSpPr>
        <p:spPr>
          <a:xfrm>
            <a:off x="8613902" y="203667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05EC2-EB5D-8043-8826-A937447B2A8D}"/>
              </a:ext>
            </a:extLst>
          </p:cNvPr>
          <p:cNvSpPr/>
          <p:nvPr/>
        </p:nvSpPr>
        <p:spPr>
          <a:xfrm>
            <a:off x="9022742" y="316749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E0CF6-C250-B64B-9139-50FD64937929}"/>
              </a:ext>
            </a:extLst>
          </p:cNvPr>
          <p:cNvSpPr txBox="1"/>
          <p:nvPr/>
        </p:nvSpPr>
        <p:spPr>
          <a:xfrm>
            <a:off x="8676419" y="31628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D6731-29A4-CD4E-BEBF-527FA623B232}"/>
              </a:ext>
            </a:extLst>
          </p:cNvPr>
          <p:cNvSpPr/>
          <p:nvPr/>
        </p:nvSpPr>
        <p:spPr>
          <a:xfrm>
            <a:off x="9022744" y="3520855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42829-25E8-9043-BA5C-BDF43CAF1BA7}"/>
              </a:ext>
            </a:extLst>
          </p:cNvPr>
          <p:cNvSpPr txBox="1"/>
          <p:nvPr/>
        </p:nvSpPr>
        <p:spPr>
          <a:xfrm>
            <a:off x="8251710" y="3520855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8DD7A-F67B-DE42-A573-55C0B0EDABA6}"/>
              </a:ext>
            </a:extLst>
          </p:cNvPr>
          <p:cNvSpPr/>
          <p:nvPr/>
        </p:nvSpPr>
        <p:spPr>
          <a:xfrm>
            <a:off x="9022742" y="3901598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135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386DA0-9CC3-844B-A6D3-C84A84274798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9658454" y="2971419"/>
            <a:ext cx="1" cy="711279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DDAAA-75E2-D247-85C4-2B50B94FFE81}"/>
              </a:ext>
            </a:extLst>
          </p:cNvPr>
          <p:cNvSpPr/>
          <p:nvPr/>
        </p:nvSpPr>
        <p:spPr>
          <a:xfrm>
            <a:off x="9022742" y="427772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7AA515-3264-6342-9C27-B8A79F82AAD2}"/>
              </a:ext>
            </a:extLst>
          </p:cNvPr>
          <p:cNvSpPr txBox="1"/>
          <p:nvPr/>
        </p:nvSpPr>
        <p:spPr>
          <a:xfrm>
            <a:off x="8676419" y="42731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DCB99-BE95-264B-8C8B-F5E70BDE49FE}"/>
              </a:ext>
            </a:extLst>
          </p:cNvPr>
          <p:cNvSpPr/>
          <p:nvPr/>
        </p:nvSpPr>
        <p:spPr>
          <a:xfrm>
            <a:off x="9022744" y="4649179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1C7B6-5E2C-D948-B84B-41CFEE927D64}"/>
              </a:ext>
            </a:extLst>
          </p:cNvPr>
          <p:cNvSpPr txBox="1"/>
          <p:nvPr/>
        </p:nvSpPr>
        <p:spPr>
          <a:xfrm>
            <a:off x="8251710" y="4649179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7D7430-116F-974E-9D94-2291F29C11E6}"/>
              </a:ext>
            </a:extLst>
          </p:cNvPr>
          <p:cNvSpPr/>
          <p:nvPr/>
        </p:nvSpPr>
        <p:spPr>
          <a:xfrm>
            <a:off x="9022742" y="5029922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B5D2C7-8F0D-C04C-94B9-2A81E517654A}"/>
              </a:ext>
            </a:extLst>
          </p:cNvPr>
          <p:cNvCxnSpPr>
            <a:cxnSpLocks/>
            <a:stCxn id="17" idx="3"/>
            <a:endCxn id="22" idx="3"/>
          </p:cNvCxnSpPr>
          <p:nvPr/>
        </p:nvCxnSpPr>
        <p:spPr>
          <a:xfrm>
            <a:off x="9658453" y="4063441"/>
            <a:ext cx="2" cy="747581"/>
          </a:xfrm>
          <a:prstGeom prst="bentConnector3">
            <a:avLst>
              <a:gd name="adj1" fmla="val 1143010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273386-CAEC-294F-BDB0-1E3F09A09D44}"/>
              </a:ext>
            </a:extLst>
          </p:cNvPr>
          <p:cNvSpPr txBox="1"/>
          <p:nvPr/>
        </p:nvSpPr>
        <p:spPr>
          <a:xfrm>
            <a:off x="8238762" y="3851278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70163-64BF-464B-ACEA-42BAD6774A6C}"/>
              </a:ext>
            </a:extLst>
          </p:cNvPr>
          <p:cNvSpPr txBox="1"/>
          <p:nvPr/>
        </p:nvSpPr>
        <p:spPr>
          <a:xfrm>
            <a:off x="8251710" y="5000333"/>
            <a:ext cx="7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7C7FD-EAFA-0B40-87C5-B578BB7945E7}"/>
              </a:ext>
            </a:extLst>
          </p:cNvPr>
          <p:cNvSpPr/>
          <p:nvPr/>
        </p:nvSpPr>
        <p:spPr>
          <a:xfrm>
            <a:off x="1257993" y="4707832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“F”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671082-B8FA-5449-8EB2-5DDE066458A3}"/>
              </a:ext>
            </a:extLst>
          </p:cNvPr>
          <p:cNvSpPr/>
          <p:nvPr/>
        </p:nvSpPr>
        <p:spPr>
          <a:xfrm>
            <a:off x="2606807" y="4713490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“R”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7C4C93-ABDA-054C-9B25-7CD10451EA2B}"/>
              </a:ext>
            </a:extLst>
          </p:cNvPr>
          <p:cNvSpPr/>
          <p:nvPr/>
        </p:nvSpPr>
        <p:spPr>
          <a:xfrm>
            <a:off x="4124107" y="4720146"/>
            <a:ext cx="635711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“A”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16E88-A28E-014F-9BC6-3B921BEC6913}"/>
              </a:ext>
            </a:extLst>
          </p:cNvPr>
          <p:cNvSpPr/>
          <p:nvPr/>
        </p:nvSpPr>
        <p:spPr>
          <a:xfrm>
            <a:off x="1948493" y="4707832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C34A9-7A19-9842-89AC-C904D99CF899}"/>
              </a:ext>
            </a:extLst>
          </p:cNvPr>
          <p:cNvSpPr/>
          <p:nvPr/>
        </p:nvSpPr>
        <p:spPr>
          <a:xfrm>
            <a:off x="3276802" y="4713489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38074B-3668-784E-A5E7-A95569718E8F}"/>
              </a:ext>
            </a:extLst>
          </p:cNvPr>
          <p:cNvSpPr/>
          <p:nvPr/>
        </p:nvSpPr>
        <p:spPr>
          <a:xfrm>
            <a:off x="4805965" y="4720145"/>
            <a:ext cx="217520" cy="323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991B94-F0E8-8C44-B6C8-42983ED01574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2166013" y="4869675"/>
            <a:ext cx="440794" cy="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895239-FECF-304A-86AA-E395F36813B0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3494322" y="4875332"/>
            <a:ext cx="629785" cy="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9862839-FBB6-AC4A-B759-1DD22FB088C4}"/>
              </a:ext>
            </a:extLst>
          </p:cNvPr>
          <p:cNvSpPr/>
          <p:nvPr/>
        </p:nvSpPr>
        <p:spPr>
          <a:xfrm>
            <a:off x="9033255" y="5410665"/>
            <a:ext cx="635711" cy="3236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C73A0-7A24-5A44-8610-ECB8439595CE}"/>
              </a:ext>
            </a:extLst>
          </p:cNvPr>
          <p:cNvSpPr txBox="1"/>
          <p:nvPr/>
        </p:nvSpPr>
        <p:spPr>
          <a:xfrm>
            <a:off x="8686932" y="54060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82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F58B-FE8B-B24B-80E1-3CE6303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B37C-8EA2-DD47-9C56-108B9E23EA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 that contains an address</a:t>
            </a:r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Ex: Indirect addressing on the RAM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49C81-4DFA-BF4B-A69B-CE58891A7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6270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pointer = allocate(size)</a:t>
            </a: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  <a:p>
            <a:r>
              <a:rPr lang="en-NO" dirty="0"/>
              <a:t>Let us create new variables dynamically</a:t>
            </a:r>
          </a:p>
          <a:p>
            <a:endParaRPr lang="en-NO" dirty="0"/>
          </a:p>
          <a:p>
            <a:r>
              <a:rPr lang="en-NO" dirty="0"/>
              <a:t>Tell is which cells are is use and which are not.</a:t>
            </a:r>
          </a:p>
          <a:p>
            <a:endParaRPr lang="en-NO" dirty="0"/>
          </a:p>
          <a:p>
            <a:r>
              <a:rPr lang="en-NO" dirty="0"/>
              <a:t>Often provided by external libraries (e.g., libc)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A5759-99BA-AA4A-BC22-DC4202E22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5C7-E239-1043-821B-DE571B5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Creating a List in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B907B-0DE4-9E44-A1BA-F126E001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typedef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struct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value,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//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This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is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pointer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to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a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616E88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typedef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struct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Node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first;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create_list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new_list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malloc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sizeof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List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new_list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B0400000000000000" pitchFamily="34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B0400000000000000" pitchFamily="34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C6A99-F6BD-8946-B7D1-266EBB05C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Use </a:t>
            </a:r>
            <a:r>
              <a:rPr lang="en-NO" dirty="0">
                <a:solidFill>
                  <a:schemeClr val="accent3"/>
                </a:solidFill>
              </a:rPr>
              <a:t>structures</a:t>
            </a:r>
            <a:r>
              <a:rPr lang="en-NO" dirty="0"/>
              <a:t> to describe both the List and its Nodes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Node*</a:t>
            </a:r>
            <a:r>
              <a:rPr lang="en-NO" dirty="0"/>
              <a:t> is a pointer to a Node</a:t>
            </a:r>
          </a:p>
          <a:p>
            <a:endParaRPr lang="en-NO" dirty="0"/>
          </a:p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alloc</a:t>
            </a:r>
            <a:r>
              <a:rPr lang="en-NO" dirty="0"/>
              <a:t> is allocate a size of memory</a:t>
            </a:r>
          </a:p>
        </p:txBody>
      </p:sp>
    </p:spTree>
    <p:extLst>
      <p:ext uri="{BB962C8B-B14F-4D97-AF65-F5344CB8AC3E}">
        <p14:creationId xmlns:p14="http://schemas.microsoft.com/office/powerpoint/2010/main" val="41604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238-028A-314D-8EEA-F0764F4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267-5788-7F47-83AA-9789E01FE4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FC49-C887-704D-A50A-5F4534032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4414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EB7-61CB-A042-AC51-E5F806A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FF3-F80B-1944-89D0-C779F3D10A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E519-6189-F142-944C-B92784DAEB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932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26F-D037-F24A-A20C-EFF9BAD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2392B-4FCF-4841-AE86-27DBE908CF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D037-6B66-4A4B-B181-207647983F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65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4D848B7-E096-E74A-AD3E-E57DEC9744B0}" vid="{913543CE-C1AD-F44C-81D3-093BAA830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290</Words>
  <Application>Microsoft Macintosh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Montserrat Light</vt:lpstr>
      <vt:lpstr>Share Tech Mono</vt:lpstr>
      <vt:lpstr>Verdana</vt:lpstr>
      <vt:lpstr>Office Theme</vt:lpstr>
      <vt:lpstr>Linked Lists</vt:lpstr>
      <vt:lpstr>Agenda</vt:lpstr>
      <vt:lpstr>What is a Linked List?</vt:lpstr>
      <vt:lpstr>Pointers</vt:lpstr>
      <vt:lpstr>Dynamic Memory Allocation</vt:lpstr>
      <vt:lpstr>Creating a List in C</vt:lpstr>
      <vt:lpstr>Traversal</vt:lpstr>
      <vt:lpstr>Search</vt:lpstr>
      <vt:lpstr>Insertion</vt:lpstr>
      <vt:lpstr>Double-Link Lists</vt:lpstr>
      <vt:lpstr>Traversal</vt:lpstr>
      <vt:lpstr>Insertion</vt:lpstr>
      <vt:lpstr>Deletion</vt:lpstr>
      <vt:lpstr>Summary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Franck Chauvel</dc:creator>
  <cp:lastModifiedBy>Franck Chauvel</cp:lastModifiedBy>
  <cp:revision>7</cp:revision>
  <dcterms:created xsi:type="dcterms:W3CDTF">2021-06-16T18:39:45Z</dcterms:created>
  <dcterms:modified xsi:type="dcterms:W3CDTF">2021-06-16T20:00:49Z</dcterms:modified>
</cp:coreProperties>
</file>