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6"/>
  </p:notesMasterIdLst>
  <p:sldIdLst>
    <p:sldId id="262" r:id="rId2"/>
    <p:sldId id="265" r:id="rId3"/>
    <p:sldId id="260" r:id="rId4"/>
    <p:sldId id="263" r:id="rId5"/>
    <p:sldId id="266" r:id="rId6"/>
    <p:sldId id="271" r:id="rId7"/>
    <p:sldId id="272" r:id="rId8"/>
    <p:sldId id="273" r:id="rId9"/>
    <p:sldId id="274" r:id="rId10"/>
    <p:sldId id="267" r:id="rId11"/>
    <p:sldId id="279" r:id="rId12"/>
    <p:sldId id="277" r:id="rId13"/>
    <p:sldId id="268" r:id="rId14"/>
    <p:sldId id="270" r:id="rId15"/>
    <p:sldId id="280" r:id="rId16"/>
    <p:sldId id="282" r:id="rId17"/>
    <p:sldId id="276" r:id="rId18"/>
    <p:sldId id="278" r:id="rId19"/>
    <p:sldId id="283" r:id="rId20"/>
    <p:sldId id="281" r:id="rId21"/>
    <p:sldId id="284" r:id="rId22"/>
    <p:sldId id="285" r:id="rId23"/>
    <p:sldId id="286" r:id="rId24"/>
    <p:sldId id="261" r:id="rId25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F0F3"/>
    <a:srgbClr val="4C576D"/>
    <a:srgbClr val="8C97AC"/>
    <a:srgbClr val="2D3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000"/>
    <p:restoredTop sz="96197"/>
  </p:normalViewPr>
  <p:slideViewPr>
    <p:cSldViewPr snapToGrid="0" snapToObjects="1">
      <p:cViewPr varScale="1">
        <p:scale>
          <a:sx n="81" d="100"/>
          <a:sy n="81" d="100"/>
        </p:scale>
        <p:origin x="216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BDE624-8A1D-2741-A6DC-5B1AEB103DB3}" type="doc">
      <dgm:prSet loTypeId="urn:microsoft.com/office/officeart/2005/8/layout/venn2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52D52A09-FC67-FE45-B295-7F0726C6977C}">
      <dgm:prSet/>
      <dgm:spPr/>
      <dgm:t>
        <a:bodyPr/>
        <a:lstStyle/>
        <a:p>
          <a:r>
            <a:rPr lang="en-NO" b="0" i="0" dirty="0"/>
            <a:t>Classes</a:t>
          </a:r>
          <a:endParaRPr lang="en-NO" dirty="0"/>
        </a:p>
      </dgm:t>
    </dgm:pt>
    <dgm:pt modelId="{21687557-52D1-014E-9DE4-F2894BC2EA3C}" type="parTrans" cxnId="{0701F109-E59F-3E40-B457-56123C9A9EA9}">
      <dgm:prSet/>
      <dgm:spPr/>
      <dgm:t>
        <a:bodyPr/>
        <a:lstStyle/>
        <a:p>
          <a:endParaRPr lang="en-GB"/>
        </a:p>
      </dgm:t>
    </dgm:pt>
    <dgm:pt modelId="{122CD558-EB3F-A745-B54D-F651274D5E36}" type="sibTrans" cxnId="{0701F109-E59F-3E40-B457-56123C9A9EA9}">
      <dgm:prSet/>
      <dgm:spPr/>
      <dgm:t>
        <a:bodyPr/>
        <a:lstStyle/>
        <a:p>
          <a:endParaRPr lang="en-GB"/>
        </a:p>
      </dgm:t>
    </dgm:pt>
    <dgm:pt modelId="{A5117BB6-6BB0-074C-8085-019AD1718855}">
      <dgm:prSet/>
      <dgm:spPr/>
      <dgm:t>
        <a:bodyPr/>
        <a:lstStyle/>
        <a:p>
          <a:r>
            <a:rPr lang="en-NO" b="1" dirty="0">
              <a:solidFill>
                <a:schemeClr val="accent5"/>
              </a:solidFill>
            </a:rPr>
            <a:t>Abtsract Data Types</a:t>
          </a:r>
        </a:p>
      </dgm:t>
    </dgm:pt>
    <dgm:pt modelId="{DA8DFE12-C941-5845-A8B6-546F7749F9F0}" type="parTrans" cxnId="{194E736B-CEE6-9649-8525-6D4E80A3E37F}">
      <dgm:prSet/>
      <dgm:spPr/>
      <dgm:t>
        <a:bodyPr/>
        <a:lstStyle/>
        <a:p>
          <a:endParaRPr lang="en-GB"/>
        </a:p>
      </dgm:t>
    </dgm:pt>
    <dgm:pt modelId="{43D9EF54-BFD9-2546-A517-31C70C43A283}" type="sibTrans" cxnId="{194E736B-CEE6-9649-8525-6D4E80A3E37F}">
      <dgm:prSet/>
      <dgm:spPr/>
      <dgm:t>
        <a:bodyPr/>
        <a:lstStyle/>
        <a:p>
          <a:endParaRPr lang="en-GB"/>
        </a:p>
      </dgm:t>
    </dgm:pt>
    <dgm:pt modelId="{266712C6-CDDF-5E44-86C0-93A6D16AF018}">
      <dgm:prSet/>
      <dgm:spPr/>
      <dgm:t>
        <a:bodyPr/>
        <a:lstStyle/>
        <a:p>
          <a:r>
            <a:rPr lang="en-NO" b="1" dirty="0"/>
            <a:t>Interfaces</a:t>
          </a:r>
        </a:p>
      </dgm:t>
    </dgm:pt>
    <dgm:pt modelId="{03562B69-A16C-C64A-AD54-E167C34A06BB}" type="parTrans" cxnId="{A3338D44-E08D-3249-8F60-BF4693900071}">
      <dgm:prSet/>
      <dgm:spPr/>
      <dgm:t>
        <a:bodyPr/>
        <a:lstStyle/>
        <a:p>
          <a:endParaRPr lang="en-GB"/>
        </a:p>
      </dgm:t>
    </dgm:pt>
    <dgm:pt modelId="{767F2156-792B-6A4D-AD9C-95B6939B6EB0}" type="sibTrans" cxnId="{A3338D44-E08D-3249-8F60-BF4693900071}">
      <dgm:prSet/>
      <dgm:spPr/>
      <dgm:t>
        <a:bodyPr/>
        <a:lstStyle/>
        <a:p>
          <a:endParaRPr lang="en-GB"/>
        </a:p>
      </dgm:t>
    </dgm:pt>
    <dgm:pt modelId="{DD846AB2-B4EE-3A47-82B1-BDE42FA2B17C}">
      <dgm:prSet/>
      <dgm:spPr/>
      <dgm:t>
        <a:bodyPr/>
        <a:lstStyle/>
        <a:p>
          <a:r>
            <a:rPr lang="en-NO" dirty="0"/>
            <a:t>Types</a:t>
          </a:r>
        </a:p>
      </dgm:t>
    </dgm:pt>
    <dgm:pt modelId="{8C7C87F8-DF95-364C-87AA-D3F556FA5A4E}" type="parTrans" cxnId="{83380171-5CF3-1E47-B7E3-F6C736FDBC2A}">
      <dgm:prSet/>
      <dgm:spPr/>
      <dgm:t>
        <a:bodyPr/>
        <a:lstStyle/>
        <a:p>
          <a:endParaRPr lang="en-GB"/>
        </a:p>
      </dgm:t>
    </dgm:pt>
    <dgm:pt modelId="{BB53D149-0FDE-8D41-909F-CBC4E0B2A7F9}" type="sibTrans" cxnId="{83380171-5CF3-1E47-B7E3-F6C736FDBC2A}">
      <dgm:prSet/>
      <dgm:spPr/>
      <dgm:t>
        <a:bodyPr/>
        <a:lstStyle/>
        <a:p>
          <a:endParaRPr lang="en-GB"/>
        </a:p>
      </dgm:t>
    </dgm:pt>
    <dgm:pt modelId="{E9A671E2-7344-6543-8E0B-6DA8F80EAC82}" type="pres">
      <dgm:prSet presAssocID="{89BDE624-8A1D-2741-A6DC-5B1AEB103DB3}" presName="Name0" presStyleCnt="0">
        <dgm:presLayoutVars>
          <dgm:chMax val="7"/>
          <dgm:resizeHandles val="exact"/>
        </dgm:presLayoutVars>
      </dgm:prSet>
      <dgm:spPr/>
    </dgm:pt>
    <dgm:pt modelId="{29DE32F4-EEC7-7947-98E4-839B708DA8BD}" type="pres">
      <dgm:prSet presAssocID="{89BDE624-8A1D-2741-A6DC-5B1AEB103DB3}" presName="comp1" presStyleCnt="0"/>
      <dgm:spPr/>
    </dgm:pt>
    <dgm:pt modelId="{65B517C8-92EE-6B40-9AB7-2FE169763CC2}" type="pres">
      <dgm:prSet presAssocID="{89BDE624-8A1D-2741-A6DC-5B1AEB103DB3}" presName="circle1" presStyleLbl="node1" presStyleIdx="0" presStyleCnt="4"/>
      <dgm:spPr/>
    </dgm:pt>
    <dgm:pt modelId="{C38D2CFF-F0CC-3D42-BFAA-93D5314C8CD8}" type="pres">
      <dgm:prSet presAssocID="{89BDE624-8A1D-2741-A6DC-5B1AEB103DB3}" presName="c1text" presStyleLbl="node1" presStyleIdx="0" presStyleCnt="4">
        <dgm:presLayoutVars>
          <dgm:bulletEnabled val="1"/>
        </dgm:presLayoutVars>
      </dgm:prSet>
      <dgm:spPr/>
    </dgm:pt>
    <dgm:pt modelId="{4DEF9E14-78B4-DA49-8A94-060D2EE7B266}" type="pres">
      <dgm:prSet presAssocID="{89BDE624-8A1D-2741-A6DC-5B1AEB103DB3}" presName="comp2" presStyleCnt="0"/>
      <dgm:spPr/>
    </dgm:pt>
    <dgm:pt modelId="{E9F7E632-A0CB-5E44-BA58-22070110E05F}" type="pres">
      <dgm:prSet presAssocID="{89BDE624-8A1D-2741-A6DC-5B1AEB103DB3}" presName="circle2" presStyleLbl="node1" presStyleIdx="1" presStyleCnt="4"/>
      <dgm:spPr/>
    </dgm:pt>
    <dgm:pt modelId="{5B8488AB-87E3-9F4F-BAC5-DE2E8AAE2AF9}" type="pres">
      <dgm:prSet presAssocID="{89BDE624-8A1D-2741-A6DC-5B1AEB103DB3}" presName="c2text" presStyleLbl="node1" presStyleIdx="1" presStyleCnt="4">
        <dgm:presLayoutVars>
          <dgm:bulletEnabled val="1"/>
        </dgm:presLayoutVars>
      </dgm:prSet>
      <dgm:spPr/>
    </dgm:pt>
    <dgm:pt modelId="{1B4B5804-09EB-BB44-BB9A-5921E9E04B7B}" type="pres">
      <dgm:prSet presAssocID="{89BDE624-8A1D-2741-A6DC-5B1AEB103DB3}" presName="comp3" presStyleCnt="0"/>
      <dgm:spPr/>
    </dgm:pt>
    <dgm:pt modelId="{8A1FF826-0824-5643-8664-870DAF41A35C}" type="pres">
      <dgm:prSet presAssocID="{89BDE624-8A1D-2741-A6DC-5B1AEB103DB3}" presName="circle3" presStyleLbl="node1" presStyleIdx="2" presStyleCnt="4"/>
      <dgm:spPr/>
    </dgm:pt>
    <dgm:pt modelId="{1AE61926-6187-D94F-B2CF-F9294E55070A}" type="pres">
      <dgm:prSet presAssocID="{89BDE624-8A1D-2741-A6DC-5B1AEB103DB3}" presName="c3text" presStyleLbl="node1" presStyleIdx="2" presStyleCnt="4">
        <dgm:presLayoutVars>
          <dgm:bulletEnabled val="1"/>
        </dgm:presLayoutVars>
      </dgm:prSet>
      <dgm:spPr/>
    </dgm:pt>
    <dgm:pt modelId="{FFC581F1-0954-674A-8A6B-950DF628DEF1}" type="pres">
      <dgm:prSet presAssocID="{89BDE624-8A1D-2741-A6DC-5B1AEB103DB3}" presName="comp4" presStyleCnt="0"/>
      <dgm:spPr/>
    </dgm:pt>
    <dgm:pt modelId="{D19AEE6E-3017-5C4F-8BDD-761FDADE1A22}" type="pres">
      <dgm:prSet presAssocID="{89BDE624-8A1D-2741-A6DC-5B1AEB103DB3}" presName="circle4" presStyleLbl="node1" presStyleIdx="3" presStyleCnt="4"/>
      <dgm:spPr/>
    </dgm:pt>
    <dgm:pt modelId="{493DDB13-2A8D-7B49-84BA-05C93FEF84BC}" type="pres">
      <dgm:prSet presAssocID="{89BDE624-8A1D-2741-A6DC-5B1AEB103DB3}" presName="c4text" presStyleLbl="node1" presStyleIdx="3" presStyleCnt="4">
        <dgm:presLayoutVars>
          <dgm:bulletEnabled val="1"/>
        </dgm:presLayoutVars>
      </dgm:prSet>
      <dgm:spPr/>
    </dgm:pt>
  </dgm:ptLst>
  <dgm:cxnLst>
    <dgm:cxn modelId="{0701F109-E59F-3E40-B457-56123C9A9EA9}" srcId="{89BDE624-8A1D-2741-A6DC-5B1AEB103DB3}" destId="{52D52A09-FC67-FE45-B295-7F0726C6977C}" srcOrd="0" destOrd="0" parTransId="{21687557-52D1-014E-9DE4-F2894BC2EA3C}" sibTransId="{122CD558-EB3F-A745-B54D-F651274D5E36}"/>
    <dgm:cxn modelId="{E4D09E19-CE83-B349-848C-0C053F990400}" type="presOf" srcId="{266712C6-CDDF-5E44-86C0-93A6D16AF018}" destId="{8A1FF826-0824-5643-8664-870DAF41A35C}" srcOrd="0" destOrd="0" presId="urn:microsoft.com/office/officeart/2005/8/layout/venn2"/>
    <dgm:cxn modelId="{65BAA030-B172-0744-BE13-0ED3B53E31BF}" type="presOf" srcId="{52D52A09-FC67-FE45-B295-7F0726C6977C}" destId="{65B517C8-92EE-6B40-9AB7-2FE169763CC2}" srcOrd="0" destOrd="0" presId="urn:microsoft.com/office/officeart/2005/8/layout/venn2"/>
    <dgm:cxn modelId="{E95E2D33-9E86-8A4A-A0B6-A01E9161F7FA}" type="presOf" srcId="{DD846AB2-B4EE-3A47-82B1-BDE42FA2B17C}" destId="{493DDB13-2A8D-7B49-84BA-05C93FEF84BC}" srcOrd="1" destOrd="0" presId="urn:microsoft.com/office/officeart/2005/8/layout/venn2"/>
    <dgm:cxn modelId="{A3338D44-E08D-3249-8F60-BF4693900071}" srcId="{89BDE624-8A1D-2741-A6DC-5B1AEB103DB3}" destId="{266712C6-CDDF-5E44-86C0-93A6D16AF018}" srcOrd="2" destOrd="0" parTransId="{03562B69-A16C-C64A-AD54-E167C34A06BB}" sibTransId="{767F2156-792B-6A4D-AD9C-95B6939B6EB0}"/>
    <dgm:cxn modelId="{F3EB5C64-0E67-BA40-BE79-8E5DD856FC26}" type="presOf" srcId="{A5117BB6-6BB0-074C-8085-019AD1718855}" destId="{5B8488AB-87E3-9F4F-BAC5-DE2E8AAE2AF9}" srcOrd="1" destOrd="0" presId="urn:microsoft.com/office/officeart/2005/8/layout/venn2"/>
    <dgm:cxn modelId="{194E736B-CEE6-9649-8525-6D4E80A3E37F}" srcId="{89BDE624-8A1D-2741-A6DC-5B1AEB103DB3}" destId="{A5117BB6-6BB0-074C-8085-019AD1718855}" srcOrd="1" destOrd="0" parTransId="{DA8DFE12-C941-5845-A8B6-546F7749F9F0}" sibTransId="{43D9EF54-BFD9-2546-A517-31C70C43A283}"/>
    <dgm:cxn modelId="{83380171-5CF3-1E47-B7E3-F6C736FDBC2A}" srcId="{89BDE624-8A1D-2741-A6DC-5B1AEB103DB3}" destId="{DD846AB2-B4EE-3A47-82B1-BDE42FA2B17C}" srcOrd="3" destOrd="0" parTransId="{8C7C87F8-DF95-364C-87AA-D3F556FA5A4E}" sibTransId="{BB53D149-0FDE-8D41-909F-CBC4E0B2A7F9}"/>
    <dgm:cxn modelId="{673BCD72-0EDF-6A4C-8916-4713E5B62635}" type="presOf" srcId="{A5117BB6-6BB0-074C-8085-019AD1718855}" destId="{E9F7E632-A0CB-5E44-BA58-22070110E05F}" srcOrd="0" destOrd="0" presId="urn:microsoft.com/office/officeart/2005/8/layout/venn2"/>
    <dgm:cxn modelId="{6D731973-488E-E749-8DBD-3D4E18F6EC02}" type="presOf" srcId="{DD846AB2-B4EE-3A47-82B1-BDE42FA2B17C}" destId="{D19AEE6E-3017-5C4F-8BDD-761FDADE1A22}" srcOrd="0" destOrd="0" presId="urn:microsoft.com/office/officeart/2005/8/layout/venn2"/>
    <dgm:cxn modelId="{B76B9397-E8A8-064B-9313-BD1F8E241E94}" type="presOf" srcId="{266712C6-CDDF-5E44-86C0-93A6D16AF018}" destId="{1AE61926-6187-D94F-B2CF-F9294E55070A}" srcOrd="1" destOrd="0" presId="urn:microsoft.com/office/officeart/2005/8/layout/venn2"/>
    <dgm:cxn modelId="{0422BEAC-9F27-4B42-AB90-791BAF6DD7AB}" type="presOf" srcId="{89BDE624-8A1D-2741-A6DC-5B1AEB103DB3}" destId="{E9A671E2-7344-6543-8E0B-6DA8F80EAC82}" srcOrd="0" destOrd="0" presId="urn:microsoft.com/office/officeart/2005/8/layout/venn2"/>
    <dgm:cxn modelId="{CCF6D0CE-756B-9F4A-975E-564DD41F09B7}" type="presOf" srcId="{52D52A09-FC67-FE45-B295-7F0726C6977C}" destId="{C38D2CFF-F0CC-3D42-BFAA-93D5314C8CD8}" srcOrd="1" destOrd="0" presId="urn:microsoft.com/office/officeart/2005/8/layout/venn2"/>
    <dgm:cxn modelId="{AC9F89FE-154B-2B46-9C80-6DA760C4E541}" type="presParOf" srcId="{E9A671E2-7344-6543-8E0B-6DA8F80EAC82}" destId="{29DE32F4-EEC7-7947-98E4-839B708DA8BD}" srcOrd="0" destOrd="0" presId="urn:microsoft.com/office/officeart/2005/8/layout/venn2"/>
    <dgm:cxn modelId="{A4E8AB42-60FE-AD4B-9A29-9E3514022730}" type="presParOf" srcId="{29DE32F4-EEC7-7947-98E4-839B708DA8BD}" destId="{65B517C8-92EE-6B40-9AB7-2FE169763CC2}" srcOrd="0" destOrd="0" presId="urn:microsoft.com/office/officeart/2005/8/layout/venn2"/>
    <dgm:cxn modelId="{F4CACFF5-10E5-9644-B402-EFC811ED69B4}" type="presParOf" srcId="{29DE32F4-EEC7-7947-98E4-839B708DA8BD}" destId="{C38D2CFF-F0CC-3D42-BFAA-93D5314C8CD8}" srcOrd="1" destOrd="0" presId="urn:microsoft.com/office/officeart/2005/8/layout/venn2"/>
    <dgm:cxn modelId="{552D6EC8-D487-214E-BF15-9044E297E3DB}" type="presParOf" srcId="{E9A671E2-7344-6543-8E0B-6DA8F80EAC82}" destId="{4DEF9E14-78B4-DA49-8A94-060D2EE7B266}" srcOrd="1" destOrd="0" presId="urn:microsoft.com/office/officeart/2005/8/layout/venn2"/>
    <dgm:cxn modelId="{495273AF-F094-BB47-9898-965BC04ECCA1}" type="presParOf" srcId="{4DEF9E14-78B4-DA49-8A94-060D2EE7B266}" destId="{E9F7E632-A0CB-5E44-BA58-22070110E05F}" srcOrd="0" destOrd="0" presId="urn:microsoft.com/office/officeart/2005/8/layout/venn2"/>
    <dgm:cxn modelId="{29B82C1D-1ECB-4D49-9A86-59A0CA4CB5D9}" type="presParOf" srcId="{4DEF9E14-78B4-DA49-8A94-060D2EE7B266}" destId="{5B8488AB-87E3-9F4F-BAC5-DE2E8AAE2AF9}" srcOrd="1" destOrd="0" presId="urn:microsoft.com/office/officeart/2005/8/layout/venn2"/>
    <dgm:cxn modelId="{2CF17399-8CB9-9C41-9055-C919492BA2DB}" type="presParOf" srcId="{E9A671E2-7344-6543-8E0B-6DA8F80EAC82}" destId="{1B4B5804-09EB-BB44-BB9A-5921E9E04B7B}" srcOrd="2" destOrd="0" presId="urn:microsoft.com/office/officeart/2005/8/layout/venn2"/>
    <dgm:cxn modelId="{F0B2E634-9855-2B4A-A193-B5CFF56F8A3E}" type="presParOf" srcId="{1B4B5804-09EB-BB44-BB9A-5921E9E04B7B}" destId="{8A1FF826-0824-5643-8664-870DAF41A35C}" srcOrd="0" destOrd="0" presId="urn:microsoft.com/office/officeart/2005/8/layout/venn2"/>
    <dgm:cxn modelId="{96F026AA-2515-6F40-BA99-7B35A8E42168}" type="presParOf" srcId="{1B4B5804-09EB-BB44-BB9A-5921E9E04B7B}" destId="{1AE61926-6187-D94F-B2CF-F9294E55070A}" srcOrd="1" destOrd="0" presId="urn:microsoft.com/office/officeart/2005/8/layout/venn2"/>
    <dgm:cxn modelId="{4BFD535E-F2B9-5E42-87C3-3FE38513D661}" type="presParOf" srcId="{E9A671E2-7344-6543-8E0B-6DA8F80EAC82}" destId="{FFC581F1-0954-674A-8A6B-950DF628DEF1}" srcOrd="3" destOrd="0" presId="urn:microsoft.com/office/officeart/2005/8/layout/venn2"/>
    <dgm:cxn modelId="{AB514508-2863-D944-AFE2-F58D43E7BE1E}" type="presParOf" srcId="{FFC581F1-0954-674A-8A6B-950DF628DEF1}" destId="{D19AEE6E-3017-5C4F-8BDD-761FDADE1A22}" srcOrd="0" destOrd="0" presId="urn:microsoft.com/office/officeart/2005/8/layout/venn2"/>
    <dgm:cxn modelId="{66745055-119B-E044-8AAD-C6B193A02145}" type="presParOf" srcId="{FFC581F1-0954-674A-8A6B-950DF628DEF1}" destId="{493DDB13-2A8D-7B49-84BA-05C93FEF84BC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2CF515-672F-A44C-A0BC-AD42A30B6239}" type="doc">
      <dgm:prSet loTypeId="urn:microsoft.com/office/officeart/2005/8/layout/venn1" loCatId="" qsTypeId="urn:microsoft.com/office/officeart/2005/8/quickstyle/simple1" qsCatId="simple" csTypeId="urn:microsoft.com/office/officeart/2005/8/colors/colorful1" csCatId="colorful" phldr="1"/>
      <dgm:spPr/>
    </dgm:pt>
    <dgm:pt modelId="{03F5A0B2-0EF3-594F-8D6F-74761E442EB8}">
      <dgm:prSet phldrT="[Text]"/>
      <dgm:spPr/>
      <dgm:t>
        <a:bodyPr/>
        <a:lstStyle/>
        <a:p>
          <a:r>
            <a:rPr lang="en-GB" dirty="0"/>
            <a:t>Domains</a:t>
          </a:r>
        </a:p>
      </dgm:t>
    </dgm:pt>
    <dgm:pt modelId="{B612E959-E8DF-7B4E-9792-1D84C27EE1A7}" type="parTrans" cxnId="{5AB9F4C5-489F-854E-9824-52F3EC099C5C}">
      <dgm:prSet/>
      <dgm:spPr/>
      <dgm:t>
        <a:bodyPr/>
        <a:lstStyle/>
        <a:p>
          <a:endParaRPr lang="en-GB"/>
        </a:p>
      </dgm:t>
    </dgm:pt>
    <dgm:pt modelId="{21878236-D37D-F640-B2A8-B4ABDC9017F4}" type="sibTrans" cxnId="{5AB9F4C5-489F-854E-9824-52F3EC099C5C}">
      <dgm:prSet/>
      <dgm:spPr/>
      <dgm:t>
        <a:bodyPr/>
        <a:lstStyle/>
        <a:p>
          <a:endParaRPr lang="en-GB"/>
        </a:p>
      </dgm:t>
    </dgm:pt>
    <dgm:pt modelId="{9250F95F-1EFF-8646-9CD9-9C685A58117C}">
      <dgm:prSet phldrT="[Text]"/>
      <dgm:spPr/>
      <dgm:t>
        <a:bodyPr/>
        <a:lstStyle/>
        <a:p>
          <a:r>
            <a:rPr lang="en-GB" dirty="0"/>
            <a:t>Axioms</a:t>
          </a:r>
        </a:p>
      </dgm:t>
    </dgm:pt>
    <dgm:pt modelId="{0DDFB9AF-D03E-1542-ACC8-1A7819F56729}" type="parTrans" cxnId="{75A7346B-0E1B-9E46-98B5-D5840CA0213F}">
      <dgm:prSet/>
      <dgm:spPr/>
      <dgm:t>
        <a:bodyPr/>
        <a:lstStyle/>
        <a:p>
          <a:endParaRPr lang="en-GB"/>
        </a:p>
      </dgm:t>
    </dgm:pt>
    <dgm:pt modelId="{0CA09208-7141-844E-A09D-9F7281581CDB}" type="sibTrans" cxnId="{75A7346B-0E1B-9E46-98B5-D5840CA0213F}">
      <dgm:prSet/>
      <dgm:spPr/>
      <dgm:t>
        <a:bodyPr/>
        <a:lstStyle/>
        <a:p>
          <a:endParaRPr lang="en-GB"/>
        </a:p>
      </dgm:t>
    </dgm:pt>
    <dgm:pt modelId="{005FE3D4-6B50-B145-BD8B-4E8BEC15B3C8}">
      <dgm:prSet phldrT="[Text]"/>
      <dgm:spPr/>
      <dgm:t>
        <a:bodyPr/>
        <a:lstStyle/>
        <a:p>
          <a:r>
            <a:rPr lang="en-GB" dirty="0"/>
            <a:t>Operations</a:t>
          </a:r>
        </a:p>
      </dgm:t>
    </dgm:pt>
    <dgm:pt modelId="{44B480DC-F738-1943-8394-5BB74704EF5B}" type="parTrans" cxnId="{F7F975C9-0144-6346-8F4A-47B364918AEB}">
      <dgm:prSet/>
      <dgm:spPr/>
      <dgm:t>
        <a:bodyPr/>
        <a:lstStyle/>
        <a:p>
          <a:endParaRPr lang="en-GB"/>
        </a:p>
      </dgm:t>
    </dgm:pt>
    <dgm:pt modelId="{B97F85F8-D49B-A541-8532-018719568FE7}" type="sibTrans" cxnId="{F7F975C9-0144-6346-8F4A-47B364918AEB}">
      <dgm:prSet/>
      <dgm:spPr/>
      <dgm:t>
        <a:bodyPr/>
        <a:lstStyle/>
        <a:p>
          <a:endParaRPr lang="en-GB"/>
        </a:p>
      </dgm:t>
    </dgm:pt>
    <dgm:pt modelId="{A32D6B5B-D66D-8D4D-8039-1B49432A7B16}" type="pres">
      <dgm:prSet presAssocID="{C82CF515-672F-A44C-A0BC-AD42A30B6239}" presName="compositeShape" presStyleCnt="0">
        <dgm:presLayoutVars>
          <dgm:chMax val="7"/>
          <dgm:dir/>
          <dgm:resizeHandles val="exact"/>
        </dgm:presLayoutVars>
      </dgm:prSet>
      <dgm:spPr/>
    </dgm:pt>
    <dgm:pt modelId="{7E3A67C1-0AE6-FF4B-9211-D67EBC452369}" type="pres">
      <dgm:prSet presAssocID="{03F5A0B2-0EF3-594F-8D6F-74761E442EB8}" presName="circ1" presStyleLbl="vennNode1" presStyleIdx="0" presStyleCnt="3"/>
      <dgm:spPr/>
    </dgm:pt>
    <dgm:pt modelId="{517DCE31-86AE-4B4B-8D9C-491EA7497725}" type="pres">
      <dgm:prSet presAssocID="{03F5A0B2-0EF3-594F-8D6F-74761E442EB8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BBF28D0-99CD-4B43-99FB-66F078AA7570}" type="pres">
      <dgm:prSet presAssocID="{9250F95F-1EFF-8646-9CD9-9C685A58117C}" presName="circ2" presStyleLbl="vennNode1" presStyleIdx="1" presStyleCnt="3"/>
      <dgm:spPr/>
    </dgm:pt>
    <dgm:pt modelId="{D7EB241A-9A38-EE48-B6F5-72001A4B8BC8}" type="pres">
      <dgm:prSet presAssocID="{9250F95F-1EFF-8646-9CD9-9C685A58117C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08E509A-A1E4-4241-81F4-13C8B43F6A53}" type="pres">
      <dgm:prSet presAssocID="{005FE3D4-6B50-B145-BD8B-4E8BEC15B3C8}" presName="circ3" presStyleLbl="vennNode1" presStyleIdx="2" presStyleCnt="3"/>
      <dgm:spPr/>
    </dgm:pt>
    <dgm:pt modelId="{22F17BAE-40EC-DA43-9122-0B24F59572A8}" type="pres">
      <dgm:prSet presAssocID="{005FE3D4-6B50-B145-BD8B-4E8BEC15B3C8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83C9E106-C12C-F44A-9F8C-84FA1DEE4FEE}" type="presOf" srcId="{005FE3D4-6B50-B145-BD8B-4E8BEC15B3C8}" destId="{22F17BAE-40EC-DA43-9122-0B24F59572A8}" srcOrd="1" destOrd="0" presId="urn:microsoft.com/office/officeart/2005/8/layout/venn1"/>
    <dgm:cxn modelId="{16828015-33DE-DA40-963F-03692377BE63}" type="presOf" srcId="{9250F95F-1EFF-8646-9CD9-9C685A58117C}" destId="{DBBF28D0-99CD-4B43-99FB-66F078AA7570}" srcOrd="0" destOrd="0" presId="urn:microsoft.com/office/officeart/2005/8/layout/venn1"/>
    <dgm:cxn modelId="{4CD3C857-AA27-3B47-B91C-DC8ED5B0CA4F}" type="presOf" srcId="{C82CF515-672F-A44C-A0BC-AD42A30B6239}" destId="{A32D6B5B-D66D-8D4D-8039-1B49432A7B16}" srcOrd="0" destOrd="0" presId="urn:microsoft.com/office/officeart/2005/8/layout/venn1"/>
    <dgm:cxn modelId="{75A7346B-0E1B-9E46-98B5-D5840CA0213F}" srcId="{C82CF515-672F-A44C-A0BC-AD42A30B6239}" destId="{9250F95F-1EFF-8646-9CD9-9C685A58117C}" srcOrd="1" destOrd="0" parTransId="{0DDFB9AF-D03E-1542-ACC8-1A7819F56729}" sibTransId="{0CA09208-7141-844E-A09D-9F7281581CDB}"/>
    <dgm:cxn modelId="{A085E27E-EEEB-B449-ACD1-D6B1CF80D8B2}" type="presOf" srcId="{03F5A0B2-0EF3-594F-8D6F-74761E442EB8}" destId="{517DCE31-86AE-4B4B-8D9C-491EA7497725}" srcOrd="1" destOrd="0" presId="urn:microsoft.com/office/officeart/2005/8/layout/venn1"/>
    <dgm:cxn modelId="{4636AA87-7579-4849-9DC9-2D08A25ED4EC}" type="presOf" srcId="{9250F95F-1EFF-8646-9CD9-9C685A58117C}" destId="{D7EB241A-9A38-EE48-B6F5-72001A4B8BC8}" srcOrd="1" destOrd="0" presId="urn:microsoft.com/office/officeart/2005/8/layout/venn1"/>
    <dgm:cxn modelId="{B9DEA1BC-DBDD-6349-A5B5-C8793208B9DA}" type="presOf" srcId="{03F5A0B2-0EF3-594F-8D6F-74761E442EB8}" destId="{7E3A67C1-0AE6-FF4B-9211-D67EBC452369}" srcOrd="0" destOrd="0" presId="urn:microsoft.com/office/officeart/2005/8/layout/venn1"/>
    <dgm:cxn modelId="{5AB9F4C5-489F-854E-9824-52F3EC099C5C}" srcId="{C82CF515-672F-A44C-A0BC-AD42A30B6239}" destId="{03F5A0B2-0EF3-594F-8D6F-74761E442EB8}" srcOrd="0" destOrd="0" parTransId="{B612E959-E8DF-7B4E-9792-1D84C27EE1A7}" sibTransId="{21878236-D37D-F640-B2A8-B4ABDC9017F4}"/>
    <dgm:cxn modelId="{F7F975C9-0144-6346-8F4A-47B364918AEB}" srcId="{C82CF515-672F-A44C-A0BC-AD42A30B6239}" destId="{005FE3D4-6B50-B145-BD8B-4E8BEC15B3C8}" srcOrd="2" destOrd="0" parTransId="{44B480DC-F738-1943-8394-5BB74704EF5B}" sibTransId="{B97F85F8-D49B-A541-8532-018719568FE7}"/>
    <dgm:cxn modelId="{A26362E9-7BEC-5D49-9C97-55AE4170D3E8}" type="presOf" srcId="{005FE3D4-6B50-B145-BD8B-4E8BEC15B3C8}" destId="{D08E509A-A1E4-4241-81F4-13C8B43F6A53}" srcOrd="0" destOrd="0" presId="urn:microsoft.com/office/officeart/2005/8/layout/venn1"/>
    <dgm:cxn modelId="{459A6476-0201-8E4D-923C-CAB949231675}" type="presParOf" srcId="{A32D6B5B-D66D-8D4D-8039-1B49432A7B16}" destId="{7E3A67C1-0AE6-FF4B-9211-D67EBC452369}" srcOrd="0" destOrd="0" presId="urn:microsoft.com/office/officeart/2005/8/layout/venn1"/>
    <dgm:cxn modelId="{AF27F2C6-A5DD-E240-B7CE-3E435185C205}" type="presParOf" srcId="{A32D6B5B-D66D-8D4D-8039-1B49432A7B16}" destId="{517DCE31-86AE-4B4B-8D9C-491EA7497725}" srcOrd="1" destOrd="0" presId="urn:microsoft.com/office/officeart/2005/8/layout/venn1"/>
    <dgm:cxn modelId="{30A99CBF-9BEE-2648-92A7-D639F429D21B}" type="presParOf" srcId="{A32D6B5B-D66D-8D4D-8039-1B49432A7B16}" destId="{DBBF28D0-99CD-4B43-99FB-66F078AA7570}" srcOrd="2" destOrd="0" presId="urn:microsoft.com/office/officeart/2005/8/layout/venn1"/>
    <dgm:cxn modelId="{72698CA4-E4F5-B944-A51A-2B0803087B6A}" type="presParOf" srcId="{A32D6B5B-D66D-8D4D-8039-1B49432A7B16}" destId="{D7EB241A-9A38-EE48-B6F5-72001A4B8BC8}" srcOrd="3" destOrd="0" presId="urn:microsoft.com/office/officeart/2005/8/layout/venn1"/>
    <dgm:cxn modelId="{22528643-D01E-1D49-AB9D-BEC55EE794EE}" type="presParOf" srcId="{A32D6B5B-D66D-8D4D-8039-1B49432A7B16}" destId="{D08E509A-A1E4-4241-81F4-13C8B43F6A53}" srcOrd="4" destOrd="0" presId="urn:microsoft.com/office/officeart/2005/8/layout/venn1"/>
    <dgm:cxn modelId="{BEF0CEB1-9924-3D49-AEF6-F3021F6FC5F7}" type="presParOf" srcId="{A32D6B5B-D66D-8D4D-8039-1B49432A7B16}" destId="{22F17BAE-40EC-DA43-9122-0B24F59572A8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B517C8-92EE-6B40-9AB7-2FE169763CC2}">
      <dsp:nvSpPr>
        <dsp:cNvPr id="0" name=""/>
        <dsp:cNvSpPr/>
      </dsp:nvSpPr>
      <dsp:spPr>
        <a:xfrm>
          <a:off x="1072010" y="0"/>
          <a:ext cx="5389269" cy="538926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O" sz="1600" b="0" i="0" kern="1200" dirty="0"/>
            <a:t>Classes</a:t>
          </a:r>
          <a:endParaRPr lang="en-NO" sz="1600" kern="1200" dirty="0"/>
        </a:p>
      </dsp:txBody>
      <dsp:txXfrm>
        <a:off x="3013225" y="269463"/>
        <a:ext cx="1506839" cy="808390"/>
      </dsp:txXfrm>
    </dsp:sp>
    <dsp:sp modelId="{E9F7E632-A0CB-5E44-BA58-22070110E05F}">
      <dsp:nvSpPr>
        <dsp:cNvPr id="0" name=""/>
        <dsp:cNvSpPr/>
      </dsp:nvSpPr>
      <dsp:spPr>
        <a:xfrm>
          <a:off x="1610937" y="1077853"/>
          <a:ext cx="4311415" cy="431141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O" sz="1600" b="1" kern="1200" dirty="0">
              <a:solidFill>
                <a:schemeClr val="accent5"/>
              </a:solidFill>
            </a:rPr>
            <a:t>Abtsract Data Types</a:t>
          </a:r>
        </a:p>
      </dsp:txBody>
      <dsp:txXfrm>
        <a:off x="3013225" y="1336538"/>
        <a:ext cx="1506839" cy="776054"/>
      </dsp:txXfrm>
    </dsp:sp>
    <dsp:sp modelId="{8A1FF826-0824-5643-8664-870DAF41A35C}">
      <dsp:nvSpPr>
        <dsp:cNvPr id="0" name=""/>
        <dsp:cNvSpPr/>
      </dsp:nvSpPr>
      <dsp:spPr>
        <a:xfrm>
          <a:off x="2149864" y="2155707"/>
          <a:ext cx="3233561" cy="323356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O" sz="1600" b="1" kern="1200" dirty="0"/>
            <a:t>Interfaces</a:t>
          </a:r>
        </a:p>
      </dsp:txBody>
      <dsp:txXfrm>
        <a:off x="3013225" y="2398224"/>
        <a:ext cx="1506839" cy="727551"/>
      </dsp:txXfrm>
    </dsp:sp>
    <dsp:sp modelId="{D19AEE6E-3017-5C4F-8BDD-761FDADE1A22}">
      <dsp:nvSpPr>
        <dsp:cNvPr id="0" name=""/>
        <dsp:cNvSpPr/>
      </dsp:nvSpPr>
      <dsp:spPr>
        <a:xfrm>
          <a:off x="2688791" y="3233561"/>
          <a:ext cx="2155707" cy="215570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O" sz="1600" kern="1200" dirty="0"/>
            <a:t>Types</a:t>
          </a:r>
        </a:p>
      </dsp:txBody>
      <dsp:txXfrm>
        <a:off x="3004487" y="3772488"/>
        <a:ext cx="1524315" cy="10778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3A67C1-0AE6-FF4B-9211-D67EBC452369}">
      <dsp:nvSpPr>
        <dsp:cNvPr id="0" name=""/>
        <dsp:cNvSpPr/>
      </dsp:nvSpPr>
      <dsp:spPr>
        <a:xfrm>
          <a:off x="2858874" y="74774"/>
          <a:ext cx="3589159" cy="3589159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Domains</a:t>
          </a:r>
        </a:p>
      </dsp:txBody>
      <dsp:txXfrm>
        <a:off x="3337429" y="702877"/>
        <a:ext cx="2632050" cy="1615121"/>
      </dsp:txXfrm>
    </dsp:sp>
    <dsp:sp modelId="{DBBF28D0-99CD-4B43-99FB-66F078AA7570}">
      <dsp:nvSpPr>
        <dsp:cNvPr id="0" name=""/>
        <dsp:cNvSpPr/>
      </dsp:nvSpPr>
      <dsp:spPr>
        <a:xfrm>
          <a:off x="4153963" y="2317999"/>
          <a:ext cx="3589159" cy="3589159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Axioms</a:t>
          </a:r>
        </a:p>
      </dsp:txBody>
      <dsp:txXfrm>
        <a:off x="5251647" y="3245198"/>
        <a:ext cx="2153495" cy="1974037"/>
      </dsp:txXfrm>
    </dsp:sp>
    <dsp:sp modelId="{D08E509A-A1E4-4241-81F4-13C8B43F6A53}">
      <dsp:nvSpPr>
        <dsp:cNvPr id="0" name=""/>
        <dsp:cNvSpPr/>
      </dsp:nvSpPr>
      <dsp:spPr>
        <a:xfrm>
          <a:off x="1563786" y="2317999"/>
          <a:ext cx="3589159" cy="3589159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Operations</a:t>
          </a:r>
        </a:p>
      </dsp:txBody>
      <dsp:txXfrm>
        <a:off x="1901765" y="3245198"/>
        <a:ext cx="2153495" cy="19740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29782-C61A-CD4C-9376-B0A272778357}" type="datetimeFigureOut">
              <a:rPr lang="en-NO" smtClean="0"/>
              <a:t>20/06/2021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BD9C9-7907-5743-B025-04A356EF685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7261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BF33D-383C-E546-95B4-2AB8F84A0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250" y="1532534"/>
            <a:ext cx="10708343" cy="171536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BF92D-248D-0340-BD39-94456065B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250" y="3271630"/>
            <a:ext cx="10708342" cy="605538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Montserrat Light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B26DED-2EAF-2E46-B8CE-8A0803BF4A14}"/>
              </a:ext>
            </a:extLst>
          </p:cNvPr>
          <p:cNvSpPr txBox="1"/>
          <p:nvPr userDrawn="1"/>
        </p:nvSpPr>
        <p:spPr>
          <a:xfrm>
            <a:off x="726514" y="545068"/>
            <a:ext cx="599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b="0" i="0" dirty="0">
                <a:solidFill>
                  <a:schemeClr val="accent1"/>
                </a:solidFill>
                <a:latin typeface="Montserrat Light" pitchFamily="2" charset="77"/>
              </a:rPr>
              <a:t>IDATA2032 — Algorithms &amp; Data Structures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C5F789B-9877-4A4E-8B5B-0882CD4AB4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0621" y="5011717"/>
            <a:ext cx="10708342" cy="471487"/>
          </a:xfrm>
        </p:spPr>
        <p:txBody>
          <a:bodyPr>
            <a:noAutofit/>
          </a:bodyPr>
          <a:lstStyle>
            <a:lvl1pPr marL="0" indent="0">
              <a:buNone/>
              <a:defRPr sz="2800" b="0" i="0">
                <a:solidFill>
                  <a:schemeClr val="accent2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GB" dirty="0"/>
              <a:t>Click to edit Authors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C64FC85-8A6F-9244-A80E-125C77D92F2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0250" y="5483225"/>
            <a:ext cx="10717213" cy="460375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>
                <a:solidFill>
                  <a:schemeClr val="accent2"/>
                </a:solidFill>
                <a:latin typeface="Montserrat Light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E69A85B7-D86D-484C-A4DC-34F0FEECA9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0250" y="5943600"/>
            <a:ext cx="10731500" cy="3365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NO" dirty="0"/>
              <a:t>Click to edit emails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83D4897-37FE-C94B-AF92-8295FEEBF3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6514" y="3903630"/>
            <a:ext cx="10708342" cy="457200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chemeClr val="accent3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NO" dirty="0"/>
              <a:t>Click to Number</a:t>
            </a:r>
          </a:p>
        </p:txBody>
      </p:sp>
    </p:spTree>
    <p:extLst>
      <p:ext uri="{BB962C8B-B14F-4D97-AF65-F5344CB8AC3E}">
        <p14:creationId xmlns:p14="http://schemas.microsoft.com/office/powerpoint/2010/main" val="126434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179C-94C8-9744-B08F-571A86B86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8DCAD-59A9-064B-A92A-1F0AF0EDF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EB359-5F21-8F45-9EFA-F3E4D30FE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E66DD-9268-3547-A32F-FBF3F19C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F3420-0167-3942-B9B7-39374ED8B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A2839-7C1E-C44C-91B1-D948DC11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94280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FCC5-B31B-D846-9AE6-A8F55DE00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F7EA4-BB71-3049-A09E-13447433B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6D9BC-2599-244B-97AA-3D292F90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B596D-FE4E-B54A-8E1D-70D2D6B5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4084F-EDFD-A54B-AD26-9776A02B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08890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92F1BA-AF39-D845-8DA2-F3A1F76C6E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B15E4-54D9-8B47-9382-EF24D2505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24510-A423-FB4A-A744-29E6DFDC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F0D90-2C83-8B46-9CE0-C1417FA3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B2144-57E0-5D4D-B249-F62BA1F1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79466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7B35-C0BE-B949-918A-9E149A5757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88922"/>
            <a:ext cx="10515600" cy="1240078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en-GB" dirty="0"/>
              <a:t>Questions, Comments, Ideas?</a:t>
            </a:r>
            <a:endParaRPr lang="en-N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9E2E2B-D457-CE48-B784-A38D2A175F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30612" y="4531659"/>
            <a:ext cx="4733925" cy="510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Authors</a:t>
            </a:r>
            <a:endParaRPr lang="en-N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1030E4-8066-BF41-9B3B-AD19D81616C7}"/>
              </a:ext>
            </a:extLst>
          </p:cNvPr>
          <p:cNvSpPr txBox="1"/>
          <p:nvPr userDrawn="1"/>
        </p:nvSpPr>
        <p:spPr>
          <a:xfrm>
            <a:off x="3281456" y="1419481"/>
            <a:ext cx="54322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400" dirty="0">
                <a:solidFill>
                  <a:schemeClr val="accent2"/>
                </a:solidFill>
                <a:latin typeface="Montserrat" pitchFamily="2" charset="77"/>
              </a:rPr>
              <a:t>Thank </a:t>
            </a:r>
            <a:r>
              <a:rPr lang="en-NO" sz="4400" b="0" i="0" dirty="0">
                <a:solidFill>
                  <a:schemeClr val="accent2"/>
                </a:solidFill>
                <a:latin typeface="Montserrat" pitchFamily="2" charset="77"/>
              </a:rPr>
              <a:t>You!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C1EA375-307E-7D4E-86FA-A069F2452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30612" y="5042647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A0621E8-7953-A04A-9A56-3EB319EFA0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30611" y="5553635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</a:lstStyle>
          <a:p>
            <a:pPr lvl="0"/>
            <a:r>
              <a:rPr lang="en-GB" dirty="0"/>
              <a:t>Click to Edit Emails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2627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85F43-190F-E741-88A4-04729D35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B41DD-1F59-BA41-86D5-10DD0E65C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DFFFC-8FC6-0B40-A313-EB437B68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341223" cy="365125"/>
          </a:xfrm>
        </p:spPr>
        <p:txBody>
          <a:bodyPr/>
          <a:lstStyle/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E90E2-EB36-3247-A7BF-D2BBFCFDC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149235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9ECF-431F-B74A-A471-8A5E7EDE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AF027-6F6F-4D40-9A95-16EC714D9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27049-E3C3-3445-ADE5-D910057D86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6C45C-E7F7-DB4B-8F2B-707BE0F2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9E41A-4160-2249-A271-39F5AC4C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8812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30438-3F97-1F40-9716-7D1455E5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74CB-00E4-D546-A1C1-71AAC81C8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CBCA2-5985-6348-9C76-7F65D11D1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4C516-F5BB-DE41-AAF3-57FA90A3D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53D53-5AA3-5943-81BE-A4D3B5386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22CE8-6A19-4A4E-9687-CC8443D0E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3472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998D8-F10A-AC4D-9FA5-73479AD4E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8BDD0-752E-5D46-94AE-29E08D015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D75FF-2ED3-F24D-B786-4346D2F03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C59D7-9DD4-9F47-90F5-D1D439C08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0B4872-DE2F-8940-A18A-EE5D5F910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59F03-F814-574B-AB40-B4AA295E26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05F10-0B49-604B-8E48-00625C30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0741-3462-0B46-8618-233C816E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34833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80B6-C550-5944-BF1B-9DD6F4FB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72C610-D425-4046-9EE1-35CE1C48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B8BCF-4035-354E-9D4B-B6CB9269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F85CD-8089-7444-94B0-3E705AA6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857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563CB-9296-1846-9861-0A2BEBA2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EF1956-9D6F-9149-9CB5-F84E0C705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8C1FD-71B1-DF41-9999-FEC7DFEE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0183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24AE-2E77-AF45-A2E0-C3F21C0C1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54354-9505-9C4A-82A0-7CF7F1E1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6BE4F-D4D2-C54A-84C4-8A7B820BC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E92A3-FCBC-CF42-9D47-8331F340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AAF95-6539-F449-ABA5-ECB94C4D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B52B7-7167-CE47-90B5-3B9E7298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2675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bg1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119A9-D41D-7548-9F70-E03319649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460"/>
            <a:ext cx="10515600" cy="12400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A4D46-B366-6B46-94D3-4A97EE713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0A464-D664-094E-967B-5EFDA6990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9341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C833C-CD1A-CA47-B92A-9848CD4B8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6282" y="6356350"/>
            <a:ext cx="7575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EAE67CF-1745-2945-BC67-7BD79F205591}" type="slidenum">
              <a:rPr lang="en-NO" smtClean="0"/>
              <a:pPr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87476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Share Tech Mono" panose="020B0509050000020004" pitchFamily="49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Queue_of_Buying_FF28_Ticket_Booklets_in_Expo_Dome_20160827.jpg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ublicdomainpictures.net/view-image.php?image=13018&amp;picture=gold-coin-stack&amp;large=1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E4B3-C5AB-B04B-A10F-B850D5F571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Stacks and Queues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B4C6E-6FBC-2144-B2CD-65F0FA0FFB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O" dirty="0"/>
              <a:t>Introduction to Abstract Data Types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323E5-593C-1342-BD88-046D66279C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91A02-9B1E-6541-A253-E2D57CFB97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8FC0CD-AC17-A14B-B318-AF1FE36884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NO" dirty="0"/>
              <a:t>franck.chauvel@axbit.com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F87905-BDBF-0840-ADD3-DA2DB188B9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NO" dirty="0"/>
              <a:t>Week 1 / Lecture 1</a:t>
            </a:r>
          </a:p>
        </p:txBody>
      </p:sp>
    </p:spTree>
    <p:extLst>
      <p:ext uri="{BB962C8B-B14F-4D97-AF65-F5344CB8AC3E}">
        <p14:creationId xmlns:p14="http://schemas.microsoft.com/office/powerpoint/2010/main" val="1516554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3A90D-B9E7-F744-98AB-273CA1753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460"/>
            <a:ext cx="4411717" cy="3686326"/>
          </a:xfrm>
        </p:spPr>
        <p:txBody>
          <a:bodyPr/>
          <a:lstStyle/>
          <a:p>
            <a:r>
              <a:rPr lang="en-NO" dirty="0"/>
              <a:t>Abstract Data Types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C8D07D5B-C417-A846-A97A-A98A0E867B7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66049038"/>
              </p:ext>
            </p:extLst>
          </p:nvPr>
        </p:nvGraphicFramePr>
        <p:xfrm>
          <a:off x="4855779" y="734365"/>
          <a:ext cx="7533290" cy="53892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9CB459-B946-9646-87DB-7F8D52044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10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873097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3A2F629-F4AE-8C4B-A35C-F0EE7E6B9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459"/>
            <a:ext cx="3197772" cy="3717857"/>
          </a:xfrm>
        </p:spPr>
        <p:txBody>
          <a:bodyPr/>
          <a:lstStyle/>
          <a:p>
            <a:r>
              <a:rPr lang="en-NO" dirty="0"/>
              <a:t>What’s in an ADT?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B8AE02-7469-E24D-B574-17462CF84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11</a:t>
            </a:fld>
            <a:endParaRPr lang="en-NO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3D295E4-9BCF-A14A-B147-B92FA387E8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1330734"/>
              </p:ext>
            </p:extLst>
          </p:nvPr>
        </p:nvGraphicFramePr>
        <p:xfrm>
          <a:off x="3578772" y="315310"/>
          <a:ext cx="9306909" cy="5981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3997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8CBEB-6653-6D46-904A-208E669B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Domains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AB2C8B2-E32A-754B-A8D3-32D3F28A3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457200" indent="-457200">
              <a:buFont typeface="+mj-lt"/>
              <a:buAutoNum type="arabicPeriod"/>
            </a:pPr>
            <a:r>
              <a:rPr lang="en-NO" dirty="0"/>
              <a:t>Item:</a:t>
            </a:r>
            <a:br>
              <a:rPr lang="en-NO" dirty="0"/>
            </a:br>
            <a:r>
              <a:rPr lang="en-NO" dirty="0"/>
              <a:t>	the set of all possible items we will store on a stack</a:t>
            </a:r>
          </a:p>
          <a:p>
            <a:pPr marL="457200" indent="-457200">
              <a:buFont typeface="+mj-lt"/>
              <a:buAutoNum type="arabicPeriod"/>
            </a:pPr>
            <a:r>
              <a:rPr lang="en-NO" dirty="0"/>
              <a:t>Stack:</a:t>
            </a:r>
            <a:br>
              <a:rPr lang="en-NO" dirty="0"/>
            </a:br>
            <a:r>
              <a:rPr lang="en-NO" dirty="0"/>
              <a:t>	the set of all possible stacks</a:t>
            </a:r>
          </a:p>
          <a:p>
            <a:pPr marL="457200" indent="-457200">
              <a:buFont typeface="+mj-lt"/>
              <a:buAutoNum type="arabicPeriod"/>
            </a:pPr>
            <a:r>
              <a:rPr lang="en-NO" dirty="0"/>
              <a:t>Boolean numbers</a:t>
            </a:r>
          </a:p>
          <a:p>
            <a:pPr marL="457200" indent="-457200">
              <a:buFont typeface="+mj-lt"/>
              <a:buAutoNum type="arabicPeriod"/>
            </a:pPr>
            <a:r>
              <a:rPr lang="en-NO" dirty="0"/>
              <a:t>Integers numbers</a:t>
            </a:r>
          </a:p>
          <a:p>
            <a:pPr marL="457200" indent="-457200">
              <a:buFont typeface="+mj-lt"/>
              <a:buAutoNum type="arabicPeriod"/>
            </a:pPr>
            <a:r>
              <a:rPr lang="en-NO" dirty="0"/>
              <a:t>Errors &amp; Exceptions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9D424E-BE71-2D48-AC8E-5787AAD5C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12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749911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5EEEC-58EF-6944-A83B-8DBCA927B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Operations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BCAA570-0A1E-BF41-B6E4-FE54712D9CA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38200" y="1626575"/>
                <a:ext cx="10515600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nb-NO" sz="2800" dirty="0"/>
                  <a:t>Creators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nb-NO" sz="2400" i="1" smtClean="0">
                        <a:latin typeface="Cambria Math" panose="02040503050406030204" pitchFamily="18" charset="0"/>
                      </a:rPr>
                      <m:t>𝑐𝑟𝑒𝑎𝑡𝑒</m:t>
                    </m:r>
                    <m:r>
                      <a:rPr lang="nb-NO" sz="2400" i="1" smtClean="0">
                        <a:latin typeface="Cambria Math" panose="02040503050406030204" pitchFamily="18" charset="0"/>
                      </a:rPr>
                      <m:t>: ∅→</m:t>
                    </m:r>
                    <m:r>
                      <a:rPr lang="nb-NO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𝑆𝑡𝑎𝑐𝑘</m:t>
                    </m:r>
                  </m:oMath>
                </a14:m>
                <a:endParaRPr lang="nb-NO" sz="2400" i="1" dirty="0">
                  <a:latin typeface="Cambria Math" panose="02040503050406030204" pitchFamily="18" charset="0"/>
                </a:endParaRPr>
              </a:p>
              <a:p>
                <a:pPr lvl="1"/>
                <a:endParaRPr lang="nb-NO" sz="2400" i="1" dirty="0">
                  <a:latin typeface="Cambria Math" panose="02040503050406030204" pitchFamily="18" charset="0"/>
                </a:endParaRPr>
              </a:p>
              <a:p>
                <a:r>
                  <a:rPr lang="nb-NO" sz="2800" dirty="0" err="1"/>
                  <a:t>Modifiers</a:t>
                </a:r>
                <a:endParaRPr lang="nb-NO" sz="2800" dirty="0"/>
              </a:p>
              <a:p>
                <a:pPr lvl="1"/>
                <a14:m>
                  <m:oMath xmlns:m="http://schemas.openxmlformats.org/officeDocument/2006/math">
                    <m:r>
                      <a:rPr lang="nb-NO" sz="2400" i="1">
                        <a:latin typeface="Cambria Math" panose="02040503050406030204" pitchFamily="18" charset="0"/>
                      </a:rPr>
                      <m:t>𝑝𝑢𝑠h</m:t>
                    </m:r>
                    <m:r>
                      <a:rPr lang="nb-NO" sz="24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nb-NO" sz="2400" i="1">
                        <a:latin typeface="Cambria Math" panose="02040503050406030204" pitchFamily="18" charset="0"/>
                      </a:rPr>
                      <m:t>𝑆𝑡𝑎𝑐𝑘</m:t>
                    </m:r>
                    <m:r>
                      <a:rPr lang="nb-NO" sz="2400" i="1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nb-NO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𝐼𝑡𝑒𝑚</m:t>
                    </m:r>
                    <m:r>
                      <a:rPr lang="nb-NO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</m:t>
                    </m:r>
                    <m:r>
                      <a:rPr lang="nb-NO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𝑆𝑡𝑎𝑐𝑘</m:t>
                    </m:r>
                  </m:oMath>
                </a14:m>
                <a:endParaRPr lang="en-NO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𝑝𝑜𝑝</m:t>
                    </m:r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𝑆𝑡𝑎𝑐𝑘</m:t>
                    </m:r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𝑆𝑡𝑎𝑐𝑘</m:t>
                    </m:r>
                    <m:r>
                      <a:rPr lang="nb-NO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∪{ </m:t>
                    </m:r>
                    <m:r>
                      <a:rPr lang="nb-NO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𝐸𝑟𝑟𝑜𝑟</m:t>
                    </m:r>
                    <m:r>
                      <a:rPr lang="nb-NO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}</m:t>
                    </m:r>
                  </m:oMath>
                </a14:m>
                <a:endParaRPr lang="en-NO" sz="2400" dirty="0"/>
              </a:p>
              <a:p>
                <a:pPr lvl="1"/>
                <a:endParaRPr lang="en-NO" sz="2400" dirty="0"/>
              </a:p>
              <a:p>
                <a:r>
                  <a:rPr lang="nb-NO" sz="2800" dirty="0" err="1"/>
                  <a:t>Observers</a:t>
                </a:r>
                <a:endParaRPr lang="nb-NO" sz="2800" dirty="0"/>
              </a:p>
              <a:p>
                <a:pPr lvl="1"/>
                <a14:m>
                  <m:oMath xmlns:m="http://schemas.openxmlformats.org/officeDocument/2006/math"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𝑡𝑜𝑝</m:t>
                    </m:r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𝑆𝑡𝑎𝑐𝑘</m:t>
                    </m:r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𝑆𝑡𝑎𝑐𝑘</m:t>
                    </m:r>
                    <m:r>
                      <a:rPr lang="nb-NO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∪{</m:t>
                    </m:r>
                    <m:r>
                      <a:rPr lang="nb-NO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𝐸𝑟𝑟𝑜𝑟</m:t>
                    </m:r>
                    <m:r>
                      <a:rPr lang="nb-NO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NO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𝑠𝑖𝑧𝑒</m:t>
                    </m:r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𝑆𝑡𝑎𝑐𝑘</m:t>
                    </m:r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nb-NO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endParaRPr lang="en-NO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𝑖𝑠𝐸𝑚𝑝𝑡𝑦</m:t>
                    </m:r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𝑆𝑡𝑎𝑐𝑘</m:t>
                    </m:r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nb-NO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𝔹</m:t>
                    </m:r>
                  </m:oMath>
                </a14:m>
                <a:endParaRPr lang="en-NO" sz="2400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BCAA570-0A1E-BF41-B6E4-FE54712D9C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8200" y="1626575"/>
                <a:ext cx="10515600" cy="4351338"/>
              </a:xfrm>
              <a:blipFill>
                <a:blip r:embed="rId2"/>
                <a:stretch>
                  <a:fillRect l="-965" t="-2332" b="-233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94B055-CABB-E743-939E-A9B877046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13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219818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1827D-D0CA-5141-93BE-6154D3B59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Axioms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B79B955F-665B-7347-97C7-F5F31F8A901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09949923"/>
                  </p:ext>
                </p:extLst>
              </p:nvPr>
            </p:nvGraphicFramePr>
            <p:xfrm>
              <a:off x="838200" y="1546288"/>
              <a:ext cx="10515600" cy="362369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2434468198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8392773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NO" b="1" dirty="0"/>
                            <a:t>Interpretation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NO" b="1" dirty="0"/>
                            <a:t>Formalization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63358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P</a:t>
                          </a:r>
                          <a:r>
                            <a:rPr lang="en-NO" dirty="0"/>
                            <a:t>op is not defined on an empty stack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smtClean="0"/>
                                  <m:t>∀</m:t>
                                </m:r>
                                <m:r>
                                  <a:rPr lang="nb-NO" b="0" smtClean="0"/>
                                  <m:t>𝑠</m:t>
                                </m:r>
                                <m:r>
                                  <a:rPr lang="nb-NO" b="0" smtClean="0"/>
                                  <m:t>∈</m:t>
                                </m:r>
                                <m:r>
                                  <a:rPr lang="nb-NO" b="0" smtClean="0"/>
                                  <m:t>𝑆𝑡𝑎𝑐𝑘</m:t>
                                </m:r>
                                <m:r>
                                  <a:rPr lang="nb-NO" b="0" smtClean="0"/>
                                  <m:t>,</m:t>
                                </m:r>
                                <m:r>
                                  <a:rPr lang="nb-NO" b="0" smtClean="0"/>
                                  <m:t>𝑒𝑚𝑝𝑡𝑦</m:t>
                                </m:r>
                                <m:d>
                                  <m:d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nb-NO" b="0" smtClean="0"/>
                                      <m:t>𝑠</m:t>
                                    </m:r>
                                  </m:e>
                                </m:d>
                                <m:r>
                                  <a:rPr lang="nb-NO" b="0" smtClean="0"/>
                                  <m:t>⟺</m:t>
                                </m:r>
                                <m:r>
                                  <a:rPr lang="nb-NO" b="0" smtClean="0"/>
                                  <m:t>𝑝𝑜𝑝</m:t>
                                </m:r>
                                <m:d>
                                  <m:d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nb-NO" b="0" smtClean="0"/>
                                      <m:t>𝑠</m:t>
                                    </m:r>
                                  </m:e>
                                </m:d>
                                <m:r>
                                  <a:rPr lang="nb-NO" b="0" smtClean="0"/>
                                  <m:t>=</m:t>
                                </m:r>
                                <m:r>
                                  <a:rPr lang="nb-NO" b="0" smtClean="0"/>
                                  <m:t>𝐸𝑟𝑟𝑜𝑟</m:t>
                                </m:r>
                              </m:oMath>
                            </m:oMathPara>
                          </a14:m>
                          <a:endParaRPr lang="en-NO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99387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T</a:t>
                          </a:r>
                          <a:r>
                            <a:rPr lang="en-NO" dirty="0"/>
                            <a:t>op is not defined on an empty stack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smtClean="0"/>
                                  <m:t>∀</m:t>
                                </m:r>
                                <m:r>
                                  <a:rPr lang="nb-NO" b="0" smtClean="0"/>
                                  <m:t>𝑠</m:t>
                                </m:r>
                                <m:r>
                                  <a:rPr lang="nb-NO" b="0" smtClean="0"/>
                                  <m:t>∈</m:t>
                                </m:r>
                                <m:r>
                                  <a:rPr lang="nb-NO" b="0" smtClean="0"/>
                                  <m:t>𝑆𝑡𝑎𝑐𝑘</m:t>
                                </m:r>
                                <m:r>
                                  <a:rPr lang="nb-NO" b="0" smtClean="0"/>
                                  <m:t>, </m:t>
                                </m:r>
                                <m:r>
                                  <a:rPr lang="nb-NO" b="0" smtClean="0"/>
                                  <m:t>𝑒𝑚𝑝𝑡𝑦</m:t>
                                </m:r>
                                <m:d>
                                  <m:dPr>
                                    <m:ctrlPr>
                                      <a:rPr lang="nb-NO" b="0" smtClean="0"/>
                                    </m:ctrlPr>
                                  </m:dPr>
                                  <m:e>
                                    <m:r>
                                      <a:rPr lang="nb-NO" b="0" smtClean="0"/>
                                      <m:t>𝑠</m:t>
                                    </m:r>
                                  </m:e>
                                </m:d>
                                <m:r>
                                  <a:rPr lang="nb-NO" b="0" smtClean="0"/>
                                  <m:t>⟺</m:t>
                                </m:r>
                                <m:r>
                                  <a:rPr lang="nb-NO" b="0" smtClean="0"/>
                                  <m:t>𝑡𝑜𝑝</m:t>
                                </m:r>
                                <m:d>
                                  <m:dPr>
                                    <m:ctrlPr>
                                      <a:rPr lang="nb-NO" b="0" smtClean="0"/>
                                    </m:ctrlPr>
                                  </m:dPr>
                                  <m:e>
                                    <m:r>
                                      <a:rPr lang="nb-NO" b="0" smtClean="0"/>
                                      <m:t>𝑠</m:t>
                                    </m:r>
                                  </m:e>
                                </m:d>
                                <m:r>
                                  <a:rPr lang="nb-NO" b="0" smtClean="0"/>
                                  <m:t>=</m:t>
                                </m:r>
                                <m:r>
                                  <a:rPr lang="nb-NO" b="0" smtClean="0"/>
                                  <m:t>𝐸𝑟𝑟𝑜𝑟</m:t>
                                </m:r>
                              </m:oMath>
                            </m:oMathPara>
                          </a14:m>
                          <a:endParaRPr lang="en-NO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48037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NO" dirty="0"/>
                            <a:t>An empty stack has no element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𝑆𝑡𝑎𝑐𝑘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𝑒𝑚𝑝𝑡𝑦</m:t>
                                </m:r>
                                <m:d>
                                  <m:d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⟺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𝑠𝑖𝑧𝑒</m:t>
                                </m:r>
                                <m:d>
                                  <m:d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NO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12300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nb-NO" dirty="0"/>
                            <a:t>Pop </a:t>
                          </a:r>
                          <a:r>
                            <a:rPr lang="nb-NO" dirty="0" err="1"/>
                            <a:t>removes</a:t>
                          </a:r>
                          <a:r>
                            <a:rPr lang="nb-NO" dirty="0"/>
                            <a:t> </a:t>
                          </a:r>
                          <a:r>
                            <a:rPr lang="nb-NO" dirty="0" err="1"/>
                            <a:t>the</a:t>
                          </a:r>
                          <a:r>
                            <a:rPr lang="nb-NO" dirty="0"/>
                            <a:t> last element </a:t>
                          </a:r>
                          <a:r>
                            <a:rPr lang="nb-NO" dirty="0" err="1"/>
                            <a:t>pushed</a:t>
                          </a:r>
                          <a:endParaRPr lang="en-N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𝑆𝑡𝑎𝑐𝑘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, ∀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𝐼𝑡𝑒𝑚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𝑝𝑜𝑝</m:t>
                                </m:r>
                                <m:d>
                                  <m:d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𝑝𝑢𝑠h</m:t>
                                    </m:r>
                                    <m:d>
                                      <m:dPr>
                                        <m:ctrlPr>
                                          <a:rPr lang="nb-NO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nb-NO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nb-NO" b="0" i="1" smtClean="0"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nb-NO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NO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53633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NO" dirty="0"/>
                            <a:t>Top returns the last element pushed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𝑆𝑡𝑎𝑐𝑘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, ∀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𝐼𝑡𝑒𝑚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𝑡𝑜𝑝</m:t>
                                </m:r>
                                <m:d>
                                  <m:d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𝑝𝑢𝑠h</m:t>
                                    </m:r>
                                    <m:d>
                                      <m:dPr>
                                        <m:ctrlPr>
                                          <a:rPr lang="nb-NO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nb-NO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nb-NO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nb-NO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NO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99559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P</a:t>
                          </a:r>
                          <a:r>
                            <a:rPr lang="en-NO" dirty="0"/>
                            <a:t>ush increases the size of the stack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𝑆𝑡𝑎𝑐𝑘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, ∀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𝐼𝑡𝑒𝑚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,  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𝑠𝑖𝑧𝑒</m:t>
                                </m:r>
                                <m:d>
                                  <m:d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𝑝𝑢𝑠h</m:t>
                                    </m:r>
                                    <m:d>
                                      <m:dPr>
                                        <m:ctrlPr>
                                          <a:rPr lang="nb-NO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nb-NO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nb-NO" b="0" i="1" smtClean="0"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nb-NO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𝑠𝑖𝑧𝑒</m:t>
                                </m:r>
                                <m:d>
                                  <m:d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en-NO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1034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NO" dirty="0"/>
                            <a:t>Pop decreases the size of the stack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𝑆𝑡𝑎𝑐𝑘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, ∀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𝐼𝑡𝑒𝑚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,  ¬ 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𝑒𝑚𝑝𝑡𝑦</m:t>
                                </m:r>
                                <m:d>
                                  <m:d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⟺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𝑠𝑖𝑧𝑒</m:t>
                                </m:r>
                                <m:d>
                                  <m:d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𝑝𝑜𝑝</m:t>
                                    </m:r>
                                    <m:d>
                                      <m:dPr>
                                        <m:ctrlPr>
                                          <a:rPr lang="nb-NO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nb-NO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nb-NO" b="0" i="1" smtClean="0"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nb-NO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𝑠𝑖𝑧𝑒</m:t>
                                </m:r>
                                <m:d>
                                  <m:d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NO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053438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B79B955F-665B-7347-97C7-F5F31F8A901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09949923"/>
                  </p:ext>
                </p:extLst>
              </p:nvPr>
            </p:nvGraphicFramePr>
            <p:xfrm>
              <a:off x="838200" y="1546288"/>
              <a:ext cx="10515600" cy="362369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2434468198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8392773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NO" b="1" dirty="0"/>
                            <a:t>Interpretation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NO" b="1" dirty="0"/>
                            <a:t>Formalization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63358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P</a:t>
                          </a:r>
                          <a:r>
                            <a:rPr lang="en-NO" dirty="0"/>
                            <a:t>op is not defined on an empty stack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100242" t="-103333" r="-242" b="-77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99387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T</a:t>
                          </a:r>
                          <a:r>
                            <a:rPr lang="en-NO" dirty="0"/>
                            <a:t>op is not defined on an empty stack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100242" t="-210345" r="-242" b="-7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48037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NO" dirty="0"/>
                            <a:t>An empty stack has no element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100242" t="-310345" r="-242" b="-6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1230038"/>
                      </a:ext>
                    </a:extLst>
                  </a:tr>
                  <a:tr h="401066">
                    <a:tc>
                      <a:txBody>
                        <a:bodyPr/>
                        <a:lstStyle/>
                        <a:p>
                          <a:r>
                            <a:rPr lang="nb-NO" dirty="0"/>
                            <a:t>Pop </a:t>
                          </a:r>
                          <a:r>
                            <a:rPr lang="nb-NO" dirty="0" err="1"/>
                            <a:t>removes</a:t>
                          </a:r>
                          <a:r>
                            <a:rPr lang="nb-NO" dirty="0"/>
                            <a:t> </a:t>
                          </a:r>
                          <a:r>
                            <a:rPr lang="nb-NO" dirty="0" err="1"/>
                            <a:t>the</a:t>
                          </a:r>
                          <a:r>
                            <a:rPr lang="nb-NO" dirty="0"/>
                            <a:t> last element </a:t>
                          </a:r>
                          <a:r>
                            <a:rPr lang="nb-NO" dirty="0" err="1"/>
                            <a:t>pushed</a:t>
                          </a:r>
                          <a:endParaRPr lang="en-N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100242" t="-371875" r="-242" b="-44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5363332"/>
                      </a:ext>
                    </a:extLst>
                  </a:tr>
                  <a:tr h="401066">
                    <a:tc>
                      <a:txBody>
                        <a:bodyPr/>
                        <a:lstStyle/>
                        <a:p>
                          <a:r>
                            <a:rPr lang="en-NO" dirty="0"/>
                            <a:t>Top returns the last element pushed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100242" t="-471875" r="-242" b="-34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9955935"/>
                      </a:ext>
                    </a:extLst>
                  </a:tr>
                  <a:tr h="66910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P</a:t>
                          </a:r>
                          <a:r>
                            <a:rPr lang="en-NO" dirty="0"/>
                            <a:t>ush increases the size of the stack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100242" t="-345283" r="-242" b="-1075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1034438"/>
                      </a:ext>
                    </a:extLst>
                  </a:tr>
                  <a:tr h="669100">
                    <a:tc>
                      <a:txBody>
                        <a:bodyPr/>
                        <a:lstStyle/>
                        <a:p>
                          <a:r>
                            <a:rPr lang="en-NO" dirty="0"/>
                            <a:t>Pop decreases the size of the stack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100242" t="-445283" r="-242" b="-75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053438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AD6578-97F5-D243-A2B4-29018A654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14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607073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51BE7-5E54-BD42-8E62-EF32AFEAD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186" y="2808961"/>
            <a:ext cx="3781097" cy="1240078"/>
          </a:xfrm>
        </p:spPr>
        <p:txBody>
          <a:bodyPr>
            <a:normAutofit fontScale="90000"/>
          </a:bodyPr>
          <a:lstStyle/>
          <a:p>
            <a:r>
              <a:rPr lang="en-NO" dirty="0"/>
              <a:t>Why Does it Matters?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B09FA-C6F8-5A43-B96B-B173B5071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15</a:t>
            </a:fld>
            <a:endParaRPr lang="en-NO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46E717A-4DF4-2946-8FA2-DAF64C0D3440}"/>
              </a:ext>
            </a:extLst>
          </p:cNvPr>
          <p:cNvSpPr/>
          <p:nvPr/>
        </p:nvSpPr>
        <p:spPr>
          <a:xfrm>
            <a:off x="7551683" y="2949501"/>
            <a:ext cx="1797269" cy="958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Design-by-Contract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5A54282-6EFA-3947-8E3E-757F8C57B1E7}"/>
              </a:ext>
            </a:extLst>
          </p:cNvPr>
          <p:cNvSpPr/>
          <p:nvPr/>
        </p:nvSpPr>
        <p:spPr>
          <a:xfrm>
            <a:off x="6096000" y="4252784"/>
            <a:ext cx="1797269" cy="958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Software</a:t>
            </a:r>
          </a:p>
          <a:p>
            <a:pPr algn="ctr"/>
            <a:r>
              <a:rPr lang="en-NO" dirty="0"/>
              <a:t>Testing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D2DCC43-96CC-9E45-B635-2BCEA2FCC289}"/>
              </a:ext>
            </a:extLst>
          </p:cNvPr>
          <p:cNvSpPr/>
          <p:nvPr/>
        </p:nvSpPr>
        <p:spPr>
          <a:xfrm>
            <a:off x="9177772" y="1646218"/>
            <a:ext cx="1797269" cy="958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Correctness</a:t>
            </a:r>
          </a:p>
          <a:p>
            <a:pPr algn="ctr"/>
            <a:r>
              <a:rPr lang="en-NO" dirty="0"/>
              <a:t>Proofs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E8F051F-9F6A-8943-9996-CBBBDA66D8D5}"/>
              </a:ext>
            </a:extLst>
          </p:cNvPr>
          <p:cNvCxnSpPr>
            <a:cxnSpLocks/>
          </p:cNvCxnSpPr>
          <p:nvPr/>
        </p:nvCxnSpPr>
        <p:spPr>
          <a:xfrm>
            <a:off x="5265683" y="5533697"/>
            <a:ext cx="60881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0027219-10C3-854F-AD86-95694B3F77E3}"/>
              </a:ext>
            </a:extLst>
          </p:cNvPr>
          <p:cNvSpPr txBox="1"/>
          <p:nvPr/>
        </p:nvSpPr>
        <p:spPr>
          <a:xfrm>
            <a:off x="9931616" y="5670947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/>
              <a:t>confidence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EE88986-5FD3-1341-BF57-C2DD671F69F0}"/>
              </a:ext>
            </a:extLst>
          </p:cNvPr>
          <p:cNvCxnSpPr>
            <a:cxnSpLocks/>
          </p:cNvCxnSpPr>
          <p:nvPr/>
        </p:nvCxnSpPr>
        <p:spPr>
          <a:xfrm flipV="1">
            <a:off x="5734709" y="1324302"/>
            <a:ext cx="2" cy="45787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763C72B-DC76-7543-82A2-3123549E291E}"/>
              </a:ext>
            </a:extLst>
          </p:cNvPr>
          <p:cNvSpPr txBox="1"/>
          <p:nvPr/>
        </p:nvSpPr>
        <p:spPr>
          <a:xfrm rot="16200000">
            <a:off x="4966097" y="1720334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/>
              <a:t>effort</a:t>
            </a:r>
          </a:p>
        </p:txBody>
      </p:sp>
    </p:spTree>
    <p:extLst>
      <p:ext uri="{BB962C8B-B14F-4D97-AF65-F5344CB8AC3E}">
        <p14:creationId xmlns:p14="http://schemas.microsoft.com/office/powerpoint/2010/main" val="2508351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2EF06-3B39-4042-BEE8-251C7F332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Correctness Proofs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7CE25F-33F4-A044-BADA-2C8CD4F19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16</a:t>
            </a:fld>
            <a:endParaRPr lang="en-NO" dirty="0"/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88C40836-E091-744D-8BE4-E4BCC094C83A}"/>
              </a:ext>
            </a:extLst>
          </p:cNvPr>
          <p:cNvSpPr/>
          <p:nvPr/>
        </p:nvSpPr>
        <p:spPr>
          <a:xfrm>
            <a:off x="838200" y="1951147"/>
            <a:ext cx="4821621" cy="4587765"/>
          </a:xfrm>
          <a:prstGeom prst="cloud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0158EEEF-C9E0-D842-9897-A18D7CFA1B53}"/>
              </a:ext>
            </a:extLst>
          </p:cNvPr>
          <p:cNvSpPr/>
          <p:nvPr/>
        </p:nvSpPr>
        <p:spPr>
          <a:xfrm>
            <a:off x="1089737" y="2575131"/>
            <a:ext cx="3339663" cy="28534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Specification </a:t>
            </a:r>
          </a:p>
          <a:p>
            <a:pPr algn="ctr"/>
            <a:r>
              <a:rPr lang="en-NO" dirty="0"/>
              <a:t>(contract)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575FB-E579-3B43-A13B-C37F24DE68E1}"/>
              </a:ext>
            </a:extLst>
          </p:cNvPr>
          <p:cNvSpPr txBox="1"/>
          <p:nvPr/>
        </p:nvSpPr>
        <p:spPr>
          <a:xfrm>
            <a:off x="3219467" y="2812853"/>
            <a:ext cx="22317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b="1" dirty="0">
                <a:solidFill>
                  <a:schemeClr val="accent6">
                    <a:lumMod val="50000"/>
                  </a:schemeClr>
                </a:solidFill>
              </a:rPr>
              <a:t>correct</a:t>
            </a:r>
          </a:p>
          <a:p>
            <a:pPr algn="r"/>
            <a:r>
              <a:rPr lang="en-NO" b="1" dirty="0">
                <a:solidFill>
                  <a:schemeClr val="accent6">
                    <a:lumMod val="50000"/>
                  </a:schemeClr>
                </a:solidFill>
              </a:rPr>
              <a:t>implementation</a:t>
            </a:r>
          </a:p>
          <a:p>
            <a:pPr algn="r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product</a:t>
            </a:r>
            <a:endParaRPr lang="en-NO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986FD00C-14DF-314B-BF3E-727D011A552F}"/>
              </a:ext>
            </a:extLst>
          </p:cNvPr>
          <p:cNvSpPr/>
          <p:nvPr/>
        </p:nvSpPr>
        <p:spPr>
          <a:xfrm>
            <a:off x="6834353" y="1951146"/>
            <a:ext cx="4821621" cy="4587765"/>
          </a:xfrm>
          <a:prstGeom prst="cloud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9BECCB1D-5C5B-6B41-97E8-423C0A197DDC}"/>
              </a:ext>
            </a:extLst>
          </p:cNvPr>
          <p:cNvSpPr/>
          <p:nvPr/>
        </p:nvSpPr>
        <p:spPr>
          <a:xfrm>
            <a:off x="6458220" y="2575131"/>
            <a:ext cx="3339663" cy="2853432"/>
          </a:xfrm>
          <a:prstGeom prst="triangle">
            <a:avLst/>
          </a:prstGeom>
          <a:solidFill>
            <a:schemeClr val="accent1">
              <a:alpha val="49035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Specification </a:t>
            </a:r>
          </a:p>
          <a:p>
            <a:pPr algn="ctr"/>
            <a:r>
              <a:rPr lang="en-NO" dirty="0"/>
              <a:t>(contract)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2F2046-E418-6441-BB69-5987D623121B}"/>
              </a:ext>
            </a:extLst>
          </p:cNvPr>
          <p:cNvSpPr txBox="1"/>
          <p:nvPr/>
        </p:nvSpPr>
        <p:spPr>
          <a:xfrm>
            <a:off x="9077430" y="2812853"/>
            <a:ext cx="22317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b="1" dirty="0">
                <a:solidFill>
                  <a:schemeClr val="accent5">
                    <a:lumMod val="50000"/>
                  </a:schemeClr>
                </a:solidFill>
              </a:rPr>
              <a:t>e</a:t>
            </a:r>
            <a:r>
              <a:rPr lang="en-NO" b="1" dirty="0">
                <a:solidFill>
                  <a:schemeClr val="accent5">
                    <a:lumMod val="50000"/>
                  </a:schemeClr>
                </a:solidFill>
              </a:rPr>
              <a:t>rroneous</a:t>
            </a:r>
          </a:p>
          <a:p>
            <a:pPr algn="r"/>
            <a:r>
              <a:rPr lang="en-NO" b="1" dirty="0">
                <a:solidFill>
                  <a:schemeClr val="accent5">
                    <a:lumMod val="50000"/>
                  </a:schemeClr>
                </a:solidFill>
              </a:rPr>
              <a:t>implementation</a:t>
            </a:r>
          </a:p>
          <a:p>
            <a:pPr algn="r"/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product</a:t>
            </a:r>
            <a:endParaRPr lang="en-NO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733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49C79-8361-004F-988A-1C628B318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Design-by-contract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232367E-B9B9-3544-99E7-71CAE56163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654972" cy="4351338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M</a:t>
            </a:r>
            <a:r>
              <a:rPr lang="en-NO" dirty="0"/>
              <a:t>ethods pre-conditions</a:t>
            </a:r>
          </a:p>
          <a:p>
            <a:pPr lvl="1"/>
            <a:r>
              <a:rPr lang="en-GB" dirty="0"/>
              <a:t>T</a:t>
            </a:r>
            <a:r>
              <a:rPr lang="en-NO" dirty="0"/>
              <a:t>rue before the method run</a:t>
            </a:r>
          </a:p>
          <a:p>
            <a:pPr lvl="1"/>
            <a:endParaRPr lang="en-NO" dirty="0"/>
          </a:p>
          <a:p>
            <a:r>
              <a:rPr lang="en-NO" dirty="0"/>
              <a:t>Methods post-conditions</a:t>
            </a:r>
          </a:p>
          <a:p>
            <a:pPr lvl="1"/>
            <a:r>
              <a:rPr lang="en-NO" dirty="0"/>
              <a:t>True once the method has run</a:t>
            </a:r>
          </a:p>
          <a:p>
            <a:pPr lvl="1"/>
            <a:endParaRPr lang="en-NO" dirty="0"/>
          </a:p>
          <a:p>
            <a:r>
              <a:rPr lang="en-NO" dirty="0"/>
              <a:t>Classes invariants</a:t>
            </a:r>
          </a:p>
          <a:p>
            <a:pPr lvl="1"/>
            <a:r>
              <a:rPr lang="en-NO" dirty="0"/>
              <a:t>True before and after the methods</a:t>
            </a:r>
          </a:p>
          <a:p>
            <a:pPr lvl="1"/>
            <a:endParaRPr lang="en-NO" dirty="0"/>
          </a:p>
          <a:p>
            <a:pPr marL="457200" lvl="1" indent="0">
              <a:buNone/>
            </a:pPr>
            <a:endParaRPr lang="en-NO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04C4830-97A6-CE43-B1C9-E071797A2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3792" y="1825625"/>
            <a:ext cx="6779173" cy="4351338"/>
          </a:xfrm>
          <a:solidFill>
            <a:schemeClr val="bg2"/>
          </a:solidFill>
        </p:spPr>
        <p:txBody>
          <a:bodyPr lIns="180000" tIns="180000" rIns="180000" bIns="180000">
            <a:normAutofit fontScale="92500" lnSpcReduction="10000"/>
          </a:bodyPr>
          <a:lstStyle/>
          <a:p>
            <a:pPr marL="0" lvl="0" indent="0"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public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pop()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1A1C1"/>
                </a:solidFill>
                <a:highlight>
                  <a:srgbClr val="4C576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final</a:t>
            </a:r>
            <a:r>
              <a:rPr lang="en-GB" sz="1400" kern="150" dirty="0">
                <a:solidFill>
                  <a:srgbClr val="4C566A"/>
                </a:solidFill>
                <a:highlight>
                  <a:srgbClr val="4C576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FBCBB"/>
                </a:solidFill>
                <a:highlight>
                  <a:srgbClr val="4C576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1400" kern="150" dirty="0">
                <a:solidFill>
                  <a:srgbClr val="4C566A"/>
                </a:solidFill>
                <a:highlight>
                  <a:srgbClr val="4C576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highlight>
                  <a:srgbClr val="4C576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previousLength</a:t>
            </a:r>
            <a:r>
              <a:rPr lang="en-GB" sz="1400" kern="150" dirty="0">
                <a:solidFill>
                  <a:srgbClr val="4C566A"/>
                </a:solidFill>
                <a:highlight>
                  <a:srgbClr val="4C576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highlight>
                  <a:srgbClr val="4C576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400" kern="150" dirty="0">
                <a:solidFill>
                  <a:srgbClr val="4C566A"/>
                </a:solidFill>
                <a:highlight>
                  <a:srgbClr val="4C576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81A1C1"/>
                </a:solidFill>
                <a:highlight>
                  <a:srgbClr val="4C576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sz="1400" kern="150" dirty="0" err="1">
                <a:solidFill>
                  <a:srgbClr val="D8DEE9"/>
                </a:solidFill>
                <a:highlight>
                  <a:srgbClr val="4C576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.length</a:t>
            </a:r>
            <a:r>
              <a:rPr lang="en-GB" sz="1400" kern="150" dirty="0">
                <a:solidFill>
                  <a:srgbClr val="D8DEE9"/>
                </a:solidFill>
                <a:highlight>
                  <a:srgbClr val="4C576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highlight>
                <a:srgbClr val="4C576D"/>
              </a:highlight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1A1C1"/>
                </a:solidFill>
                <a:highlight>
                  <a:srgbClr val="4C576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400" kern="150" dirty="0">
                <a:solidFill>
                  <a:srgbClr val="4C566A"/>
                </a:solidFill>
                <a:highlight>
                  <a:srgbClr val="4C576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highlight>
                  <a:srgbClr val="4C576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 err="1">
                <a:solidFill>
                  <a:srgbClr val="81A1C1"/>
                </a:solidFill>
                <a:highlight>
                  <a:srgbClr val="4C576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sz="1400" kern="150" dirty="0" err="1">
                <a:solidFill>
                  <a:srgbClr val="D8DEE9"/>
                </a:solidFill>
                <a:highlight>
                  <a:srgbClr val="4C576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.isEmpty</a:t>
            </a:r>
            <a:r>
              <a:rPr lang="en-GB" sz="1400" kern="150" dirty="0">
                <a:solidFill>
                  <a:srgbClr val="5E81AC"/>
                </a:solidFill>
                <a:highlight>
                  <a:srgbClr val="4C576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400" kern="150" dirty="0">
                <a:solidFill>
                  <a:srgbClr val="81A1C1"/>
                </a:solidFill>
                <a:highlight>
                  <a:srgbClr val="4C576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NO" sz="1400" kern="150" dirty="0">
              <a:solidFill>
                <a:srgbClr val="D8DEE9"/>
              </a:solidFill>
              <a:highlight>
                <a:srgbClr val="4C576D"/>
              </a:highlight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</a:t>
            </a:r>
            <a:r>
              <a:rPr lang="en-GB" sz="1400" kern="150" dirty="0">
                <a:solidFill>
                  <a:srgbClr val="81A1C1"/>
                </a:solidFill>
                <a:highlight>
                  <a:srgbClr val="4C576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throw</a:t>
            </a:r>
            <a:r>
              <a:rPr lang="en-GB" sz="1400" kern="150" dirty="0">
                <a:solidFill>
                  <a:srgbClr val="4C566A"/>
                </a:solidFill>
                <a:highlight>
                  <a:srgbClr val="4C576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highlight>
                  <a:srgbClr val="4C576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sz="1400" kern="150" dirty="0">
                <a:solidFill>
                  <a:srgbClr val="4C566A"/>
                </a:solidFill>
                <a:highlight>
                  <a:srgbClr val="4C576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8FBCBB"/>
                </a:solidFill>
                <a:highlight>
                  <a:srgbClr val="4C576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IllegalStateException</a:t>
            </a:r>
            <a:r>
              <a:rPr lang="en-GB" sz="1400" kern="150" dirty="0">
                <a:solidFill>
                  <a:srgbClr val="81A1C1"/>
                </a:solidFill>
                <a:highlight>
                  <a:srgbClr val="4C576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>
                <a:solidFill>
                  <a:srgbClr val="A3BE8C"/>
                </a:solidFill>
                <a:highlight>
                  <a:srgbClr val="4C576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"Cannot</a:t>
            </a:r>
            <a:r>
              <a:rPr lang="en-GB" sz="1400" kern="150" dirty="0">
                <a:solidFill>
                  <a:srgbClr val="4C566A"/>
                </a:solidFill>
                <a:highlight>
                  <a:srgbClr val="4C576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A3BE8C"/>
                </a:solidFill>
                <a:highlight>
                  <a:srgbClr val="4C576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'pop’</a:t>
            </a:r>
            <a:r>
              <a:rPr lang="en-GB" sz="1400" kern="150" dirty="0">
                <a:solidFill>
                  <a:srgbClr val="4C566A"/>
                </a:solidFill>
                <a:highlight>
                  <a:srgbClr val="4C576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A3BE8C"/>
                </a:solidFill>
                <a:highlight>
                  <a:srgbClr val="4C576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an</a:t>
            </a:r>
            <a:r>
              <a:rPr lang="en-GB" sz="1400" kern="150" dirty="0">
                <a:solidFill>
                  <a:srgbClr val="4C566A"/>
                </a:solidFill>
                <a:highlight>
                  <a:srgbClr val="4C576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A3BE8C"/>
                </a:solidFill>
                <a:highlight>
                  <a:srgbClr val="4C576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empty</a:t>
            </a:r>
            <a:r>
              <a:rPr lang="en-GB" sz="1400" kern="150" dirty="0">
                <a:solidFill>
                  <a:srgbClr val="4C566A"/>
                </a:solidFill>
                <a:highlight>
                  <a:srgbClr val="4C576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A3BE8C"/>
                </a:solidFill>
                <a:highlight>
                  <a:srgbClr val="4C576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stack!"</a:t>
            </a:r>
            <a:r>
              <a:rPr lang="en-GB" sz="1400" kern="150" dirty="0">
                <a:solidFill>
                  <a:srgbClr val="81A1C1"/>
                </a:solidFill>
                <a:highlight>
                  <a:srgbClr val="4C576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D8DEE9"/>
                </a:solidFill>
                <a:highlight>
                  <a:srgbClr val="4C576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sz="1400" kern="150" dirty="0">
                <a:solidFill>
                  <a:srgbClr val="4C566A"/>
                </a:solidFill>
                <a:highlight>
                  <a:srgbClr val="4C576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endParaRPr lang="en-NO" sz="1400" kern="150" dirty="0">
              <a:solidFill>
                <a:srgbClr val="D8DEE9"/>
              </a:solidFill>
              <a:highlight>
                <a:srgbClr val="4C576D"/>
              </a:highlight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top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.top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.items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[this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.length-1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null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.length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-=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1;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1A1C1"/>
                </a:solidFill>
                <a:highlight>
                  <a:srgbClr val="4C576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400" kern="150" dirty="0">
                <a:solidFill>
                  <a:srgbClr val="4C566A"/>
                </a:solidFill>
                <a:highlight>
                  <a:srgbClr val="4C576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highlight>
                  <a:srgbClr val="4C576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 err="1">
                <a:solidFill>
                  <a:srgbClr val="81A1C1"/>
                </a:solidFill>
                <a:highlight>
                  <a:srgbClr val="4C576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sz="1400" kern="150" dirty="0" err="1">
                <a:solidFill>
                  <a:srgbClr val="D8DEE9"/>
                </a:solidFill>
                <a:highlight>
                  <a:srgbClr val="4C576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.length</a:t>
            </a:r>
            <a:r>
              <a:rPr lang="en-GB" sz="1400" kern="150" dirty="0">
                <a:solidFill>
                  <a:srgbClr val="4C566A"/>
                </a:solidFill>
                <a:highlight>
                  <a:srgbClr val="4C576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highlight>
                  <a:srgbClr val="4C576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!=</a:t>
            </a:r>
            <a:r>
              <a:rPr lang="en-GB" sz="1400" kern="150" dirty="0">
                <a:solidFill>
                  <a:srgbClr val="4C566A"/>
                </a:solidFill>
                <a:highlight>
                  <a:srgbClr val="4C576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highlight>
                  <a:srgbClr val="4C576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previousLength-1</a:t>
            </a:r>
            <a:r>
              <a:rPr lang="en-GB" sz="1400" kern="150" dirty="0">
                <a:solidFill>
                  <a:srgbClr val="81A1C1"/>
                </a:solidFill>
                <a:highlight>
                  <a:srgbClr val="4C576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NO" sz="1400" kern="150" dirty="0">
              <a:solidFill>
                <a:srgbClr val="D8DEE9"/>
              </a:solidFill>
              <a:highlight>
                <a:srgbClr val="4C576D"/>
              </a:highlight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</a:t>
            </a:r>
            <a:r>
              <a:rPr lang="en-GB" sz="1400" kern="150" dirty="0">
                <a:solidFill>
                  <a:srgbClr val="81A1C1"/>
                </a:solidFill>
                <a:highlight>
                  <a:srgbClr val="4C576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throw</a:t>
            </a:r>
            <a:r>
              <a:rPr lang="en-GB" sz="1400" kern="150" dirty="0">
                <a:solidFill>
                  <a:srgbClr val="4C566A"/>
                </a:solidFill>
                <a:highlight>
                  <a:srgbClr val="4C576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highlight>
                  <a:srgbClr val="4C576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sz="1400" kern="150" dirty="0">
                <a:solidFill>
                  <a:srgbClr val="4C566A"/>
                </a:solidFill>
                <a:highlight>
                  <a:srgbClr val="4C576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8FBCBB"/>
                </a:solidFill>
                <a:highlight>
                  <a:srgbClr val="4C576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RuntimeException</a:t>
            </a:r>
            <a:r>
              <a:rPr lang="en-GB" sz="1400" kern="150" dirty="0">
                <a:solidFill>
                  <a:srgbClr val="81A1C1"/>
                </a:solidFill>
                <a:highlight>
                  <a:srgbClr val="4C576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>
                <a:solidFill>
                  <a:srgbClr val="A3BE8C"/>
                </a:solidFill>
                <a:highlight>
                  <a:srgbClr val="4C576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"Invalid</a:t>
            </a:r>
            <a:r>
              <a:rPr lang="en-GB" sz="1400" kern="150" dirty="0">
                <a:solidFill>
                  <a:srgbClr val="4C566A"/>
                </a:solidFill>
                <a:highlight>
                  <a:srgbClr val="4C576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A3BE8C"/>
                </a:solidFill>
                <a:highlight>
                  <a:srgbClr val="4C576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pop</a:t>
            </a:r>
            <a:r>
              <a:rPr lang="en-GB" sz="1400" kern="150" dirty="0">
                <a:solidFill>
                  <a:srgbClr val="4C566A"/>
                </a:solidFill>
                <a:highlight>
                  <a:srgbClr val="4C576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A3BE8C"/>
                </a:solidFill>
                <a:highlight>
                  <a:srgbClr val="4C576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behaviour"</a:t>
            </a:r>
            <a:r>
              <a:rPr lang="en-GB" sz="1400" kern="150" dirty="0">
                <a:solidFill>
                  <a:srgbClr val="81A1C1"/>
                </a:solidFill>
                <a:highlight>
                  <a:srgbClr val="4C576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</a:p>
          <a:p>
            <a:pPr marL="0" indent="0">
              <a:buNone/>
            </a:pPr>
            <a:endParaRPr lang="en-NO" sz="1400" kern="150" dirty="0">
              <a:solidFill>
                <a:srgbClr val="4C576D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top;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lvl="0" indent="0">
              <a:buNone/>
            </a:pP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400" dirty="0">
              <a:latin typeface="Share Tech Mono" panose="020B0509050000020004" pitchFamily="49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B95B9-0915-2945-8D62-3AAF2135E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17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6376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0DF7B-9E6D-ED47-8E41-70EFF2541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ADT &amp;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9BCD9-C58C-9D4F-8B2F-9D9E011E2D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812628" cy="4351338"/>
          </a:xfrm>
        </p:spPr>
        <p:txBody>
          <a:bodyPr anchor="ctr">
            <a:normAutofit lnSpcReduction="10000"/>
          </a:bodyPr>
          <a:lstStyle/>
          <a:p>
            <a:r>
              <a:rPr lang="en-NO" dirty="0"/>
              <a:t>Tests target axioms</a:t>
            </a:r>
          </a:p>
          <a:p>
            <a:endParaRPr lang="en-NO" dirty="0"/>
          </a:p>
          <a:p>
            <a:r>
              <a:rPr lang="en-NO" dirty="0"/>
              <a:t>Arrange/Act/Assert</a:t>
            </a:r>
          </a:p>
          <a:p>
            <a:endParaRPr lang="en-NO" dirty="0"/>
          </a:p>
          <a:p>
            <a:r>
              <a:rPr lang="en-NO" dirty="0">
                <a:solidFill>
                  <a:schemeClr val="accent3"/>
                </a:solidFill>
              </a:rPr>
              <a:t>Tests only show the presence of bugs, never their abscence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F99000-6D82-994D-A151-FD8263B11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0828" y="1825625"/>
            <a:ext cx="7157544" cy="4351338"/>
          </a:xfrm>
          <a:solidFill>
            <a:schemeClr val="bg2"/>
          </a:solidFill>
        </p:spPr>
        <p:txBody>
          <a:bodyPr tIns="90000" bIns="90000" anchor="ctr">
            <a:normAutofit lnSpcReduction="10000"/>
          </a:bodyPr>
          <a:lstStyle/>
          <a:p>
            <a:pPr marL="0" indent="0">
              <a:buNone/>
            </a:pPr>
            <a:r>
              <a:rPr lang="en-GB" sz="2000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@Test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public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void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testPopDecreasesSize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</a:p>
          <a:p>
            <a:pPr marL="0" indent="0">
              <a:buNone/>
            </a:pP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sz="2000" kern="150" dirty="0">
                <a:solidFill>
                  <a:schemeClr val="bg1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// Arrange</a:t>
            </a:r>
            <a:endParaRPr lang="en-NO" sz="2000" kern="150" dirty="0">
              <a:solidFill>
                <a:schemeClr val="bg1">
                  <a:lumMod val="60000"/>
                  <a:lumOff val="40000"/>
                </a:schemeClr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Stack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Integer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stack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Stack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Integer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&gt;(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10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stack.push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5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stack.push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10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</a:p>
          <a:p>
            <a:pPr marL="0" indent="0">
              <a:buNone/>
            </a:pP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stack.pop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 </a:t>
            </a:r>
            <a:r>
              <a:rPr lang="en-GB" sz="2000" kern="150" dirty="0">
                <a:solidFill>
                  <a:schemeClr val="bg1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// Act</a:t>
            </a:r>
            <a:endParaRPr lang="en-NO" sz="2000" kern="150" dirty="0">
              <a:solidFill>
                <a:schemeClr val="bg1">
                  <a:lumMod val="60000"/>
                  <a:lumOff val="40000"/>
                </a:schemeClr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assertEquals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1,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stack.size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Aft>
                <a:spcPts val="595"/>
              </a:spcAft>
              <a:buNone/>
            </a:pP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E1E33A-BB96-D04C-9677-81F0E80B2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18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94483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6FDB5-E49A-C046-80E4-4019A77FB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817" y="52545"/>
            <a:ext cx="5020465" cy="1240078"/>
          </a:xfrm>
        </p:spPr>
        <p:txBody>
          <a:bodyPr/>
          <a:lstStyle/>
          <a:p>
            <a:r>
              <a:rPr lang="en-NO" dirty="0"/>
              <a:t>Queues</a:t>
            </a:r>
          </a:p>
        </p:txBody>
      </p:sp>
      <p:pic>
        <p:nvPicPr>
          <p:cNvPr id="28" name="Content Placeholder 27">
            <a:extLst>
              <a:ext uri="{FF2B5EF4-FFF2-40B4-BE49-F238E27FC236}">
                <a16:creationId xmlns:a16="http://schemas.microsoft.com/office/drawing/2014/main" id="{5E5E7CFB-6C7E-C94E-8C0A-69DE9690234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46187"/>
          <a:stretch/>
        </p:blipFill>
        <p:spPr>
          <a:xfrm>
            <a:off x="-5084" y="7507"/>
            <a:ext cx="5158575" cy="685049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EDABB-F385-AB4A-BB73-E8F05AD2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19</a:t>
            </a:fld>
            <a:endParaRPr lang="en-NO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44BC20-EA9D-F948-8F6F-6BD6B6E4D30E}"/>
              </a:ext>
            </a:extLst>
          </p:cNvPr>
          <p:cNvSpPr/>
          <p:nvPr/>
        </p:nvSpPr>
        <p:spPr>
          <a:xfrm>
            <a:off x="6096000" y="1464073"/>
            <a:ext cx="1508760" cy="6858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Share Tech Mono" panose="020B0509050000020004" pitchFamily="49" charset="77"/>
              </a:rPr>
              <a:t>I</a:t>
            </a:r>
            <a:r>
              <a:rPr lang="en-NO" dirty="0">
                <a:latin typeface="Share Tech Mono" panose="020B0509050000020004" pitchFamily="49" charset="77"/>
              </a:rPr>
              <a:t>ncoming</a:t>
            </a:r>
          </a:p>
          <a:p>
            <a:pPr algn="ctr"/>
            <a:r>
              <a:rPr lang="en-NO" dirty="0">
                <a:latin typeface="Share Tech Mono" panose="020B0509050000020004" pitchFamily="49" charset="77"/>
              </a:rPr>
              <a:t>item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D0E99C-A9B2-D946-9EEF-BA3C85BEE539}"/>
              </a:ext>
            </a:extLst>
          </p:cNvPr>
          <p:cNvSpPr/>
          <p:nvPr/>
        </p:nvSpPr>
        <p:spPr>
          <a:xfrm>
            <a:off x="10465803" y="5670550"/>
            <a:ext cx="1508760" cy="6858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Share Tech Mono" panose="020B0509050000020004" pitchFamily="49" charset="77"/>
              </a:rPr>
              <a:t>Outgoing</a:t>
            </a:r>
            <a:endParaRPr lang="en-NO" dirty="0">
              <a:latin typeface="Share Tech Mono" panose="020B0509050000020004" pitchFamily="49" charset="77"/>
            </a:endParaRPr>
          </a:p>
          <a:p>
            <a:pPr algn="ctr"/>
            <a:r>
              <a:rPr lang="en-NO" dirty="0">
                <a:latin typeface="Share Tech Mono" panose="020B0509050000020004" pitchFamily="49" charset="77"/>
              </a:rPr>
              <a:t>item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72C7AD-0D1B-9B4E-98ED-EA1B7D84EF6E}"/>
              </a:ext>
            </a:extLst>
          </p:cNvPr>
          <p:cNvSpPr/>
          <p:nvPr/>
        </p:nvSpPr>
        <p:spPr>
          <a:xfrm>
            <a:off x="7918295" y="4473818"/>
            <a:ext cx="150876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latin typeface="Share Tech Mono" panose="020B0509050000020004" pitchFamily="49" charset="77"/>
              </a:rPr>
              <a:t>Item 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64F4F6-AF6A-9843-A1BC-CAF3D70CFE08}"/>
              </a:ext>
            </a:extLst>
          </p:cNvPr>
          <p:cNvSpPr/>
          <p:nvPr/>
        </p:nvSpPr>
        <p:spPr>
          <a:xfrm>
            <a:off x="7918295" y="3719437"/>
            <a:ext cx="150876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latin typeface="Share Tech Mono" panose="020B0509050000020004" pitchFamily="49" charset="77"/>
              </a:rPr>
              <a:t>Item 2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4427EE-1366-574E-B01E-0194CE18C0FB}"/>
              </a:ext>
            </a:extLst>
          </p:cNvPr>
          <p:cNvSpPr/>
          <p:nvPr/>
        </p:nvSpPr>
        <p:spPr>
          <a:xfrm>
            <a:off x="7918295" y="2965056"/>
            <a:ext cx="150876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latin typeface="Share Tech Mono" panose="020B0509050000020004" pitchFamily="49" charset="77"/>
              </a:rPr>
              <a:t>Item 3</a:t>
            </a:r>
            <a:endParaRPr lang="en-NO" dirty="0">
              <a:latin typeface="Share Tech Mono" panose="020B0509050000020004" pitchFamily="49" charset="77"/>
            </a:endParaRP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D5920FAD-2E1D-794F-8E15-171439D4BF7E}"/>
              </a:ext>
            </a:extLst>
          </p:cNvPr>
          <p:cNvCxnSpPr>
            <a:stCxn id="11" idx="0"/>
          </p:cNvCxnSpPr>
          <p:nvPr/>
        </p:nvCxnSpPr>
        <p:spPr>
          <a:xfrm>
            <a:off x="8672674" y="2963569"/>
            <a:ext cx="914400" cy="914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ADC23FE-C5BD-1949-B0CD-EE14F36D5370}"/>
              </a:ext>
            </a:extLst>
          </p:cNvPr>
          <p:cNvCxnSpPr>
            <a:cxnSpLocks/>
            <a:stCxn id="7" idx="3"/>
            <a:endCxn id="11" idx="0"/>
          </p:cNvCxnSpPr>
          <p:nvPr/>
        </p:nvCxnSpPr>
        <p:spPr>
          <a:xfrm>
            <a:off x="7604760" y="1806973"/>
            <a:ext cx="1067915" cy="11580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E8FFAB7-5AB6-424D-B887-924A56022481}"/>
              </a:ext>
            </a:extLst>
          </p:cNvPr>
          <p:cNvCxnSpPr>
            <a:cxnSpLocks/>
            <a:stCxn id="9" idx="2"/>
            <a:endCxn id="8" idx="1"/>
          </p:cNvCxnSpPr>
          <p:nvPr/>
        </p:nvCxnSpPr>
        <p:spPr>
          <a:xfrm>
            <a:off x="8672675" y="5159618"/>
            <a:ext cx="1793128" cy="85383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816E28E-E1C0-764C-BF4E-5EF68E6EA296}"/>
              </a:ext>
            </a:extLst>
          </p:cNvPr>
          <p:cNvCxnSpPr/>
          <p:nvPr/>
        </p:nvCxnSpPr>
        <p:spPr>
          <a:xfrm>
            <a:off x="9740590" y="2963569"/>
            <a:ext cx="0" cy="219604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0AE346B-F88A-F745-A979-A1173C4909A0}"/>
              </a:ext>
            </a:extLst>
          </p:cNvPr>
          <p:cNvSpPr txBox="1"/>
          <p:nvPr/>
        </p:nvSpPr>
        <p:spPr>
          <a:xfrm>
            <a:off x="9884436" y="3808904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length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3D2C0D-CD09-E14E-B3EB-04F50AEBD712}"/>
              </a:ext>
            </a:extLst>
          </p:cNvPr>
          <p:cNvSpPr txBox="1"/>
          <p:nvPr/>
        </p:nvSpPr>
        <p:spPr>
          <a:xfrm>
            <a:off x="6207324" y="308997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back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3FCA275-AAF2-1748-BBCE-9456237038F8}"/>
              </a:ext>
            </a:extLst>
          </p:cNvPr>
          <p:cNvCxnSpPr>
            <a:stCxn id="23" idx="3"/>
          </p:cNvCxnSpPr>
          <p:nvPr/>
        </p:nvCxnSpPr>
        <p:spPr>
          <a:xfrm>
            <a:off x="6892127" y="3274640"/>
            <a:ext cx="10261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8DDB8B3-2C15-6949-8AF4-616079FFA627}"/>
              </a:ext>
            </a:extLst>
          </p:cNvPr>
          <p:cNvSpPr txBox="1"/>
          <p:nvPr/>
        </p:nvSpPr>
        <p:spPr>
          <a:xfrm>
            <a:off x="6207324" y="4551317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front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ED4763C-46B7-EB45-AE63-20AFE5AB0732}"/>
              </a:ext>
            </a:extLst>
          </p:cNvPr>
          <p:cNvCxnSpPr>
            <a:stCxn id="26" idx="3"/>
          </p:cNvCxnSpPr>
          <p:nvPr/>
        </p:nvCxnSpPr>
        <p:spPr>
          <a:xfrm>
            <a:off x="7017161" y="4735983"/>
            <a:ext cx="9011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9960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6FDB5-E49A-C046-80E4-4019A77FB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Arithmetic Expression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EDABB-F385-AB4A-BB73-E8F05AD2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C14C21-E337-8E4E-8E7A-74E000B850FE}"/>
              </a:ext>
            </a:extLst>
          </p:cNvPr>
          <p:cNvSpPr txBox="1"/>
          <p:nvPr/>
        </p:nvSpPr>
        <p:spPr>
          <a:xfrm>
            <a:off x="752229" y="2387248"/>
            <a:ext cx="10687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3600" dirty="0">
                <a:latin typeface="Share Tech Mono" panose="020B0509050000020004" pitchFamily="49" charset="77"/>
              </a:rPr>
              <a:t>“12 + ((15 * 3) / 2) – ((1 + 4) * 3) + 2)”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9AD286-F013-6B48-A6DA-C4B6FCE133B3}"/>
              </a:ext>
            </a:extLst>
          </p:cNvPr>
          <p:cNvSpPr txBox="1"/>
          <p:nvPr/>
        </p:nvSpPr>
        <p:spPr>
          <a:xfrm>
            <a:off x="4402858" y="4217911"/>
            <a:ext cx="695094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>
                <a:latin typeface="Montserrat" pitchFamily="2" charset="77"/>
              </a:rPr>
              <a:t>—How can we possibly interpret this?</a:t>
            </a:r>
          </a:p>
          <a:p>
            <a:r>
              <a:rPr lang="en-NO" sz="2800" dirty="0">
                <a:latin typeface="Montserrat" pitchFamily="2" charset="77"/>
              </a:rPr>
              <a:t>—Using a </a:t>
            </a:r>
            <a:r>
              <a:rPr lang="en-NO" sz="2800" dirty="0">
                <a:solidFill>
                  <a:schemeClr val="accent3"/>
                </a:solidFill>
                <a:latin typeface="Montserrat" pitchFamily="2" charset="77"/>
              </a:rPr>
              <a:t>stack</a:t>
            </a:r>
            <a:r>
              <a:rPr lang="en-NO" sz="2800" dirty="0">
                <a:latin typeface="Montserrat" pitchFamily="2" charset="7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223894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F6000-F6F5-B742-8CEE-117F495AB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Queues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35700-47F4-C24F-B89D-2B47A95C7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89884" cy="4351338"/>
          </a:xfrm>
        </p:spPr>
        <p:txBody>
          <a:bodyPr anchor="ctr"/>
          <a:lstStyle/>
          <a:p>
            <a:pPr marL="457200" indent="-457200">
              <a:buFont typeface="+mj-lt"/>
              <a:buAutoNum type="arabicPeriod"/>
            </a:pPr>
            <a:r>
              <a:rPr lang="en-NO" dirty="0"/>
              <a:t>create()</a:t>
            </a:r>
          </a:p>
          <a:p>
            <a:pPr marL="457200" lvl="1" indent="0">
              <a:buNone/>
            </a:pPr>
            <a:r>
              <a:rPr lang="en-GB" dirty="0"/>
              <a:t>C</a:t>
            </a:r>
            <a:r>
              <a:rPr lang="en-NO" dirty="0"/>
              <a:t>reate a new queue</a:t>
            </a:r>
          </a:p>
          <a:p>
            <a:pPr marL="457200" indent="-457200">
              <a:buFont typeface="+mj-lt"/>
              <a:buAutoNum type="arabicPeriod"/>
            </a:pPr>
            <a:r>
              <a:rPr lang="en-NO" dirty="0"/>
              <a:t>enqueue(item)</a:t>
            </a:r>
          </a:p>
          <a:p>
            <a:pPr marL="457200" lvl="1" indent="0">
              <a:buNone/>
            </a:pPr>
            <a:r>
              <a:rPr lang="en-GB" dirty="0"/>
              <a:t>A</a:t>
            </a:r>
            <a:r>
              <a:rPr lang="en-NO" dirty="0"/>
              <a:t>dd a new item at the back of the queue</a:t>
            </a:r>
          </a:p>
          <a:p>
            <a:pPr marL="457200" indent="-457200">
              <a:buFont typeface="+mj-lt"/>
              <a:buAutoNum type="arabicPeriod"/>
            </a:pPr>
            <a:r>
              <a:rPr lang="en-NO" dirty="0"/>
              <a:t>dequeue(): item</a:t>
            </a:r>
          </a:p>
          <a:p>
            <a:pPr marL="457200" lvl="1" indent="0">
              <a:buNone/>
            </a:pPr>
            <a:r>
              <a:rPr lang="en-GB" dirty="0"/>
              <a:t>R</a:t>
            </a:r>
            <a:r>
              <a:rPr lang="en-NO" dirty="0"/>
              <a:t>emove the item in front of the queue</a:t>
            </a:r>
          </a:p>
          <a:p>
            <a:pPr marL="457200" indent="-457200">
              <a:buFont typeface="+mj-lt"/>
              <a:buAutoNum type="arabicPeriod"/>
            </a:pPr>
            <a:r>
              <a:rPr lang="en-NO" dirty="0"/>
              <a:t>size()</a:t>
            </a:r>
          </a:p>
          <a:p>
            <a:pPr marL="457200" lvl="1" indent="0">
              <a:buNone/>
            </a:pPr>
            <a:r>
              <a:rPr lang="en-GB" dirty="0"/>
              <a:t>R</a:t>
            </a:r>
            <a:r>
              <a:rPr lang="en-NO" dirty="0"/>
              <a:t>eturns the number of items in the queue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6E5CDF-ACFD-0149-B36E-2FD1A45A2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20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4C308D-6874-4644-9436-209BA41E2375}"/>
              </a:ext>
            </a:extLst>
          </p:cNvPr>
          <p:cNvSpPr/>
          <p:nvPr/>
        </p:nvSpPr>
        <p:spPr>
          <a:xfrm>
            <a:off x="6096000" y="1464073"/>
            <a:ext cx="1508760" cy="6858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Share Tech Mono" panose="020B0509050000020004" pitchFamily="49" charset="77"/>
              </a:rPr>
              <a:t>I</a:t>
            </a:r>
            <a:r>
              <a:rPr lang="en-NO" dirty="0">
                <a:latin typeface="Share Tech Mono" panose="020B0509050000020004" pitchFamily="49" charset="77"/>
              </a:rPr>
              <a:t>ncoming</a:t>
            </a:r>
          </a:p>
          <a:p>
            <a:pPr algn="ctr"/>
            <a:r>
              <a:rPr lang="en-NO" dirty="0">
                <a:latin typeface="Share Tech Mono" panose="020B0509050000020004" pitchFamily="49" charset="77"/>
              </a:rPr>
              <a:t>item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41FC53-A074-AB48-AE5A-C3BACD1B845B}"/>
              </a:ext>
            </a:extLst>
          </p:cNvPr>
          <p:cNvSpPr/>
          <p:nvPr/>
        </p:nvSpPr>
        <p:spPr>
          <a:xfrm>
            <a:off x="10465803" y="5670550"/>
            <a:ext cx="1508760" cy="6858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Share Tech Mono" panose="020B0509050000020004" pitchFamily="49" charset="77"/>
              </a:rPr>
              <a:t>Outgoing</a:t>
            </a:r>
            <a:endParaRPr lang="en-NO" dirty="0">
              <a:latin typeface="Share Tech Mono" panose="020B0509050000020004" pitchFamily="49" charset="77"/>
            </a:endParaRPr>
          </a:p>
          <a:p>
            <a:pPr algn="ctr"/>
            <a:r>
              <a:rPr lang="en-NO" dirty="0">
                <a:latin typeface="Share Tech Mono" panose="020B0509050000020004" pitchFamily="49" charset="77"/>
              </a:rPr>
              <a:t>item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E730B8-99E1-1141-92F8-5BA0DE002AEF}"/>
              </a:ext>
            </a:extLst>
          </p:cNvPr>
          <p:cNvSpPr/>
          <p:nvPr/>
        </p:nvSpPr>
        <p:spPr>
          <a:xfrm>
            <a:off x="7918295" y="4473818"/>
            <a:ext cx="150876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latin typeface="Share Tech Mono" panose="020B0509050000020004" pitchFamily="49" charset="77"/>
              </a:rPr>
              <a:t>Item 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6FA3B0-8D7B-9943-96D9-D9C6F2C43D9D}"/>
              </a:ext>
            </a:extLst>
          </p:cNvPr>
          <p:cNvSpPr/>
          <p:nvPr/>
        </p:nvSpPr>
        <p:spPr>
          <a:xfrm>
            <a:off x="7918295" y="3719437"/>
            <a:ext cx="150876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latin typeface="Share Tech Mono" panose="020B0509050000020004" pitchFamily="49" charset="77"/>
              </a:rPr>
              <a:t>Item 2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E6643B-D5F2-B449-9842-DF770A3F8EA1}"/>
              </a:ext>
            </a:extLst>
          </p:cNvPr>
          <p:cNvSpPr/>
          <p:nvPr/>
        </p:nvSpPr>
        <p:spPr>
          <a:xfrm>
            <a:off x="7918295" y="2965056"/>
            <a:ext cx="150876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latin typeface="Share Tech Mono" panose="020B0509050000020004" pitchFamily="49" charset="77"/>
              </a:rPr>
              <a:t>Item 3</a:t>
            </a:r>
            <a:endParaRPr lang="en-NO" dirty="0">
              <a:latin typeface="Share Tech Mono" panose="020B0509050000020004" pitchFamily="49" charset="77"/>
            </a:endParaRP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03999D8F-FF6A-3848-A29A-70E6DDE162F5}"/>
              </a:ext>
            </a:extLst>
          </p:cNvPr>
          <p:cNvCxnSpPr>
            <a:stCxn id="9" idx="0"/>
          </p:cNvCxnSpPr>
          <p:nvPr/>
        </p:nvCxnSpPr>
        <p:spPr>
          <a:xfrm>
            <a:off x="8672674" y="2963569"/>
            <a:ext cx="914400" cy="914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63D12FE-C5CC-6749-A7C5-C7A326839C3A}"/>
              </a:ext>
            </a:extLst>
          </p:cNvPr>
          <p:cNvCxnSpPr>
            <a:cxnSpLocks/>
            <a:stCxn id="5" idx="3"/>
            <a:endCxn id="9" idx="0"/>
          </p:cNvCxnSpPr>
          <p:nvPr/>
        </p:nvCxnSpPr>
        <p:spPr>
          <a:xfrm>
            <a:off x="7604760" y="1806973"/>
            <a:ext cx="1067915" cy="11580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651E0A8-FE62-4948-8326-BC91D2D36B66}"/>
              </a:ext>
            </a:extLst>
          </p:cNvPr>
          <p:cNvCxnSpPr>
            <a:cxnSpLocks/>
            <a:stCxn id="7" idx="2"/>
            <a:endCxn id="6" idx="1"/>
          </p:cNvCxnSpPr>
          <p:nvPr/>
        </p:nvCxnSpPr>
        <p:spPr>
          <a:xfrm>
            <a:off x="8672675" y="5159618"/>
            <a:ext cx="1793128" cy="85383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BD708B7-F285-1E4B-81C3-30D7F8D20FCA}"/>
              </a:ext>
            </a:extLst>
          </p:cNvPr>
          <p:cNvCxnSpPr/>
          <p:nvPr/>
        </p:nvCxnSpPr>
        <p:spPr>
          <a:xfrm>
            <a:off x="9740590" y="2963569"/>
            <a:ext cx="0" cy="219604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156676A-C5C5-574F-AEE5-D1460653CFB5}"/>
              </a:ext>
            </a:extLst>
          </p:cNvPr>
          <p:cNvSpPr txBox="1"/>
          <p:nvPr/>
        </p:nvSpPr>
        <p:spPr>
          <a:xfrm>
            <a:off x="9884436" y="380890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size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6F7C35-3EF2-1D4B-A4F4-3E0FCDB5E577}"/>
              </a:ext>
            </a:extLst>
          </p:cNvPr>
          <p:cNvSpPr txBox="1"/>
          <p:nvPr/>
        </p:nvSpPr>
        <p:spPr>
          <a:xfrm>
            <a:off x="6207324" y="308997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back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51901BA-E41A-C248-8AE0-F148612CECA7}"/>
              </a:ext>
            </a:extLst>
          </p:cNvPr>
          <p:cNvCxnSpPr>
            <a:stCxn id="15" idx="3"/>
          </p:cNvCxnSpPr>
          <p:nvPr/>
        </p:nvCxnSpPr>
        <p:spPr>
          <a:xfrm>
            <a:off x="6892127" y="3274640"/>
            <a:ext cx="10261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70197BC-6E0B-E44B-BDDA-977502A22F9A}"/>
              </a:ext>
            </a:extLst>
          </p:cNvPr>
          <p:cNvSpPr txBox="1"/>
          <p:nvPr/>
        </p:nvSpPr>
        <p:spPr>
          <a:xfrm>
            <a:off x="6207324" y="4551317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front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971FA29-DC88-D445-B12F-A34135A557F2}"/>
              </a:ext>
            </a:extLst>
          </p:cNvPr>
          <p:cNvCxnSpPr>
            <a:stCxn id="17" idx="3"/>
          </p:cNvCxnSpPr>
          <p:nvPr/>
        </p:nvCxnSpPr>
        <p:spPr>
          <a:xfrm>
            <a:off x="7017161" y="4735983"/>
            <a:ext cx="9011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673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67645-5E22-FB48-998E-DAC63F35E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H</a:t>
            </a:r>
            <a:r>
              <a:rPr lang="en-GB" dirty="0"/>
              <a:t>o</a:t>
            </a:r>
            <a:r>
              <a:rPr lang="en-NO" dirty="0"/>
              <a:t>w would you implement a queue?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1BE5A2-1DF8-C347-9C35-90AA91CFE9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 dirty="0"/>
              <a:t>Linked list or Array?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BBB52-87F7-7B40-BE93-185E712FD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21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6638305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F398746-B33A-2E46-9069-CD9418969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Recap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FBEB05A-FBAC-CB44-9CC3-18E5AAF8D1F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NO" dirty="0"/>
              <a:t>Abstract Data Types</a:t>
            </a:r>
          </a:p>
          <a:p>
            <a:pPr lvl="1"/>
            <a:r>
              <a:rPr lang="en-NO" dirty="0"/>
              <a:t>Specification vs. implementation</a:t>
            </a:r>
          </a:p>
          <a:p>
            <a:pPr lvl="1"/>
            <a:r>
              <a:rPr lang="en-NO" dirty="0"/>
              <a:t>Domains + operations + axioms</a:t>
            </a:r>
          </a:p>
          <a:p>
            <a:pPr lvl="1"/>
            <a:endParaRPr lang="en-NO" dirty="0"/>
          </a:p>
          <a:p>
            <a:r>
              <a:rPr lang="en-NO" dirty="0"/>
              <a:t>Many</a:t>
            </a:r>
          </a:p>
          <a:p>
            <a:pPr lvl="1"/>
            <a:r>
              <a:rPr lang="en-GB" dirty="0"/>
              <a:t>S</a:t>
            </a:r>
            <a:r>
              <a:rPr lang="en-NO" dirty="0"/>
              <a:t>tacks, queues, lists, interval, numbers, wallet, etc.</a:t>
            </a:r>
          </a:p>
          <a:p>
            <a:pPr lvl="1"/>
            <a:endParaRPr lang="en-NO" dirty="0"/>
          </a:p>
          <a:p>
            <a:r>
              <a:rPr lang="en-NO" dirty="0"/>
              <a:t>Correctness!</a:t>
            </a:r>
          </a:p>
          <a:p>
            <a:endParaRPr lang="en-NO" dirty="0"/>
          </a:p>
          <a:p>
            <a:r>
              <a:rPr lang="en-NO" dirty="0"/>
              <a:t>Foundation for OOP</a:t>
            </a:r>
          </a:p>
          <a:p>
            <a:pPr lvl="1"/>
            <a:endParaRPr lang="en-NO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FD270BD-FE08-8C45-8D2C-E69CF520DD6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NO" dirty="0"/>
              <a:t>Stacks</a:t>
            </a:r>
          </a:p>
          <a:p>
            <a:pPr lvl="1"/>
            <a:r>
              <a:rPr lang="en-NO" dirty="0"/>
              <a:t>LIFO</a:t>
            </a:r>
          </a:p>
          <a:p>
            <a:pPr lvl="2"/>
            <a:r>
              <a:rPr lang="en-NO" dirty="0"/>
              <a:t>Last in, first out</a:t>
            </a:r>
          </a:p>
          <a:p>
            <a:pPr lvl="1"/>
            <a:endParaRPr lang="en-NO" dirty="0"/>
          </a:p>
          <a:p>
            <a:r>
              <a:rPr lang="en-NO" dirty="0"/>
              <a:t>Queues</a:t>
            </a:r>
          </a:p>
          <a:p>
            <a:pPr lvl="1"/>
            <a:r>
              <a:rPr lang="en-NO" dirty="0"/>
              <a:t>FIFO</a:t>
            </a:r>
          </a:p>
          <a:p>
            <a:pPr lvl="2"/>
            <a:r>
              <a:rPr lang="en-NO" dirty="0"/>
              <a:t>First in, first out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ABB36-BD10-7448-B950-558982F4F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22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0110624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9677-58FC-D646-B37F-BD25779F5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Suggested Readings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5F15B8-B324-5D44-9055-85DD7CE97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23</a:t>
            </a:fld>
            <a:endParaRPr lang="en-NO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F953620-BA8A-904A-89BA-A43FBAAD1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116" y="1683553"/>
            <a:ext cx="2298695" cy="3134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7739EC-11DE-0F44-83B3-57CAC924404D}"/>
              </a:ext>
            </a:extLst>
          </p:cNvPr>
          <p:cNvSpPr txBox="1"/>
          <p:nvPr/>
        </p:nvSpPr>
        <p:spPr>
          <a:xfrm>
            <a:off x="7067116" y="4879022"/>
            <a:ext cx="31373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B. Meyer. </a:t>
            </a:r>
            <a:r>
              <a:rPr lang="en-NO" b="1" dirty="0">
                <a:solidFill>
                  <a:schemeClr val="accent3"/>
                </a:solidFill>
                <a:latin typeface="Montserrat" pitchFamily="2" charset="77"/>
              </a:rPr>
              <a:t>Abstract Data Types (Chap 6)</a:t>
            </a:r>
            <a:r>
              <a:rPr lang="en-NO" b="1" dirty="0">
                <a:latin typeface="Montserrat" pitchFamily="2" charset="77"/>
              </a:rPr>
              <a:t> </a:t>
            </a:r>
            <a:r>
              <a:rPr lang="en-NO" dirty="0">
                <a:latin typeface="Montserrat" pitchFamily="2" charset="77"/>
              </a:rPr>
              <a:t>in “Object-oriented software construction”. </a:t>
            </a:r>
            <a:r>
              <a:rPr lang="en-GB" dirty="0">
                <a:latin typeface="Montserrat" pitchFamily="2" charset="77"/>
              </a:rPr>
              <a:t>P</a:t>
            </a:r>
            <a:r>
              <a:rPr lang="en-NO" dirty="0">
                <a:latin typeface="Montserrat" pitchFamily="2" charset="77"/>
              </a:rPr>
              <a:t>rentice Hall. 1997</a:t>
            </a:r>
          </a:p>
        </p:txBody>
      </p:sp>
      <p:pic>
        <p:nvPicPr>
          <p:cNvPr id="1030" name="Picture 6" descr="Data Structures and Algorithms in Java : Michael T. Goodrich : 9780470398807">
            <a:extLst>
              <a:ext uri="{FF2B5EF4-FFF2-40B4-BE49-F238E27FC236}">
                <a16:creationId xmlns:a16="http://schemas.microsoft.com/office/drawing/2014/main" id="{2A1CF770-089A-424C-A2C2-EDF1B749D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559" y="1719987"/>
            <a:ext cx="2298695" cy="2712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1EFB0B0-A124-2B40-8404-6098F3DAE704}"/>
              </a:ext>
            </a:extLst>
          </p:cNvPr>
          <p:cNvSpPr txBox="1"/>
          <p:nvPr/>
        </p:nvSpPr>
        <p:spPr>
          <a:xfrm>
            <a:off x="838200" y="4602024"/>
            <a:ext cx="31373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atin typeface="Montserrat" pitchFamily="2" charset="77"/>
              </a:rPr>
              <a:t>M. T. Goodrich, R </a:t>
            </a:r>
            <a:r>
              <a:rPr lang="nb-NO" dirty="0" err="1">
                <a:latin typeface="Montserrat" pitchFamily="2" charset="77"/>
              </a:rPr>
              <a:t>Tamassia</a:t>
            </a:r>
            <a:r>
              <a:rPr lang="nb-NO" dirty="0">
                <a:latin typeface="Montserrat" pitchFamily="2" charset="77"/>
              </a:rPr>
              <a:t>. </a:t>
            </a:r>
            <a:r>
              <a:rPr lang="nb-NO" b="1" dirty="0" err="1">
                <a:solidFill>
                  <a:schemeClr val="accent3"/>
                </a:solidFill>
                <a:latin typeface="Montserrat" pitchFamily="2" charset="77"/>
              </a:rPr>
              <a:t>Stacks</a:t>
            </a:r>
            <a:r>
              <a:rPr lang="nb-NO" b="1" dirty="0">
                <a:solidFill>
                  <a:schemeClr val="accent3"/>
                </a:solidFill>
                <a:latin typeface="Montserrat" pitchFamily="2" charset="77"/>
              </a:rPr>
              <a:t> and Queues</a:t>
            </a:r>
            <a:r>
              <a:rPr lang="nb-NO" dirty="0">
                <a:latin typeface="Montserrat" pitchFamily="2" charset="77"/>
              </a:rPr>
              <a:t> </a:t>
            </a:r>
            <a:r>
              <a:rPr lang="nb-NO" b="1" dirty="0">
                <a:solidFill>
                  <a:schemeClr val="accent3"/>
                </a:solidFill>
                <a:latin typeface="Montserrat" pitchFamily="2" charset="77"/>
              </a:rPr>
              <a:t>(</a:t>
            </a:r>
            <a:r>
              <a:rPr lang="nb-NO" b="1" dirty="0" err="1">
                <a:solidFill>
                  <a:schemeClr val="accent3"/>
                </a:solidFill>
                <a:latin typeface="Montserrat" pitchFamily="2" charset="77"/>
              </a:rPr>
              <a:t>Chap</a:t>
            </a:r>
            <a:r>
              <a:rPr lang="nb-NO" b="1" dirty="0">
                <a:solidFill>
                  <a:schemeClr val="accent3"/>
                </a:solidFill>
                <a:latin typeface="Montserrat" pitchFamily="2" charset="77"/>
              </a:rPr>
              <a:t>. 5) </a:t>
            </a:r>
            <a:r>
              <a:rPr lang="nb-NO" dirty="0">
                <a:latin typeface="Montserrat" pitchFamily="2" charset="77"/>
              </a:rPr>
              <a:t>in Data </a:t>
            </a:r>
            <a:r>
              <a:rPr lang="nb-NO" dirty="0" err="1">
                <a:latin typeface="Montserrat" pitchFamily="2" charset="77"/>
              </a:rPr>
              <a:t>Structures</a:t>
            </a:r>
            <a:r>
              <a:rPr lang="nb-NO" dirty="0">
                <a:latin typeface="Montserrat" pitchFamily="2" charset="77"/>
              </a:rPr>
              <a:t> and </a:t>
            </a:r>
            <a:r>
              <a:rPr lang="nb-NO" dirty="0" err="1">
                <a:latin typeface="Montserrat" pitchFamily="2" charset="77"/>
              </a:rPr>
              <a:t>Algorithms</a:t>
            </a:r>
            <a:r>
              <a:rPr lang="nb-NO" dirty="0">
                <a:latin typeface="Montserrat" pitchFamily="2" charset="77"/>
              </a:rPr>
              <a:t> in Java. 5th ed. Wiley. 2011</a:t>
            </a:r>
            <a:endParaRPr lang="en-NO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030634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4AC-C83D-0445-9FCC-BD447C19A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Questions, Comments, or Ideas?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EFCF9-DB2F-7345-9777-ABACDCD98E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7EF38-E118-6845-BE3F-C60F1F091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BFA8DF-4824-E04A-B05E-338E838749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NO" dirty="0"/>
              <a:t>franck.chauvel@gmail.com</a:t>
            </a:r>
          </a:p>
        </p:txBody>
      </p:sp>
    </p:spTree>
    <p:extLst>
      <p:ext uri="{BB962C8B-B14F-4D97-AF65-F5344CB8AC3E}">
        <p14:creationId xmlns:p14="http://schemas.microsoft.com/office/powerpoint/2010/main" val="889810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E1C2-564D-484B-823F-CF0E18F5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DAD51-7B27-8948-9CAC-C66C5FA85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O" dirty="0"/>
              <a:t>Stacks</a:t>
            </a:r>
          </a:p>
          <a:p>
            <a:r>
              <a:rPr lang="en-NO" dirty="0"/>
              <a:t>Abstract Data Types</a:t>
            </a:r>
          </a:p>
          <a:p>
            <a:pPr lvl="1"/>
            <a:r>
              <a:rPr lang="en-NO" dirty="0"/>
              <a:t>Correctness</a:t>
            </a:r>
          </a:p>
          <a:p>
            <a:pPr lvl="1"/>
            <a:r>
              <a:rPr lang="en-NO" dirty="0"/>
              <a:t>Design by contract</a:t>
            </a:r>
          </a:p>
          <a:p>
            <a:r>
              <a:rPr lang="en-NO" dirty="0"/>
              <a:t>Queues</a:t>
            </a:r>
          </a:p>
          <a:p>
            <a:r>
              <a:rPr lang="en-NO" dirty="0"/>
              <a:t>Recap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21BB4-977C-324F-81C6-2BA59100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3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485800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6FDB5-E49A-C046-80E4-4019A77FB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7794" y="153050"/>
            <a:ext cx="5020465" cy="1240078"/>
          </a:xfrm>
        </p:spPr>
        <p:txBody>
          <a:bodyPr/>
          <a:lstStyle/>
          <a:p>
            <a:r>
              <a:rPr lang="en-NO" dirty="0"/>
              <a:t>Stacks</a:t>
            </a:r>
          </a:p>
        </p:txBody>
      </p:sp>
      <p:pic>
        <p:nvPicPr>
          <p:cNvPr id="28" name="Content Placeholder 27" descr="A picture containing stack, old, stacked, gear&#10;&#10;Description automatically generated">
            <a:extLst>
              <a:ext uri="{FF2B5EF4-FFF2-40B4-BE49-F238E27FC236}">
                <a16:creationId xmlns:a16="http://schemas.microsoft.com/office/drawing/2014/main" id="{5E5E7CFB-6C7E-C94E-8C0A-69DE9690234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5082" y="0"/>
            <a:ext cx="4564853" cy="685799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EDABB-F385-AB4A-BB73-E8F05AD2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4</a:t>
            </a:fld>
            <a:endParaRPr lang="en-NO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44BC20-EA9D-F948-8F6F-6BD6B6E4D30E}"/>
              </a:ext>
            </a:extLst>
          </p:cNvPr>
          <p:cNvSpPr/>
          <p:nvPr/>
        </p:nvSpPr>
        <p:spPr>
          <a:xfrm>
            <a:off x="6069266" y="1920397"/>
            <a:ext cx="1508760" cy="6858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Share Tech Mono" panose="020B0509050000020004" pitchFamily="49" charset="77"/>
              </a:rPr>
              <a:t>I</a:t>
            </a:r>
            <a:r>
              <a:rPr lang="en-NO" dirty="0">
                <a:latin typeface="Share Tech Mono" panose="020B0509050000020004" pitchFamily="49" charset="77"/>
              </a:rPr>
              <a:t>ncoming</a:t>
            </a:r>
          </a:p>
          <a:p>
            <a:pPr algn="ctr"/>
            <a:r>
              <a:rPr lang="en-NO" dirty="0">
                <a:latin typeface="Share Tech Mono" panose="020B0509050000020004" pitchFamily="49" charset="77"/>
              </a:rPr>
              <a:t>item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D0E99C-A9B2-D946-9EEF-BA3C85BEE539}"/>
              </a:ext>
            </a:extLst>
          </p:cNvPr>
          <p:cNvSpPr/>
          <p:nvPr/>
        </p:nvSpPr>
        <p:spPr>
          <a:xfrm>
            <a:off x="9713856" y="1921884"/>
            <a:ext cx="1508760" cy="6858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Share Tech Mono" panose="020B0509050000020004" pitchFamily="49" charset="77"/>
              </a:rPr>
              <a:t>Outgoing</a:t>
            </a:r>
            <a:endParaRPr lang="en-NO" dirty="0">
              <a:latin typeface="Share Tech Mono" panose="020B0509050000020004" pitchFamily="49" charset="77"/>
            </a:endParaRPr>
          </a:p>
          <a:p>
            <a:pPr algn="ctr"/>
            <a:r>
              <a:rPr lang="en-NO" dirty="0">
                <a:latin typeface="Share Tech Mono" panose="020B0509050000020004" pitchFamily="49" charset="77"/>
              </a:rPr>
              <a:t>item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72C7AD-0D1B-9B4E-98ED-EA1B7D84EF6E}"/>
              </a:ext>
            </a:extLst>
          </p:cNvPr>
          <p:cNvSpPr/>
          <p:nvPr/>
        </p:nvSpPr>
        <p:spPr>
          <a:xfrm>
            <a:off x="7891561" y="4930142"/>
            <a:ext cx="150876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latin typeface="Share Tech Mono" panose="020B0509050000020004" pitchFamily="49" charset="77"/>
              </a:rPr>
              <a:t>Item 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64F4F6-AF6A-9843-A1BC-CAF3D70CFE08}"/>
              </a:ext>
            </a:extLst>
          </p:cNvPr>
          <p:cNvSpPr/>
          <p:nvPr/>
        </p:nvSpPr>
        <p:spPr>
          <a:xfrm>
            <a:off x="7891561" y="4175761"/>
            <a:ext cx="150876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latin typeface="Share Tech Mono" panose="020B0509050000020004" pitchFamily="49" charset="77"/>
              </a:rPr>
              <a:t>Item 2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4427EE-1366-574E-B01E-0194CE18C0FB}"/>
              </a:ext>
            </a:extLst>
          </p:cNvPr>
          <p:cNvSpPr/>
          <p:nvPr/>
        </p:nvSpPr>
        <p:spPr>
          <a:xfrm>
            <a:off x="7891561" y="3421380"/>
            <a:ext cx="150876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latin typeface="Share Tech Mono" panose="020B0509050000020004" pitchFamily="49" charset="77"/>
              </a:rPr>
              <a:t>Item 3</a:t>
            </a:r>
            <a:endParaRPr lang="en-NO" dirty="0">
              <a:latin typeface="Share Tech Mono" panose="020B0509050000020004" pitchFamily="49" charset="77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6C0D81D-D02E-C044-9E6C-05FE6F6357FF}"/>
              </a:ext>
            </a:extLst>
          </p:cNvPr>
          <p:cNvCxnSpPr/>
          <p:nvPr/>
        </p:nvCxnSpPr>
        <p:spPr>
          <a:xfrm>
            <a:off x="6180591" y="5737152"/>
            <a:ext cx="4930698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88FDA69-C8C6-BA48-BAF8-E745D4463925}"/>
              </a:ext>
            </a:extLst>
          </p:cNvPr>
          <p:cNvSpPr txBox="1"/>
          <p:nvPr/>
        </p:nvSpPr>
        <p:spPr>
          <a:xfrm>
            <a:off x="8138430" y="5737152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bottom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D5920FAD-2E1D-794F-8E15-171439D4BF7E}"/>
              </a:ext>
            </a:extLst>
          </p:cNvPr>
          <p:cNvCxnSpPr>
            <a:stCxn id="11" idx="0"/>
          </p:cNvCxnSpPr>
          <p:nvPr/>
        </p:nvCxnSpPr>
        <p:spPr>
          <a:xfrm>
            <a:off x="8645940" y="3419893"/>
            <a:ext cx="914400" cy="914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ADC23FE-C5BD-1949-B0CD-EE14F36D5370}"/>
              </a:ext>
            </a:extLst>
          </p:cNvPr>
          <p:cNvCxnSpPr>
            <a:cxnSpLocks/>
            <a:stCxn id="7" idx="3"/>
            <a:endCxn id="11" idx="0"/>
          </p:cNvCxnSpPr>
          <p:nvPr/>
        </p:nvCxnSpPr>
        <p:spPr>
          <a:xfrm>
            <a:off x="7578026" y="2263297"/>
            <a:ext cx="1067915" cy="11580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E8FFAB7-5AB6-424D-B887-924A56022481}"/>
              </a:ext>
            </a:extLst>
          </p:cNvPr>
          <p:cNvCxnSpPr>
            <a:stCxn id="11" idx="0"/>
            <a:endCxn id="8" idx="1"/>
          </p:cNvCxnSpPr>
          <p:nvPr/>
        </p:nvCxnSpPr>
        <p:spPr>
          <a:xfrm flipV="1">
            <a:off x="8645941" y="2264784"/>
            <a:ext cx="1067915" cy="115659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816E28E-E1C0-764C-BF4E-5EF68E6EA296}"/>
              </a:ext>
            </a:extLst>
          </p:cNvPr>
          <p:cNvCxnSpPr/>
          <p:nvPr/>
        </p:nvCxnSpPr>
        <p:spPr>
          <a:xfrm>
            <a:off x="9713856" y="3419893"/>
            <a:ext cx="0" cy="219604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0AE346B-F88A-F745-A979-A1173C4909A0}"/>
              </a:ext>
            </a:extLst>
          </p:cNvPr>
          <p:cNvSpPr txBox="1"/>
          <p:nvPr/>
        </p:nvSpPr>
        <p:spPr>
          <a:xfrm>
            <a:off x="9857702" y="4265228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length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BC723B1-9E74-7E48-85E3-EA9E88B8826A}"/>
              </a:ext>
            </a:extLst>
          </p:cNvPr>
          <p:cNvSpPr txBox="1"/>
          <p:nvPr/>
        </p:nvSpPr>
        <p:spPr>
          <a:xfrm>
            <a:off x="6180591" y="3579614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top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86EB7FB-D351-8043-AE92-FE54B4C58B2A}"/>
              </a:ext>
            </a:extLst>
          </p:cNvPr>
          <p:cNvCxnSpPr>
            <a:stCxn id="32" idx="3"/>
            <a:endCxn id="11" idx="1"/>
          </p:cNvCxnSpPr>
          <p:nvPr/>
        </p:nvCxnSpPr>
        <p:spPr>
          <a:xfrm>
            <a:off x="6740360" y="3764280"/>
            <a:ext cx="11512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403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5867A-6646-6547-AB98-6E1553B4A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Stacks’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F005D-14BE-3148-8862-D8CE5DCF05B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create()</a:t>
            </a:r>
          </a:p>
          <a:p>
            <a:r>
              <a:rPr lang="en-GB" dirty="0"/>
              <a:t>p</a:t>
            </a:r>
            <a:r>
              <a:rPr lang="en-NO" dirty="0"/>
              <a:t>ush(item)</a:t>
            </a:r>
          </a:p>
          <a:p>
            <a:r>
              <a:rPr lang="en-NO" dirty="0"/>
              <a:t>pop()</a:t>
            </a:r>
          </a:p>
          <a:p>
            <a:r>
              <a:rPr lang="en-NO" dirty="0"/>
              <a:t>top(): Item</a:t>
            </a:r>
          </a:p>
          <a:p>
            <a:r>
              <a:rPr lang="en-NO" dirty="0"/>
              <a:t>size()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4572E4-D83B-A343-97E1-8D8F3D98811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2419A-66CB-DD4F-9BEC-C8B237251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5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974774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67645-5E22-FB48-998E-DAC63F35E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H</a:t>
            </a:r>
            <a:r>
              <a:rPr lang="en-GB" dirty="0"/>
              <a:t>o</a:t>
            </a:r>
            <a:r>
              <a:rPr lang="en-NO" dirty="0"/>
              <a:t>w would you implement a Stack?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1BE5A2-1DF8-C347-9C35-90AA91CFE9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 dirty="0"/>
              <a:t>Linked list or Array?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BBB52-87F7-7B40-BE93-185E712FD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6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239991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4CD7C-EBAD-8741-94EB-F5F827B40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With an Array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0D6E91-EDF0-0A4E-8AE0-BCBE4EBCA11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 anchor="ctr"/>
              <a:lstStyle/>
              <a:p>
                <a:pPr marL="0" indent="0">
                  <a:buNone/>
                </a:pPr>
                <a:r>
                  <a:rPr lang="en-GB" dirty="0"/>
                  <a:t>Avoid shifting the array</a:t>
                </a:r>
              </a:p>
              <a:p>
                <a:pPr>
                  <a:buFontTx/>
                  <a:buChar char="-"/>
                </a:pPr>
                <a:r>
                  <a:rPr lang="en-GB" dirty="0"/>
                  <a:t>push =&gt; insert at the end</a:t>
                </a:r>
              </a:p>
              <a:p>
                <a:pPr lvl="1">
                  <a:buFontTx/>
                  <a:buChar char="-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(1)</m:t>
                    </m:r>
                  </m:oMath>
                </a14:m>
                <a:endParaRPr lang="en-GB" dirty="0"/>
              </a:p>
              <a:p>
                <a:pPr>
                  <a:buFontTx/>
                  <a:buChar char="-"/>
                </a:pPr>
                <a:r>
                  <a:rPr lang="en-GB" dirty="0"/>
                  <a:t>pop =&gt; remove at the end</a:t>
                </a:r>
              </a:p>
              <a:p>
                <a:pPr lvl="1">
                  <a:buFontTx/>
                  <a:buChar char="-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(1)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0D6E91-EDF0-0A4E-8AE0-BCBE4EBCA1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956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6CA35E-EBD7-BB4B-BAC0-EAB1AA488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7</a:t>
            </a:fld>
            <a:endParaRPr lang="en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B7695D-AF32-2046-A7D5-DD2824AF7CC0}"/>
              </a:ext>
            </a:extLst>
          </p:cNvPr>
          <p:cNvSpPr/>
          <p:nvPr/>
        </p:nvSpPr>
        <p:spPr>
          <a:xfrm>
            <a:off x="7835637" y="2352134"/>
            <a:ext cx="1040524" cy="394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Item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A403CD-C47D-AB4B-B6A7-02B4F9738AC9}"/>
              </a:ext>
            </a:extLst>
          </p:cNvPr>
          <p:cNvSpPr/>
          <p:nvPr/>
        </p:nvSpPr>
        <p:spPr>
          <a:xfrm>
            <a:off x="7835637" y="2837108"/>
            <a:ext cx="1040524" cy="394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Item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8CE5B6-14C7-D24F-B4FC-68CFF0755D33}"/>
              </a:ext>
            </a:extLst>
          </p:cNvPr>
          <p:cNvSpPr/>
          <p:nvPr/>
        </p:nvSpPr>
        <p:spPr>
          <a:xfrm>
            <a:off x="7835637" y="3322082"/>
            <a:ext cx="1040524" cy="394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Item 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164FA5-4B5C-C249-9E41-3FE7FD5A429D}"/>
              </a:ext>
            </a:extLst>
          </p:cNvPr>
          <p:cNvSpPr/>
          <p:nvPr/>
        </p:nvSpPr>
        <p:spPr>
          <a:xfrm>
            <a:off x="7835637" y="3807056"/>
            <a:ext cx="1040524" cy="3941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Share Tech Mono" panose="020B0509050000020004" pitchFamily="49" charset="77"/>
              </a:rPr>
              <a:t>R</a:t>
            </a:r>
            <a:r>
              <a:rPr lang="en-NO" dirty="0">
                <a:latin typeface="Share Tech Mono" panose="020B0509050000020004" pitchFamily="49" charset="77"/>
              </a:rPr>
              <a:t>es.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A3DDA0-8BEB-1F41-9772-B843613AF721}"/>
              </a:ext>
            </a:extLst>
          </p:cNvPr>
          <p:cNvSpPr/>
          <p:nvPr/>
        </p:nvSpPr>
        <p:spPr>
          <a:xfrm>
            <a:off x="7835637" y="4292030"/>
            <a:ext cx="1040524" cy="3941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Share Tech Mono" panose="020B0509050000020004" pitchFamily="49" charset="77"/>
              </a:rPr>
              <a:t>R</a:t>
            </a:r>
            <a:r>
              <a:rPr lang="en-NO" dirty="0">
                <a:latin typeface="Share Tech Mono" panose="020B0509050000020004" pitchFamily="49" charset="77"/>
              </a:rPr>
              <a:t>es.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9D687-E3DA-F849-87A3-2AC9CC65783E}"/>
              </a:ext>
            </a:extLst>
          </p:cNvPr>
          <p:cNvSpPr/>
          <p:nvPr/>
        </p:nvSpPr>
        <p:spPr>
          <a:xfrm>
            <a:off x="7835637" y="1867160"/>
            <a:ext cx="1040524" cy="3941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???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D4BD49-437D-F540-887C-953D21474CFA}"/>
              </a:ext>
            </a:extLst>
          </p:cNvPr>
          <p:cNvSpPr/>
          <p:nvPr/>
        </p:nvSpPr>
        <p:spPr>
          <a:xfrm>
            <a:off x="7835637" y="4777004"/>
            <a:ext cx="1040524" cy="3941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Share Tech Mono" panose="020B0509050000020004" pitchFamily="49" charset="77"/>
              </a:rPr>
              <a:t>R</a:t>
            </a:r>
            <a:r>
              <a:rPr lang="en-NO" dirty="0">
                <a:latin typeface="Share Tech Mono" panose="020B0509050000020004" pitchFamily="49" charset="77"/>
              </a:rPr>
              <a:t>es.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E1BF3E-29D3-C943-893A-E7BFC8F3B14A}"/>
              </a:ext>
            </a:extLst>
          </p:cNvPr>
          <p:cNvSpPr/>
          <p:nvPr/>
        </p:nvSpPr>
        <p:spPr>
          <a:xfrm>
            <a:off x="7835637" y="5261978"/>
            <a:ext cx="1040524" cy="3941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???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5D9FBD-47D8-F344-9FBA-E7AF6514622A}"/>
              </a:ext>
            </a:extLst>
          </p:cNvPr>
          <p:cNvSpPr txBox="1"/>
          <p:nvPr/>
        </p:nvSpPr>
        <p:spPr>
          <a:xfrm rot="16200000">
            <a:off x="6515208" y="2295946"/>
            <a:ext cx="1309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addresses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D4F4523-4C2A-7E4A-AC14-78E69724170E}"/>
              </a:ext>
            </a:extLst>
          </p:cNvPr>
          <p:cNvCxnSpPr>
            <a:cxnSpLocks/>
          </p:cNvCxnSpPr>
          <p:nvPr/>
        </p:nvCxnSpPr>
        <p:spPr>
          <a:xfrm>
            <a:off x="7528386" y="1867160"/>
            <a:ext cx="0" cy="3788956"/>
          </a:xfrm>
          <a:prstGeom prst="straightConnector1">
            <a:avLst/>
          </a:prstGeom>
          <a:ln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FE2210A-9451-CC44-B368-47BAA4E61827}"/>
              </a:ext>
            </a:extLst>
          </p:cNvPr>
          <p:cNvSpPr txBox="1"/>
          <p:nvPr/>
        </p:nvSpPr>
        <p:spPr>
          <a:xfrm>
            <a:off x="10031531" y="233002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Share Tech Mono" panose="020B0509050000020004" pitchFamily="49" charset="77"/>
              </a:rPr>
              <a:t>b</a:t>
            </a:r>
            <a:r>
              <a:rPr lang="en-NO" dirty="0">
                <a:latin typeface="Share Tech Mono" panose="020B0509050000020004" pitchFamily="49" charset="77"/>
              </a:rPr>
              <a:t>ase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9B71D4E-E960-234A-9BD5-AB6D1C6EAAA3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8876161" y="2549203"/>
            <a:ext cx="11412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B54A2BE-9D84-944A-B466-D77A3DAFA97B}"/>
              </a:ext>
            </a:extLst>
          </p:cNvPr>
          <p:cNvSpPr txBox="1"/>
          <p:nvPr/>
        </p:nvSpPr>
        <p:spPr>
          <a:xfrm>
            <a:off x="9991800" y="3334484"/>
            <a:ext cx="1709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top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ABFB1D1-9E1A-3143-94FB-62534A7C5858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8876161" y="3519151"/>
            <a:ext cx="1141244" cy="124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B0F6935-F4E0-D049-BF07-8FDAB1FE85E1}"/>
              </a:ext>
            </a:extLst>
          </p:cNvPr>
          <p:cNvCxnSpPr/>
          <p:nvPr/>
        </p:nvCxnSpPr>
        <p:spPr>
          <a:xfrm>
            <a:off x="9622398" y="2549203"/>
            <a:ext cx="0" cy="98235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57DE2D5-A400-294F-8440-E2371D9984D7}"/>
              </a:ext>
            </a:extLst>
          </p:cNvPr>
          <p:cNvSpPr txBox="1"/>
          <p:nvPr/>
        </p:nvSpPr>
        <p:spPr>
          <a:xfrm>
            <a:off x="9644678" y="2849511"/>
            <a:ext cx="1709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size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CD44D74-6DFE-3345-8561-C483995F3C19}"/>
              </a:ext>
            </a:extLst>
          </p:cNvPr>
          <p:cNvCxnSpPr>
            <a:cxnSpLocks/>
          </p:cNvCxnSpPr>
          <p:nvPr/>
        </p:nvCxnSpPr>
        <p:spPr>
          <a:xfrm>
            <a:off x="9207239" y="2536800"/>
            <a:ext cx="0" cy="2634342"/>
          </a:xfrm>
          <a:prstGeom prst="straightConnector1">
            <a:avLst/>
          </a:prstGeom>
          <a:ln>
            <a:solidFill>
              <a:schemeClr val="bg1">
                <a:lumMod val="60000"/>
                <a:lumOff val="40000"/>
              </a:schemeClr>
            </a:solidFill>
            <a:prstDash val="dash"/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DCF6D29-25A2-AF4A-965D-A4B3F0832C6E}"/>
              </a:ext>
            </a:extLst>
          </p:cNvPr>
          <p:cNvSpPr txBox="1"/>
          <p:nvPr/>
        </p:nvSpPr>
        <p:spPr>
          <a:xfrm>
            <a:off x="9323114" y="4286229"/>
            <a:ext cx="1709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i="1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capacity</a:t>
            </a:r>
          </a:p>
        </p:txBody>
      </p:sp>
    </p:spTree>
    <p:extLst>
      <p:ext uri="{BB962C8B-B14F-4D97-AF65-F5344CB8AC3E}">
        <p14:creationId xmlns:p14="http://schemas.microsoft.com/office/powerpoint/2010/main" val="2154014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3FAF5-FDA0-4D45-B88E-7CD29EA58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With a Linked List?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BAF9B-B602-5449-A205-949F8DC480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NO" dirty="0"/>
              <a:t>No need for a pointer to “last”.</a:t>
            </a:r>
          </a:p>
          <a:p>
            <a:r>
              <a:rPr lang="en-GB" dirty="0"/>
              <a:t>P</a:t>
            </a:r>
            <a:r>
              <a:rPr lang="en-NO" dirty="0"/>
              <a:t>ush =&gt; insert in front</a:t>
            </a:r>
          </a:p>
          <a:p>
            <a:r>
              <a:rPr lang="en-NO" dirty="0"/>
              <a:t>Pop =&gt; remove in front</a:t>
            </a:r>
          </a:p>
          <a:p>
            <a:r>
              <a:rPr lang="en-GB" dirty="0"/>
              <a:t>S</a:t>
            </a:r>
            <a:r>
              <a:rPr lang="en-NO" dirty="0"/>
              <a:t>ize must be stored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F849D4-20E0-CC41-8CE3-E75C8479A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8</a:t>
            </a:fld>
            <a:endParaRPr lang="en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F75FD1-7AD2-AE43-8B6B-25A902BC9E30}"/>
              </a:ext>
            </a:extLst>
          </p:cNvPr>
          <p:cNvSpPr/>
          <p:nvPr/>
        </p:nvSpPr>
        <p:spPr>
          <a:xfrm>
            <a:off x="9364718" y="2202367"/>
            <a:ext cx="1040524" cy="394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top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DA4954-110C-F64A-885B-2B0696E61F61}"/>
              </a:ext>
            </a:extLst>
          </p:cNvPr>
          <p:cNvSpPr/>
          <p:nvPr/>
        </p:nvSpPr>
        <p:spPr>
          <a:xfrm>
            <a:off x="9364718" y="2596505"/>
            <a:ext cx="1040524" cy="394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Share Tech Mono" panose="020B0509050000020004" pitchFamily="49" charset="77"/>
              </a:rPr>
              <a:t>Size:</a:t>
            </a:r>
            <a:r>
              <a:rPr lang="en-NO" dirty="0"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A360C0-1BF6-4046-ABA4-AF26AE771402}"/>
              </a:ext>
            </a:extLst>
          </p:cNvPr>
          <p:cNvSpPr/>
          <p:nvPr/>
        </p:nvSpPr>
        <p:spPr>
          <a:xfrm>
            <a:off x="7845973" y="3479247"/>
            <a:ext cx="1040524" cy="394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Item 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A9FA2A-997B-B04F-A3BE-12FE12DFD6F6}"/>
              </a:ext>
            </a:extLst>
          </p:cNvPr>
          <p:cNvSpPr/>
          <p:nvPr/>
        </p:nvSpPr>
        <p:spPr>
          <a:xfrm>
            <a:off x="8960067" y="3479247"/>
            <a:ext cx="404651" cy="3941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2D3553-2EE1-B345-A02F-6346B0AC0538}"/>
              </a:ext>
            </a:extLst>
          </p:cNvPr>
          <p:cNvSpPr/>
          <p:nvPr/>
        </p:nvSpPr>
        <p:spPr>
          <a:xfrm>
            <a:off x="7845973" y="4262233"/>
            <a:ext cx="1040524" cy="394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Item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04B77C-7AA6-8C43-82F9-95E10ED4B88C}"/>
              </a:ext>
            </a:extLst>
          </p:cNvPr>
          <p:cNvSpPr/>
          <p:nvPr/>
        </p:nvSpPr>
        <p:spPr>
          <a:xfrm>
            <a:off x="8960067" y="4262233"/>
            <a:ext cx="404651" cy="3941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3DCFE4-3A13-5447-AA06-47A94ABCC43F}"/>
              </a:ext>
            </a:extLst>
          </p:cNvPr>
          <p:cNvSpPr/>
          <p:nvPr/>
        </p:nvSpPr>
        <p:spPr>
          <a:xfrm>
            <a:off x="7843345" y="5045219"/>
            <a:ext cx="1040524" cy="394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Item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AD775B-E8FC-164F-865D-0F39D54F59C1}"/>
              </a:ext>
            </a:extLst>
          </p:cNvPr>
          <p:cNvSpPr/>
          <p:nvPr/>
        </p:nvSpPr>
        <p:spPr>
          <a:xfrm>
            <a:off x="8957439" y="5045219"/>
            <a:ext cx="404651" cy="3941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/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670E64E4-5930-5D4B-8268-F9A41F65E7B0}"/>
              </a:ext>
            </a:extLst>
          </p:cNvPr>
          <p:cNvCxnSpPr>
            <a:stCxn id="6" idx="1"/>
            <a:endCxn id="8" idx="0"/>
          </p:cNvCxnSpPr>
          <p:nvPr/>
        </p:nvCxnSpPr>
        <p:spPr>
          <a:xfrm rot="10800000" flipV="1">
            <a:off x="8366236" y="2399435"/>
            <a:ext cx="998483" cy="10798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298D5645-019D-E940-8944-4B247E8BC44B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rot="5400000">
            <a:off x="8569890" y="3669730"/>
            <a:ext cx="388848" cy="7961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52342F60-F89D-AE4A-B505-5909ADDEEF7B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rot="5400000">
            <a:off x="8568576" y="4451402"/>
            <a:ext cx="388848" cy="7987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926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D463F-A520-BA4B-9C17-024818C68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So, What is this “Stack” thingee?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6CFFCD-6DB4-0D41-A9D3-12217DCCAF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42F183-ED3E-6B4D-AEA2-B8B235D8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9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13644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ord">
      <a:dk1>
        <a:srgbClr val="4C5669"/>
      </a:dk1>
      <a:lt1>
        <a:srgbClr val="ECEFF3"/>
      </a:lt1>
      <a:dk2>
        <a:srgbClr val="2E3440"/>
      </a:dk2>
      <a:lt2>
        <a:srgbClr val="D8DEE9"/>
      </a:lt2>
      <a:accent1>
        <a:srgbClr val="5E81AC"/>
      </a:accent1>
      <a:accent2>
        <a:srgbClr val="81A1C1"/>
      </a:accent2>
      <a:accent3>
        <a:srgbClr val="EBCB8B"/>
      </a:accent3>
      <a:accent4>
        <a:srgbClr val="D08770"/>
      </a:accent4>
      <a:accent5>
        <a:srgbClr val="BF6169"/>
      </a:accent5>
      <a:accent6>
        <a:srgbClr val="A3BE8C"/>
      </a:accent6>
      <a:hlink>
        <a:srgbClr val="8FBCBB"/>
      </a:hlink>
      <a:folHlink>
        <a:srgbClr val="88C0D0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9867B10F-2C89-2044-990C-88AAF5477CED}" vid="{59984707-B803-C648-9115-92E2482BF1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3760</TotalTime>
  <Words>926</Words>
  <Application>Microsoft Macintosh PowerPoint</Application>
  <PresentationFormat>Widescreen</PresentationFormat>
  <Paragraphs>249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Cambria Math</vt:lpstr>
      <vt:lpstr>Montserrat</vt:lpstr>
      <vt:lpstr>Montserrat Light</vt:lpstr>
      <vt:lpstr>Share Tech Mono</vt:lpstr>
      <vt:lpstr>Verdana</vt:lpstr>
      <vt:lpstr>Office Theme</vt:lpstr>
      <vt:lpstr>Stacks and Queues</vt:lpstr>
      <vt:lpstr>Arithmetic Expression</vt:lpstr>
      <vt:lpstr>Agenda</vt:lpstr>
      <vt:lpstr>Stacks</vt:lpstr>
      <vt:lpstr>Stacks’ Operations</vt:lpstr>
      <vt:lpstr>How would you implement a Stack?</vt:lpstr>
      <vt:lpstr>With an Array</vt:lpstr>
      <vt:lpstr>With a Linked List?</vt:lpstr>
      <vt:lpstr>So, What is this “Stack” thingee?</vt:lpstr>
      <vt:lpstr>Abstract Data Types</vt:lpstr>
      <vt:lpstr>What’s in an ADT?</vt:lpstr>
      <vt:lpstr>Domains</vt:lpstr>
      <vt:lpstr>Operations</vt:lpstr>
      <vt:lpstr>Axioms</vt:lpstr>
      <vt:lpstr>Why Does it Matters?</vt:lpstr>
      <vt:lpstr>Correctness Proofs</vt:lpstr>
      <vt:lpstr>Design-by-contract</vt:lpstr>
      <vt:lpstr>ADT &amp; Testing</vt:lpstr>
      <vt:lpstr>Queues</vt:lpstr>
      <vt:lpstr>Queues Operation</vt:lpstr>
      <vt:lpstr>How would you implement a queue?</vt:lpstr>
      <vt:lpstr>Recap</vt:lpstr>
      <vt:lpstr>Suggested Readings</vt:lpstr>
      <vt:lpstr>Questions, Comments, or Ideas?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Stacks and Queues</dc:title>
  <dc:creator>Franck Chauvel</dc:creator>
  <cp:lastModifiedBy>Franck Chauvel</cp:lastModifiedBy>
  <cp:revision>41</cp:revision>
  <dcterms:created xsi:type="dcterms:W3CDTF">2021-06-20T04:34:26Z</dcterms:created>
  <dcterms:modified xsi:type="dcterms:W3CDTF">2021-06-22T19:14:45Z</dcterms:modified>
</cp:coreProperties>
</file>