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6"/>
  </p:notesMasterIdLst>
  <p:sldIdLst>
    <p:sldId id="262" r:id="rId2"/>
    <p:sldId id="264" r:id="rId3"/>
    <p:sldId id="260" r:id="rId4"/>
    <p:sldId id="263" r:id="rId5"/>
    <p:sldId id="282" r:id="rId6"/>
    <p:sldId id="284" r:id="rId7"/>
    <p:sldId id="290" r:id="rId8"/>
    <p:sldId id="267" r:id="rId9"/>
    <p:sldId id="268" r:id="rId10"/>
    <p:sldId id="275" r:id="rId11"/>
    <p:sldId id="281" r:id="rId12"/>
    <p:sldId id="265" r:id="rId13"/>
    <p:sldId id="272" r:id="rId14"/>
    <p:sldId id="273" r:id="rId15"/>
    <p:sldId id="274" r:id="rId16"/>
    <p:sldId id="285" r:id="rId17"/>
    <p:sldId id="270" r:id="rId18"/>
    <p:sldId id="276" r:id="rId19"/>
    <p:sldId id="279" r:id="rId20"/>
    <p:sldId id="277" r:id="rId21"/>
    <p:sldId id="278" r:id="rId22"/>
    <p:sldId id="280" r:id="rId23"/>
    <p:sldId id="261" r:id="rId24"/>
    <p:sldId id="289" r:id="rId25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A6F68"/>
    <a:srgbClr val="6B7A94"/>
    <a:srgbClr val="535F74"/>
    <a:srgbClr val="2D3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052"/>
    <p:restoredTop sz="96197"/>
  </p:normalViewPr>
  <p:slideViewPr>
    <p:cSldViewPr snapToGrid="0" snapToObjects="1">
      <p:cViewPr varScale="1">
        <p:scale>
          <a:sx n="103" d="100"/>
          <a:sy n="103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29782-C61A-CD4C-9376-B0A272778357}" type="datetimeFigureOut">
              <a:rPr lang="en-NO" smtClean="0"/>
              <a:t>10/07/2022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BD9C9-7907-5743-B025-04A356EF685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7261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BD9C9-7907-5743-B025-04A356EF685E}" type="slidenum">
              <a:rPr lang="en-NO" smtClean="0"/>
              <a:t>18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252310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BF33D-383C-E546-95B4-2AB8F84A0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250" y="1532534"/>
            <a:ext cx="10708343" cy="171536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BF92D-248D-0340-BD39-94456065B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250" y="3271630"/>
            <a:ext cx="10708342" cy="605538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Montserrat Light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B26DED-2EAF-2E46-B8CE-8A0803BF4A14}"/>
              </a:ext>
            </a:extLst>
          </p:cNvPr>
          <p:cNvSpPr txBox="1"/>
          <p:nvPr userDrawn="1"/>
        </p:nvSpPr>
        <p:spPr>
          <a:xfrm>
            <a:off x="726514" y="545068"/>
            <a:ext cx="599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b="0" i="0" dirty="0">
                <a:solidFill>
                  <a:schemeClr val="accent1"/>
                </a:solidFill>
                <a:latin typeface="Montserrat Light" pitchFamily="2" charset="77"/>
              </a:rPr>
              <a:t>IDATA 2302 — Algorithms &amp; Data Structures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C5F789B-9877-4A4E-8B5B-0882CD4AB4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0621" y="5011717"/>
            <a:ext cx="10708342" cy="471487"/>
          </a:xfrm>
        </p:spPr>
        <p:txBody>
          <a:bodyPr>
            <a:noAutofit/>
          </a:bodyPr>
          <a:lstStyle>
            <a:lvl1pPr marL="0" indent="0">
              <a:buNone/>
              <a:defRPr sz="2800" b="0" i="0">
                <a:solidFill>
                  <a:schemeClr val="accent2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GB" dirty="0"/>
              <a:t>Click to edit Authors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C64FC85-8A6F-9244-A80E-125C77D92F2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0250" y="5483225"/>
            <a:ext cx="10717213" cy="460375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>
                <a:solidFill>
                  <a:schemeClr val="accent2"/>
                </a:solidFill>
                <a:latin typeface="Montserrat Light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E69A85B7-D86D-484C-A4DC-34F0FEECA9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0250" y="5943600"/>
            <a:ext cx="10731500" cy="3365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NO" dirty="0"/>
              <a:t>Click to edit emails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83D4897-37FE-C94B-AF92-8295FEEBF3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6514" y="3903630"/>
            <a:ext cx="10708342" cy="457200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chemeClr val="accent3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NO" dirty="0"/>
              <a:t>Click to Number</a:t>
            </a:r>
          </a:p>
        </p:txBody>
      </p:sp>
    </p:spTree>
    <p:extLst>
      <p:ext uri="{BB962C8B-B14F-4D97-AF65-F5344CB8AC3E}">
        <p14:creationId xmlns:p14="http://schemas.microsoft.com/office/powerpoint/2010/main" val="126434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179C-94C8-9744-B08F-571A86B86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8DCAD-59A9-064B-A92A-1F0AF0EDF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EB359-5F21-8F45-9EFA-F3E4D30FE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E66DD-9268-3547-A32F-FBF3F19C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F3420-0167-3942-B9B7-39374ED8B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A2839-7C1E-C44C-91B1-D948DC11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94280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FCC5-B31B-D846-9AE6-A8F55DE00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F7EA4-BB71-3049-A09E-13447433B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6D9BC-2599-244B-97AA-3D292F90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B596D-FE4E-B54A-8E1D-70D2D6B5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4084F-EDFD-A54B-AD26-9776A02B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08890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92F1BA-AF39-D845-8DA2-F3A1F76C6E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B15E4-54D9-8B47-9382-EF24D2505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24510-A423-FB4A-A744-29E6DFDC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F0D90-2C83-8B46-9CE0-C1417FA3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B2144-57E0-5D4D-B249-F62BA1F1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79466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7B35-C0BE-B949-918A-9E149A5757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88922"/>
            <a:ext cx="10515600" cy="1240078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en-GB" dirty="0"/>
              <a:t>Questions, Comments, Ideas?</a:t>
            </a:r>
            <a:endParaRPr lang="en-N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9E2E2B-D457-CE48-B784-A38D2A175F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30612" y="4531659"/>
            <a:ext cx="4733925" cy="510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Authors</a:t>
            </a:r>
            <a:endParaRPr lang="en-N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1030E4-8066-BF41-9B3B-AD19D81616C7}"/>
              </a:ext>
            </a:extLst>
          </p:cNvPr>
          <p:cNvSpPr txBox="1"/>
          <p:nvPr userDrawn="1"/>
        </p:nvSpPr>
        <p:spPr>
          <a:xfrm>
            <a:off x="3281456" y="1419481"/>
            <a:ext cx="54322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400" dirty="0">
                <a:solidFill>
                  <a:schemeClr val="accent2"/>
                </a:solidFill>
                <a:latin typeface="Montserrat" pitchFamily="2" charset="77"/>
              </a:rPr>
              <a:t>Thank </a:t>
            </a:r>
            <a:r>
              <a:rPr lang="en-NO" sz="4400" b="0" i="0" dirty="0">
                <a:solidFill>
                  <a:schemeClr val="accent2"/>
                </a:solidFill>
                <a:latin typeface="Montserrat" pitchFamily="2" charset="77"/>
              </a:rPr>
              <a:t>You!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C1EA375-307E-7D4E-86FA-A069F2452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30612" y="5042647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A0621E8-7953-A04A-9A56-3EB319EFA0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30611" y="5553635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</a:lstStyle>
          <a:p>
            <a:pPr lvl="0"/>
            <a:r>
              <a:rPr lang="en-GB" dirty="0"/>
              <a:t>Click to Edit Emails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2627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85F43-190F-E741-88A4-04729D35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B41DD-1F59-BA41-86D5-10DD0E65C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DFFFC-8FC6-0B40-A313-EB437B68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341223" cy="365125"/>
          </a:xfrm>
        </p:spPr>
        <p:txBody>
          <a:bodyPr/>
          <a:lstStyle/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E90E2-EB36-3247-A7BF-D2BBFCFDC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149235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9ECF-431F-B74A-A471-8A5E7EDE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AF027-6F6F-4D40-9A95-16EC714D9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27049-E3C3-3445-ADE5-D910057D86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6C45C-E7F7-DB4B-8F2B-707BE0F2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9E41A-4160-2249-A271-39F5AC4C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8812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30438-3F97-1F40-9716-7D1455E5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74CB-00E4-D546-A1C1-71AAC81C8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CBCA2-5985-6348-9C76-7F65D11D1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4C516-F5BB-DE41-AAF3-57FA90A3D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53D53-5AA3-5943-81BE-A4D3B5386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22CE8-6A19-4A4E-9687-CC8443D0E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3472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998D8-F10A-AC4D-9FA5-73479AD4E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8BDD0-752E-5D46-94AE-29E08D015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D75FF-2ED3-F24D-B786-4346D2F03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C59D7-9DD4-9F47-90F5-D1D439C08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0B4872-DE2F-8940-A18A-EE5D5F910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59F03-F814-574B-AB40-B4AA295E26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05F10-0B49-604B-8E48-00625C30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0741-3462-0B46-8618-233C816E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34833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80B6-C550-5944-BF1B-9DD6F4FB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72C610-D425-4046-9EE1-35CE1C48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B8BCF-4035-354E-9D4B-B6CB9269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F85CD-8089-7444-94B0-3E705AA6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857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563CB-9296-1846-9861-0A2BEBA2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EF1956-9D6F-9149-9CB5-F84E0C705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8C1FD-71B1-DF41-9999-FEC7DFEE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0183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24AE-2E77-AF45-A2E0-C3F21C0C1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54354-9505-9C4A-82A0-7CF7F1E1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6BE4F-D4D2-C54A-84C4-8A7B820BC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E92A3-FCBC-CF42-9D47-8331F340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AAF95-6539-F449-ABA5-ECB94C4D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B52B7-7167-CE47-90B5-3B9E7298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2675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bg1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119A9-D41D-7548-9F70-E03319649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460"/>
            <a:ext cx="10515600" cy="12400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A4D46-B366-6B46-94D3-4A97EE713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0A464-D664-094E-967B-5EFDA6990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9341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C833C-CD1A-CA47-B92A-9848CD4B8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6282" y="6356350"/>
            <a:ext cx="7575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EAE67CF-1745-2945-BC67-7BD79F205591}" type="slidenum">
              <a:rPr lang="en-NO" smtClean="0"/>
              <a:pPr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87476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Share Tech Mono" panose="020B0509050000020004" pitchFamily="49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10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E4B3-C5AB-B04B-A10F-B850D5F571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Hash Tables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B4C6E-6FBC-2144-B2CD-65F0FA0FFB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O" dirty="0"/>
              <a:t>A Brief Introduction to Hashing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323E5-593C-1342-BD88-046D66279C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91A02-9B1E-6541-A253-E2D57CFB97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8FC0CD-AC17-A14B-B318-AF1FE36884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NO" dirty="0"/>
              <a:t>franck.chauvel@ntnu.no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F87905-BDBF-0840-ADD3-DA2DB188B9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NO" dirty="0"/>
              <a:t>Week 7 / Lecture 1</a:t>
            </a:r>
          </a:p>
        </p:txBody>
      </p:sp>
    </p:spTree>
    <p:extLst>
      <p:ext uri="{BB962C8B-B14F-4D97-AF65-F5344CB8AC3E}">
        <p14:creationId xmlns:p14="http://schemas.microsoft.com/office/powerpoint/2010/main" val="1516554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C3F28-77C3-9C42-A24A-440323A6A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547"/>
            <a:ext cx="10515600" cy="1240078"/>
          </a:xfrm>
        </p:spPr>
        <p:txBody>
          <a:bodyPr>
            <a:normAutofit fontScale="90000"/>
          </a:bodyPr>
          <a:lstStyle/>
          <a:p>
            <a:r>
              <a:rPr lang="en-NO" dirty="0"/>
              <a:t>What is </a:t>
            </a:r>
            <a:br>
              <a:rPr lang="en-NO" dirty="0"/>
            </a:br>
            <a:r>
              <a:rPr lang="en-NO" dirty="0"/>
              <a:t>a good key?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705DC-E2DE-4848-96A6-EEF6A9453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Unique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Immutable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2659B-DCE9-354A-B8EC-A66B58F2B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10</a:t>
            </a:fld>
            <a:endParaRPr lang="en-NO" dirty="0"/>
          </a:p>
        </p:txBody>
      </p:sp>
      <p:pic>
        <p:nvPicPr>
          <p:cNvPr id="6" name="Picture 5" descr="A close-up of a key&#10;&#10;Description automatically generated with low confidence">
            <a:extLst>
              <a:ext uri="{FF2B5EF4-FFF2-40B4-BE49-F238E27FC236}">
                <a16:creationId xmlns:a16="http://schemas.microsoft.com/office/drawing/2014/main" id="{A690C89E-E389-0949-9B62-2FC8489DAD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66" r="19090"/>
          <a:stretch/>
        </p:blipFill>
        <p:spPr>
          <a:xfrm>
            <a:off x="4673600" y="0"/>
            <a:ext cx="7518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84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Explosion 1 61">
            <a:extLst>
              <a:ext uri="{FF2B5EF4-FFF2-40B4-BE49-F238E27FC236}">
                <a16:creationId xmlns:a16="http://schemas.microsoft.com/office/drawing/2014/main" id="{B8F13801-1E6E-344A-BB05-CE8D5C62FE49}"/>
              </a:ext>
            </a:extLst>
          </p:cNvPr>
          <p:cNvSpPr/>
          <p:nvPr/>
        </p:nvSpPr>
        <p:spPr>
          <a:xfrm>
            <a:off x="7870562" y="1956576"/>
            <a:ext cx="870858" cy="870858"/>
          </a:xfrm>
          <a:prstGeom prst="irregularSeal1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023D12-81FC-E44C-A33A-A09B458E2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Collisions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B0249C-428D-0546-BE43-4141EE19F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11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293B3F-9177-EA49-B0CD-F9B3D23EF1B9}"/>
              </a:ext>
            </a:extLst>
          </p:cNvPr>
          <p:cNvSpPr/>
          <p:nvPr/>
        </p:nvSpPr>
        <p:spPr>
          <a:xfrm>
            <a:off x="8705967" y="1484678"/>
            <a:ext cx="1970690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66DFBF-B053-1442-9BD2-12C289F384B5}"/>
              </a:ext>
            </a:extLst>
          </p:cNvPr>
          <p:cNvSpPr/>
          <p:nvPr/>
        </p:nvSpPr>
        <p:spPr>
          <a:xfrm>
            <a:off x="8705967" y="2099533"/>
            <a:ext cx="1970690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E2C941-B2A0-0343-9CBF-5E6D0CF5F413}"/>
              </a:ext>
            </a:extLst>
          </p:cNvPr>
          <p:cNvSpPr txBox="1"/>
          <p:nvPr/>
        </p:nvSpPr>
        <p:spPr>
          <a:xfrm>
            <a:off x="8089258" y="158379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3FF918-065A-F442-830C-79D41DE71293}"/>
              </a:ext>
            </a:extLst>
          </p:cNvPr>
          <p:cNvSpPr txBox="1"/>
          <p:nvPr/>
        </p:nvSpPr>
        <p:spPr>
          <a:xfrm>
            <a:off x="8089258" y="219864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01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8551D8-517F-F64A-84EE-EA0E2090915C}"/>
              </a:ext>
            </a:extLst>
          </p:cNvPr>
          <p:cNvSpPr/>
          <p:nvPr/>
        </p:nvSpPr>
        <p:spPr>
          <a:xfrm>
            <a:off x="8705967" y="2711807"/>
            <a:ext cx="1970690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E34478-ECF3-DB45-984B-A687D8327215}"/>
              </a:ext>
            </a:extLst>
          </p:cNvPr>
          <p:cNvSpPr/>
          <p:nvPr/>
        </p:nvSpPr>
        <p:spPr>
          <a:xfrm>
            <a:off x="8705967" y="3326662"/>
            <a:ext cx="1970690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53EFB3-6441-F445-83A8-5B3C47E1120D}"/>
              </a:ext>
            </a:extLst>
          </p:cNvPr>
          <p:cNvSpPr txBox="1"/>
          <p:nvPr/>
        </p:nvSpPr>
        <p:spPr>
          <a:xfrm>
            <a:off x="8089258" y="281092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02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E3986A-DEDB-4B4B-A1BA-A346885068AD}"/>
              </a:ext>
            </a:extLst>
          </p:cNvPr>
          <p:cNvSpPr txBox="1"/>
          <p:nvPr/>
        </p:nvSpPr>
        <p:spPr>
          <a:xfrm>
            <a:off x="8089258" y="342577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03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885F39-3CB0-BE4C-BA4C-C6C71084A8A4}"/>
              </a:ext>
            </a:extLst>
          </p:cNvPr>
          <p:cNvSpPr/>
          <p:nvPr/>
        </p:nvSpPr>
        <p:spPr>
          <a:xfrm>
            <a:off x="8705967" y="3941518"/>
            <a:ext cx="1970690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90A5F9-096C-CA49-89CE-8658A3591066}"/>
              </a:ext>
            </a:extLst>
          </p:cNvPr>
          <p:cNvSpPr/>
          <p:nvPr/>
        </p:nvSpPr>
        <p:spPr>
          <a:xfrm>
            <a:off x="8705967" y="4556373"/>
            <a:ext cx="1970690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435047-5BD5-2442-802F-A91CE06296D0}"/>
              </a:ext>
            </a:extLst>
          </p:cNvPr>
          <p:cNvSpPr txBox="1"/>
          <p:nvPr/>
        </p:nvSpPr>
        <p:spPr>
          <a:xfrm>
            <a:off x="8089258" y="404063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51F1CA-377A-444B-9AE3-B15DC3754C1B}"/>
              </a:ext>
            </a:extLst>
          </p:cNvPr>
          <p:cNvSpPr txBox="1"/>
          <p:nvPr/>
        </p:nvSpPr>
        <p:spPr>
          <a:xfrm>
            <a:off x="8089258" y="465548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05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51678E-939A-8A45-9EA7-50A692D4E924}"/>
              </a:ext>
            </a:extLst>
          </p:cNvPr>
          <p:cNvSpPr/>
          <p:nvPr/>
        </p:nvSpPr>
        <p:spPr>
          <a:xfrm>
            <a:off x="8705967" y="5173937"/>
            <a:ext cx="1970690" cy="56755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95D46D6-89C1-2A46-ABA8-625B993331C1}"/>
              </a:ext>
            </a:extLst>
          </p:cNvPr>
          <p:cNvSpPr/>
          <p:nvPr/>
        </p:nvSpPr>
        <p:spPr>
          <a:xfrm>
            <a:off x="8705967" y="5788792"/>
            <a:ext cx="1970690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0AAB3F-8DF5-3841-9C57-3897A2B6FA4F}"/>
              </a:ext>
            </a:extLst>
          </p:cNvPr>
          <p:cNvSpPr txBox="1"/>
          <p:nvPr/>
        </p:nvSpPr>
        <p:spPr>
          <a:xfrm>
            <a:off x="8151775" y="527305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20D970-C6BB-C540-A26D-3CBFD5EDCB9E}"/>
              </a:ext>
            </a:extLst>
          </p:cNvPr>
          <p:cNvSpPr txBox="1"/>
          <p:nvPr/>
        </p:nvSpPr>
        <p:spPr>
          <a:xfrm>
            <a:off x="8214292" y="589061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9492A2-E01F-9347-B768-7B4C06F77020}"/>
              </a:ext>
            </a:extLst>
          </p:cNvPr>
          <p:cNvSpPr txBox="1"/>
          <p:nvPr/>
        </p:nvSpPr>
        <p:spPr>
          <a:xfrm>
            <a:off x="10873441" y="2211387"/>
            <a:ext cx="9076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bucket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A1E7C6-CC63-664F-AD8A-1621DDDCADA5}"/>
              </a:ext>
            </a:extLst>
          </p:cNvPr>
          <p:cNvSpPr txBox="1"/>
          <p:nvPr/>
        </p:nvSpPr>
        <p:spPr>
          <a:xfrm>
            <a:off x="8705967" y="785157"/>
            <a:ext cx="750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index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8AA713DA-E8B1-194F-A61D-84CADF36DFF0}"/>
              </a:ext>
            </a:extLst>
          </p:cNvPr>
          <p:cNvCxnSpPr>
            <a:stCxn id="22" idx="1"/>
            <a:endCxn id="7" idx="0"/>
          </p:cNvCxnSpPr>
          <p:nvPr/>
        </p:nvCxnSpPr>
        <p:spPr>
          <a:xfrm rot="10800000" flipV="1">
            <a:off x="8306625" y="954433"/>
            <a:ext cx="399342" cy="629357"/>
          </a:xfrm>
          <a:prstGeom prst="bentConnector2">
            <a:avLst/>
          </a:prstGeom>
          <a:ln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4F94A28E-5EE2-164F-BC7F-D0C0E4D50889}"/>
              </a:ext>
            </a:extLst>
          </p:cNvPr>
          <p:cNvCxnSpPr>
            <a:stCxn id="21" idx="0"/>
            <a:endCxn id="5" idx="3"/>
          </p:cNvCxnSpPr>
          <p:nvPr/>
        </p:nvCxnSpPr>
        <p:spPr>
          <a:xfrm rot="16200000" flipV="1">
            <a:off x="10780490" y="1664624"/>
            <a:ext cx="442930" cy="650595"/>
          </a:xfrm>
          <a:prstGeom prst="bentConnector2">
            <a:avLst/>
          </a:prstGeom>
          <a:ln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118021C-DA5C-3342-8882-E610CDC6728F}"/>
              </a:ext>
            </a:extLst>
          </p:cNvPr>
          <p:cNvSpPr/>
          <p:nvPr/>
        </p:nvSpPr>
        <p:spPr>
          <a:xfrm>
            <a:off x="1014979" y="3370692"/>
            <a:ext cx="1860331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O" sz="1400" dirty="0">
                <a:latin typeface="Montserrat" pitchFamily="2" charset="77"/>
              </a:rPr>
              <a:t>+47-89-89-89-89</a:t>
            </a:r>
          </a:p>
          <a:p>
            <a:pPr algn="ctr"/>
            <a:r>
              <a:rPr lang="en-NO" sz="1400" dirty="0">
                <a:latin typeface="Montserrat" pitchFamily="2" charset="77"/>
              </a:rPr>
              <a:t>john@doe.com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B5B3351-EAAD-004D-82FC-25A32C5940A9}"/>
              </a:ext>
            </a:extLst>
          </p:cNvPr>
          <p:cNvSpPr/>
          <p:nvPr/>
        </p:nvSpPr>
        <p:spPr>
          <a:xfrm>
            <a:off x="1014979" y="2858828"/>
            <a:ext cx="1860331" cy="456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John Doe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141DE47-6534-AF41-8808-1E7DA914D4CF}"/>
              </a:ext>
            </a:extLst>
          </p:cNvPr>
          <p:cNvSpPr/>
          <p:nvPr/>
        </p:nvSpPr>
        <p:spPr>
          <a:xfrm>
            <a:off x="8705967" y="2098562"/>
            <a:ext cx="1970690" cy="5675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O" sz="1200" dirty="0">
                <a:latin typeface="Montserrat" pitchFamily="2" charset="77"/>
              </a:rPr>
              <a:t>John Doe</a:t>
            </a:r>
            <a:br>
              <a:rPr lang="en-NO" sz="1200" dirty="0">
                <a:latin typeface="Montserrat" pitchFamily="2" charset="77"/>
              </a:rPr>
            </a:br>
            <a:r>
              <a:rPr lang="en-NO" sz="1200" dirty="0">
                <a:latin typeface="Montserrat" pitchFamily="2" charset="77"/>
              </a:rPr>
              <a:t>+47-89-89-89-89, 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1EBD456-217B-E243-A39B-596760F90E07}"/>
              </a:ext>
            </a:extLst>
          </p:cNvPr>
          <p:cNvSpPr txBox="1"/>
          <p:nvPr/>
        </p:nvSpPr>
        <p:spPr>
          <a:xfrm>
            <a:off x="8089258" y="219767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01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CB7D33E-0FD2-1445-8A6A-8334F11E97CA}"/>
              </a:ext>
            </a:extLst>
          </p:cNvPr>
          <p:cNvSpPr/>
          <p:nvPr/>
        </p:nvSpPr>
        <p:spPr>
          <a:xfrm>
            <a:off x="1014979" y="4994248"/>
            <a:ext cx="1860331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O" sz="1400" dirty="0">
                <a:latin typeface="Montserrat" pitchFamily="2" charset="77"/>
              </a:rPr>
              <a:t>+47-67-67-67-67</a:t>
            </a:r>
          </a:p>
          <a:p>
            <a:pPr algn="ctr"/>
            <a:r>
              <a:rPr lang="en-NO" sz="1400" dirty="0">
                <a:latin typeface="Montserrat" pitchFamily="2" charset="77"/>
              </a:rPr>
              <a:t>lisa@smith.no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98A20B-D7F9-274B-B7FF-16609606A2AB}"/>
              </a:ext>
            </a:extLst>
          </p:cNvPr>
          <p:cNvSpPr txBox="1"/>
          <p:nvPr/>
        </p:nvSpPr>
        <p:spPr>
          <a:xfrm>
            <a:off x="325784" y="2294388"/>
            <a:ext cx="542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key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E6E6A83D-A3CB-E847-A07A-BBCFFB49D49F}"/>
              </a:ext>
            </a:extLst>
          </p:cNvPr>
          <p:cNvCxnSpPr>
            <a:cxnSpLocks/>
            <a:stCxn id="33" idx="2"/>
            <a:endCxn id="26" idx="1"/>
          </p:cNvCxnSpPr>
          <p:nvPr/>
        </p:nvCxnSpPr>
        <p:spPr>
          <a:xfrm rot="16200000" flipH="1">
            <a:off x="578930" y="2650863"/>
            <a:ext cx="453971" cy="418127"/>
          </a:xfrm>
          <a:prstGeom prst="bentConnector2">
            <a:avLst/>
          </a:prstGeom>
          <a:ln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D386BD6-0BB3-EF44-B6DF-580D56A242ED}"/>
              </a:ext>
            </a:extLst>
          </p:cNvPr>
          <p:cNvSpPr txBox="1"/>
          <p:nvPr/>
        </p:nvSpPr>
        <p:spPr>
          <a:xfrm>
            <a:off x="2447696" y="2323150"/>
            <a:ext cx="1402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information</a:t>
            </a: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82E56E72-EBE5-354B-830F-4EE9A45B45CF}"/>
              </a:ext>
            </a:extLst>
          </p:cNvPr>
          <p:cNvCxnSpPr>
            <a:cxnSpLocks/>
            <a:stCxn id="35" idx="2"/>
            <a:endCxn id="25" idx="3"/>
          </p:cNvCxnSpPr>
          <p:nvPr/>
        </p:nvCxnSpPr>
        <p:spPr>
          <a:xfrm rot="5400000">
            <a:off x="2515857" y="3021157"/>
            <a:ext cx="992767" cy="273860"/>
          </a:xfrm>
          <a:prstGeom prst="bentConnector2">
            <a:avLst/>
          </a:prstGeom>
          <a:ln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F8CD119-D10D-4E44-8DC2-A48061FA2872}"/>
              </a:ext>
            </a:extLst>
          </p:cNvPr>
          <p:cNvSpPr txBox="1"/>
          <p:nvPr/>
        </p:nvSpPr>
        <p:spPr>
          <a:xfrm>
            <a:off x="5150399" y="3870452"/>
            <a:ext cx="445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3600" dirty="0">
                <a:latin typeface="Montserrat" pitchFamily="2" charset="77"/>
              </a:rPr>
              <a:t>?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92D0DB1D-9DE9-494F-999B-2B1DD4CE6A98}"/>
              </a:ext>
            </a:extLst>
          </p:cNvPr>
          <p:cNvSpPr/>
          <p:nvPr/>
        </p:nvSpPr>
        <p:spPr>
          <a:xfrm>
            <a:off x="4492844" y="2719607"/>
            <a:ext cx="1761066" cy="295768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NO" dirty="0">
                <a:latin typeface="Montserrat" pitchFamily="2" charset="77"/>
              </a:rPr>
              <a:t>Hash Function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944546B-1222-4740-B8DD-914E569C4080}"/>
              </a:ext>
            </a:extLst>
          </p:cNvPr>
          <p:cNvSpPr/>
          <p:nvPr/>
        </p:nvSpPr>
        <p:spPr>
          <a:xfrm>
            <a:off x="5299999" y="3683404"/>
            <a:ext cx="146756" cy="146756"/>
          </a:xfrm>
          <a:prstGeom prst="ellipse">
            <a:avLst/>
          </a:prstGeom>
          <a:solidFill>
            <a:schemeClr val="tx1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469D50D-18CB-6F4C-B0B1-CED8287F7C76}"/>
              </a:ext>
            </a:extLst>
          </p:cNvPr>
          <p:cNvSpPr/>
          <p:nvPr/>
        </p:nvSpPr>
        <p:spPr>
          <a:xfrm>
            <a:off x="5312819" y="4157773"/>
            <a:ext cx="146756" cy="146756"/>
          </a:xfrm>
          <a:prstGeom prst="ellipse">
            <a:avLst/>
          </a:prstGeom>
          <a:solidFill>
            <a:schemeClr val="tx1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47B8A71-B930-EC44-A0FD-BE1CF1499015}"/>
              </a:ext>
            </a:extLst>
          </p:cNvPr>
          <p:cNvSpPr/>
          <p:nvPr/>
        </p:nvSpPr>
        <p:spPr>
          <a:xfrm>
            <a:off x="1009501" y="2854657"/>
            <a:ext cx="1860331" cy="4561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John Doe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8A9082F5-DDB9-E747-8D9E-C1580F0D4185}"/>
              </a:ext>
            </a:extLst>
          </p:cNvPr>
          <p:cNvCxnSpPr>
            <a:stCxn id="41" idx="3"/>
          </p:cNvCxnSpPr>
          <p:nvPr/>
        </p:nvCxnSpPr>
        <p:spPr>
          <a:xfrm>
            <a:off x="2869832" y="3082742"/>
            <a:ext cx="2430166" cy="65826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AADB1BA3-85FB-2D47-BE2A-2DB28D763A73}"/>
              </a:ext>
            </a:extLst>
          </p:cNvPr>
          <p:cNvCxnSpPr>
            <a:stCxn id="39" idx="6"/>
            <a:endCxn id="28" idx="1"/>
          </p:cNvCxnSpPr>
          <p:nvPr/>
        </p:nvCxnSpPr>
        <p:spPr>
          <a:xfrm flipV="1">
            <a:off x="5446755" y="2382341"/>
            <a:ext cx="2642503" cy="137444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69CA9432-6D0C-1148-A0C7-7DF341D784C6}"/>
              </a:ext>
            </a:extLst>
          </p:cNvPr>
          <p:cNvSpPr/>
          <p:nvPr/>
        </p:nvSpPr>
        <p:spPr>
          <a:xfrm>
            <a:off x="1004283" y="4481064"/>
            <a:ext cx="1860331" cy="4561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Lisa Smith</a:t>
            </a:r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2AFC1184-2D31-364D-988A-94CA0C04D48F}"/>
              </a:ext>
            </a:extLst>
          </p:cNvPr>
          <p:cNvCxnSpPr>
            <a:cxnSpLocks/>
            <a:stCxn id="44" idx="3"/>
            <a:endCxn id="40" idx="2"/>
          </p:cNvCxnSpPr>
          <p:nvPr/>
        </p:nvCxnSpPr>
        <p:spPr>
          <a:xfrm flipV="1">
            <a:off x="2864614" y="4231151"/>
            <a:ext cx="2448205" cy="47799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A3007CD-86E0-6045-9F61-25C2F892F03D}"/>
              </a:ext>
            </a:extLst>
          </p:cNvPr>
          <p:cNvCxnSpPr>
            <a:cxnSpLocks/>
            <a:stCxn id="40" idx="6"/>
            <a:endCxn id="28" idx="1"/>
          </p:cNvCxnSpPr>
          <p:nvPr/>
        </p:nvCxnSpPr>
        <p:spPr>
          <a:xfrm flipV="1">
            <a:off x="5459575" y="2382341"/>
            <a:ext cx="2629683" cy="1848810"/>
          </a:xfrm>
          <a:prstGeom prst="bentConnector3">
            <a:avLst>
              <a:gd name="adj1" fmla="val 69687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09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29" grpId="0" animBg="1"/>
      <p:bldP spid="40" grpId="0" animBg="1"/>
      <p:bldP spid="4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005C2C41-2B70-614A-8457-394890D93EDC}"/>
              </a:ext>
            </a:extLst>
          </p:cNvPr>
          <p:cNvSpPr/>
          <p:nvPr/>
        </p:nvSpPr>
        <p:spPr>
          <a:xfrm>
            <a:off x="6014430" y="4199147"/>
            <a:ext cx="3748273" cy="5278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Step 2: </a:t>
            </a:r>
            <a:r>
              <a:rPr lang="en-NO" b="1" dirty="0">
                <a:latin typeface="Montserrat" pitchFamily="2" charset="77"/>
              </a:rPr>
              <a:t>Compression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18410B6-322C-AF4A-B6AC-7AA560A1F472}"/>
              </a:ext>
            </a:extLst>
          </p:cNvPr>
          <p:cNvCxnSpPr>
            <a:cxnSpLocks/>
          </p:cNvCxnSpPr>
          <p:nvPr/>
        </p:nvCxnSpPr>
        <p:spPr>
          <a:xfrm>
            <a:off x="5520031" y="2083016"/>
            <a:ext cx="4534306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E5F432C-3DFE-5D4A-88BA-243AA059C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Hash Functions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D254C2-5374-044B-B73A-C5D4CDFA79B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b-NO" dirty="0" err="1"/>
              <a:t>Hash</a:t>
            </a:r>
            <a:r>
              <a:rPr lang="nb-NO" dirty="0"/>
              <a:t> </a:t>
            </a:r>
            <a:r>
              <a:rPr lang="nb-NO" dirty="0" err="1"/>
              <a:t>Functions</a:t>
            </a:r>
            <a:endParaRPr lang="nb-NO" dirty="0"/>
          </a:p>
          <a:p>
            <a:pPr lvl="1"/>
            <a:r>
              <a:rPr lang="nb-NO" dirty="0" err="1"/>
              <a:t>Injection</a:t>
            </a:r>
            <a:r>
              <a:rPr lang="nb-NO" dirty="0"/>
              <a:t>?</a:t>
            </a:r>
          </a:p>
          <a:p>
            <a:pPr lvl="1"/>
            <a:r>
              <a:rPr lang="nb-NO" dirty="0"/>
              <a:t>Uniform </a:t>
            </a:r>
            <a:r>
              <a:rPr lang="nb-NO" dirty="0" err="1"/>
              <a:t>distribution</a:t>
            </a:r>
            <a:endParaRPr lang="nb-NO" dirty="0"/>
          </a:p>
          <a:p>
            <a:endParaRPr lang="nb-NO" dirty="0"/>
          </a:p>
          <a:p>
            <a:r>
              <a:rPr lang="nb-NO" dirty="0"/>
              <a:t>Keys</a:t>
            </a:r>
          </a:p>
          <a:p>
            <a:pPr lvl="1"/>
            <a:r>
              <a:rPr lang="nb-NO" dirty="0" err="1"/>
              <a:t>Fixed</a:t>
            </a:r>
            <a:r>
              <a:rPr lang="nb-NO" dirty="0"/>
              <a:t> </a:t>
            </a:r>
            <a:r>
              <a:rPr lang="nb-NO" dirty="0" err="1"/>
              <a:t>length</a:t>
            </a:r>
            <a:r>
              <a:rPr lang="nb-NO" dirty="0"/>
              <a:t>: </a:t>
            </a:r>
          </a:p>
          <a:p>
            <a:pPr lvl="2"/>
            <a:r>
              <a:rPr lang="nb-NO" dirty="0"/>
              <a:t>Shorter </a:t>
            </a:r>
            <a:r>
              <a:rPr lang="nb-NO" dirty="0" err="1"/>
              <a:t>than</a:t>
            </a:r>
            <a:r>
              <a:rPr lang="nb-NO" dirty="0"/>
              <a:t> </a:t>
            </a:r>
            <a:r>
              <a:rPr lang="nb-NO" dirty="0" err="1"/>
              <a:t>int</a:t>
            </a:r>
            <a:r>
              <a:rPr lang="nb-NO" dirty="0"/>
              <a:t>:  </a:t>
            </a:r>
            <a:r>
              <a:rPr lang="nb-NO" dirty="0" err="1"/>
              <a:t>bool</a:t>
            </a:r>
            <a:r>
              <a:rPr lang="nb-NO" dirty="0"/>
              <a:t>, byte, </a:t>
            </a:r>
            <a:r>
              <a:rPr lang="nb-NO" dirty="0" err="1"/>
              <a:t>short</a:t>
            </a:r>
            <a:r>
              <a:rPr lang="nb-NO" dirty="0"/>
              <a:t>, </a:t>
            </a:r>
            <a:r>
              <a:rPr lang="nb-NO" dirty="0" err="1"/>
              <a:t>int</a:t>
            </a:r>
            <a:r>
              <a:rPr lang="nb-NO" dirty="0"/>
              <a:t>, </a:t>
            </a:r>
            <a:r>
              <a:rPr lang="nb-NO" dirty="0" err="1"/>
              <a:t>char</a:t>
            </a:r>
            <a:r>
              <a:rPr lang="nb-NO" dirty="0"/>
              <a:t>, float</a:t>
            </a:r>
          </a:p>
          <a:p>
            <a:pPr lvl="2"/>
            <a:r>
              <a:rPr lang="nb-NO" dirty="0"/>
              <a:t>Longer: </a:t>
            </a:r>
            <a:r>
              <a:rPr lang="nb-NO" dirty="0" err="1"/>
              <a:t>long</a:t>
            </a:r>
            <a:r>
              <a:rPr lang="nb-NO" dirty="0"/>
              <a:t>, double</a:t>
            </a:r>
          </a:p>
          <a:p>
            <a:pPr lvl="1"/>
            <a:r>
              <a:rPr lang="nb-NO" dirty="0"/>
              <a:t>Variable </a:t>
            </a:r>
            <a:r>
              <a:rPr lang="nb-NO" dirty="0" err="1"/>
              <a:t>length</a:t>
            </a:r>
            <a:r>
              <a:rPr lang="nb-NO" dirty="0"/>
              <a:t>:</a:t>
            </a:r>
          </a:p>
          <a:p>
            <a:pPr lvl="2"/>
            <a:r>
              <a:rPr lang="nb-NO" dirty="0" err="1"/>
              <a:t>string</a:t>
            </a:r>
            <a:r>
              <a:rPr lang="nb-NO" dirty="0"/>
              <a:t>, </a:t>
            </a:r>
            <a:r>
              <a:rPr lang="nb-NO" dirty="0" err="1"/>
              <a:t>arrays</a:t>
            </a:r>
            <a:r>
              <a:rPr lang="nb-NO" dirty="0"/>
              <a:t>, </a:t>
            </a:r>
            <a:r>
              <a:rPr lang="nb-NO" dirty="0" err="1"/>
              <a:t>objects</a:t>
            </a:r>
            <a:endParaRPr lang="nb-NO" dirty="0"/>
          </a:p>
          <a:p>
            <a:pPr lvl="2"/>
            <a:endParaRPr lang="nb-NO" dirty="0"/>
          </a:p>
          <a:p>
            <a:pPr lvl="2"/>
            <a:endParaRPr lang="nb-NO" dirty="0"/>
          </a:p>
          <a:p>
            <a:pPr marL="0" indent="0">
              <a:buNone/>
            </a:pPr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D6403C-2175-D14B-BBD6-DC2E4996D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12</a:t>
            </a:fld>
            <a:endParaRPr lang="en-NO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7FCBC2-6080-3841-9848-C2B9C2E9FCA2}"/>
              </a:ext>
            </a:extLst>
          </p:cNvPr>
          <p:cNvSpPr/>
          <p:nvPr/>
        </p:nvSpPr>
        <p:spPr>
          <a:xfrm>
            <a:off x="6763807" y="5577183"/>
            <a:ext cx="384313" cy="384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31EFFE-00A5-F64E-B81B-CDA4ADB08C80}"/>
              </a:ext>
            </a:extLst>
          </p:cNvPr>
          <p:cNvSpPr/>
          <p:nvPr/>
        </p:nvSpPr>
        <p:spPr>
          <a:xfrm>
            <a:off x="7264076" y="5577183"/>
            <a:ext cx="384313" cy="384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CE6BDE-FBE6-414B-9ABF-41FF6CE05415}"/>
              </a:ext>
            </a:extLst>
          </p:cNvPr>
          <p:cNvSpPr/>
          <p:nvPr/>
        </p:nvSpPr>
        <p:spPr>
          <a:xfrm>
            <a:off x="7761031" y="5577183"/>
            <a:ext cx="384313" cy="384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A232B-78C6-A144-B67C-46BB8193097B}"/>
              </a:ext>
            </a:extLst>
          </p:cNvPr>
          <p:cNvSpPr/>
          <p:nvPr/>
        </p:nvSpPr>
        <p:spPr>
          <a:xfrm>
            <a:off x="8248044" y="5577182"/>
            <a:ext cx="384313" cy="38431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3BA9A4-24A0-1D4F-818B-282E2BC61376}"/>
              </a:ext>
            </a:extLst>
          </p:cNvPr>
          <p:cNvSpPr/>
          <p:nvPr/>
        </p:nvSpPr>
        <p:spPr>
          <a:xfrm>
            <a:off x="8744999" y="5577182"/>
            <a:ext cx="384313" cy="384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2CE445-DFC0-A44A-92E3-0F31885F5A35}"/>
              </a:ext>
            </a:extLst>
          </p:cNvPr>
          <p:cNvSpPr txBox="1"/>
          <p:nvPr/>
        </p:nvSpPr>
        <p:spPr>
          <a:xfrm>
            <a:off x="7521131" y="6045916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table indexes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3BC981-3981-CE48-A01D-5F3CC1A99899}"/>
              </a:ext>
            </a:extLst>
          </p:cNvPr>
          <p:cNvSpPr txBox="1"/>
          <p:nvPr/>
        </p:nvSpPr>
        <p:spPr>
          <a:xfrm>
            <a:off x="6822643" y="520785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A56DC4-5E08-734B-AA68-3107251F745E}"/>
              </a:ext>
            </a:extLst>
          </p:cNvPr>
          <p:cNvSpPr txBox="1"/>
          <p:nvPr/>
        </p:nvSpPr>
        <p:spPr>
          <a:xfrm>
            <a:off x="7303041" y="520785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067E0D-9AC6-5C43-B4D2-E4AE786432E9}"/>
              </a:ext>
            </a:extLst>
          </p:cNvPr>
          <p:cNvSpPr txBox="1"/>
          <p:nvPr/>
        </p:nvSpPr>
        <p:spPr>
          <a:xfrm>
            <a:off x="7799992" y="520785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3328CE-FF21-4448-93AB-3EFD2B653874}"/>
              </a:ext>
            </a:extLst>
          </p:cNvPr>
          <p:cNvSpPr txBox="1"/>
          <p:nvPr/>
        </p:nvSpPr>
        <p:spPr>
          <a:xfrm>
            <a:off x="8780642" y="520785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217687-935A-D84A-BE93-5C6ABE8B5F5C}"/>
              </a:ext>
            </a:extLst>
          </p:cNvPr>
          <p:cNvSpPr txBox="1"/>
          <p:nvPr/>
        </p:nvSpPr>
        <p:spPr>
          <a:xfrm>
            <a:off x="7210635" y="1558095"/>
            <a:ext cx="2776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Space of possible keys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3682015-8869-FA4F-8F16-6C9861CB49B9}"/>
              </a:ext>
            </a:extLst>
          </p:cNvPr>
          <p:cNvSpPr/>
          <p:nvPr/>
        </p:nvSpPr>
        <p:spPr>
          <a:xfrm>
            <a:off x="6014430" y="2003503"/>
            <a:ext cx="159026" cy="15902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B4382F4-0682-1D47-BA38-E95110F5DC09}"/>
              </a:ext>
            </a:extLst>
          </p:cNvPr>
          <p:cNvSpPr/>
          <p:nvPr/>
        </p:nvSpPr>
        <p:spPr>
          <a:xfrm>
            <a:off x="6508742" y="2003503"/>
            <a:ext cx="159026" cy="15902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6350EB8-90D8-874B-AEEA-63C33317C25E}"/>
              </a:ext>
            </a:extLst>
          </p:cNvPr>
          <p:cNvSpPr/>
          <p:nvPr/>
        </p:nvSpPr>
        <p:spPr>
          <a:xfrm>
            <a:off x="7787184" y="2003503"/>
            <a:ext cx="159026" cy="15902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B4040A2-7F43-8E46-872B-C7B6EB05F08A}"/>
              </a:ext>
            </a:extLst>
          </p:cNvPr>
          <p:cNvSpPr/>
          <p:nvPr/>
        </p:nvSpPr>
        <p:spPr>
          <a:xfrm>
            <a:off x="8239131" y="2003503"/>
            <a:ext cx="159026" cy="15902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34774299-6FED-E841-AA25-87151428198A}"/>
              </a:ext>
            </a:extLst>
          </p:cNvPr>
          <p:cNvSpPr/>
          <p:nvPr/>
        </p:nvSpPr>
        <p:spPr>
          <a:xfrm>
            <a:off x="6018948" y="2665926"/>
            <a:ext cx="3748273" cy="5278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Step 1: </a:t>
            </a:r>
            <a:r>
              <a:rPr lang="en-NO" b="1" dirty="0">
                <a:latin typeface="Montserrat" pitchFamily="2" charset="77"/>
              </a:rPr>
              <a:t>Hashing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8AAEE6E-4682-C443-95AA-DAEBE65811C1}"/>
              </a:ext>
            </a:extLst>
          </p:cNvPr>
          <p:cNvCxnSpPr>
            <a:cxnSpLocks/>
            <a:stCxn id="25" idx="4"/>
            <a:endCxn id="66" idx="0"/>
          </p:cNvCxnSpPr>
          <p:nvPr/>
        </p:nvCxnSpPr>
        <p:spPr>
          <a:xfrm>
            <a:off x="6093943" y="2162529"/>
            <a:ext cx="590351" cy="14455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6506245-BC67-D549-98CF-1420FD3CF216}"/>
              </a:ext>
            </a:extLst>
          </p:cNvPr>
          <p:cNvCxnSpPr>
            <a:cxnSpLocks/>
            <a:stCxn id="26" idx="4"/>
            <a:endCxn id="67" idx="1"/>
          </p:cNvCxnSpPr>
          <p:nvPr/>
        </p:nvCxnSpPr>
        <p:spPr>
          <a:xfrm>
            <a:off x="6588255" y="2162529"/>
            <a:ext cx="1024459" cy="14688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E6CB0A42-A6A9-B041-899B-1C4F700442A2}"/>
              </a:ext>
            </a:extLst>
          </p:cNvPr>
          <p:cNvSpPr/>
          <p:nvPr/>
        </p:nvSpPr>
        <p:spPr>
          <a:xfrm>
            <a:off x="9735364" y="2003503"/>
            <a:ext cx="159026" cy="15902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5D732DC-CB2D-4D40-AC37-B5D321D9930C}"/>
              </a:ext>
            </a:extLst>
          </p:cNvPr>
          <p:cNvCxnSpPr>
            <a:cxnSpLocks/>
            <a:stCxn id="28" idx="4"/>
            <a:endCxn id="71" idx="0"/>
          </p:cNvCxnSpPr>
          <p:nvPr/>
        </p:nvCxnSpPr>
        <p:spPr>
          <a:xfrm>
            <a:off x="8318644" y="2162529"/>
            <a:ext cx="505446" cy="14455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8C85CFC-CFFB-F94D-AB56-EECCE6779F01}"/>
              </a:ext>
            </a:extLst>
          </p:cNvPr>
          <p:cNvCxnSpPr>
            <a:cxnSpLocks/>
            <a:stCxn id="34" idx="3"/>
            <a:endCxn id="69" idx="7"/>
          </p:cNvCxnSpPr>
          <p:nvPr/>
        </p:nvCxnSpPr>
        <p:spPr>
          <a:xfrm flipH="1">
            <a:off x="8390370" y="2139240"/>
            <a:ext cx="1368283" cy="14921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2EA2D9C-5CA0-0641-A4C0-66BBAAA111E6}"/>
              </a:ext>
            </a:extLst>
          </p:cNvPr>
          <p:cNvCxnSpPr>
            <a:cxnSpLocks/>
            <a:stCxn id="27" idx="4"/>
            <a:endCxn id="68" idx="7"/>
          </p:cNvCxnSpPr>
          <p:nvPr/>
        </p:nvCxnSpPr>
        <p:spPr>
          <a:xfrm flipH="1">
            <a:off x="6023432" y="2162529"/>
            <a:ext cx="1843265" cy="14723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1E0EFDA7-07F1-C143-B52A-053DBA01AD54}"/>
              </a:ext>
            </a:extLst>
          </p:cNvPr>
          <p:cNvSpPr/>
          <p:nvPr/>
        </p:nvSpPr>
        <p:spPr>
          <a:xfrm>
            <a:off x="8729075" y="2003503"/>
            <a:ext cx="159026" cy="15902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AFDDF3F-959F-C148-AEE0-310AF727916E}"/>
              </a:ext>
            </a:extLst>
          </p:cNvPr>
          <p:cNvCxnSpPr>
            <a:cxnSpLocks/>
          </p:cNvCxnSpPr>
          <p:nvPr/>
        </p:nvCxnSpPr>
        <p:spPr>
          <a:xfrm>
            <a:off x="5535533" y="3687600"/>
            <a:ext cx="4534306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6A2F642D-B0AE-D648-A5E8-28B9FA59F528}"/>
              </a:ext>
            </a:extLst>
          </p:cNvPr>
          <p:cNvSpPr txBox="1"/>
          <p:nvPr/>
        </p:nvSpPr>
        <p:spPr>
          <a:xfrm>
            <a:off x="8632357" y="3767832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Integer line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8FDB97A-1FF1-744B-8C36-44F5E4893628}"/>
              </a:ext>
            </a:extLst>
          </p:cNvPr>
          <p:cNvSpPr/>
          <p:nvPr/>
        </p:nvSpPr>
        <p:spPr>
          <a:xfrm>
            <a:off x="6604781" y="3608087"/>
            <a:ext cx="159026" cy="15902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37FBDE89-2375-C742-97A9-0803809BBF24}"/>
              </a:ext>
            </a:extLst>
          </p:cNvPr>
          <p:cNvSpPr/>
          <p:nvPr/>
        </p:nvSpPr>
        <p:spPr>
          <a:xfrm>
            <a:off x="7589425" y="3608087"/>
            <a:ext cx="159026" cy="15902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7B43420-BBB2-684C-AC07-D78E97E71840}"/>
              </a:ext>
            </a:extLst>
          </p:cNvPr>
          <p:cNvSpPr/>
          <p:nvPr/>
        </p:nvSpPr>
        <p:spPr>
          <a:xfrm>
            <a:off x="5887695" y="3611583"/>
            <a:ext cx="159026" cy="15902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97DF836-2ACC-E94B-8E88-578C8A192731}"/>
              </a:ext>
            </a:extLst>
          </p:cNvPr>
          <p:cNvSpPr/>
          <p:nvPr/>
        </p:nvSpPr>
        <p:spPr>
          <a:xfrm>
            <a:off x="8254633" y="3608087"/>
            <a:ext cx="159026" cy="15902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FE344529-39B8-6547-92A7-E35B4E4368C7}"/>
              </a:ext>
            </a:extLst>
          </p:cNvPr>
          <p:cNvSpPr/>
          <p:nvPr/>
        </p:nvSpPr>
        <p:spPr>
          <a:xfrm>
            <a:off x="8484976" y="3608087"/>
            <a:ext cx="159026" cy="15902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EA2C6CB5-CD59-4344-B7FF-5E6DFB658EEF}"/>
              </a:ext>
            </a:extLst>
          </p:cNvPr>
          <p:cNvSpPr/>
          <p:nvPr/>
        </p:nvSpPr>
        <p:spPr>
          <a:xfrm>
            <a:off x="8744577" y="3608087"/>
            <a:ext cx="159026" cy="15902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E159E94-4A83-E442-82A4-26AE47FF325C}"/>
              </a:ext>
            </a:extLst>
          </p:cNvPr>
          <p:cNvCxnSpPr>
            <a:cxnSpLocks/>
            <a:stCxn id="46" idx="4"/>
            <a:endCxn id="70" idx="0"/>
          </p:cNvCxnSpPr>
          <p:nvPr/>
        </p:nvCxnSpPr>
        <p:spPr>
          <a:xfrm flipH="1">
            <a:off x="8564489" y="2162529"/>
            <a:ext cx="244099" cy="14455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31A07D7-EC5D-0543-BC18-EA9B7874A8EA}"/>
              </a:ext>
            </a:extLst>
          </p:cNvPr>
          <p:cNvCxnSpPr>
            <a:cxnSpLocks/>
            <a:stCxn id="68" idx="5"/>
            <a:endCxn id="17" idx="0"/>
          </p:cNvCxnSpPr>
          <p:nvPr/>
        </p:nvCxnSpPr>
        <p:spPr>
          <a:xfrm>
            <a:off x="6023432" y="3747320"/>
            <a:ext cx="954061" cy="14605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4B782D9-568E-D744-B542-ED145BD9244F}"/>
              </a:ext>
            </a:extLst>
          </p:cNvPr>
          <p:cNvCxnSpPr>
            <a:cxnSpLocks/>
            <a:stCxn id="66" idx="4"/>
          </p:cNvCxnSpPr>
          <p:nvPr/>
        </p:nvCxnSpPr>
        <p:spPr>
          <a:xfrm>
            <a:off x="6684294" y="3767113"/>
            <a:ext cx="1699673" cy="14969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AE98B6B-5B3B-D347-9443-6CEF4B1D7A85}"/>
              </a:ext>
            </a:extLst>
          </p:cNvPr>
          <p:cNvCxnSpPr>
            <a:cxnSpLocks/>
            <a:stCxn id="67" idx="3"/>
            <a:endCxn id="18" idx="0"/>
          </p:cNvCxnSpPr>
          <p:nvPr/>
        </p:nvCxnSpPr>
        <p:spPr>
          <a:xfrm flipH="1">
            <a:off x="7457891" y="3743824"/>
            <a:ext cx="154823" cy="14640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BC18C1A-6B4B-7E44-996E-23ABFF4EB167}"/>
              </a:ext>
            </a:extLst>
          </p:cNvPr>
          <p:cNvCxnSpPr>
            <a:cxnSpLocks/>
            <a:stCxn id="71" idx="3"/>
            <a:endCxn id="19" idx="0"/>
          </p:cNvCxnSpPr>
          <p:nvPr/>
        </p:nvCxnSpPr>
        <p:spPr>
          <a:xfrm flipH="1">
            <a:off x="7954842" y="3743824"/>
            <a:ext cx="813024" cy="14640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6F96EAB-065B-5648-810E-3EAD364FF2D3}"/>
              </a:ext>
            </a:extLst>
          </p:cNvPr>
          <p:cNvCxnSpPr>
            <a:cxnSpLocks/>
            <a:stCxn id="69" idx="4"/>
            <a:endCxn id="22" idx="0"/>
          </p:cNvCxnSpPr>
          <p:nvPr/>
        </p:nvCxnSpPr>
        <p:spPr>
          <a:xfrm>
            <a:off x="8334146" y="3767113"/>
            <a:ext cx="601346" cy="14407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4E072D2-C3FF-CD43-95BB-FE35BF5BAEB6}"/>
              </a:ext>
            </a:extLst>
          </p:cNvPr>
          <p:cNvCxnSpPr>
            <a:cxnSpLocks/>
            <a:stCxn id="70" idx="4"/>
          </p:cNvCxnSpPr>
          <p:nvPr/>
        </p:nvCxnSpPr>
        <p:spPr>
          <a:xfrm flipH="1">
            <a:off x="8411862" y="3767113"/>
            <a:ext cx="152627" cy="14969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225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4569B-F899-EF4A-9083-CB2178B5F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Fixed Length: Casting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DC97F8A-6034-0C4B-B0D9-F53CFDF0FE7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GB" dirty="0"/>
              <a:t>B</a:t>
            </a:r>
            <a:r>
              <a:rPr lang="en-NO" dirty="0"/>
              <a:t>ytes </a:t>
            </a:r>
            <a:r>
              <a:rPr lang="en-GB" dirty="0"/>
              <a:t>c</a:t>
            </a:r>
            <a:r>
              <a:rPr lang="en-NO" dirty="0"/>
              <a:t>an mean  anything</a:t>
            </a:r>
          </a:p>
          <a:p>
            <a:r>
              <a:rPr lang="en-NO" dirty="0"/>
              <a:t>“Type” is an expectation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885D6-4184-5349-963A-F268956FC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13</a:t>
            </a:fld>
            <a:endParaRPr lang="en-NO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411E7A-3256-7E4D-964C-1D5C2648CFE6}"/>
              </a:ext>
            </a:extLst>
          </p:cNvPr>
          <p:cNvSpPr/>
          <p:nvPr/>
        </p:nvSpPr>
        <p:spPr>
          <a:xfrm>
            <a:off x="8835431" y="2267381"/>
            <a:ext cx="463826" cy="463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4A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53EE0F-F5B1-8B49-A1DD-FC6A617AF80F}"/>
              </a:ext>
            </a:extLst>
          </p:cNvPr>
          <p:cNvSpPr/>
          <p:nvPr/>
        </p:nvSpPr>
        <p:spPr>
          <a:xfrm>
            <a:off x="9343431" y="2267381"/>
            <a:ext cx="463826" cy="463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6F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EB1FA9-45ED-E643-8A30-099C63C5F2D5}"/>
              </a:ext>
            </a:extLst>
          </p:cNvPr>
          <p:cNvSpPr/>
          <p:nvPr/>
        </p:nvSpPr>
        <p:spPr>
          <a:xfrm>
            <a:off x="9851431" y="2267381"/>
            <a:ext cx="463826" cy="463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68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EDE371-0796-6541-A639-113FED5D439F}"/>
              </a:ext>
            </a:extLst>
          </p:cNvPr>
          <p:cNvSpPr/>
          <p:nvPr/>
        </p:nvSpPr>
        <p:spPr>
          <a:xfrm>
            <a:off x="10359431" y="2267381"/>
            <a:ext cx="463826" cy="463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6E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FE69D39-46CE-B841-A16E-D41E4F3E9AAE}"/>
              </a:ext>
            </a:extLst>
          </p:cNvPr>
          <p:cNvCxnSpPr>
            <a:cxnSpLocks/>
          </p:cNvCxnSpPr>
          <p:nvPr/>
        </p:nvCxnSpPr>
        <p:spPr>
          <a:xfrm>
            <a:off x="8835431" y="2092102"/>
            <a:ext cx="198782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E5025B9-CF5E-1A4A-9210-F9FF7272B976}"/>
              </a:ext>
            </a:extLst>
          </p:cNvPr>
          <p:cNvSpPr txBox="1"/>
          <p:nvPr/>
        </p:nvSpPr>
        <p:spPr>
          <a:xfrm>
            <a:off x="8755918" y="1719849"/>
            <a:ext cx="20392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i="1" dirty="0">
                <a:latin typeface="Montserrat" pitchFamily="2" charset="77"/>
              </a:rPr>
              <a:t>4</a:t>
            </a:r>
            <a:r>
              <a:rPr lang="en-NO" sz="1600" i="1" dirty="0">
                <a:latin typeface="Montserrat" pitchFamily="2" charset="77"/>
              </a:rPr>
              <a:t> bytes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1404B3-9B1A-0E48-8FCD-416E9D8D483A}"/>
              </a:ext>
            </a:extLst>
          </p:cNvPr>
          <p:cNvSpPr/>
          <p:nvPr/>
        </p:nvSpPr>
        <p:spPr>
          <a:xfrm>
            <a:off x="8586202" y="3537553"/>
            <a:ext cx="3119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1 248 815 214 </a:t>
            </a:r>
            <a:r>
              <a:rPr lang="en-NO" dirty="0">
                <a:latin typeface="Montserrat" pitchFamily="2" charset="77"/>
              </a:rPr>
              <a:t>(32-bit int)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14D541-39AC-9B4E-AA85-2C1FF9DB9629}"/>
              </a:ext>
            </a:extLst>
          </p:cNvPr>
          <p:cNvSpPr/>
          <p:nvPr/>
        </p:nvSpPr>
        <p:spPr>
          <a:xfrm>
            <a:off x="8189042" y="3940585"/>
            <a:ext cx="3073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3 922 459.5 </a:t>
            </a:r>
            <a:r>
              <a:rPr lang="en-NO" dirty="0">
                <a:latin typeface="Montserrat" pitchFamily="2" charset="77"/>
              </a:rPr>
              <a:t>(32-bit float)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87A6CFD-3453-284D-83A0-1A483DF53B91}"/>
              </a:ext>
            </a:extLst>
          </p:cNvPr>
          <p:cNvSpPr/>
          <p:nvPr/>
        </p:nvSpPr>
        <p:spPr>
          <a:xfrm>
            <a:off x="7814975" y="4435950"/>
            <a:ext cx="1572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John </a:t>
            </a:r>
            <a:r>
              <a:rPr lang="en-NO" dirty="0">
                <a:latin typeface="Montserrat" pitchFamily="2" charset="77"/>
              </a:rPr>
              <a:t>(ASCII)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97A9633-EF39-4949-8AFC-C68A16647B24}"/>
              </a:ext>
            </a:extLst>
          </p:cNvPr>
          <p:cNvSpPr/>
          <p:nvPr/>
        </p:nvSpPr>
        <p:spPr>
          <a:xfrm>
            <a:off x="7417804" y="4903305"/>
            <a:ext cx="2206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Share Tech Mono" panose="020B0509050000020004" pitchFamily="49" charset="77"/>
              </a:rPr>
              <a:t>䩯桮</a:t>
            </a:r>
            <a:r>
              <a:rPr lang="en-NO" dirty="0">
                <a:latin typeface="Share Tech Mono" panose="020B0509050000020004" pitchFamily="49" charset="77"/>
              </a:rPr>
              <a:t> </a:t>
            </a:r>
            <a:r>
              <a:rPr lang="en-NO" dirty="0">
                <a:latin typeface="Montserrat" pitchFamily="2" charset="77"/>
              </a:rPr>
              <a:t>(UTF-16 text)</a:t>
            </a:r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7350CFA1-4A40-C749-8A58-B0E5A30C5C3E}"/>
              </a:ext>
            </a:extLst>
          </p:cNvPr>
          <p:cNvSpPr/>
          <p:nvPr/>
        </p:nvSpPr>
        <p:spPr>
          <a:xfrm>
            <a:off x="7046575" y="5398369"/>
            <a:ext cx="587513" cy="304797"/>
          </a:xfrm>
          <a:prstGeom prst="triangle">
            <a:avLst>
              <a:gd name="adj" fmla="val 2531"/>
            </a:avLst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B54C780-CABD-CE43-BFDB-752799EDF510}"/>
              </a:ext>
            </a:extLst>
          </p:cNvPr>
          <p:cNvSpPr/>
          <p:nvPr/>
        </p:nvSpPr>
        <p:spPr>
          <a:xfrm>
            <a:off x="7046125" y="5398366"/>
            <a:ext cx="587513" cy="304800"/>
          </a:xfrm>
          <a:prstGeom prst="rect">
            <a:avLst/>
          </a:prstGeom>
          <a:solidFill>
            <a:srgbClr val="4A6F68">
              <a:alpha val="4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EF8F9C3-7769-F64A-8E57-F942A581DC71}"/>
              </a:ext>
            </a:extLst>
          </p:cNvPr>
          <p:cNvSpPr/>
          <p:nvPr/>
        </p:nvSpPr>
        <p:spPr>
          <a:xfrm>
            <a:off x="7655171" y="5370660"/>
            <a:ext cx="1540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O" dirty="0">
                <a:latin typeface="Montserrat" pitchFamily="2" charset="77"/>
              </a:rPr>
              <a:t>RGBA Color</a:t>
            </a:r>
            <a:endParaRPr lang="en-NO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215C9B6-34AD-9444-94DF-BCF7FC3A4DBC}"/>
              </a:ext>
            </a:extLst>
          </p:cNvPr>
          <p:cNvSpPr/>
          <p:nvPr/>
        </p:nvSpPr>
        <p:spPr>
          <a:xfrm>
            <a:off x="8633389" y="1587190"/>
            <a:ext cx="2353265" cy="124007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45763017-A6C7-DC42-B7B4-32B090F2AC52}"/>
              </a:ext>
            </a:extLst>
          </p:cNvPr>
          <p:cNvCxnSpPr>
            <a:stCxn id="35" idx="1"/>
            <a:endCxn id="15" idx="1"/>
          </p:cNvCxnSpPr>
          <p:nvPr/>
        </p:nvCxnSpPr>
        <p:spPr>
          <a:xfrm rot="10800000" flipV="1">
            <a:off x="8586203" y="2207229"/>
            <a:ext cx="47187" cy="1514990"/>
          </a:xfrm>
          <a:prstGeom prst="bentConnector3">
            <a:avLst>
              <a:gd name="adj1" fmla="val 58445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9A5EEC41-0284-1E4F-A7D1-350AFD62E54A}"/>
              </a:ext>
            </a:extLst>
          </p:cNvPr>
          <p:cNvCxnSpPr>
            <a:stCxn id="35" idx="1"/>
            <a:endCxn id="16" idx="1"/>
          </p:cNvCxnSpPr>
          <p:nvPr/>
        </p:nvCxnSpPr>
        <p:spPr>
          <a:xfrm rot="10800000" flipV="1">
            <a:off x="8189043" y="2207229"/>
            <a:ext cx="444347" cy="1918022"/>
          </a:xfrm>
          <a:prstGeom prst="bentConnector3">
            <a:avLst>
              <a:gd name="adj1" fmla="val 15144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B5CD64CE-4F86-6F46-BE86-89D38668BB98}"/>
              </a:ext>
            </a:extLst>
          </p:cNvPr>
          <p:cNvCxnSpPr>
            <a:stCxn id="35" idx="1"/>
            <a:endCxn id="19" idx="1"/>
          </p:cNvCxnSpPr>
          <p:nvPr/>
        </p:nvCxnSpPr>
        <p:spPr>
          <a:xfrm rot="10800000" flipV="1">
            <a:off x="7814975" y="2207228"/>
            <a:ext cx="818414" cy="2413387"/>
          </a:xfrm>
          <a:prstGeom prst="bentConnector3">
            <a:avLst>
              <a:gd name="adj1" fmla="val 12793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E3EB79E2-0D44-F447-916F-6D499BE45609}"/>
              </a:ext>
            </a:extLst>
          </p:cNvPr>
          <p:cNvCxnSpPr>
            <a:stCxn id="35" idx="1"/>
            <a:endCxn id="20" idx="1"/>
          </p:cNvCxnSpPr>
          <p:nvPr/>
        </p:nvCxnSpPr>
        <p:spPr>
          <a:xfrm rot="10800000" flipV="1">
            <a:off x="7417805" y="2207229"/>
            <a:ext cx="1215585" cy="2880742"/>
          </a:xfrm>
          <a:prstGeom prst="bentConnector3">
            <a:avLst>
              <a:gd name="adj1" fmla="val 1188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FD6DC79D-EB3F-B942-AED1-A42F7F87C5FC}"/>
              </a:ext>
            </a:extLst>
          </p:cNvPr>
          <p:cNvCxnSpPr>
            <a:stCxn id="35" idx="1"/>
            <a:endCxn id="21" idx="1"/>
          </p:cNvCxnSpPr>
          <p:nvPr/>
        </p:nvCxnSpPr>
        <p:spPr>
          <a:xfrm rot="10800000" flipV="1">
            <a:off x="7046125" y="2207228"/>
            <a:ext cx="1587264" cy="3343537"/>
          </a:xfrm>
          <a:prstGeom prst="bentConnector3">
            <a:avLst>
              <a:gd name="adj1" fmla="val 11440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94AD0AB2-3093-FC4D-AB72-7C1154835861}"/>
              </a:ext>
            </a:extLst>
          </p:cNvPr>
          <p:cNvSpPr/>
          <p:nvPr/>
        </p:nvSpPr>
        <p:spPr>
          <a:xfrm>
            <a:off x="8586201" y="3534426"/>
            <a:ext cx="3119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1 248 815 214 </a:t>
            </a:r>
            <a:r>
              <a:rPr lang="en-NO" dirty="0">
                <a:solidFill>
                  <a:schemeClr val="accent3"/>
                </a:solidFill>
                <a:latin typeface="Montserrat" pitchFamily="2" charset="77"/>
              </a:rPr>
              <a:t>(32-bit int)</a:t>
            </a:r>
          </a:p>
        </p:txBody>
      </p:sp>
    </p:spTree>
    <p:extLst>
      <p:ext uri="{BB962C8B-B14F-4D97-AF65-F5344CB8AC3E}">
        <p14:creationId xmlns:p14="http://schemas.microsoft.com/office/powerpoint/2010/main" val="478454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2" grpId="0"/>
      <p:bldP spid="15" grpId="0"/>
      <p:bldP spid="16" grpId="0"/>
      <p:bldP spid="19" grpId="0"/>
      <p:bldP spid="20" grpId="0"/>
      <p:bldP spid="22" grpId="0" animBg="1"/>
      <p:bldP spid="21" grpId="0" animBg="1"/>
      <p:bldP spid="23" grpId="0"/>
      <p:bldP spid="35" grpId="0" animBg="1"/>
      <p:bldP spid="35" grpId="1" animBg="1"/>
      <p:bldP spid="35" grpId="2" animBg="1"/>
      <p:bldP spid="35" grpId="3" animBg="1"/>
      <p:bldP spid="4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72CF8-74E8-7B4D-9001-8489E9DDF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Hash Code by Summation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Key of variable length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610E13-6216-D54D-AF9A-5E38E79CA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14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BEF965-AA5F-C047-901B-149B7508A1BC}"/>
              </a:ext>
            </a:extLst>
          </p:cNvPr>
          <p:cNvSpPr/>
          <p:nvPr/>
        </p:nvSpPr>
        <p:spPr>
          <a:xfrm>
            <a:off x="1152939" y="2623930"/>
            <a:ext cx="1219200" cy="43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Montserrat" pitchFamily="2" charset="77"/>
              </a:rPr>
              <a:t>P</a:t>
            </a:r>
            <a:r>
              <a:rPr lang="en-NO" sz="1400" dirty="0">
                <a:latin typeface="Montserrat" pitchFamily="2" charset="77"/>
              </a:rPr>
              <a:t>art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FA0B0-6C69-B04E-9C84-3C59163AD526}"/>
              </a:ext>
            </a:extLst>
          </p:cNvPr>
          <p:cNvSpPr/>
          <p:nvPr/>
        </p:nvSpPr>
        <p:spPr>
          <a:xfrm>
            <a:off x="2372139" y="2623930"/>
            <a:ext cx="1219200" cy="43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Part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B26AF2-9B76-084E-9C91-653DE783A79F}"/>
              </a:ext>
            </a:extLst>
          </p:cNvPr>
          <p:cNvSpPr/>
          <p:nvPr/>
        </p:nvSpPr>
        <p:spPr>
          <a:xfrm>
            <a:off x="3591339" y="2623930"/>
            <a:ext cx="1219200" cy="43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Part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EAD12A-6935-F24D-B8BB-117EF08A68CC}"/>
              </a:ext>
            </a:extLst>
          </p:cNvPr>
          <p:cNvSpPr/>
          <p:nvPr/>
        </p:nvSpPr>
        <p:spPr>
          <a:xfrm>
            <a:off x="1159565" y="3729884"/>
            <a:ext cx="1219200" cy="43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Montserrat" pitchFamily="2" charset="77"/>
              </a:rPr>
              <a:t>P</a:t>
            </a:r>
            <a:r>
              <a:rPr lang="en-NO" sz="1400" dirty="0">
                <a:latin typeface="Montserrat" pitchFamily="2" charset="77"/>
              </a:rPr>
              <a:t>art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C85A1A-1C69-2944-BE46-26AEE0893035}"/>
              </a:ext>
            </a:extLst>
          </p:cNvPr>
          <p:cNvSpPr/>
          <p:nvPr/>
        </p:nvSpPr>
        <p:spPr>
          <a:xfrm>
            <a:off x="1159565" y="4214192"/>
            <a:ext cx="1219200" cy="43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Part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39C995-C943-9C45-B564-C160FF653604}"/>
              </a:ext>
            </a:extLst>
          </p:cNvPr>
          <p:cNvSpPr/>
          <p:nvPr/>
        </p:nvSpPr>
        <p:spPr>
          <a:xfrm>
            <a:off x="1152939" y="4687957"/>
            <a:ext cx="1219200" cy="43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Part 3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CA987B0-92F7-BA4B-B977-4131894FB286}"/>
              </a:ext>
            </a:extLst>
          </p:cNvPr>
          <p:cNvCxnSpPr/>
          <p:nvPr/>
        </p:nvCxnSpPr>
        <p:spPr>
          <a:xfrm>
            <a:off x="947530" y="5247862"/>
            <a:ext cx="16300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C349309-D57E-1340-8FDE-0AE1A32ECB7E}"/>
              </a:ext>
            </a:extLst>
          </p:cNvPr>
          <p:cNvSpPr/>
          <p:nvPr/>
        </p:nvSpPr>
        <p:spPr>
          <a:xfrm>
            <a:off x="1159565" y="5343941"/>
            <a:ext cx="1219200" cy="4373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Montserrat" pitchFamily="2" charset="77"/>
              </a:rPr>
              <a:t>H</a:t>
            </a:r>
            <a:r>
              <a:rPr lang="en-NO" sz="1400" dirty="0">
                <a:latin typeface="Montserrat" pitchFamily="2" charset="77"/>
              </a:rPr>
              <a:t>ash code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9D7C81-8009-5F4E-9E21-1BC9D760E2C0}"/>
              </a:ext>
            </a:extLst>
          </p:cNvPr>
          <p:cNvSpPr txBox="1"/>
          <p:nvPr/>
        </p:nvSpPr>
        <p:spPr>
          <a:xfrm>
            <a:off x="651290" y="4721952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+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8EAD3F21-C13C-4F45-A9F0-70EDD2E615E8}"/>
              </a:ext>
            </a:extLst>
          </p:cNvPr>
          <p:cNvCxnSpPr>
            <a:stCxn id="6" idx="2"/>
            <a:endCxn id="9" idx="3"/>
          </p:cNvCxnSpPr>
          <p:nvPr/>
        </p:nvCxnSpPr>
        <p:spPr>
          <a:xfrm rot="5400000">
            <a:off x="1994452" y="3445565"/>
            <a:ext cx="1371601" cy="6029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333DC8E1-CE0B-064F-9EA0-0073AD4F5778}"/>
              </a:ext>
            </a:extLst>
          </p:cNvPr>
          <p:cNvCxnSpPr>
            <a:stCxn id="7" idx="2"/>
            <a:endCxn id="10" idx="3"/>
          </p:cNvCxnSpPr>
          <p:nvPr/>
        </p:nvCxnSpPr>
        <p:spPr>
          <a:xfrm rot="5400000">
            <a:off x="2363856" y="3069535"/>
            <a:ext cx="1845366" cy="18288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EE2F02D-2DEA-D444-ADD0-631985075179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1762539" y="3061252"/>
            <a:ext cx="6626" cy="6686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23F8243-1B3A-464B-97AB-1E97AEF09A21}"/>
              </a:ext>
            </a:extLst>
          </p:cNvPr>
          <p:cNvCxnSpPr/>
          <p:nvPr/>
        </p:nvCxnSpPr>
        <p:spPr>
          <a:xfrm>
            <a:off x="1159565" y="2385391"/>
            <a:ext cx="365097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E026E70-4466-574F-B390-1887B255D188}"/>
              </a:ext>
            </a:extLst>
          </p:cNvPr>
          <p:cNvCxnSpPr/>
          <p:nvPr/>
        </p:nvCxnSpPr>
        <p:spPr>
          <a:xfrm>
            <a:off x="3591339" y="2160104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1014D88-C0B6-0441-8566-6DA506135DE2}"/>
              </a:ext>
            </a:extLst>
          </p:cNvPr>
          <p:cNvSpPr txBox="1"/>
          <p:nvPr/>
        </p:nvSpPr>
        <p:spPr>
          <a:xfrm>
            <a:off x="3743121" y="1787851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i="1" dirty="0">
                <a:latin typeface="Montserrat" pitchFamily="2" charset="77"/>
              </a:rPr>
              <a:t>i</a:t>
            </a:r>
            <a:r>
              <a:rPr lang="en-NO" sz="1600" i="1" dirty="0">
                <a:latin typeface="Montserrat" pitchFamily="2" charset="77"/>
              </a:rPr>
              <a:t>nt size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6FB140-600B-6C4B-B137-BE2057D8360B}"/>
              </a:ext>
            </a:extLst>
          </p:cNvPr>
          <p:cNvSpPr txBox="1"/>
          <p:nvPr/>
        </p:nvSpPr>
        <p:spPr>
          <a:xfrm>
            <a:off x="5695910" y="1957128"/>
            <a:ext cx="6115090" cy="1194512"/>
          </a:xfrm>
          <a:prstGeom prst="rect">
            <a:avLst/>
          </a:prstGeom>
          <a:solidFill>
            <a:schemeClr val="bg2"/>
          </a:solidFill>
        </p:spPr>
        <p:txBody>
          <a:bodyPr wrap="none" lIns="180000" tIns="180000" rIns="180000" bIns="180000" rtlCol="0">
            <a:spAutoFit/>
          </a:bodyPr>
          <a:lstStyle/>
          <a:p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hashCode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(long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)(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&gt;&gt;&gt;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32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Aft>
                <a:spcPts val="595"/>
              </a:spcAft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D29664-D0B3-F64C-9CCD-696790232269}"/>
              </a:ext>
            </a:extLst>
          </p:cNvPr>
          <p:cNvSpPr txBox="1"/>
          <p:nvPr/>
        </p:nvSpPr>
        <p:spPr>
          <a:xfrm>
            <a:off x="6374896" y="3151640"/>
            <a:ext cx="5436104" cy="369332"/>
          </a:xfrm>
          <a:prstGeom prst="rect">
            <a:avLst/>
          </a:prstGeom>
          <a:solidFill>
            <a:schemeClr val="tx1">
              <a:lumMod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5"/>
                </a:solidFill>
                <a:latin typeface="Share Tech Mono" panose="020B0509050000020004" pitchFamily="49" charset="77"/>
              </a:rPr>
              <a:t>h</a:t>
            </a:r>
            <a:r>
              <a:rPr lang="en-NO" b="1" dirty="0">
                <a:solidFill>
                  <a:schemeClr val="accent5"/>
                </a:solidFill>
                <a:latin typeface="Share Tech Mono" panose="020B0509050000020004" pitchFamily="49" charset="77"/>
              </a:rPr>
              <a:t>ash(“stop”) = hash(“tops”) = hash(“post”)</a:t>
            </a:r>
          </a:p>
        </p:txBody>
      </p:sp>
    </p:spTree>
    <p:extLst>
      <p:ext uri="{BB962C8B-B14F-4D97-AF65-F5344CB8AC3E}">
        <p14:creationId xmlns:p14="http://schemas.microsoft.com/office/powerpoint/2010/main" val="916114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3" grpId="0" animBg="1"/>
      <p:bldP spid="14" grpId="0"/>
      <p:bldP spid="26" grpId="0" animBg="1"/>
      <p:bldP spid="2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67EFC-6B1C-414C-AAA9-A3C9ED99B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Polynomial Hash Codes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Keys of variable length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7E39FF-C673-B045-BF3E-071B81A2C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15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30030F-F157-9A40-A9D3-A3256DE88DD0}"/>
              </a:ext>
            </a:extLst>
          </p:cNvPr>
          <p:cNvSpPr/>
          <p:nvPr/>
        </p:nvSpPr>
        <p:spPr>
          <a:xfrm>
            <a:off x="1152939" y="2623930"/>
            <a:ext cx="1219200" cy="43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Montserrat" pitchFamily="2" charset="77"/>
              </a:rPr>
              <a:t>P</a:t>
            </a:r>
            <a:r>
              <a:rPr lang="en-NO" sz="1400" dirty="0">
                <a:latin typeface="Montserrat" pitchFamily="2" charset="77"/>
              </a:rPr>
              <a:t>art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E72E1-497B-F746-8455-D97EC86DAD44}"/>
              </a:ext>
            </a:extLst>
          </p:cNvPr>
          <p:cNvSpPr/>
          <p:nvPr/>
        </p:nvSpPr>
        <p:spPr>
          <a:xfrm>
            <a:off x="2372139" y="2623930"/>
            <a:ext cx="1219200" cy="43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Part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EDB48A-AAF3-C84A-9EBD-FA1CF194F50C}"/>
              </a:ext>
            </a:extLst>
          </p:cNvPr>
          <p:cNvSpPr/>
          <p:nvPr/>
        </p:nvSpPr>
        <p:spPr>
          <a:xfrm>
            <a:off x="3591339" y="2623930"/>
            <a:ext cx="1219200" cy="43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Part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842519-879E-874B-815C-801D65E02240}"/>
              </a:ext>
            </a:extLst>
          </p:cNvPr>
          <p:cNvSpPr/>
          <p:nvPr/>
        </p:nvSpPr>
        <p:spPr>
          <a:xfrm>
            <a:off x="1557131" y="3743739"/>
            <a:ext cx="1219200" cy="43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Montserrat" pitchFamily="2" charset="77"/>
              </a:rPr>
              <a:t>P</a:t>
            </a:r>
            <a:r>
              <a:rPr lang="en-NO" sz="1400" dirty="0">
                <a:latin typeface="Montserrat" pitchFamily="2" charset="77"/>
              </a:rPr>
              <a:t>art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9582B1-B8B0-0441-BC0E-69D760D2F186}"/>
              </a:ext>
            </a:extLst>
          </p:cNvPr>
          <p:cNvSpPr/>
          <p:nvPr/>
        </p:nvSpPr>
        <p:spPr>
          <a:xfrm>
            <a:off x="1557131" y="4214192"/>
            <a:ext cx="1219200" cy="43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Part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C2610F-57BF-244C-9524-32021845C2D2}"/>
              </a:ext>
            </a:extLst>
          </p:cNvPr>
          <p:cNvSpPr/>
          <p:nvPr/>
        </p:nvSpPr>
        <p:spPr>
          <a:xfrm>
            <a:off x="1550505" y="4687957"/>
            <a:ext cx="1219200" cy="43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Part 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C996740-004D-384B-BE3A-1152FD1DBA2F}"/>
              </a:ext>
            </a:extLst>
          </p:cNvPr>
          <p:cNvCxnSpPr>
            <a:cxnSpLocks/>
          </p:cNvCxnSpPr>
          <p:nvPr/>
        </p:nvCxnSpPr>
        <p:spPr>
          <a:xfrm>
            <a:off x="1345096" y="5247862"/>
            <a:ext cx="27365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D087DF8-AC82-6D4E-840F-48688568A3E8}"/>
              </a:ext>
            </a:extLst>
          </p:cNvPr>
          <p:cNvSpPr/>
          <p:nvPr/>
        </p:nvSpPr>
        <p:spPr>
          <a:xfrm>
            <a:off x="1557130" y="5343941"/>
            <a:ext cx="2339007" cy="4373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Montserrat" pitchFamily="2" charset="77"/>
              </a:rPr>
              <a:t>H</a:t>
            </a:r>
            <a:r>
              <a:rPr lang="en-NO" sz="1400" dirty="0">
                <a:latin typeface="Montserrat" pitchFamily="2" charset="77"/>
              </a:rPr>
              <a:t>ash code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60F6BF-84DE-B54D-85B4-BA523824E28B}"/>
              </a:ext>
            </a:extLst>
          </p:cNvPr>
          <p:cNvSpPr txBox="1"/>
          <p:nvPr/>
        </p:nvSpPr>
        <p:spPr>
          <a:xfrm>
            <a:off x="416121" y="4727859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+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1F2F95-3AFE-084A-94D6-75E781FC449E}"/>
              </a:ext>
            </a:extLst>
          </p:cNvPr>
          <p:cNvCxnSpPr>
            <a:cxnSpLocks/>
            <a:stCxn id="5" idx="2"/>
            <a:endCxn id="8" idx="1"/>
          </p:cNvCxnSpPr>
          <p:nvPr/>
        </p:nvCxnSpPr>
        <p:spPr>
          <a:xfrm rot="5400000">
            <a:off x="1209261" y="3409122"/>
            <a:ext cx="901148" cy="205408"/>
          </a:xfrm>
          <a:prstGeom prst="bentConnector4">
            <a:avLst>
              <a:gd name="adj1" fmla="val 18750"/>
              <a:gd name="adj2" fmla="val 21129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684F606-2A27-CD46-802D-38F0E7FEFAA7}"/>
              </a:ext>
            </a:extLst>
          </p:cNvPr>
          <p:cNvCxnSpPr/>
          <p:nvPr/>
        </p:nvCxnSpPr>
        <p:spPr>
          <a:xfrm>
            <a:off x="1159565" y="2385391"/>
            <a:ext cx="365097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0680F50-7534-3F4E-90E6-36537616F9EE}"/>
              </a:ext>
            </a:extLst>
          </p:cNvPr>
          <p:cNvCxnSpPr/>
          <p:nvPr/>
        </p:nvCxnSpPr>
        <p:spPr>
          <a:xfrm>
            <a:off x="3591339" y="2160104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DA74F62-B399-D149-908E-1C2986E5F277}"/>
              </a:ext>
            </a:extLst>
          </p:cNvPr>
          <p:cNvSpPr txBox="1"/>
          <p:nvPr/>
        </p:nvSpPr>
        <p:spPr>
          <a:xfrm>
            <a:off x="3743121" y="1787851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i="1" dirty="0">
                <a:latin typeface="Montserrat" pitchFamily="2" charset="77"/>
              </a:rPr>
              <a:t>i</a:t>
            </a:r>
            <a:r>
              <a:rPr lang="en-NO" sz="1600" i="1" dirty="0">
                <a:latin typeface="Montserrat" pitchFamily="2" charset="77"/>
              </a:rPr>
              <a:t>nt size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19D6997-52B9-0E45-8103-A970DA0C0657}"/>
              </a:ext>
            </a:extLst>
          </p:cNvPr>
          <p:cNvSpPr/>
          <p:nvPr/>
        </p:nvSpPr>
        <p:spPr>
          <a:xfrm>
            <a:off x="3135573" y="3751230"/>
            <a:ext cx="760565" cy="43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>
                <a:latin typeface="Montserrat" pitchFamily="2" charset="77"/>
              </a:rPr>
              <a:t>a</a:t>
            </a:r>
            <a:r>
              <a:rPr lang="nb-NO" sz="1400" baseline="30000" dirty="0">
                <a:latin typeface="Montserrat" pitchFamily="2" charset="77"/>
              </a:rPr>
              <a:t>0</a:t>
            </a:r>
            <a:endParaRPr lang="en-NO" sz="1400" dirty="0">
              <a:latin typeface="Montserrat" pitchFamily="2" charset="7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7B2BA6-B1D1-7B4D-8DC9-77C8ED4520E1}"/>
              </a:ext>
            </a:extLst>
          </p:cNvPr>
          <p:cNvSpPr txBox="1"/>
          <p:nvPr/>
        </p:nvSpPr>
        <p:spPr>
          <a:xfrm>
            <a:off x="2814652" y="3785225"/>
            <a:ext cx="320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/>
              <a:t>x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11D5F7-99C7-DE4E-8B3F-282F5BD4CC3C}"/>
              </a:ext>
            </a:extLst>
          </p:cNvPr>
          <p:cNvSpPr/>
          <p:nvPr/>
        </p:nvSpPr>
        <p:spPr>
          <a:xfrm>
            <a:off x="3135573" y="4221683"/>
            <a:ext cx="760565" cy="43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>
                <a:latin typeface="Montserrat" pitchFamily="2" charset="77"/>
              </a:rPr>
              <a:t>a</a:t>
            </a:r>
            <a:r>
              <a:rPr lang="nb-NO" sz="1400" baseline="30000" dirty="0">
                <a:latin typeface="Montserrat" pitchFamily="2" charset="77"/>
              </a:rPr>
              <a:t>1</a:t>
            </a:r>
            <a:endParaRPr lang="en-NO" sz="1400" dirty="0">
              <a:latin typeface="Montserrat" pitchFamily="2" charset="7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017C245-8112-4F4E-B172-7412B54ED5B2}"/>
              </a:ext>
            </a:extLst>
          </p:cNvPr>
          <p:cNvSpPr txBox="1"/>
          <p:nvPr/>
        </p:nvSpPr>
        <p:spPr>
          <a:xfrm>
            <a:off x="2814652" y="4255678"/>
            <a:ext cx="320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/>
              <a:t>x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35F5E79-7611-1549-A0DF-2ED0236037F0}"/>
              </a:ext>
            </a:extLst>
          </p:cNvPr>
          <p:cNvSpPr/>
          <p:nvPr/>
        </p:nvSpPr>
        <p:spPr>
          <a:xfrm>
            <a:off x="3135573" y="4693864"/>
            <a:ext cx="760565" cy="43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>
                <a:latin typeface="Montserrat" pitchFamily="2" charset="77"/>
              </a:rPr>
              <a:t>a</a:t>
            </a:r>
            <a:r>
              <a:rPr lang="nb-NO" sz="1400" baseline="30000" dirty="0">
                <a:latin typeface="Montserrat" pitchFamily="2" charset="77"/>
              </a:rPr>
              <a:t>2</a:t>
            </a:r>
            <a:endParaRPr lang="en-NO" sz="1400" dirty="0">
              <a:latin typeface="Montserrat" pitchFamily="2" charset="7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ABC175A-BB41-4943-A93B-B979C06EB146}"/>
              </a:ext>
            </a:extLst>
          </p:cNvPr>
          <p:cNvSpPr txBox="1"/>
          <p:nvPr/>
        </p:nvSpPr>
        <p:spPr>
          <a:xfrm>
            <a:off x="2814652" y="4727859"/>
            <a:ext cx="320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/>
              <a:t>x</a:t>
            </a:r>
          </a:p>
        </p:txBody>
      </p:sp>
      <p:cxnSp>
        <p:nvCxnSpPr>
          <p:cNvPr id="37" name="Straight Arrow Connector 15">
            <a:extLst>
              <a:ext uri="{FF2B5EF4-FFF2-40B4-BE49-F238E27FC236}">
                <a16:creationId xmlns:a16="http://schemas.microsoft.com/office/drawing/2014/main" id="{B59B02E9-EC4B-AF47-BC87-80E95903DE3D}"/>
              </a:ext>
            </a:extLst>
          </p:cNvPr>
          <p:cNvCxnSpPr>
            <a:cxnSpLocks/>
            <a:stCxn id="6" idx="2"/>
            <a:endCxn id="9" idx="1"/>
          </p:cNvCxnSpPr>
          <p:nvPr/>
        </p:nvCxnSpPr>
        <p:spPr>
          <a:xfrm rot="5400000">
            <a:off x="1583635" y="3034748"/>
            <a:ext cx="1371601" cy="1424608"/>
          </a:xfrm>
          <a:prstGeom prst="bentConnector4">
            <a:avLst>
              <a:gd name="adj1" fmla="val 24637"/>
              <a:gd name="adj2" fmla="val 13000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15">
            <a:extLst>
              <a:ext uri="{FF2B5EF4-FFF2-40B4-BE49-F238E27FC236}">
                <a16:creationId xmlns:a16="http://schemas.microsoft.com/office/drawing/2014/main" id="{DFCCA2D5-7DDD-8B4D-8136-1B412E72A327}"/>
              </a:ext>
            </a:extLst>
          </p:cNvPr>
          <p:cNvCxnSpPr>
            <a:cxnSpLocks/>
            <a:stCxn id="7" idx="2"/>
            <a:endCxn id="10" idx="1"/>
          </p:cNvCxnSpPr>
          <p:nvPr/>
        </p:nvCxnSpPr>
        <p:spPr>
          <a:xfrm rot="5400000">
            <a:off x="1953039" y="2658718"/>
            <a:ext cx="1845366" cy="2650434"/>
          </a:xfrm>
          <a:prstGeom prst="bentConnector4">
            <a:avLst>
              <a:gd name="adj1" fmla="val 28994"/>
              <a:gd name="adj2" fmla="val 12312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64DC258-BCF0-1649-A5EC-DB6C81FBBBF2}"/>
              </a:ext>
            </a:extLst>
          </p:cNvPr>
          <p:cNvSpPr txBox="1"/>
          <p:nvPr/>
        </p:nvSpPr>
        <p:spPr>
          <a:xfrm>
            <a:off x="5035618" y="2623930"/>
            <a:ext cx="6740261" cy="2579507"/>
          </a:xfrm>
          <a:prstGeom prst="rect">
            <a:avLst/>
          </a:prstGeom>
          <a:solidFill>
            <a:schemeClr val="bg2"/>
          </a:solidFill>
        </p:spPr>
        <p:txBody>
          <a:bodyPr wrap="none" lIns="180000" tIns="180000" rIns="180000" bIns="180000" rtlCol="0">
            <a:spAutoFit/>
          </a:bodyPr>
          <a:lstStyle/>
          <a:p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hashCode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(String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text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final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x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37;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sum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1;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index=0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index&lt;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text.</a:t>
            </a:r>
            <a:r>
              <a:rPr lang="en-GB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length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index++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</a:t>
            </a:r>
            <a:r>
              <a:rPr lang="en-GB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sum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*=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x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FBCBB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81A1C1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text.charAt</a:t>
            </a:r>
            <a:r>
              <a:rPr lang="en-GB" kern="150" dirty="0">
                <a:solidFill>
                  <a:srgbClr val="81A1C1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kern="150" dirty="0">
                <a:solidFill>
                  <a:srgbClr val="81A1C1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highlight>
                <a:srgbClr val="535F74"/>
              </a:highlight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sum;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Aft>
                <a:spcPts val="595"/>
              </a:spcAft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0906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  <p:bldP spid="13" grpId="0"/>
      <p:bldP spid="30" grpId="0" animBg="1"/>
      <p:bldP spid="31" grpId="0"/>
      <p:bldP spid="32" grpId="0" animBg="1"/>
      <p:bldP spid="33" grpId="0"/>
      <p:bldP spid="34" grpId="0" animBg="1"/>
      <p:bldP spid="35" grpId="0"/>
      <p:bldP spid="5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93C72-5C33-9C4C-89F4-896885D3C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Cyclic Shifts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D112CA-6EC8-EB46-BD41-7CCA0E082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16</a:t>
            </a:fld>
            <a:endParaRPr lang="en-NO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BD8515D-DA46-3F43-BEBB-A9F8E23F5088}"/>
              </a:ext>
            </a:extLst>
          </p:cNvPr>
          <p:cNvSpPr/>
          <p:nvPr/>
        </p:nvSpPr>
        <p:spPr>
          <a:xfrm>
            <a:off x="1152939" y="2623930"/>
            <a:ext cx="1219200" cy="43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Montserrat" pitchFamily="2" charset="77"/>
              </a:rPr>
              <a:t>P</a:t>
            </a:r>
            <a:r>
              <a:rPr lang="en-NO" sz="1400" dirty="0">
                <a:latin typeface="Montserrat" pitchFamily="2" charset="77"/>
              </a:rPr>
              <a:t>art 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E420423-263B-5C46-BFCA-E6669F037942}"/>
              </a:ext>
            </a:extLst>
          </p:cNvPr>
          <p:cNvSpPr/>
          <p:nvPr/>
        </p:nvSpPr>
        <p:spPr>
          <a:xfrm>
            <a:off x="2372139" y="2623930"/>
            <a:ext cx="1219200" cy="43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Part 2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DD6007C-DE53-3A47-9228-0E5F8D96F9E2}"/>
              </a:ext>
            </a:extLst>
          </p:cNvPr>
          <p:cNvSpPr/>
          <p:nvPr/>
        </p:nvSpPr>
        <p:spPr>
          <a:xfrm>
            <a:off x="3591339" y="2623930"/>
            <a:ext cx="1219200" cy="43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Part 3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60B8733-9FAD-1147-9064-AA341C425F69}"/>
              </a:ext>
            </a:extLst>
          </p:cNvPr>
          <p:cNvSpPr/>
          <p:nvPr/>
        </p:nvSpPr>
        <p:spPr>
          <a:xfrm>
            <a:off x="2825717" y="3748716"/>
            <a:ext cx="1219200" cy="43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Montserrat" pitchFamily="2" charset="77"/>
              </a:rPr>
              <a:t>P</a:t>
            </a:r>
            <a:r>
              <a:rPr lang="en-NO" sz="1400" dirty="0">
                <a:latin typeface="Montserrat" pitchFamily="2" charset="77"/>
              </a:rPr>
              <a:t>art 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3C89427-0409-1349-92FB-60D159C4CF1A}"/>
              </a:ext>
            </a:extLst>
          </p:cNvPr>
          <p:cNvSpPr/>
          <p:nvPr/>
        </p:nvSpPr>
        <p:spPr>
          <a:xfrm>
            <a:off x="2216117" y="4240630"/>
            <a:ext cx="1219200" cy="43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Part 2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1F85EC9-7BCC-CE45-AF9F-F77A3F2AB4A9}"/>
              </a:ext>
            </a:extLst>
          </p:cNvPr>
          <p:cNvSpPr/>
          <p:nvPr/>
        </p:nvSpPr>
        <p:spPr>
          <a:xfrm>
            <a:off x="1543896" y="5409730"/>
            <a:ext cx="1219200" cy="43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Part 3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FF29DDA-C324-8E41-973E-B464A729E9C0}"/>
              </a:ext>
            </a:extLst>
          </p:cNvPr>
          <p:cNvCxnSpPr>
            <a:cxnSpLocks/>
          </p:cNvCxnSpPr>
          <p:nvPr/>
        </p:nvCxnSpPr>
        <p:spPr>
          <a:xfrm>
            <a:off x="1408044" y="4781737"/>
            <a:ext cx="27365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EF11D114-0518-8443-847C-72ADFC63017D}"/>
              </a:ext>
            </a:extLst>
          </p:cNvPr>
          <p:cNvSpPr/>
          <p:nvPr/>
        </p:nvSpPr>
        <p:spPr>
          <a:xfrm>
            <a:off x="2205871" y="4876948"/>
            <a:ext cx="1212575" cy="4373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400" dirty="0" err="1">
                <a:latin typeface="Montserrat" pitchFamily="2" charset="77"/>
              </a:rPr>
              <a:t>value</a:t>
            </a:r>
            <a:endParaRPr lang="en-NO" sz="1400" dirty="0">
              <a:latin typeface="Montserrat" pitchFamily="2" charset="7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5E1B153-D9F5-9D47-BBA4-12347EA11D99}"/>
              </a:ext>
            </a:extLst>
          </p:cNvPr>
          <p:cNvSpPr txBox="1"/>
          <p:nvPr/>
        </p:nvSpPr>
        <p:spPr>
          <a:xfrm>
            <a:off x="1757888" y="426555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+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ADAC2BD-947D-5A4E-81C4-BA44A18AAABE}"/>
              </a:ext>
            </a:extLst>
          </p:cNvPr>
          <p:cNvCxnSpPr/>
          <p:nvPr/>
        </p:nvCxnSpPr>
        <p:spPr>
          <a:xfrm>
            <a:off x="1159565" y="2385391"/>
            <a:ext cx="365097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649E141-C04F-8046-B5EF-BB679B44FA5D}"/>
              </a:ext>
            </a:extLst>
          </p:cNvPr>
          <p:cNvCxnSpPr/>
          <p:nvPr/>
        </p:nvCxnSpPr>
        <p:spPr>
          <a:xfrm>
            <a:off x="3591339" y="2160104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9ABE095-54E5-644F-868B-D49AF7D57331}"/>
              </a:ext>
            </a:extLst>
          </p:cNvPr>
          <p:cNvSpPr txBox="1"/>
          <p:nvPr/>
        </p:nvSpPr>
        <p:spPr>
          <a:xfrm>
            <a:off x="3743121" y="1787851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i="1" dirty="0">
                <a:latin typeface="Montserrat" pitchFamily="2" charset="77"/>
              </a:rPr>
              <a:t>i</a:t>
            </a:r>
            <a:r>
              <a:rPr lang="en-NO" sz="1600" i="1" dirty="0">
                <a:latin typeface="Montserrat" pitchFamily="2" charset="77"/>
              </a:rPr>
              <a:t>nt size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6FC6069-5BD9-234D-B13A-6F7B619A9E6D}"/>
              </a:ext>
            </a:extLst>
          </p:cNvPr>
          <p:cNvSpPr/>
          <p:nvPr/>
        </p:nvSpPr>
        <p:spPr>
          <a:xfrm>
            <a:off x="2216117" y="3766865"/>
            <a:ext cx="343940" cy="43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k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AD053D9-F63B-964E-8E76-6A227CF97F7D}"/>
              </a:ext>
            </a:extLst>
          </p:cNvPr>
          <p:cNvSpPr txBox="1"/>
          <p:nvPr/>
        </p:nvSpPr>
        <p:spPr>
          <a:xfrm>
            <a:off x="2586561" y="3783673"/>
            <a:ext cx="27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,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817BEA2-DF1A-CB4A-98BB-6DD048A78CDA}"/>
              </a:ext>
            </a:extLst>
          </p:cNvPr>
          <p:cNvSpPr txBox="1"/>
          <p:nvPr/>
        </p:nvSpPr>
        <p:spPr>
          <a:xfrm>
            <a:off x="1312895" y="3804172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ROTL(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D62DE5D-CBDA-954D-BF4B-8D0A14A49337}"/>
              </a:ext>
            </a:extLst>
          </p:cNvPr>
          <p:cNvSpPr txBox="1"/>
          <p:nvPr/>
        </p:nvSpPr>
        <p:spPr>
          <a:xfrm>
            <a:off x="4997525" y="3635206"/>
            <a:ext cx="6668127" cy="2364063"/>
          </a:xfrm>
          <a:prstGeom prst="rect">
            <a:avLst/>
          </a:prstGeom>
          <a:solidFill>
            <a:schemeClr val="bg2"/>
          </a:solidFill>
        </p:spPr>
        <p:txBody>
          <a:bodyPr wrap="none" lIns="180000" tIns="180000" rIns="180000" bIns="180000" rtlCol="0">
            <a:spAutoFit/>
          </a:bodyPr>
          <a:lstStyle/>
          <a:p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hashCode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(String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text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sum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0;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text.</a:t>
            </a:r>
            <a:r>
              <a:rPr lang="en-GB" sz="16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length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index++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6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sum</a:t>
            </a:r>
            <a:r>
              <a:rPr lang="en-GB" sz="1600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1A1C1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sum</a:t>
            </a:r>
            <a:r>
              <a:rPr lang="en-GB" sz="1600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&lt;&lt;</a:t>
            </a:r>
            <a:r>
              <a:rPr lang="en-GB" sz="1600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5</a:t>
            </a:r>
            <a:r>
              <a:rPr lang="en-GB" sz="1600" kern="150" dirty="0">
                <a:solidFill>
                  <a:srgbClr val="81A1C1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|</a:t>
            </a:r>
            <a:r>
              <a:rPr lang="en-GB" sz="1600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1A1C1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sum</a:t>
            </a:r>
            <a:r>
              <a:rPr lang="en-GB" sz="1600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&gt;&gt;&gt;</a:t>
            </a:r>
            <a:r>
              <a:rPr lang="en-GB" sz="1600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27</a:t>
            </a:r>
            <a:r>
              <a:rPr lang="en-GB" sz="1600" kern="150" dirty="0">
                <a:solidFill>
                  <a:srgbClr val="81A1C1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sum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+=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text.charAt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sum;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Aft>
                <a:spcPts val="595"/>
              </a:spcAft>
            </a:pP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40A8F28-A75B-D44D-A2B2-CB1A25DA1AED}"/>
              </a:ext>
            </a:extLst>
          </p:cNvPr>
          <p:cNvSpPr txBox="1"/>
          <p:nvPr/>
        </p:nvSpPr>
        <p:spPr>
          <a:xfrm>
            <a:off x="4035146" y="3800572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)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1CB60A0-2647-1A4D-A6D2-1B3E96A2F7A4}"/>
              </a:ext>
            </a:extLst>
          </p:cNvPr>
          <p:cNvSpPr/>
          <p:nvPr/>
        </p:nvSpPr>
        <p:spPr>
          <a:xfrm>
            <a:off x="1557131" y="4870612"/>
            <a:ext cx="343940" cy="43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k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75DB61F-BE6F-AF4C-9D1E-8C3126E56B58}"/>
              </a:ext>
            </a:extLst>
          </p:cNvPr>
          <p:cNvSpPr txBox="1"/>
          <p:nvPr/>
        </p:nvSpPr>
        <p:spPr>
          <a:xfrm>
            <a:off x="1927575" y="4887420"/>
            <a:ext cx="27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,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0B4845E-6D61-7D4D-9DE1-7CBA03100CE8}"/>
              </a:ext>
            </a:extLst>
          </p:cNvPr>
          <p:cNvSpPr txBox="1"/>
          <p:nvPr/>
        </p:nvSpPr>
        <p:spPr>
          <a:xfrm>
            <a:off x="653909" y="4907919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ROTL(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F033C9B-3E52-9D45-A2BD-09D3B14617B8}"/>
              </a:ext>
            </a:extLst>
          </p:cNvPr>
          <p:cNvSpPr txBox="1"/>
          <p:nvPr/>
        </p:nvSpPr>
        <p:spPr>
          <a:xfrm>
            <a:off x="3376160" y="4904319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)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814A9C1-0241-C54D-BD44-CCE58F5773B3}"/>
              </a:ext>
            </a:extLst>
          </p:cNvPr>
          <p:cNvCxnSpPr>
            <a:cxnSpLocks/>
          </p:cNvCxnSpPr>
          <p:nvPr/>
        </p:nvCxnSpPr>
        <p:spPr>
          <a:xfrm>
            <a:off x="1394809" y="5946575"/>
            <a:ext cx="27365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A55E8952-2C5B-D948-9CE8-1695D2085355}"/>
              </a:ext>
            </a:extLst>
          </p:cNvPr>
          <p:cNvSpPr/>
          <p:nvPr/>
        </p:nvSpPr>
        <p:spPr>
          <a:xfrm>
            <a:off x="1543896" y="6063733"/>
            <a:ext cx="1212575" cy="4373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400" dirty="0" err="1">
                <a:latin typeface="Montserrat" pitchFamily="2" charset="77"/>
              </a:rPr>
              <a:t>hash</a:t>
            </a:r>
            <a:r>
              <a:rPr lang="nb-NO" sz="1400" dirty="0">
                <a:latin typeface="Montserrat" pitchFamily="2" charset="77"/>
              </a:rPr>
              <a:t> </a:t>
            </a:r>
            <a:r>
              <a:rPr lang="nb-NO" sz="1400" dirty="0" err="1">
                <a:latin typeface="Montserrat" pitchFamily="2" charset="77"/>
              </a:rPr>
              <a:t>code</a:t>
            </a:r>
            <a:endParaRPr lang="en-NO" sz="1400" dirty="0">
              <a:latin typeface="Montserrat" pitchFamily="2" charset="77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21D2B0B-66D3-B048-A56C-BBAB11294D0C}"/>
              </a:ext>
            </a:extLst>
          </p:cNvPr>
          <p:cNvSpPr/>
          <p:nvPr/>
        </p:nvSpPr>
        <p:spPr>
          <a:xfrm>
            <a:off x="7115807" y="1238963"/>
            <a:ext cx="265043" cy="366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8B748AB-8CC6-AA4E-96DA-B692629841EF}"/>
              </a:ext>
            </a:extLst>
          </p:cNvPr>
          <p:cNvSpPr/>
          <p:nvPr/>
        </p:nvSpPr>
        <p:spPr>
          <a:xfrm>
            <a:off x="7432720" y="1238963"/>
            <a:ext cx="265043" cy="366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05BA3DE-F454-3B49-ABDA-F4F92E4D7976}"/>
              </a:ext>
            </a:extLst>
          </p:cNvPr>
          <p:cNvSpPr/>
          <p:nvPr/>
        </p:nvSpPr>
        <p:spPr>
          <a:xfrm>
            <a:off x="7749633" y="1238963"/>
            <a:ext cx="265043" cy="366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C679AF9-1074-DA42-8A1C-98D11D02CB3F}"/>
              </a:ext>
            </a:extLst>
          </p:cNvPr>
          <p:cNvSpPr/>
          <p:nvPr/>
        </p:nvSpPr>
        <p:spPr>
          <a:xfrm>
            <a:off x="8066546" y="1238963"/>
            <a:ext cx="265043" cy="366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E52E45E-BBCA-004D-A822-E524B8AD4198}"/>
              </a:ext>
            </a:extLst>
          </p:cNvPr>
          <p:cNvSpPr/>
          <p:nvPr/>
        </p:nvSpPr>
        <p:spPr>
          <a:xfrm>
            <a:off x="8383459" y="1238963"/>
            <a:ext cx="265043" cy="366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9CF365D-13A8-4148-92A6-94F1B22459D2}"/>
              </a:ext>
            </a:extLst>
          </p:cNvPr>
          <p:cNvSpPr/>
          <p:nvPr/>
        </p:nvSpPr>
        <p:spPr>
          <a:xfrm>
            <a:off x="8700372" y="1238963"/>
            <a:ext cx="265043" cy="366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6573F77-87ED-334E-A8FE-0F98F0069656}"/>
              </a:ext>
            </a:extLst>
          </p:cNvPr>
          <p:cNvSpPr txBox="1"/>
          <p:nvPr/>
        </p:nvSpPr>
        <p:spPr>
          <a:xfrm>
            <a:off x="7056322" y="2193234"/>
            <a:ext cx="418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Share Tech Mono" panose="020B0509050000020004" pitchFamily="49" charset="77"/>
              </a:rPr>
              <a:t>(v</a:t>
            </a:r>
            <a:r>
              <a:rPr lang="en-NO" dirty="0">
                <a:latin typeface="Share Tech Mono" panose="020B0509050000020004" pitchFamily="49" charset="77"/>
              </a:rPr>
              <a:t>alue &lt;&lt; k) | (value &gt;&gt;&gt; (l-k))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E19C527-EE2B-F341-9C8C-2C2684467BAD}"/>
              </a:ext>
            </a:extLst>
          </p:cNvPr>
          <p:cNvSpPr/>
          <p:nvPr/>
        </p:nvSpPr>
        <p:spPr>
          <a:xfrm>
            <a:off x="9017285" y="1238963"/>
            <a:ext cx="265043" cy="366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F176BDD-68E8-AE41-B084-A4973C8CC2FA}"/>
              </a:ext>
            </a:extLst>
          </p:cNvPr>
          <p:cNvSpPr/>
          <p:nvPr/>
        </p:nvSpPr>
        <p:spPr>
          <a:xfrm>
            <a:off x="9334198" y="1238963"/>
            <a:ext cx="265043" cy="366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2B85D83-7A05-8340-8288-E921FDA86257}"/>
              </a:ext>
            </a:extLst>
          </p:cNvPr>
          <p:cNvSpPr/>
          <p:nvPr/>
        </p:nvSpPr>
        <p:spPr>
          <a:xfrm>
            <a:off x="7089308" y="1143622"/>
            <a:ext cx="634389" cy="55659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CEC2567-12B0-0341-9AD3-AF0A9919A9D6}"/>
              </a:ext>
            </a:extLst>
          </p:cNvPr>
          <p:cNvSpPr/>
          <p:nvPr/>
        </p:nvSpPr>
        <p:spPr>
          <a:xfrm>
            <a:off x="8990746" y="1141074"/>
            <a:ext cx="634389" cy="55659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103" name="Elbow Connector 102">
            <a:extLst>
              <a:ext uri="{FF2B5EF4-FFF2-40B4-BE49-F238E27FC236}">
                <a16:creationId xmlns:a16="http://schemas.microsoft.com/office/drawing/2014/main" id="{0B436E92-BEA8-BA43-8345-288877DB720A}"/>
              </a:ext>
            </a:extLst>
          </p:cNvPr>
          <p:cNvCxnSpPr>
            <a:cxnSpLocks/>
            <a:stCxn id="100" idx="2"/>
            <a:endCxn id="101" idx="2"/>
          </p:cNvCxnSpPr>
          <p:nvPr/>
        </p:nvCxnSpPr>
        <p:spPr>
          <a:xfrm rot="5400000" flipH="1" flipV="1">
            <a:off x="8355948" y="748219"/>
            <a:ext cx="2548" cy="1901438"/>
          </a:xfrm>
          <a:prstGeom prst="bentConnector3">
            <a:avLst>
              <a:gd name="adj1" fmla="val -1001193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374B798-EA32-8C4B-ACCF-83EB7A778321}"/>
              </a:ext>
            </a:extLst>
          </p:cNvPr>
          <p:cNvCxnSpPr>
            <a:cxnSpLocks/>
          </p:cNvCxnSpPr>
          <p:nvPr/>
        </p:nvCxnSpPr>
        <p:spPr>
          <a:xfrm>
            <a:off x="7115807" y="988259"/>
            <a:ext cx="581956" cy="0"/>
          </a:xfrm>
          <a:prstGeom prst="straightConnector1">
            <a:avLst/>
          </a:prstGeom>
          <a:ln>
            <a:solidFill>
              <a:srgbClr val="6B7A9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D0AFE249-968D-B441-B9B6-029656AD53E2}"/>
              </a:ext>
            </a:extLst>
          </p:cNvPr>
          <p:cNvSpPr txBox="1"/>
          <p:nvPr/>
        </p:nvSpPr>
        <p:spPr>
          <a:xfrm>
            <a:off x="7259831" y="676722"/>
            <a:ext cx="306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i="1" dirty="0">
                <a:solidFill>
                  <a:srgbClr val="6B7A94"/>
                </a:solidFill>
                <a:latin typeface="Montserrat" pitchFamily="2" charset="77"/>
              </a:rPr>
              <a:t>k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AB9E892-9EFB-7E43-9A7F-05728228940A}"/>
              </a:ext>
            </a:extLst>
          </p:cNvPr>
          <p:cNvSpPr/>
          <p:nvPr/>
        </p:nvSpPr>
        <p:spPr>
          <a:xfrm>
            <a:off x="7127309" y="1234403"/>
            <a:ext cx="265043" cy="3668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182551B-3BE9-C642-B043-095AF200A4E3}"/>
              </a:ext>
            </a:extLst>
          </p:cNvPr>
          <p:cNvSpPr/>
          <p:nvPr/>
        </p:nvSpPr>
        <p:spPr>
          <a:xfrm>
            <a:off x="7444222" y="1234403"/>
            <a:ext cx="265043" cy="3668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6C82BF1F-0B26-2B4F-B555-63C891664490}"/>
              </a:ext>
            </a:extLst>
          </p:cNvPr>
          <p:cNvSpPr/>
          <p:nvPr/>
        </p:nvSpPr>
        <p:spPr>
          <a:xfrm>
            <a:off x="9016682" y="1240237"/>
            <a:ext cx="265043" cy="3668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B7D9838-558A-154D-9E35-8C5900BB44D6}"/>
              </a:ext>
            </a:extLst>
          </p:cNvPr>
          <p:cNvSpPr/>
          <p:nvPr/>
        </p:nvSpPr>
        <p:spPr>
          <a:xfrm>
            <a:off x="9333595" y="1240237"/>
            <a:ext cx="265043" cy="3668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0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AA85C270-B642-924D-B392-8B6017BCB80F}"/>
              </a:ext>
            </a:extLst>
          </p:cNvPr>
          <p:cNvCxnSpPr>
            <a:cxnSpLocks/>
          </p:cNvCxnSpPr>
          <p:nvPr/>
        </p:nvCxnSpPr>
        <p:spPr>
          <a:xfrm>
            <a:off x="7089308" y="690946"/>
            <a:ext cx="1876107" cy="0"/>
          </a:xfrm>
          <a:prstGeom prst="straightConnector1">
            <a:avLst/>
          </a:prstGeom>
          <a:ln>
            <a:solidFill>
              <a:srgbClr val="6B7A9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461D8CF4-D48B-FF40-B588-23DA35A7CE57}"/>
              </a:ext>
            </a:extLst>
          </p:cNvPr>
          <p:cNvSpPr txBox="1"/>
          <p:nvPr/>
        </p:nvSpPr>
        <p:spPr>
          <a:xfrm>
            <a:off x="7946962" y="352392"/>
            <a:ext cx="239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i="1" dirty="0">
                <a:solidFill>
                  <a:srgbClr val="6B7A94"/>
                </a:solidFill>
                <a:latin typeface="Montserrat" pitchFamily="2" charset="77"/>
              </a:rPr>
              <a:t>l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7BE24CB-36DA-3545-AE17-54027F0FC601}"/>
              </a:ext>
            </a:extLst>
          </p:cNvPr>
          <p:cNvSpPr txBox="1"/>
          <p:nvPr/>
        </p:nvSpPr>
        <p:spPr>
          <a:xfrm>
            <a:off x="5804809" y="1269111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ROTL: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282C28B-4507-8A40-900B-64199B9A7D38}"/>
              </a:ext>
            </a:extLst>
          </p:cNvPr>
          <p:cNvSpPr txBox="1"/>
          <p:nvPr/>
        </p:nvSpPr>
        <p:spPr>
          <a:xfrm>
            <a:off x="1098902" y="544372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807916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7" grpId="0" animBg="1"/>
      <p:bldP spid="68" grpId="0"/>
      <p:bldP spid="72" grpId="0"/>
      <p:bldP spid="73" grpId="0" animBg="1"/>
      <p:bldP spid="74" grpId="0"/>
      <p:bldP spid="81" grpId="0"/>
      <p:bldP spid="82" grpId="0" animBg="1"/>
      <p:bldP spid="83" grpId="0"/>
      <p:bldP spid="84" grpId="0" animBg="1"/>
      <p:bldP spid="85" grpId="0"/>
      <p:bldP spid="86" grpId="0"/>
      <p:bldP spid="87" grpId="0"/>
      <p:bldP spid="89" grpId="0" animBg="1"/>
      <p:bldP spid="90" grpId="0" animBg="1"/>
      <p:bldP spid="91" grpId="0" animBg="1"/>
      <p:bldP spid="97" grpId="0"/>
      <p:bldP spid="98" grpId="0" animBg="1"/>
      <p:bldP spid="99" grpId="0" animBg="1"/>
      <p:bldP spid="100" grpId="0" animBg="1"/>
      <p:bldP spid="100" grpId="1" animBg="1"/>
      <p:bldP spid="101" grpId="0" animBg="1"/>
      <p:bldP spid="101" grpId="1" animBg="1"/>
      <p:bldP spid="101" grpId="2" animBg="1"/>
      <p:bldP spid="107" grpId="0"/>
      <p:bldP spid="110" grpId="0" animBg="1"/>
      <p:bldP spid="110" grpId="1" animBg="1"/>
      <p:bldP spid="111" grpId="0" animBg="1"/>
      <p:bldP spid="111" grpId="1" animBg="1"/>
      <p:bldP spid="114" grpId="0" animBg="1"/>
      <p:bldP spid="115" grpId="0" animBg="1"/>
      <p:bldP spid="117" grpId="0"/>
      <p:bldP spid="1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90E67-CDEA-B147-B378-CAA73AB34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Compression: MOD &amp; MAD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C88161-A1F5-ED40-B856-4B051452821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ctr"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b-NO" i="1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𝑂𝐷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nb-NO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NO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C88161-A1F5-ED40-B856-4B05145282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720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53F81E6A-A575-2B44-9399-F5F417982062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 anchor="ctr"/>
              <a:lstStyle/>
              <a:p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𝑀𝐴𝐷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𝑎h</m:t>
                            </m:r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nb-NO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nb-NO" b="0" i="0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nb-NO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NO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53F81E6A-A575-2B44-9399-F5F4179820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3"/>
                <a:stretch>
                  <a:fillRect l="-1711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8A0AE-E188-B04C-A23E-2F95E8F6A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17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380756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C90E38-DB39-DE4A-9851-7B2218DD1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Hashing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79427B5-FF66-E843-A925-FE5BD73232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 dirty="0"/>
              <a:t>Beyond hash tables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CBC2C-E1B3-5841-9585-DECF46C72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18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859065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5502C0-26F8-8D4D-B124-56E947CBE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File Digest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E40279-91B4-B84D-9EEC-9D50CE42A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7473" cy="4351338"/>
          </a:xfrm>
        </p:spPr>
        <p:txBody>
          <a:bodyPr/>
          <a:lstStyle/>
          <a:p>
            <a:r>
              <a:rPr lang="en-NO" dirty="0"/>
              <a:t>Assume no collisions</a:t>
            </a:r>
          </a:p>
          <a:p>
            <a:r>
              <a:rPr lang="en-NO" dirty="0"/>
              <a:t>Key is the whole file!</a:t>
            </a:r>
          </a:p>
          <a:p>
            <a:r>
              <a:rPr lang="en-NO" dirty="0"/>
              <a:t>Example:</a:t>
            </a:r>
          </a:p>
          <a:p>
            <a:pPr lvl="1"/>
            <a:r>
              <a:rPr lang="en-NO" dirty="0"/>
              <a:t>MD5</a:t>
            </a:r>
          </a:p>
          <a:p>
            <a:pPr lvl="1"/>
            <a:r>
              <a:rPr lang="en-NO" dirty="0"/>
              <a:t>SHA-1 / SHA-2</a:t>
            </a:r>
          </a:p>
          <a:p>
            <a:pPr lvl="1"/>
            <a:r>
              <a:rPr lang="en-NO" dirty="0"/>
              <a:t>CRC-32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9C5D49-4272-AD4D-A5E9-823394258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19</a:t>
            </a:fld>
            <a:endParaRPr lang="en-NO"/>
          </a:p>
        </p:txBody>
      </p:sp>
      <p:pic>
        <p:nvPicPr>
          <p:cNvPr id="9" name="Graphic 8" descr="Document with solid fill">
            <a:extLst>
              <a:ext uri="{FF2B5EF4-FFF2-40B4-BE49-F238E27FC236}">
                <a16:creationId xmlns:a16="http://schemas.microsoft.com/office/drawing/2014/main" id="{E90B8D43-248E-B340-BF94-5AFCE166C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5709" y="911225"/>
            <a:ext cx="914400" cy="914400"/>
          </a:xfrm>
          <a:prstGeom prst="rect">
            <a:avLst/>
          </a:prstGeom>
        </p:spPr>
      </p:pic>
      <p:pic>
        <p:nvPicPr>
          <p:cNvPr id="11" name="Graphic 10" descr="Fingerprint with solid fill">
            <a:extLst>
              <a:ext uri="{FF2B5EF4-FFF2-40B4-BE49-F238E27FC236}">
                <a16:creationId xmlns:a16="http://schemas.microsoft.com/office/drawing/2014/main" id="{6CCCE457-E237-3B4F-B41B-5C450FD5CB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26111" y="1027098"/>
            <a:ext cx="670105" cy="67010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CE444D4-70EF-0F47-B21C-F61AD3AABA8B}"/>
              </a:ext>
            </a:extLst>
          </p:cNvPr>
          <p:cNvSpPr txBox="1"/>
          <p:nvPr/>
        </p:nvSpPr>
        <p:spPr>
          <a:xfrm>
            <a:off x="6744828" y="1878397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large file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9250AD-B552-D444-810F-ABAFD3AC89F6}"/>
              </a:ext>
            </a:extLst>
          </p:cNvPr>
          <p:cNvSpPr txBox="1"/>
          <p:nvPr/>
        </p:nvSpPr>
        <p:spPr>
          <a:xfrm>
            <a:off x="9130144" y="1857157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checksum</a:t>
            </a:r>
          </a:p>
        </p:txBody>
      </p:sp>
      <p:pic>
        <p:nvPicPr>
          <p:cNvPr id="14" name="Graphic 13" descr="Document with solid fill">
            <a:extLst>
              <a:ext uri="{FF2B5EF4-FFF2-40B4-BE49-F238E27FC236}">
                <a16:creationId xmlns:a16="http://schemas.microsoft.com/office/drawing/2014/main" id="{CA119367-896E-D64A-B144-2BE71D49C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9575" y="3545910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8219CC9-902E-7740-A67D-FAB6AD2FFFF7}"/>
              </a:ext>
            </a:extLst>
          </p:cNvPr>
          <p:cNvSpPr txBox="1"/>
          <p:nvPr/>
        </p:nvSpPr>
        <p:spPr>
          <a:xfrm>
            <a:off x="6680855" y="4477945"/>
            <a:ext cx="1331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local copy</a:t>
            </a:r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674FFE5A-B716-9E46-ADC1-3D3F97176614}"/>
              </a:ext>
            </a:extLst>
          </p:cNvPr>
          <p:cNvSpPr/>
          <p:nvPr/>
        </p:nvSpPr>
        <p:spPr>
          <a:xfrm>
            <a:off x="7948092" y="1090153"/>
            <a:ext cx="1330036" cy="5565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hash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BBC6AD-C31B-9545-AA24-97F7FF40B365}"/>
              </a:ext>
            </a:extLst>
          </p:cNvPr>
          <p:cNvSpPr/>
          <p:nvPr/>
        </p:nvSpPr>
        <p:spPr>
          <a:xfrm>
            <a:off x="6373313" y="304800"/>
            <a:ext cx="4571778" cy="221380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66EF26-C4A4-8443-94AA-918EC7809147}"/>
              </a:ext>
            </a:extLst>
          </p:cNvPr>
          <p:cNvSpPr/>
          <p:nvPr/>
        </p:nvSpPr>
        <p:spPr>
          <a:xfrm>
            <a:off x="6327221" y="2994298"/>
            <a:ext cx="4571778" cy="336205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6C46A66-1B6E-414B-B260-4DB2DCA34A03}"/>
              </a:ext>
            </a:extLst>
          </p:cNvPr>
          <p:cNvSpPr txBox="1"/>
          <p:nvPr/>
        </p:nvSpPr>
        <p:spPr>
          <a:xfrm>
            <a:off x="8964871" y="351684"/>
            <a:ext cx="191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Remote Server</a:t>
            </a:r>
          </a:p>
        </p:txBody>
      </p:sp>
      <p:pic>
        <p:nvPicPr>
          <p:cNvPr id="26" name="Graphic 25" descr="Fingerprint with solid fill">
            <a:extLst>
              <a:ext uri="{FF2B5EF4-FFF2-40B4-BE49-F238E27FC236}">
                <a16:creationId xmlns:a16="http://schemas.microsoft.com/office/drawing/2014/main" id="{3BE75D53-4703-4244-9314-01F86649EA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81531" y="3630251"/>
            <a:ext cx="670105" cy="67010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BA57502-9C78-1D45-A3C5-F65F2C8B7AC1}"/>
              </a:ext>
            </a:extLst>
          </p:cNvPr>
          <p:cNvSpPr txBox="1"/>
          <p:nvPr/>
        </p:nvSpPr>
        <p:spPr>
          <a:xfrm>
            <a:off x="8825476" y="4445899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checksum copy</a:t>
            </a:r>
          </a:p>
        </p:txBody>
      </p:sp>
      <p:pic>
        <p:nvPicPr>
          <p:cNvPr id="28" name="Graphic 27" descr="Fingerprint with solid fill">
            <a:extLst>
              <a:ext uri="{FF2B5EF4-FFF2-40B4-BE49-F238E27FC236}">
                <a16:creationId xmlns:a16="http://schemas.microsoft.com/office/drawing/2014/main" id="{43C86507-D4D3-9C46-BACA-8C8AB504C4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95386" y="4880347"/>
            <a:ext cx="670105" cy="67010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3458C27-C133-5D45-9FEC-CA4CAC113E94}"/>
              </a:ext>
            </a:extLst>
          </p:cNvPr>
          <p:cNvSpPr txBox="1"/>
          <p:nvPr/>
        </p:nvSpPr>
        <p:spPr>
          <a:xfrm>
            <a:off x="8831147" y="5695995"/>
            <a:ext cx="198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local checksum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FB39F9E-E125-1C41-BA53-231E7C44A901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>
            <a:off x="7342909" y="2247729"/>
            <a:ext cx="3866" cy="12981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Bent Up Arrow 31">
            <a:extLst>
              <a:ext uri="{FF2B5EF4-FFF2-40B4-BE49-F238E27FC236}">
                <a16:creationId xmlns:a16="http://schemas.microsoft.com/office/drawing/2014/main" id="{3685AD4C-F085-5447-8AB9-D1C68D4EA0F5}"/>
              </a:ext>
            </a:extLst>
          </p:cNvPr>
          <p:cNvSpPr/>
          <p:nvPr/>
        </p:nvSpPr>
        <p:spPr>
          <a:xfrm rot="5400000">
            <a:off x="7238112" y="4945348"/>
            <a:ext cx="1129326" cy="1194470"/>
          </a:xfrm>
          <a:prstGeom prst="bentUpArrow">
            <a:avLst>
              <a:gd name="adj1" fmla="val 25431"/>
              <a:gd name="adj2" fmla="val 24531"/>
              <a:gd name="adj3" fmla="val 298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2A186BA-2764-A441-A85A-677E1A19151C}"/>
              </a:ext>
            </a:extLst>
          </p:cNvPr>
          <p:cNvSpPr txBox="1"/>
          <p:nvPr/>
        </p:nvSpPr>
        <p:spPr>
          <a:xfrm>
            <a:off x="9922184" y="3043083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Client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F88410C-3D78-7448-B6E8-0C5E93238BB0}"/>
              </a:ext>
            </a:extLst>
          </p:cNvPr>
          <p:cNvCxnSpPr>
            <a:stCxn id="13" idx="2"/>
            <a:endCxn id="26" idx="0"/>
          </p:cNvCxnSpPr>
          <p:nvPr/>
        </p:nvCxnSpPr>
        <p:spPr>
          <a:xfrm flipH="1">
            <a:off x="9816584" y="2226489"/>
            <a:ext cx="9424" cy="14037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Diamond 35">
            <a:extLst>
              <a:ext uri="{FF2B5EF4-FFF2-40B4-BE49-F238E27FC236}">
                <a16:creationId xmlns:a16="http://schemas.microsoft.com/office/drawing/2014/main" id="{534708D9-91C7-2D4D-97E0-19E10F4F5269}"/>
              </a:ext>
            </a:extLst>
          </p:cNvPr>
          <p:cNvSpPr/>
          <p:nvPr/>
        </p:nvSpPr>
        <p:spPr>
          <a:xfrm>
            <a:off x="10521872" y="3641293"/>
            <a:ext cx="1080016" cy="66292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Montserrat" pitchFamily="2" charset="77"/>
              </a:rPr>
              <a:t>=?</a:t>
            </a: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52071346-8540-E244-8990-D6C237C0368E}"/>
              </a:ext>
            </a:extLst>
          </p:cNvPr>
          <p:cNvCxnSpPr>
            <a:stCxn id="28" idx="3"/>
            <a:endCxn id="36" idx="2"/>
          </p:cNvCxnSpPr>
          <p:nvPr/>
        </p:nvCxnSpPr>
        <p:spPr>
          <a:xfrm flipV="1">
            <a:off x="10165491" y="4304221"/>
            <a:ext cx="896389" cy="91117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C47F4E4-8963-4548-AD9B-08BAAE600180}"/>
              </a:ext>
            </a:extLst>
          </p:cNvPr>
          <p:cNvCxnSpPr>
            <a:stCxn id="26" idx="3"/>
            <a:endCxn id="36" idx="1"/>
          </p:cNvCxnSpPr>
          <p:nvPr/>
        </p:nvCxnSpPr>
        <p:spPr>
          <a:xfrm>
            <a:off x="10151636" y="3965304"/>
            <a:ext cx="370236" cy="74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419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  <p:bldP spid="22" grpId="0" animBg="1"/>
      <p:bldP spid="23" grpId="0" animBg="1"/>
      <p:bldP spid="24" grpId="0" animBg="1"/>
      <p:bldP spid="25" grpId="0"/>
      <p:bldP spid="27" grpId="0"/>
      <p:bldP spid="29" grpId="0"/>
      <p:bldP spid="32" grpId="0" animBg="1"/>
      <p:bldP spid="33" grpId="0"/>
      <p:bldP spid="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F24F2AB-8FB3-6148-A786-0028C5240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Remember “Searching”?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FD49CDD-230D-1146-876A-CFB2A33650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 dirty="0"/>
              <a:t>Array / List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9444171-B3D7-B64E-9557-5EAF0793BDD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NO" dirty="0"/>
                  <a:t>Place items as they come</a:t>
                </a:r>
              </a:p>
              <a:p>
                <a:r>
                  <a:rPr lang="en-NO" dirty="0"/>
                  <a:t>Linear search</a:t>
                </a:r>
              </a:p>
              <a:p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NO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9444171-B3D7-B64E-9557-5EAF0793BD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720" t="-2405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4685397-A331-8841-B750-0C497DD6C9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NO" dirty="0"/>
              <a:t>Sorted Array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D5976235-0ED8-C247-B9C9-B68F36150BDC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r>
                  <a:rPr lang="en-NO" dirty="0"/>
                  <a:t>Order items by key</a:t>
                </a:r>
              </a:p>
              <a:p>
                <a:r>
                  <a:rPr lang="en-NO" dirty="0"/>
                  <a:t>Binary Search</a:t>
                </a:r>
              </a:p>
              <a:p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nb-NO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NO" dirty="0"/>
              </a:p>
            </p:txBody>
          </p:sp>
        </mc:Choice>
        <mc:Fallback xmlns="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D5976235-0ED8-C247-B9C9-B68F36150B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3"/>
                <a:stretch>
                  <a:fillRect l="-1711" t="-2405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191A20F-8E32-0045-8E0C-0BD749D29C7A}"/>
                  </a:ext>
                </a:extLst>
              </p:cNvPr>
              <p:cNvSpPr txBox="1"/>
              <p:nvPr/>
            </p:nvSpPr>
            <p:spPr>
              <a:xfrm>
                <a:off x="836612" y="4969785"/>
                <a:ext cx="594759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3600" b="0" dirty="0" err="1">
                    <a:latin typeface="Montserrat" pitchFamily="2" charset="77"/>
                  </a:rPr>
                  <a:t>Hash</a:t>
                </a:r>
                <a:r>
                  <a:rPr lang="nb-NO" sz="3600" b="0" dirty="0">
                    <a:latin typeface="Montserrat" pitchFamily="2" charset="77"/>
                  </a:rPr>
                  <a:t> tables gives us </a:t>
                </a:r>
                <a14:m>
                  <m:oMath xmlns:m="http://schemas.openxmlformats.org/officeDocument/2006/math">
                    <m:r>
                      <a:rPr lang="nb-NO" sz="36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nb-NO" sz="3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3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NO" sz="3600" dirty="0"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191A20F-8E32-0045-8E0C-0BD749D29C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12" y="4969785"/>
                <a:ext cx="5947590" cy="646331"/>
              </a:xfrm>
              <a:prstGeom prst="rect">
                <a:avLst/>
              </a:prstGeom>
              <a:blipFill>
                <a:blip r:embed="rId4"/>
                <a:stretch>
                  <a:fillRect l="-2979" t="-13462" b="-3269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1174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C705B96-9B69-A145-AED3-B47CCDB0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Cryptography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A9F903-C567-0840-BA36-A0A849DBD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39145" cy="4351338"/>
          </a:xfrm>
        </p:spPr>
        <p:txBody>
          <a:bodyPr anchor="ctr"/>
          <a:lstStyle/>
          <a:p>
            <a:r>
              <a:rPr lang="en-NO" dirty="0"/>
              <a:t>Hashing as encryption</a:t>
            </a:r>
          </a:p>
          <a:p>
            <a:r>
              <a:rPr lang="en-NO" dirty="0"/>
              <a:t>Crypotgraphic hash function</a:t>
            </a:r>
          </a:p>
          <a:p>
            <a:pPr lvl="1"/>
            <a:r>
              <a:rPr lang="en-NO" dirty="0"/>
              <a:t>Compression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B7CCB-D52F-0B45-A91A-E60F81803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20</a:t>
            </a:fld>
            <a:endParaRPr lang="en-NO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2E6D9DBB-2CB8-3B4D-91BA-9B21EDD34BB9}"/>
              </a:ext>
            </a:extLst>
          </p:cNvPr>
          <p:cNvSpPr/>
          <p:nvPr/>
        </p:nvSpPr>
        <p:spPr>
          <a:xfrm>
            <a:off x="9968079" y="2140230"/>
            <a:ext cx="886691" cy="102523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User</a:t>
            </a:r>
          </a:p>
          <a:p>
            <a:pPr algn="ctr"/>
            <a:r>
              <a:rPr lang="en-NO" dirty="0">
                <a:latin typeface="Montserrat" pitchFamily="2" charset="77"/>
              </a:rPr>
              <a:t>DB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F45A2E-176C-1942-9CDC-8AE480DC9C64}"/>
              </a:ext>
            </a:extLst>
          </p:cNvPr>
          <p:cNvSpPr txBox="1"/>
          <p:nvPr/>
        </p:nvSpPr>
        <p:spPr>
          <a:xfrm>
            <a:off x="6426816" y="965478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“password”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DADA85D6-5ED5-FD40-87AB-CB42E5154E04}"/>
              </a:ext>
            </a:extLst>
          </p:cNvPr>
          <p:cNvSpPr/>
          <p:nvPr/>
        </p:nvSpPr>
        <p:spPr>
          <a:xfrm>
            <a:off x="7913895" y="890533"/>
            <a:ext cx="1040670" cy="5565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hash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EA5514-70CB-B141-8EA5-5C6C4591F034}"/>
              </a:ext>
            </a:extLst>
          </p:cNvPr>
          <p:cNvSpPr txBox="1"/>
          <p:nvPr/>
        </p:nvSpPr>
        <p:spPr>
          <a:xfrm>
            <a:off x="9121328" y="965477"/>
            <a:ext cx="926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code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9219451-8A59-DB44-80FF-C44CA59C7851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>
            <a:off x="10048183" y="1150143"/>
            <a:ext cx="363242" cy="99008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373DAF1-2568-C648-8719-BACAB61F66E3}"/>
              </a:ext>
            </a:extLst>
          </p:cNvPr>
          <p:cNvSpPr txBox="1"/>
          <p:nvPr/>
        </p:nvSpPr>
        <p:spPr>
          <a:xfrm>
            <a:off x="6225905" y="4900337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“passwordd”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5CA403F6-642F-EC4D-947F-3430D0154A2F}"/>
              </a:ext>
            </a:extLst>
          </p:cNvPr>
          <p:cNvSpPr/>
          <p:nvPr/>
        </p:nvSpPr>
        <p:spPr>
          <a:xfrm>
            <a:off x="7941712" y="4787340"/>
            <a:ext cx="1040670" cy="5565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hash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8B475F-A6F4-5C4E-A35D-28631198E7EC}"/>
              </a:ext>
            </a:extLst>
          </p:cNvPr>
          <p:cNvSpPr txBox="1"/>
          <p:nvPr/>
        </p:nvSpPr>
        <p:spPr>
          <a:xfrm>
            <a:off x="9935260" y="3568184"/>
            <a:ext cx="952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code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5F4081-2ECB-F54B-A991-9043247B73EA}"/>
              </a:ext>
            </a:extLst>
          </p:cNvPr>
          <p:cNvSpPr txBox="1"/>
          <p:nvPr/>
        </p:nvSpPr>
        <p:spPr>
          <a:xfrm>
            <a:off x="9121328" y="4863715"/>
            <a:ext cx="905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code</a:t>
            </a:r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86AA0935-784E-EF4B-931F-FB534C013C94}"/>
              </a:ext>
            </a:extLst>
          </p:cNvPr>
          <p:cNvSpPr/>
          <p:nvPr/>
        </p:nvSpPr>
        <p:spPr>
          <a:xfrm>
            <a:off x="9871415" y="4190702"/>
            <a:ext cx="1080016" cy="66292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Montserrat" pitchFamily="2" charset="77"/>
              </a:rPr>
              <a:t>=?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58013EE-B44C-D048-BCE4-AAC084F2806A}"/>
              </a:ext>
            </a:extLst>
          </p:cNvPr>
          <p:cNvCxnSpPr>
            <a:cxnSpLocks/>
            <a:stCxn id="20" idx="3"/>
            <a:endCxn id="21" idx="2"/>
          </p:cNvCxnSpPr>
          <p:nvPr/>
        </p:nvCxnSpPr>
        <p:spPr>
          <a:xfrm flipV="1">
            <a:off x="10027180" y="4853630"/>
            <a:ext cx="384243" cy="19475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8C73ECA-C991-5945-8CF4-354A0F9ED024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>
            <a:off x="10411423" y="3937516"/>
            <a:ext cx="0" cy="2531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8D8ADC-3C33-0D4C-8C92-5B68B6E32419}"/>
              </a:ext>
            </a:extLst>
          </p:cNvPr>
          <p:cNvCxnSpPr>
            <a:cxnSpLocks/>
            <a:stCxn id="7" idx="3"/>
            <a:endCxn id="19" idx="0"/>
          </p:cNvCxnSpPr>
          <p:nvPr/>
        </p:nvCxnSpPr>
        <p:spPr>
          <a:xfrm flipH="1">
            <a:off x="10411423" y="3165466"/>
            <a:ext cx="2" cy="4027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5089C40-C775-9649-B0B3-10FB19FE6DF8}"/>
              </a:ext>
            </a:extLst>
          </p:cNvPr>
          <p:cNvSpPr txBox="1"/>
          <p:nvPr/>
        </p:nvSpPr>
        <p:spPr>
          <a:xfrm>
            <a:off x="6337279" y="502540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b="1" dirty="0">
                <a:latin typeface="Montserrat" pitchFamily="2" charset="77"/>
              </a:rPr>
              <a:t>Registration: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28F987-9685-C847-9ABE-2BC4193AABE7}"/>
              </a:ext>
            </a:extLst>
          </p:cNvPr>
          <p:cNvSpPr txBox="1"/>
          <p:nvPr/>
        </p:nvSpPr>
        <p:spPr>
          <a:xfrm>
            <a:off x="6337279" y="4464313"/>
            <a:ext cx="2077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b="1" dirty="0">
                <a:latin typeface="Montserrat" pitchFamily="2" charset="77"/>
              </a:rPr>
              <a:t>Authentication:</a:t>
            </a:r>
          </a:p>
        </p:txBody>
      </p:sp>
    </p:spTree>
    <p:extLst>
      <p:ext uri="{BB962C8B-B14F-4D97-AF65-F5344CB8AC3E}">
        <p14:creationId xmlns:p14="http://schemas.microsoft.com/office/powerpoint/2010/main" val="2776104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 animBg="1"/>
      <p:bldP spid="11" grpId="0"/>
      <p:bldP spid="17" grpId="0"/>
      <p:bldP spid="18" grpId="0" animBg="1"/>
      <p:bldP spid="19" grpId="0"/>
      <p:bldP spid="20" grpId="0"/>
      <p:bldP spid="21" grpId="0" animBg="1"/>
      <p:bldP spid="31" grpId="0"/>
      <p:bldP spid="3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DCA5C-977F-1845-98EB-87904601B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Random Number Generation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92FCAE-91A6-634E-A052-BDCA35010D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09254" y="2187574"/>
                <a:ext cx="8014855" cy="4351338"/>
              </a:xfrm>
            </p:spPr>
            <p:txBody>
              <a:bodyPr/>
              <a:lstStyle/>
              <a:p>
                <a:r>
                  <a:rPr lang="nb-NO" dirty="0"/>
                  <a:t>Pseudo-random </a:t>
                </a:r>
                <a:r>
                  <a:rPr lang="nb-NO" dirty="0" err="1"/>
                  <a:t>Sequences</a:t>
                </a:r>
                <a:endParaRPr lang="nb-NO" dirty="0"/>
              </a:p>
              <a:p>
                <a:r>
                  <a:rPr lang="nb-NO" dirty="0" err="1"/>
                  <a:t>Hash</a:t>
                </a:r>
                <a:r>
                  <a:rPr lang="nb-NO" dirty="0"/>
                  <a:t> </a:t>
                </a:r>
                <a:r>
                  <a:rPr lang="nb-NO" dirty="0" err="1"/>
                  <a:t>chain</a:t>
                </a:r>
                <a:endParaRPr lang="nb-NO" dirty="0"/>
              </a:p>
              <a:p>
                <a:pPr lvl="1"/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𝑟𝑎𝑛𝑑𝑜𝑚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begChr m:val="{"/>
                        <m:endChr m:val=""/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𝑠𝑒𝑒𝑑</m:t>
                              </m:r>
                            </m:e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mr>
                          <m:m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h𝑎𝑠h</m:t>
                              </m:r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𝑟𝑎𝑛𝑑𝑜𝑚</m:t>
                              </m:r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−1))</m:t>
                              </m:r>
                            </m:e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NO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92FCAE-91A6-634E-A052-BDCA35010D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9254" y="2187574"/>
                <a:ext cx="8014855" cy="4351338"/>
              </a:xfrm>
              <a:blipFill>
                <a:blip r:embed="rId2"/>
                <a:stretch>
                  <a:fillRect l="-1108" t="-16860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478718-27ED-0E43-999F-B76F34E29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21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9611185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43AC0-9538-B746-A687-9723BD9AE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Recap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09F3F2-B956-E74E-9520-5870AB3E8A8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nb-NO" dirty="0"/>
                  <a:t>O(1) </a:t>
                </a:r>
                <a:r>
                  <a:rPr lang="nb-NO" dirty="0" err="1"/>
                  <a:t>search</a:t>
                </a:r>
                <a:r>
                  <a:rPr lang="nb-NO" dirty="0"/>
                  <a:t> </a:t>
                </a:r>
                <a:r>
                  <a:rPr lang="nb-NO" dirty="0" err="1"/>
                  <a:t>using</a:t>
                </a:r>
                <a:r>
                  <a:rPr lang="nb-NO" dirty="0"/>
                  <a:t> </a:t>
                </a:r>
                <a:r>
                  <a:rPr lang="nb-NO" dirty="0" err="1"/>
                  <a:t>Dictionnary</a:t>
                </a:r>
                <a:endParaRPr lang="nb-NO" dirty="0"/>
              </a:p>
              <a:p>
                <a:pPr lvl="1"/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h𝑎𝑠h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𝐾𝑒𝑦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endParaRPr lang="nb-NO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nb-NO" b="0" dirty="0" err="1">
                    <a:ea typeface="Cambria Math" panose="02040503050406030204" pitchFamily="18" charset="0"/>
                  </a:rPr>
                  <a:t>Insertion</a:t>
                </a:r>
                <a:r>
                  <a:rPr lang="nb-NO" b="0" dirty="0">
                    <a:ea typeface="Cambria Math" panose="02040503050406030204" pitchFamily="18" charset="0"/>
                  </a:rPr>
                  <a:t> </a:t>
                </a:r>
                <a:r>
                  <a:rPr lang="nb-NO" b="0" dirty="0">
                    <a:solidFill>
                      <a:schemeClr val="accent3"/>
                    </a:solidFill>
                    <a:ea typeface="Cambria Math" panose="02040503050406030204" pitchFamily="18" charset="0"/>
                  </a:rPr>
                  <a:t>order is lost!</a:t>
                </a:r>
              </a:p>
              <a:p>
                <a:endParaRPr lang="en-NO" dirty="0"/>
              </a:p>
              <a:p>
                <a:r>
                  <a:rPr lang="en-NO" dirty="0">
                    <a:solidFill>
                      <a:schemeClr val="accent3"/>
                    </a:solidFill>
                  </a:rPr>
                  <a:t>Keys</a:t>
                </a:r>
              </a:p>
              <a:p>
                <a:pPr lvl="1"/>
                <a:r>
                  <a:rPr lang="en-NO" dirty="0">
                    <a:solidFill>
                      <a:schemeClr val="accent3"/>
                    </a:solidFill>
                  </a:rPr>
                  <a:t>Unique</a:t>
                </a:r>
              </a:p>
              <a:p>
                <a:pPr lvl="1"/>
                <a:r>
                  <a:rPr lang="en-GB" dirty="0">
                    <a:solidFill>
                      <a:schemeClr val="accent3"/>
                    </a:solidFill>
                  </a:rPr>
                  <a:t>I</a:t>
                </a:r>
                <a:r>
                  <a:rPr lang="en-NO" dirty="0">
                    <a:solidFill>
                      <a:schemeClr val="accent3"/>
                    </a:solidFill>
                  </a:rPr>
                  <a:t>mmutable</a:t>
                </a:r>
              </a:p>
              <a:p>
                <a:pPr lvl="1"/>
                <a:endParaRPr lang="en-NO" dirty="0"/>
              </a:p>
              <a:p>
                <a:r>
                  <a:rPr lang="en-NO" dirty="0"/>
                  <a:t>Static keys</a:t>
                </a:r>
              </a:p>
              <a:p>
                <a:pPr lvl="1"/>
                <a:r>
                  <a:rPr lang="en-NO" dirty="0"/>
                  <a:t>Perfect hashing</a:t>
                </a:r>
              </a:p>
              <a:p>
                <a:pPr lvl="1"/>
                <a:endParaRPr lang="en-NO" dirty="0"/>
              </a:p>
              <a:p>
                <a:r>
                  <a:rPr lang="en-NO" dirty="0"/>
                  <a:t>Dynamic keys</a:t>
                </a:r>
              </a:p>
              <a:p>
                <a:pPr lvl="1"/>
                <a:r>
                  <a:rPr lang="en-NO" dirty="0"/>
                  <a:t>Collisions!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09F3F2-B956-E74E-9520-5870AB3E8A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467" t="-2326" b="-1744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0B87E2-7176-4A4D-A883-7CE151249B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O" dirty="0"/>
              <a:t>Hash = code + compression  </a:t>
            </a:r>
          </a:p>
          <a:p>
            <a:endParaRPr lang="en-NO" dirty="0"/>
          </a:p>
          <a:p>
            <a:r>
              <a:rPr lang="en-NO" dirty="0"/>
              <a:t>Fixed key-length</a:t>
            </a:r>
          </a:p>
          <a:p>
            <a:pPr lvl="1"/>
            <a:r>
              <a:rPr lang="en-NO" dirty="0"/>
              <a:t>Casting</a:t>
            </a:r>
          </a:p>
          <a:p>
            <a:pPr lvl="1"/>
            <a:r>
              <a:rPr lang="en-NO" dirty="0"/>
              <a:t>Summation</a:t>
            </a:r>
          </a:p>
          <a:p>
            <a:pPr lvl="1"/>
            <a:endParaRPr lang="en-NO" dirty="0"/>
          </a:p>
          <a:p>
            <a:r>
              <a:rPr lang="en-NO" dirty="0"/>
              <a:t>Variable key-length</a:t>
            </a:r>
          </a:p>
          <a:p>
            <a:pPr lvl="1"/>
            <a:r>
              <a:rPr lang="en-NO" dirty="0"/>
              <a:t>Polynomial</a:t>
            </a:r>
          </a:p>
          <a:p>
            <a:pPr lvl="1"/>
            <a:r>
              <a:rPr lang="en-NO" dirty="0"/>
              <a:t>Cyclic shifts</a:t>
            </a:r>
          </a:p>
          <a:p>
            <a:pPr lvl="1"/>
            <a:endParaRPr lang="en-NO" dirty="0"/>
          </a:p>
          <a:p>
            <a:r>
              <a:rPr lang="en-NO" dirty="0"/>
              <a:t>Compression</a:t>
            </a:r>
          </a:p>
          <a:p>
            <a:pPr lvl="1"/>
            <a:r>
              <a:rPr lang="en-NO" dirty="0"/>
              <a:t>MAD vs. MOD</a:t>
            </a:r>
          </a:p>
          <a:p>
            <a:pPr lvl="1"/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5210BF-98D4-E94C-A739-EFD3170C1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22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64398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4AC-C83D-0445-9FCC-BD447C19A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Questions, Comments, or Ideas?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EFCF9-DB2F-7345-9777-ABACDCD98E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7EF38-E118-6845-BE3F-C60F1F091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BFA8DF-4824-E04A-B05E-338E838749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NO" dirty="0"/>
              <a:t>franck.chauvel@ntnu.no</a:t>
            </a:r>
          </a:p>
        </p:txBody>
      </p:sp>
    </p:spTree>
    <p:extLst>
      <p:ext uri="{BB962C8B-B14F-4D97-AF65-F5344CB8AC3E}">
        <p14:creationId xmlns:p14="http://schemas.microsoft.com/office/powerpoint/2010/main" val="8898103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1CE088-E145-A842-8386-5BC7CC2EC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Lab Session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F96CE7C-0622-DD45-A2AE-8778F9002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39118" cy="4351338"/>
          </a:xfrm>
        </p:spPr>
        <p:txBody>
          <a:bodyPr anchor="ctr"/>
          <a:lstStyle/>
          <a:p>
            <a:r>
              <a:rPr lang="en-NO" sz="3200" dirty="0"/>
              <a:t>Home Exam 1  solutions</a:t>
            </a:r>
          </a:p>
        </p:txBody>
      </p:sp>
      <p:pic>
        <p:nvPicPr>
          <p:cNvPr id="9" name="Picture 8" descr="A white mouse eating cheese in the labyrinth">
            <a:extLst>
              <a:ext uri="{FF2B5EF4-FFF2-40B4-BE49-F238E27FC236}">
                <a16:creationId xmlns:a16="http://schemas.microsoft.com/office/drawing/2014/main" id="{C414BA4B-F8DC-D448-93D2-0E4A45155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9482" y="0"/>
            <a:ext cx="45425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676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E1C2-564D-484B-823F-CF0E18F5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DAD51-7B27-8948-9CAC-C66C5FA85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NO" dirty="0"/>
              <a:t>What is a “Hash-Table”?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NO" dirty="0"/>
              <a:t>ADT: Dictionary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NO" dirty="0"/>
              <a:t>Hash functions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NO" dirty="0"/>
              <a:t>Beyond Hash tables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21BB4-977C-324F-81C6-2BA59100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3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485800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6FDB5-E49A-C046-80E4-4019A77FB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T</a:t>
            </a:r>
            <a:r>
              <a:rPr lang="en-GB" dirty="0"/>
              <a:t>h</a:t>
            </a:r>
            <a:r>
              <a:rPr lang="en-NO" dirty="0"/>
              <a:t>e Idea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EDABB-F385-AB4A-BB73-E8F05AD2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4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421FCB-0D9D-6D40-AE4E-427BD198C036}"/>
              </a:ext>
            </a:extLst>
          </p:cNvPr>
          <p:cNvSpPr/>
          <p:nvPr/>
        </p:nvSpPr>
        <p:spPr>
          <a:xfrm>
            <a:off x="8807567" y="1206630"/>
            <a:ext cx="1970690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DA9F82-351C-E44B-AE52-9F5503D9C985}"/>
              </a:ext>
            </a:extLst>
          </p:cNvPr>
          <p:cNvSpPr/>
          <p:nvPr/>
        </p:nvSpPr>
        <p:spPr>
          <a:xfrm>
            <a:off x="8807567" y="1821485"/>
            <a:ext cx="1970690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554D67-4198-7F4A-9822-1431632FA971}"/>
              </a:ext>
            </a:extLst>
          </p:cNvPr>
          <p:cNvSpPr txBox="1"/>
          <p:nvPr/>
        </p:nvSpPr>
        <p:spPr>
          <a:xfrm>
            <a:off x="8190858" y="130574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3F5F58-946A-094C-9DC5-1A5D49D59294}"/>
              </a:ext>
            </a:extLst>
          </p:cNvPr>
          <p:cNvSpPr txBox="1"/>
          <p:nvPr/>
        </p:nvSpPr>
        <p:spPr>
          <a:xfrm>
            <a:off x="8190858" y="192059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01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BD45B7-21E2-A641-825D-CB6D4784E493}"/>
              </a:ext>
            </a:extLst>
          </p:cNvPr>
          <p:cNvSpPr/>
          <p:nvPr/>
        </p:nvSpPr>
        <p:spPr>
          <a:xfrm>
            <a:off x="8807567" y="2433759"/>
            <a:ext cx="1970690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821AAB-954E-B34B-AACE-3BF79E4D05EB}"/>
              </a:ext>
            </a:extLst>
          </p:cNvPr>
          <p:cNvSpPr/>
          <p:nvPr/>
        </p:nvSpPr>
        <p:spPr>
          <a:xfrm>
            <a:off x="8807567" y="3048614"/>
            <a:ext cx="1970690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5452F0-9EE3-AD43-B339-343B2AC0ED1D}"/>
              </a:ext>
            </a:extLst>
          </p:cNvPr>
          <p:cNvSpPr txBox="1"/>
          <p:nvPr/>
        </p:nvSpPr>
        <p:spPr>
          <a:xfrm>
            <a:off x="8190858" y="253287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02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3510AA-A252-FD47-AD01-50CA00561536}"/>
              </a:ext>
            </a:extLst>
          </p:cNvPr>
          <p:cNvSpPr txBox="1"/>
          <p:nvPr/>
        </p:nvSpPr>
        <p:spPr>
          <a:xfrm>
            <a:off x="8190858" y="314772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03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507E33-3C67-9043-B432-2BA5151D1B3F}"/>
              </a:ext>
            </a:extLst>
          </p:cNvPr>
          <p:cNvSpPr/>
          <p:nvPr/>
        </p:nvSpPr>
        <p:spPr>
          <a:xfrm>
            <a:off x="8807567" y="3663470"/>
            <a:ext cx="1970690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AA2E65-28C1-7B43-AEDA-F982F10973CC}"/>
              </a:ext>
            </a:extLst>
          </p:cNvPr>
          <p:cNvSpPr/>
          <p:nvPr/>
        </p:nvSpPr>
        <p:spPr>
          <a:xfrm>
            <a:off x="8807567" y="4278325"/>
            <a:ext cx="1970690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DCC8DC-0E85-5948-AA5C-D2E0E6EB2191}"/>
              </a:ext>
            </a:extLst>
          </p:cNvPr>
          <p:cNvSpPr txBox="1"/>
          <p:nvPr/>
        </p:nvSpPr>
        <p:spPr>
          <a:xfrm>
            <a:off x="8190858" y="376258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04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0147B4-1FFD-7B45-BC7E-54CED79D0948}"/>
              </a:ext>
            </a:extLst>
          </p:cNvPr>
          <p:cNvSpPr txBox="1"/>
          <p:nvPr/>
        </p:nvSpPr>
        <p:spPr>
          <a:xfrm>
            <a:off x="8190858" y="437743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05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F3F448-343D-0A49-A292-3D59D34D077F}"/>
              </a:ext>
            </a:extLst>
          </p:cNvPr>
          <p:cNvSpPr/>
          <p:nvPr/>
        </p:nvSpPr>
        <p:spPr>
          <a:xfrm>
            <a:off x="8807567" y="4895889"/>
            <a:ext cx="1970690" cy="56755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3483C4-503A-6345-905B-98DDDCD1700E}"/>
              </a:ext>
            </a:extLst>
          </p:cNvPr>
          <p:cNvSpPr/>
          <p:nvPr/>
        </p:nvSpPr>
        <p:spPr>
          <a:xfrm>
            <a:off x="8807567" y="5510744"/>
            <a:ext cx="1970690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F80086-FB98-A14C-A497-2E45685EE892}"/>
              </a:ext>
            </a:extLst>
          </p:cNvPr>
          <p:cNvSpPr txBox="1"/>
          <p:nvPr/>
        </p:nvSpPr>
        <p:spPr>
          <a:xfrm>
            <a:off x="8253375" y="499500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C9BD66-8968-0149-8098-0D8D7D939B30}"/>
              </a:ext>
            </a:extLst>
          </p:cNvPr>
          <p:cNvSpPr txBox="1"/>
          <p:nvPr/>
        </p:nvSpPr>
        <p:spPr>
          <a:xfrm>
            <a:off x="8315892" y="561256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63DA1B9-2395-B34E-94A5-D0B0EE6C31F4}"/>
              </a:ext>
            </a:extLst>
          </p:cNvPr>
          <p:cNvSpPr txBox="1"/>
          <p:nvPr/>
        </p:nvSpPr>
        <p:spPr>
          <a:xfrm>
            <a:off x="10975041" y="1933339"/>
            <a:ext cx="9076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bucket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D34D27-FF57-B346-95A7-D4A9A8D2AF48}"/>
              </a:ext>
            </a:extLst>
          </p:cNvPr>
          <p:cNvSpPr txBox="1"/>
          <p:nvPr/>
        </p:nvSpPr>
        <p:spPr>
          <a:xfrm>
            <a:off x="8807567" y="507109"/>
            <a:ext cx="750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index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220C2C7F-E942-2340-86EE-15161EF3D6C0}"/>
              </a:ext>
            </a:extLst>
          </p:cNvPr>
          <p:cNvCxnSpPr>
            <a:stCxn id="30" idx="1"/>
            <a:endCxn id="14" idx="0"/>
          </p:cNvCxnSpPr>
          <p:nvPr/>
        </p:nvCxnSpPr>
        <p:spPr>
          <a:xfrm rot="10800000" flipV="1">
            <a:off x="8408225" y="676385"/>
            <a:ext cx="399342" cy="629357"/>
          </a:xfrm>
          <a:prstGeom prst="bentConnector2">
            <a:avLst/>
          </a:prstGeom>
          <a:ln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E366D1E9-C4BB-AA44-8C22-6A8D0C37D2D9}"/>
              </a:ext>
            </a:extLst>
          </p:cNvPr>
          <p:cNvCxnSpPr>
            <a:stCxn id="29" idx="0"/>
            <a:endCxn id="5" idx="3"/>
          </p:cNvCxnSpPr>
          <p:nvPr/>
        </p:nvCxnSpPr>
        <p:spPr>
          <a:xfrm rot="16200000" flipV="1">
            <a:off x="10882090" y="1386576"/>
            <a:ext cx="442930" cy="650595"/>
          </a:xfrm>
          <a:prstGeom prst="bentConnector2">
            <a:avLst/>
          </a:prstGeom>
          <a:ln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AFA95D23-C0F8-7A4F-BD3D-31CD4E2208DB}"/>
              </a:ext>
            </a:extLst>
          </p:cNvPr>
          <p:cNvSpPr/>
          <p:nvPr/>
        </p:nvSpPr>
        <p:spPr>
          <a:xfrm>
            <a:off x="1116579" y="3092644"/>
            <a:ext cx="1860331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O" sz="1400" dirty="0">
                <a:latin typeface="Montserrat" pitchFamily="2" charset="77"/>
              </a:rPr>
              <a:t>+47-89-89-89-89</a:t>
            </a:r>
          </a:p>
          <a:p>
            <a:pPr algn="ctr"/>
            <a:r>
              <a:rPr lang="en-NO" sz="1400" dirty="0">
                <a:latin typeface="Montserrat" pitchFamily="2" charset="77"/>
              </a:rPr>
              <a:t>john@doe.com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E35E36B-1453-D04E-AB7D-35AAA860205F}"/>
              </a:ext>
            </a:extLst>
          </p:cNvPr>
          <p:cNvSpPr/>
          <p:nvPr/>
        </p:nvSpPr>
        <p:spPr>
          <a:xfrm>
            <a:off x="1116579" y="2580780"/>
            <a:ext cx="1860331" cy="456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John Doe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2BEF972-FA75-464B-AB01-CC56BB5ADC0C}"/>
              </a:ext>
            </a:extLst>
          </p:cNvPr>
          <p:cNvSpPr/>
          <p:nvPr/>
        </p:nvSpPr>
        <p:spPr>
          <a:xfrm>
            <a:off x="8807567" y="1820514"/>
            <a:ext cx="1970690" cy="5675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O" sz="1200" dirty="0">
                <a:latin typeface="Montserrat" pitchFamily="2" charset="77"/>
              </a:rPr>
              <a:t>John Doe</a:t>
            </a:r>
            <a:br>
              <a:rPr lang="en-NO" sz="1200" dirty="0">
                <a:latin typeface="Montserrat" pitchFamily="2" charset="77"/>
              </a:rPr>
            </a:br>
            <a:r>
              <a:rPr lang="en-NO" sz="1200" dirty="0">
                <a:latin typeface="Montserrat" pitchFamily="2" charset="77"/>
              </a:rPr>
              <a:t>+47-89-89-89-89, …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B08B53F-8F5D-B546-9D09-C27BAC77EB34}"/>
              </a:ext>
            </a:extLst>
          </p:cNvPr>
          <p:cNvSpPr txBox="1"/>
          <p:nvPr/>
        </p:nvSpPr>
        <p:spPr>
          <a:xfrm>
            <a:off x="8190858" y="191962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406CAC6-B708-9C4B-8ED5-84AD4C41772D}"/>
              </a:ext>
            </a:extLst>
          </p:cNvPr>
          <p:cNvSpPr/>
          <p:nvPr/>
        </p:nvSpPr>
        <p:spPr>
          <a:xfrm>
            <a:off x="1116579" y="4716200"/>
            <a:ext cx="1860331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O" sz="1400" dirty="0">
                <a:latin typeface="Montserrat" pitchFamily="2" charset="77"/>
              </a:rPr>
              <a:t>+47-67-67-67-67</a:t>
            </a:r>
          </a:p>
          <a:p>
            <a:pPr algn="ctr"/>
            <a:r>
              <a:rPr lang="en-NO" sz="1400" dirty="0">
                <a:latin typeface="Montserrat" pitchFamily="2" charset="77"/>
              </a:rPr>
              <a:t>lisa@smith.no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A2952A2-EB99-F74C-AE68-9AB30A913734}"/>
              </a:ext>
            </a:extLst>
          </p:cNvPr>
          <p:cNvSpPr/>
          <p:nvPr/>
        </p:nvSpPr>
        <p:spPr>
          <a:xfrm>
            <a:off x="1116579" y="4204336"/>
            <a:ext cx="1860331" cy="456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Lisa Smith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AE3E62F-5028-5D4A-8992-C9547733BEE8}"/>
              </a:ext>
            </a:extLst>
          </p:cNvPr>
          <p:cNvSpPr/>
          <p:nvPr/>
        </p:nvSpPr>
        <p:spPr>
          <a:xfrm>
            <a:off x="8807567" y="3662280"/>
            <a:ext cx="1970690" cy="5675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O" sz="1200" dirty="0">
                <a:latin typeface="Montserrat" pitchFamily="2" charset="77"/>
              </a:rPr>
              <a:t>Lisa Smith</a:t>
            </a:r>
            <a:br>
              <a:rPr lang="en-NO" sz="1200" dirty="0">
                <a:latin typeface="Montserrat" pitchFamily="2" charset="77"/>
              </a:rPr>
            </a:br>
            <a:r>
              <a:rPr lang="en-NO" sz="1200" dirty="0">
                <a:latin typeface="Montserrat" pitchFamily="2" charset="77"/>
              </a:rPr>
              <a:t>+47-67-67-67-67, …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832ECE1-DEF3-824A-8361-B47DF44CCAE1}"/>
              </a:ext>
            </a:extLst>
          </p:cNvPr>
          <p:cNvSpPr txBox="1"/>
          <p:nvPr/>
        </p:nvSpPr>
        <p:spPr>
          <a:xfrm>
            <a:off x="8190858" y="376139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04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D0D85F1-7019-3946-B78F-834451261CC4}"/>
              </a:ext>
            </a:extLst>
          </p:cNvPr>
          <p:cNvSpPr txBox="1"/>
          <p:nvPr/>
        </p:nvSpPr>
        <p:spPr>
          <a:xfrm>
            <a:off x="427384" y="2016340"/>
            <a:ext cx="542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key</a:t>
            </a:r>
          </a:p>
        </p:txBody>
      </p: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C6F1E7BE-BFF4-E242-A8E4-823539EAC342}"/>
              </a:ext>
            </a:extLst>
          </p:cNvPr>
          <p:cNvCxnSpPr>
            <a:cxnSpLocks/>
            <a:stCxn id="53" idx="2"/>
            <a:endCxn id="38" idx="1"/>
          </p:cNvCxnSpPr>
          <p:nvPr/>
        </p:nvCxnSpPr>
        <p:spPr>
          <a:xfrm rot="16200000" flipH="1">
            <a:off x="680530" y="2372815"/>
            <a:ext cx="453971" cy="418127"/>
          </a:xfrm>
          <a:prstGeom prst="bentConnector2">
            <a:avLst/>
          </a:prstGeom>
          <a:ln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E42D800-9033-2F42-9A07-EFE362863493}"/>
              </a:ext>
            </a:extLst>
          </p:cNvPr>
          <p:cNvSpPr txBox="1"/>
          <p:nvPr/>
        </p:nvSpPr>
        <p:spPr>
          <a:xfrm>
            <a:off x="2549296" y="2045102"/>
            <a:ext cx="1402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information</a:t>
            </a:r>
          </a:p>
        </p:txBody>
      </p: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ADCCBDDD-B9F6-6B4D-9DC0-0B27AFF91859}"/>
              </a:ext>
            </a:extLst>
          </p:cNvPr>
          <p:cNvCxnSpPr>
            <a:cxnSpLocks/>
            <a:stCxn id="58" idx="2"/>
            <a:endCxn id="37" idx="3"/>
          </p:cNvCxnSpPr>
          <p:nvPr/>
        </p:nvCxnSpPr>
        <p:spPr>
          <a:xfrm rot="5400000">
            <a:off x="2617457" y="2743109"/>
            <a:ext cx="992767" cy="273860"/>
          </a:xfrm>
          <a:prstGeom prst="bentConnector2">
            <a:avLst/>
          </a:prstGeom>
          <a:ln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FCFDD6B0-88D5-C94E-BE8B-03D910923F4D}"/>
              </a:ext>
            </a:extLst>
          </p:cNvPr>
          <p:cNvSpPr txBox="1"/>
          <p:nvPr/>
        </p:nvSpPr>
        <p:spPr>
          <a:xfrm>
            <a:off x="5251999" y="3592404"/>
            <a:ext cx="445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3600" dirty="0">
                <a:latin typeface="Montserrat" pitchFamily="2" charset="77"/>
              </a:rPr>
              <a:t>?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7FFDC563-5DD7-BA49-B0E5-074E6859F2BC}"/>
              </a:ext>
            </a:extLst>
          </p:cNvPr>
          <p:cNvSpPr/>
          <p:nvPr/>
        </p:nvSpPr>
        <p:spPr>
          <a:xfrm>
            <a:off x="4594444" y="2441559"/>
            <a:ext cx="1761066" cy="295768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NO" dirty="0">
                <a:latin typeface="Montserrat" pitchFamily="2" charset="77"/>
              </a:rPr>
              <a:t>Hash Function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FE043CAE-BF18-6945-9A5E-BA4778E562DF}"/>
              </a:ext>
            </a:extLst>
          </p:cNvPr>
          <p:cNvSpPr/>
          <p:nvPr/>
        </p:nvSpPr>
        <p:spPr>
          <a:xfrm>
            <a:off x="5401599" y="3405356"/>
            <a:ext cx="146756" cy="146756"/>
          </a:xfrm>
          <a:prstGeom prst="ellipse">
            <a:avLst/>
          </a:prstGeom>
          <a:solidFill>
            <a:schemeClr val="tx1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E80DE375-055B-114D-9DEB-FC9DFA4B5D94}"/>
              </a:ext>
            </a:extLst>
          </p:cNvPr>
          <p:cNvSpPr/>
          <p:nvPr/>
        </p:nvSpPr>
        <p:spPr>
          <a:xfrm>
            <a:off x="5414419" y="3879725"/>
            <a:ext cx="146756" cy="146756"/>
          </a:xfrm>
          <a:prstGeom prst="ellipse">
            <a:avLst/>
          </a:prstGeom>
          <a:solidFill>
            <a:schemeClr val="tx1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48551DD-85F4-9445-889E-0CD75F7AB9FD}"/>
              </a:ext>
            </a:extLst>
          </p:cNvPr>
          <p:cNvSpPr/>
          <p:nvPr/>
        </p:nvSpPr>
        <p:spPr>
          <a:xfrm>
            <a:off x="1111101" y="2576609"/>
            <a:ext cx="1860331" cy="4561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John Doe</a:t>
            </a:r>
          </a:p>
        </p:txBody>
      </p: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B1E3D796-70F5-1741-B5F7-C3A987068D30}"/>
              </a:ext>
            </a:extLst>
          </p:cNvPr>
          <p:cNvCxnSpPr>
            <a:stCxn id="75" idx="3"/>
          </p:cNvCxnSpPr>
          <p:nvPr/>
        </p:nvCxnSpPr>
        <p:spPr>
          <a:xfrm>
            <a:off x="2971432" y="2804694"/>
            <a:ext cx="2430166" cy="65826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AEF553FB-C343-2542-9CED-FE172BE4CA76}"/>
              </a:ext>
            </a:extLst>
          </p:cNvPr>
          <p:cNvCxnSpPr>
            <a:stCxn id="72" idx="6"/>
            <a:endCxn id="41" idx="1"/>
          </p:cNvCxnSpPr>
          <p:nvPr/>
        </p:nvCxnSpPr>
        <p:spPr>
          <a:xfrm flipV="1">
            <a:off x="5548355" y="2104293"/>
            <a:ext cx="2642503" cy="137444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48CA021B-983D-BB47-8986-B49F694C0697}"/>
              </a:ext>
            </a:extLst>
          </p:cNvPr>
          <p:cNvSpPr/>
          <p:nvPr/>
        </p:nvSpPr>
        <p:spPr>
          <a:xfrm>
            <a:off x="1104088" y="4215993"/>
            <a:ext cx="1860331" cy="4561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Lisa Smith</a:t>
            </a:r>
          </a:p>
        </p:txBody>
      </p: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9CDD7DC5-B11D-E24A-BEDB-D0752A16462F}"/>
              </a:ext>
            </a:extLst>
          </p:cNvPr>
          <p:cNvCxnSpPr>
            <a:stCxn id="80" idx="3"/>
            <a:endCxn id="73" idx="2"/>
          </p:cNvCxnSpPr>
          <p:nvPr/>
        </p:nvCxnSpPr>
        <p:spPr>
          <a:xfrm flipV="1">
            <a:off x="2964419" y="3953103"/>
            <a:ext cx="2450000" cy="49097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9927F05-7526-1343-AEE9-DED4E0EDFE61}"/>
              </a:ext>
            </a:extLst>
          </p:cNvPr>
          <p:cNvCxnSpPr>
            <a:stCxn id="73" idx="6"/>
            <a:endCxn id="50" idx="1"/>
          </p:cNvCxnSpPr>
          <p:nvPr/>
        </p:nvCxnSpPr>
        <p:spPr>
          <a:xfrm flipV="1">
            <a:off x="5561175" y="3946059"/>
            <a:ext cx="2629683" cy="70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95A99DB8-0BE9-D149-AD6D-D2AD4D03A430}"/>
              </a:ext>
            </a:extLst>
          </p:cNvPr>
          <p:cNvSpPr txBox="1"/>
          <p:nvPr/>
        </p:nvSpPr>
        <p:spPr>
          <a:xfrm>
            <a:off x="2547733" y="5665015"/>
            <a:ext cx="58544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3200" dirty="0">
                <a:solidFill>
                  <a:schemeClr val="accent5"/>
                </a:solidFill>
                <a:latin typeface="Stencil" pitchFamily="82" charset="77"/>
              </a:rPr>
              <a:t>HASH: Map keys to indexES</a:t>
            </a:r>
          </a:p>
        </p:txBody>
      </p:sp>
    </p:spTree>
    <p:extLst>
      <p:ext uri="{BB962C8B-B14F-4D97-AF65-F5344CB8AC3E}">
        <p14:creationId xmlns:p14="http://schemas.microsoft.com/office/powerpoint/2010/main" val="292240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7" grpId="0" animBg="1"/>
      <p:bldP spid="38" grpId="0" animBg="1"/>
      <p:bldP spid="40" grpId="0" animBg="1"/>
      <p:bldP spid="41" grpId="0"/>
      <p:bldP spid="47" grpId="0" animBg="1"/>
      <p:bldP spid="48" grpId="0" animBg="1"/>
      <p:bldP spid="49" grpId="0" animBg="1"/>
      <p:bldP spid="50" grpId="0"/>
      <p:bldP spid="53" grpId="0"/>
      <p:bldP spid="58" grpId="0"/>
      <p:bldP spid="68" grpId="0"/>
      <p:bldP spid="69" grpId="0" animBg="1"/>
      <p:bldP spid="72" grpId="0" animBg="1"/>
      <p:bldP spid="73" grpId="0" animBg="1"/>
      <p:bldP spid="75" grpId="0" animBg="1"/>
      <p:bldP spid="80" grpId="0" animBg="1"/>
      <p:bldP spid="9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3EE3A-6505-1345-B004-D73DE253E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The “Dictionary” ADT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13EA0-368C-CA4D-8B49-CAB0A7823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8943"/>
            <a:ext cx="5867400" cy="4067175"/>
          </a:xfrm>
          <a:solidFill>
            <a:schemeClr val="tx1">
              <a:lumMod val="25000"/>
            </a:schemeClr>
          </a:solidFill>
        </p:spPr>
        <p:txBody>
          <a:bodyPr lIns="180000" tIns="180000" rIns="180000" bIns="180000">
            <a:normAutofit fontScale="62500" lnSpcReduction="20000"/>
          </a:bodyPr>
          <a:lstStyle/>
          <a:p>
            <a:pPr marL="0" indent="0">
              <a:buNone/>
            </a:pP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public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class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Dictionary&lt;Key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Value&gt;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public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Dictionary()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public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get(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Key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key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throws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KeyError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public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void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put(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Key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key,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public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boolean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isEmpty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public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remove(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Key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key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throws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KeyError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Aft>
                <a:spcPts val="595"/>
              </a:spcAft>
              <a:buNone/>
            </a:pP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Aft>
                <a:spcPts val="595"/>
              </a:spcAft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DAD931-5FEC-3246-9D9B-0C9080397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5</a:t>
            </a:fld>
            <a:endParaRPr lang="en-N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28CDE6-06B8-8D43-9AC1-4610F7D1163B}"/>
              </a:ext>
            </a:extLst>
          </p:cNvPr>
          <p:cNvSpPr txBox="1"/>
          <p:nvPr/>
        </p:nvSpPr>
        <p:spPr>
          <a:xfrm>
            <a:off x="7879644" y="5062788"/>
            <a:ext cx="3560590" cy="923330"/>
          </a:xfrm>
          <a:prstGeom prst="rect">
            <a:avLst/>
          </a:prstGeom>
          <a:solidFill>
            <a:schemeClr val="tx1">
              <a:lumMod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private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hash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(Key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key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...;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Aft>
                <a:spcPts val="595"/>
              </a:spcAft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097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F8325-D4BD-414A-A587-0DEF3B18F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Creation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6D19A-A3CD-2944-ADF7-4E62BCBE3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6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F18FEA-ED01-0A45-950C-D12288B8958C}"/>
              </a:ext>
            </a:extLst>
          </p:cNvPr>
          <p:cNvSpPr txBox="1"/>
          <p:nvPr/>
        </p:nvSpPr>
        <p:spPr>
          <a:xfrm>
            <a:off x="838200" y="1866524"/>
            <a:ext cx="4864748" cy="4241500"/>
          </a:xfrm>
          <a:prstGeom prst="rect">
            <a:avLst/>
          </a:prstGeom>
          <a:solidFill>
            <a:schemeClr val="tx1">
              <a:lumMod val="25000"/>
            </a:schemeClr>
          </a:solidFill>
        </p:spPr>
        <p:txBody>
          <a:bodyPr wrap="none" lIns="180000" tIns="180000" rIns="180000" bIns="180000" rtlCol="0">
            <a:spAutoFit/>
          </a:bodyPr>
          <a:lstStyle/>
          <a:p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class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KeyError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extends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Exception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class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Dictionary&lt;Key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Value&gt;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private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class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Pair</a:t>
            </a:r>
            <a:r>
              <a:rPr lang="en-GB" kern="150" dirty="0">
                <a:solidFill>
                  <a:srgbClr val="88C0D0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>
                <a:solidFill>
                  <a:srgbClr val="8FBCBB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Key</a:t>
            </a:r>
            <a:r>
              <a:rPr lang="en-GB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kern="150" dirty="0">
                <a:solidFill>
                  <a:srgbClr val="88C0D0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final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Key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key;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final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Pair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Key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key,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.key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key;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.value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43A9A5-B095-0D48-9357-D029EE310BEC}"/>
              </a:ext>
            </a:extLst>
          </p:cNvPr>
          <p:cNvSpPr txBox="1"/>
          <p:nvPr/>
        </p:nvSpPr>
        <p:spPr>
          <a:xfrm>
            <a:off x="5890227" y="1891109"/>
            <a:ext cx="5836953" cy="3964501"/>
          </a:xfrm>
          <a:prstGeom prst="rect">
            <a:avLst/>
          </a:prstGeom>
          <a:solidFill>
            <a:schemeClr val="tx1">
              <a:lumMod val="25000"/>
            </a:schemeClr>
          </a:solidFill>
        </p:spPr>
        <p:txBody>
          <a:bodyPr wrap="square" lIns="180000" tIns="180000" rIns="180000" bIns="180000" rtlCol="0">
            <a:spAutoFit/>
          </a:bodyPr>
          <a:lstStyle/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private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final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capacity;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private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Object</a:t>
            </a:r>
            <a:r>
              <a:rPr lang="en-GB" kern="150" dirty="0">
                <a:solidFill>
                  <a:srgbClr val="88C0D0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[]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content;</a:t>
            </a:r>
            <a:endParaRPr lang="en-NO" kern="150" dirty="0">
              <a:solidFill>
                <a:srgbClr val="D8DEE9"/>
              </a:solidFill>
              <a:highlight>
                <a:srgbClr val="535F74"/>
              </a:highlight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public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Dictionary(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capacity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.content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Object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capacity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.capacity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capacity;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private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hash(</a:t>
            </a:r>
            <a:r>
              <a:rPr lang="en-GB" kern="150" dirty="0">
                <a:solidFill>
                  <a:srgbClr val="8FBCBB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Key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key</a:t>
            </a:r>
            <a:r>
              <a:rPr lang="en-GB" kern="150" dirty="0">
                <a:solidFill>
                  <a:srgbClr val="88C0D0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highlight>
                <a:srgbClr val="535F74"/>
              </a:highlight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…;</a:t>
            </a:r>
            <a:endParaRPr lang="en-NO" kern="150" dirty="0">
              <a:solidFill>
                <a:srgbClr val="D8DEE9"/>
              </a:solidFill>
              <a:highlight>
                <a:srgbClr val="535F74"/>
              </a:highlight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8C0D0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highlight>
                <a:srgbClr val="535F74"/>
              </a:highlight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Aft>
                <a:spcPts val="595"/>
              </a:spcAft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5232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3C64E-1727-5D4F-A9C4-68AE8E555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40A6F-AE3F-0F45-B8B8-E7055F2B9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7</a:t>
            </a:fld>
            <a:endParaRPr lang="en-NO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6A964F-6C34-3D46-A696-07CB59F12CAB}"/>
              </a:ext>
            </a:extLst>
          </p:cNvPr>
          <p:cNvSpPr/>
          <p:nvPr/>
        </p:nvSpPr>
        <p:spPr>
          <a:xfrm>
            <a:off x="8807567" y="1206630"/>
            <a:ext cx="1970690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354D9B-A410-A54B-A304-EE963E23AEB8}"/>
              </a:ext>
            </a:extLst>
          </p:cNvPr>
          <p:cNvSpPr/>
          <p:nvPr/>
        </p:nvSpPr>
        <p:spPr>
          <a:xfrm>
            <a:off x="8807567" y="1821485"/>
            <a:ext cx="1970690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A6B10A-5EEC-3844-837D-D44A6EC19CA2}"/>
              </a:ext>
            </a:extLst>
          </p:cNvPr>
          <p:cNvSpPr txBox="1"/>
          <p:nvPr/>
        </p:nvSpPr>
        <p:spPr>
          <a:xfrm>
            <a:off x="8190858" y="130574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B77F96-A053-324A-A56E-1A441AD6617B}"/>
              </a:ext>
            </a:extLst>
          </p:cNvPr>
          <p:cNvSpPr txBox="1"/>
          <p:nvPr/>
        </p:nvSpPr>
        <p:spPr>
          <a:xfrm>
            <a:off x="8190858" y="192059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01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F85E70-EAE6-2440-8860-BF81C93D3304}"/>
              </a:ext>
            </a:extLst>
          </p:cNvPr>
          <p:cNvSpPr/>
          <p:nvPr/>
        </p:nvSpPr>
        <p:spPr>
          <a:xfrm>
            <a:off x="8807567" y="2433759"/>
            <a:ext cx="1970690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5A4E95-8FA8-8A41-A054-DAC0DD24F548}"/>
              </a:ext>
            </a:extLst>
          </p:cNvPr>
          <p:cNvSpPr/>
          <p:nvPr/>
        </p:nvSpPr>
        <p:spPr>
          <a:xfrm>
            <a:off x="8807567" y="3048614"/>
            <a:ext cx="1970690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666186-993E-A442-A607-331031B1BF69}"/>
              </a:ext>
            </a:extLst>
          </p:cNvPr>
          <p:cNvSpPr txBox="1"/>
          <p:nvPr/>
        </p:nvSpPr>
        <p:spPr>
          <a:xfrm>
            <a:off x="8190858" y="253287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02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963E5E-D613-D145-AA0E-9F883362B66A}"/>
              </a:ext>
            </a:extLst>
          </p:cNvPr>
          <p:cNvSpPr txBox="1"/>
          <p:nvPr/>
        </p:nvSpPr>
        <p:spPr>
          <a:xfrm>
            <a:off x="8190858" y="314772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03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8E2AF9-EE76-A341-9173-04E3A5BFCC56}"/>
              </a:ext>
            </a:extLst>
          </p:cNvPr>
          <p:cNvSpPr/>
          <p:nvPr/>
        </p:nvSpPr>
        <p:spPr>
          <a:xfrm>
            <a:off x="8807567" y="3663470"/>
            <a:ext cx="1970690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565FA9-FDD2-D544-8479-F472817D36C4}"/>
              </a:ext>
            </a:extLst>
          </p:cNvPr>
          <p:cNvSpPr/>
          <p:nvPr/>
        </p:nvSpPr>
        <p:spPr>
          <a:xfrm>
            <a:off x="8807567" y="4278325"/>
            <a:ext cx="1970690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46B461-E0C6-394C-83CB-A31E2952A641}"/>
              </a:ext>
            </a:extLst>
          </p:cNvPr>
          <p:cNvSpPr txBox="1"/>
          <p:nvPr/>
        </p:nvSpPr>
        <p:spPr>
          <a:xfrm>
            <a:off x="8190858" y="376258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04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2329FD-C200-B84D-9B15-80644DBD14FE}"/>
              </a:ext>
            </a:extLst>
          </p:cNvPr>
          <p:cNvSpPr txBox="1"/>
          <p:nvPr/>
        </p:nvSpPr>
        <p:spPr>
          <a:xfrm>
            <a:off x="8190858" y="437743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05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359791-B664-2643-A011-741387798373}"/>
              </a:ext>
            </a:extLst>
          </p:cNvPr>
          <p:cNvSpPr/>
          <p:nvPr/>
        </p:nvSpPr>
        <p:spPr>
          <a:xfrm>
            <a:off x="8807567" y="4895889"/>
            <a:ext cx="1970690" cy="56755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7A38B9A-3D92-2C4F-828F-4A26316D9F86}"/>
              </a:ext>
            </a:extLst>
          </p:cNvPr>
          <p:cNvSpPr/>
          <p:nvPr/>
        </p:nvSpPr>
        <p:spPr>
          <a:xfrm>
            <a:off x="8807567" y="5510744"/>
            <a:ext cx="1970690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1ECA46-DD2F-1A4B-B4C8-DD490C0561D8}"/>
              </a:ext>
            </a:extLst>
          </p:cNvPr>
          <p:cNvSpPr txBox="1"/>
          <p:nvPr/>
        </p:nvSpPr>
        <p:spPr>
          <a:xfrm>
            <a:off x="8253375" y="499500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…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4C4E91-3171-BB4F-8A96-8ABCD789C0A8}"/>
              </a:ext>
            </a:extLst>
          </p:cNvPr>
          <p:cNvSpPr txBox="1"/>
          <p:nvPr/>
        </p:nvSpPr>
        <p:spPr>
          <a:xfrm>
            <a:off x="8315892" y="561256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6E66A98-69CF-6F4A-8DF4-130A42385938}"/>
              </a:ext>
            </a:extLst>
          </p:cNvPr>
          <p:cNvSpPr txBox="1"/>
          <p:nvPr/>
        </p:nvSpPr>
        <p:spPr>
          <a:xfrm>
            <a:off x="10975041" y="1933339"/>
            <a:ext cx="9076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bucket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9ABEA9-F430-7646-B41C-86CE0A819088}"/>
              </a:ext>
            </a:extLst>
          </p:cNvPr>
          <p:cNvSpPr txBox="1"/>
          <p:nvPr/>
        </p:nvSpPr>
        <p:spPr>
          <a:xfrm>
            <a:off x="8807567" y="507109"/>
            <a:ext cx="750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index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154AC802-8344-DD49-9BCB-486FFF75FFDD}"/>
              </a:ext>
            </a:extLst>
          </p:cNvPr>
          <p:cNvCxnSpPr>
            <a:stCxn id="23" idx="1"/>
            <a:endCxn id="8" idx="0"/>
          </p:cNvCxnSpPr>
          <p:nvPr/>
        </p:nvCxnSpPr>
        <p:spPr>
          <a:xfrm rot="10800000" flipV="1">
            <a:off x="8408225" y="676385"/>
            <a:ext cx="399342" cy="629357"/>
          </a:xfrm>
          <a:prstGeom prst="bentConnector2">
            <a:avLst/>
          </a:prstGeom>
          <a:ln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22B41130-9B21-0F45-B25E-59C9A6891EB9}"/>
              </a:ext>
            </a:extLst>
          </p:cNvPr>
          <p:cNvCxnSpPr>
            <a:stCxn id="22" idx="0"/>
            <a:endCxn id="6" idx="3"/>
          </p:cNvCxnSpPr>
          <p:nvPr/>
        </p:nvCxnSpPr>
        <p:spPr>
          <a:xfrm rot="16200000" flipV="1">
            <a:off x="10882090" y="1386576"/>
            <a:ext cx="442930" cy="650595"/>
          </a:xfrm>
          <a:prstGeom prst="bentConnector2">
            <a:avLst/>
          </a:prstGeom>
          <a:ln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3B25823A-E83A-AE4A-B866-A9C9F5A97DD0}"/>
              </a:ext>
            </a:extLst>
          </p:cNvPr>
          <p:cNvSpPr/>
          <p:nvPr/>
        </p:nvSpPr>
        <p:spPr>
          <a:xfrm>
            <a:off x="8807567" y="1820514"/>
            <a:ext cx="1970690" cy="5675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O" sz="1200" dirty="0">
                <a:latin typeface="Montserrat" pitchFamily="2" charset="77"/>
              </a:rPr>
              <a:t>John Doe</a:t>
            </a:r>
            <a:br>
              <a:rPr lang="en-NO" sz="1200" dirty="0">
                <a:latin typeface="Montserrat" pitchFamily="2" charset="77"/>
              </a:rPr>
            </a:br>
            <a:r>
              <a:rPr lang="en-NO" sz="1200" dirty="0">
                <a:latin typeface="Montserrat" pitchFamily="2" charset="77"/>
              </a:rPr>
              <a:t>+47-89-89-89-89, …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977DA2-CC36-824A-ADE5-B2FCD96FED65}"/>
              </a:ext>
            </a:extLst>
          </p:cNvPr>
          <p:cNvSpPr/>
          <p:nvPr/>
        </p:nvSpPr>
        <p:spPr>
          <a:xfrm>
            <a:off x="1175645" y="2752335"/>
            <a:ext cx="1860331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O" sz="1400" dirty="0">
                <a:latin typeface="Montserrat" pitchFamily="2" charset="77"/>
              </a:rPr>
              <a:t>+47-67-67-67-67</a:t>
            </a:r>
          </a:p>
          <a:p>
            <a:pPr algn="ctr"/>
            <a:r>
              <a:rPr lang="en-NO" sz="1400" dirty="0">
                <a:latin typeface="Montserrat" pitchFamily="2" charset="77"/>
              </a:rPr>
              <a:t>lisa@smith.no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CBA0DB5-A3C5-5A4A-8E1D-5159906DB11A}"/>
              </a:ext>
            </a:extLst>
          </p:cNvPr>
          <p:cNvSpPr/>
          <p:nvPr/>
        </p:nvSpPr>
        <p:spPr>
          <a:xfrm>
            <a:off x="1175645" y="2240471"/>
            <a:ext cx="1860331" cy="456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Lisa Smith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6F15C7-1E89-F641-B809-789A0AB1662C}"/>
              </a:ext>
            </a:extLst>
          </p:cNvPr>
          <p:cNvSpPr/>
          <p:nvPr/>
        </p:nvSpPr>
        <p:spPr>
          <a:xfrm>
            <a:off x="8807567" y="3662280"/>
            <a:ext cx="1970690" cy="5675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O" sz="1200" dirty="0">
                <a:latin typeface="Montserrat" pitchFamily="2" charset="77"/>
              </a:rPr>
              <a:t>Lisa Smith</a:t>
            </a:r>
            <a:br>
              <a:rPr lang="en-NO" sz="1200" dirty="0">
                <a:latin typeface="Montserrat" pitchFamily="2" charset="77"/>
              </a:rPr>
            </a:br>
            <a:r>
              <a:rPr lang="en-NO" sz="1200" dirty="0">
                <a:latin typeface="Montserrat" pitchFamily="2" charset="77"/>
              </a:rPr>
              <a:t>+47-67-67-67-67, …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8AEF2BF-76FA-CD40-AB06-3AE04F8651E1}"/>
              </a:ext>
            </a:extLst>
          </p:cNvPr>
          <p:cNvSpPr txBox="1"/>
          <p:nvPr/>
        </p:nvSpPr>
        <p:spPr>
          <a:xfrm>
            <a:off x="8190858" y="376139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04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A41D42D5-B754-F343-AD4F-7E4849F773DA}"/>
              </a:ext>
            </a:extLst>
          </p:cNvPr>
          <p:cNvSpPr/>
          <p:nvPr/>
        </p:nvSpPr>
        <p:spPr>
          <a:xfrm>
            <a:off x="4702105" y="1983890"/>
            <a:ext cx="1761066" cy="99264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NO" dirty="0">
                <a:latin typeface="Montserrat" pitchFamily="2" charset="77"/>
              </a:rPr>
              <a:t>Hash Function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DF2D962-CC8D-C04C-B218-CD07704F83A8}"/>
              </a:ext>
            </a:extLst>
          </p:cNvPr>
          <p:cNvSpPr/>
          <p:nvPr/>
        </p:nvSpPr>
        <p:spPr>
          <a:xfrm>
            <a:off x="1163154" y="2252128"/>
            <a:ext cx="1860331" cy="4561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Lisa Smith</a:t>
            </a:r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4AF0E98A-331A-8B49-9529-B1033EE42439}"/>
              </a:ext>
            </a:extLst>
          </p:cNvPr>
          <p:cNvCxnSpPr>
            <a:cxnSpLocks/>
            <a:stCxn id="45" idx="3"/>
            <a:endCxn id="39" idx="1"/>
          </p:cNvCxnSpPr>
          <p:nvPr/>
        </p:nvCxnSpPr>
        <p:spPr>
          <a:xfrm flipV="1">
            <a:off x="3023485" y="2480212"/>
            <a:ext cx="167862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E448328-1EDF-1247-9C0E-3ECAE4AE3207}"/>
              </a:ext>
            </a:extLst>
          </p:cNvPr>
          <p:cNvCxnSpPr>
            <a:cxnSpLocks/>
            <a:stCxn id="39" idx="3"/>
            <a:endCxn id="33" idx="1"/>
          </p:cNvCxnSpPr>
          <p:nvPr/>
        </p:nvCxnSpPr>
        <p:spPr>
          <a:xfrm>
            <a:off x="6463171" y="2480212"/>
            <a:ext cx="1727687" cy="14658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DAEC0D4-9E4E-864D-9489-A46C89D21B6B}"/>
              </a:ext>
            </a:extLst>
          </p:cNvPr>
          <p:cNvSpPr txBox="1"/>
          <p:nvPr/>
        </p:nvSpPr>
        <p:spPr>
          <a:xfrm>
            <a:off x="1070457" y="3628304"/>
            <a:ext cx="5084360" cy="2733395"/>
          </a:xfrm>
          <a:prstGeom prst="rect">
            <a:avLst/>
          </a:prstGeom>
          <a:solidFill>
            <a:schemeClr val="tx1">
              <a:lumMod val="25000"/>
            </a:schemeClr>
          </a:solidFill>
        </p:spPr>
        <p:txBody>
          <a:bodyPr wrap="none" lIns="180000" tIns="180000" rIns="180000" bIns="180000" rtlCol="0">
            <a:spAutoFit/>
          </a:bodyPr>
          <a:lstStyle/>
          <a:p>
            <a:r>
              <a:rPr lang="en-GB" sz="2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public</a:t>
            </a:r>
            <a:r>
              <a:rPr lang="en-GB" sz="2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2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sz="2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2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get</a:t>
            </a:r>
            <a:r>
              <a:rPr lang="en-GB" sz="22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(Key</a:t>
            </a:r>
            <a:r>
              <a:rPr lang="en-GB" sz="2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key</a:t>
            </a:r>
            <a:r>
              <a:rPr lang="en-GB" sz="22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2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2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2200" kern="150" dirty="0">
                <a:solidFill>
                  <a:srgbClr val="8FBCBB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2200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2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sz="2200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2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2200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2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hash</a:t>
            </a:r>
            <a:r>
              <a:rPr lang="en-GB" sz="2200" kern="150" dirty="0">
                <a:solidFill>
                  <a:srgbClr val="88C0D0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2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key</a:t>
            </a:r>
            <a:r>
              <a:rPr lang="en-GB" sz="2200" kern="150" dirty="0">
                <a:solidFill>
                  <a:srgbClr val="88C0D0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2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200" kern="150" dirty="0">
              <a:solidFill>
                <a:srgbClr val="D8DEE9"/>
              </a:solidFill>
              <a:highlight>
                <a:srgbClr val="535F74"/>
              </a:highlight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2200" kern="150" dirty="0">
                <a:solidFill>
                  <a:srgbClr val="8FBCBB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sz="2200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2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sz="2200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2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2200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2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content</a:t>
            </a:r>
            <a:r>
              <a:rPr lang="en-GB" sz="2200" kern="150" dirty="0">
                <a:solidFill>
                  <a:srgbClr val="88C0D0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22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sz="2200" kern="150" dirty="0">
                <a:solidFill>
                  <a:srgbClr val="88C0D0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22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200" kern="150" dirty="0">
              <a:solidFill>
                <a:srgbClr val="D8DEE9"/>
              </a:solidFill>
              <a:highlight>
                <a:srgbClr val="535F74"/>
              </a:highlight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2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2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2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sz="2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==</a:t>
            </a:r>
            <a:r>
              <a:rPr lang="en-GB" sz="2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null</a:t>
            </a:r>
            <a:r>
              <a:rPr lang="en-GB" sz="22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NO" sz="2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</a:t>
            </a:r>
            <a:r>
              <a:rPr lang="en-GB" sz="2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throw</a:t>
            </a:r>
            <a:r>
              <a:rPr lang="en-GB" sz="2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sz="2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2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KeyError</a:t>
            </a:r>
            <a:r>
              <a:rPr lang="en-GB" sz="22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key</a:t>
            </a:r>
            <a:r>
              <a:rPr lang="en-GB" sz="22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2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2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value;</a:t>
            </a:r>
            <a:endParaRPr lang="en-NO" sz="2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Aft>
                <a:spcPts val="595"/>
              </a:spcAft>
            </a:pPr>
            <a:r>
              <a:rPr lang="en-GB" sz="22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2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7193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3" grpId="0"/>
      <p:bldP spid="45" grpId="0" animBg="1"/>
      <p:bldP spid="6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63F20-3BB5-314A-AA87-EC5F044D6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Insertion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CFC82A-297F-C642-BD72-185A70DDB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8</a:t>
            </a:fld>
            <a:endParaRPr lang="en-NO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37663C-CD53-074C-9DBB-A620CA57809F}"/>
              </a:ext>
            </a:extLst>
          </p:cNvPr>
          <p:cNvSpPr txBox="1"/>
          <p:nvPr/>
        </p:nvSpPr>
        <p:spPr>
          <a:xfrm>
            <a:off x="838200" y="2733122"/>
            <a:ext cx="6865296" cy="1840843"/>
          </a:xfrm>
          <a:prstGeom prst="rect">
            <a:avLst/>
          </a:prstGeom>
          <a:solidFill>
            <a:schemeClr val="tx1">
              <a:lumMod val="25000"/>
            </a:schemeClr>
          </a:solidFill>
        </p:spPr>
        <p:txBody>
          <a:bodyPr wrap="none" lIns="180000" tIns="180000" rIns="180000" bIns="180000" rtlCol="0">
            <a:spAutoFit/>
          </a:bodyPr>
          <a:lstStyle/>
          <a:p>
            <a:r>
              <a:rPr lang="en-GB" sz="2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public</a:t>
            </a: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void</a:t>
            </a: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put</a:t>
            </a:r>
            <a:r>
              <a:rPr lang="en-GB" sz="2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(Key</a:t>
            </a: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key,</a:t>
            </a: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sz="2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2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2400" kern="150" dirty="0">
                <a:solidFill>
                  <a:srgbClr val="8FBCBB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2400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sz="2400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2400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hash</a:t>
            </a:r>
            <a:r>
              <a:rPr lang="en-GB" sz="2400" kern="150" dirty="0">
                <a:solidFill>
                  <a:srgbClr val="88C0D0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4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key</a:t>
            </a:r>
            <a:r>
              <a:rPr lang="en-GB" sz="2400" kern="150" dirty="0">
                <a:solidFill>
                  <a:srgbClr val="88C0D0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4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400" kern="150" dirty="0">
              <a:solidFill>
                <a:srgbClr val="D8DEE9"/>
              </a:solidFill>
              <a:highlight>
                <a:srgbClr val="535F74"/>
              </a:highlight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24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content</a:t>
            </a:r>
            <a:r>
              <a:rPr lang="en-GB" sz="2400" kern="150" dirty="0">
                <a:solidFill>
                  <a:srgbClr val="88C0D0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24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sz="2400" kern="150" dirty="0">
                <a:solidFill>
                  <a:srgbClr val="88C0D0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2400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2400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value;</a:t>
            </a:r>
            <a:endParaRPr lang="en-NO" sz="2400" kern="150" dirty="0">
              <a:solidFill>
                <a:srgbClr val="D8DEE9"/>
              </a:solidFill>
              <a:highlight>
                <a:srgbClr val="535F74"/>
              </a:highlight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Aft>
                <a:spcPts val="595"/>
              </a:spcAft>
            </a:pPr>
            <a:r>
              <a:rPr lang="en-GB" sz="2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2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2949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DB8D6-BFAE-FD49-9E6F-ADFBB1B53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Deletion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FF04F2-AC70-F24B-B259-D6FA80CCE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9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44E2AF-CED0-8B4F-A763-420071FE5BEE}"/>
              </a:ext>
            </a:extLst>
          </p:cNvPr>
          <p:cNvSpPr txBox="1"/>
          <p:nvPr/>
        </p:nvSpPr>
        <p:spPr>
          <a:xfrm>
            <a:off x="838200" y="2529922"/>
            <a:ext cx="8032282" cy="3395115"/>
          </a:xfrm>
          <a:prstGeom prst="rect">
            <a:avLst/>
          </a:prstGeom>
          <a:solidFill>
            <a:schemeClr val="tx1">
              <a:lumMod val="25000"/>
            </a:schemeClr>
          </a:solidFill>
        </p:spPr>
        <p:txBody>
          <a:bodyPr wrap="none" lIns="180000" tIns="180000" rIns="180000" bIns="180000" rtlCol="0">
            <a:spAutoFit/>
          </a:bodyPr>
          <a:lstStyle/>
          <a:p>
            <a:r>
              <a:rPr lang="en-GB" sz="2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public</a:t>
            </a: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remove</a:t>
            </a:r>
            <a:r>
              <a:rPr lang="en-GB" sz="2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(Key</a:t>
            </a: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key</a:t>
            </a:r>
            <a:r>
              <a:rPr lang="en-GB" sz="2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throws</a:t>
            </a: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KeyError</a:t>
            </a: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2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sz="2400" kern="150" dirty="0">
                <a:solidFill>
                  <a:srgbClr val="8FBCBB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2400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sz="2400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2400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hash</a:t>
            </a:r>
            <a:r>
              <a:rPr lang="en-GB" sz="2400" kern="150" dirty="0">
                <a:solidFill>
                  <a:srgbClr val="88C0D0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4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key</a:t>
            </a:r>
            <a:r>
              <a:rPr lang="en-GB" sz="2400" kern="150" dirty="0">
                <a:solidFill>
                  <a:srgbClr val="88C0D0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4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400" kern="150" dirty="0">
              <a:solidFill>
                <a:srgbClr val="D8DEE9"/>
              </a:solidFill>
              <a:highlight>
                <a:srgbClr val="535F74"/>
              </a:highlight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sz="2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content</a:t>
            </a:r>
            <a:r>
              <a:rPr lang="en-GB" sz="2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2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sz="2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2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sz="2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==</a:t>
            </a: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null</a:t>
            </a:r>
            <a:r>
              <a:rPr lang="en-GB" sz="2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NO" sz="2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</a:t>
            </a:r>
            <a:r>
              <a:rPr lang="en-GB" sz="2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throw</a:t>
            </a: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KeyError</a:t>
            </a:r>
            <a:r>
              <a:rPr lang="en-GB" sz="2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2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sz="24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content</a:t>
            </a:r>
            <a:r>
              <a:rPr lang="en-GB" sz="2400" kern="150" dirty="0">
                <a:solidFill>
                  <a:srgbClr val="88C0D0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24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sz="2400" kern="150" dirty="0">
                <a:solidFill>
                  <a:srgbClr val="88C0D0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2400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2400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81A1C1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null</a:t>
            </a:r>
            <a:r>
              <a:rPr lang="en-GB" sz="24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400" kern="150" dirty="0">
              <a:solidFill>
                <a:srgbClr val="D8DEE9"/>
              </a:solidFill>
              <a:highlight>
                <a:srgbClr val="535F74"/>
              </a:highlight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Aft>
                <a:spcPts val="595"/>
              </a:spcAft>
            </a:pP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sz="2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value;</a:t>
            </a:r>
            <a:endParaRPr lang="en-NO" sz="2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Aft>
                <a:spcPts val="595"/>
              </a:spcAft>
            </a:pPr>
            <a:r>
              <a:rPr lang="en-GB" sz="2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2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700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ord">
      <a:dk1>
        <a:srgbClr val="4C5669"/>
      </a:dk1>
      <a:lt1>
        <a:srgbClr val="ECEFF3"/>
      </a:lt1>
      <a:dk2>
        <a:srgbClr val="2E3440"/>
      </a:dk2>
      <a:lt2>
        <a:srgbClr val="D8DEE9"/>
      </a:lt2>
      <a:accent1>
        <a:srgbClr val="5E81AC"/>
      </a:accent1>
      <a:accent2>
        <a:srgbClr val="81A1C1"/>
      </a:accent2>
      <a:accent3>
        <a:srgbClr val="EBCB8B"/>
      </a:accent3>
      <a:accent4>
        <a:srgbClr val="D08770"/>
      </a:accent4>
      <a:accent5>
        <a:srgbClr val="BF6169"/>
      </a:accent5>
      <a:accent6>
        <a:srgbClr val="A3BE8C"/>
      </a:accent6>
      <a:hlink>
        <a:srgbClr val="8FBCBB"/>
      </a:hlink>
      <a:folHlink>
        <a:srgbClr val="88C0D0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9867B10F-2C89-2044-990C-88AAF5477CED}" vid="{59984707-B803-C648-9115-92E2482BF1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3013</TotalTime>
  <Words>1143</Words>
  <Application>Microsoft Macintosh PowerPoint</Application>
  <PresentationFormat>Widescreen</PresentationFormat>
  <Paragraphs>372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Cambria Math</vt:lpstr>
      <vt:lpstr>Montserrat</vt:lpstr>
      <vt:lpstr>Montserrat Light</vt:lpstr>
      <vt:lpstr>Share Tech Mono</vt:lpstr>
      <vt:lpstr>Stencil</vt:lpstr>
      <vt:lpstr>Verdana</vt:lpstr>
      <vt:lpstr>Office Theme</vt:lpstr>
      <vt:lpstr>Hash Tables</vt:lpstr>
      <vt:lpstr>Remember “Searching”?</vt:lpstr>
      <vt:lpstr>Agenda</vt:lpstr>
      <vt:lpstr>The Idea</vt:lpstr>
      <vt:lpstr>The “Dictionary” ADT</vt:lpstr>
      <vt:lpstr>Creation</vt:lpstr>
      <vt:lpstr>Search</vt:lpstr>
      <vt:lpstr>Insertion</vt:lpstr>
      <vt:lpstr>Deletion</vt:lpstr>
      <vt:lpstr>What is  a good key?</vt:lpstr>
      <vt:lpstr>Collisions</vt:lpstr>
      <vt:lpstr>Hash Functions</vt:lpstr>
      <vt:lpstr>Fixed Length: Casting</vt:lpstr>
      <vt:lpstr>Hash Code by Summation Key of variable length</vt:lpstr>
      <vt:lpstr>Polynomial Hash Codes Keys of variable length</vt:lpstr>
      <vt:lpstr>Cyclic Shifts</vt:lpstr>
      <vt:lpstr>Compression: MOD &amp; MAD</vt:lpstr>
      <vt:lpstr>Hashing</vt:lpstr>
      <vt:lpstr>File Digest</vt:lpstr>
      <vt:lpstr>Cryptography</vt:lpstr>
      <vt:lpstr>Random Number Generation</vt:lpstr>
      <vt:lpstr>Recap</vt:lpstr>
      <vt:lpstr>Questions, Comments, or Ideas?</vt:lpstr>
      <vt:lpstr>Lab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Hashing</dc:title>
  <dc:creator>Franck Chauvel</dc:creator>
  <cp:lastModifiedBy>Franck Chauvel</cp:lastModifiedBy>
  <cp:revision>48</cp:revision>
  <dcterms:created xsi:type="dcterms:W3CDTF">2021-07-21T11:51:31Z</dcterms:created>
  <dcterms:modified xsi:type="dcterms:W3CDTF">2022-07-10T05:37:07Z</dcterms:modified>
</cp:coreProperties>
</file>