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81" r:id="rId3"/>
    <p:sldId id="260" r:id="rId4"/>
    <p:sldId id="267" r:id="rId5"/>
    <p:sldId id="266" r:id="rId6"/>
    <p:sldId id="263" r:id="rId7"/>
    <p:sldId id="274" r:id="rId8"/>
    <p:sldId id="275" r:id="rId9"/>
    <p:sldId id="268" r:id="rId10"/>
    <p:sldId id="269" r:id="rId11"/>
    <p:sldId id="272" r:id="rId12"/>
    <p:sldId id="277" r:id="rId13"/>
    <p:sldId id="278" r:id="rId14"/>
    <p:sldId id="279" r:id="rId15"/>
    <p:sldId id="264" r:id="rId16"/>
    <p:sldId id="270" r:id="rId17"/>
    <p:sldId id="280" r:id="rId18"/>
    <p:sldId id="282" r:id="rId19"/>
    <p:sldId id="273" r:id="rId20"/>
    <p:sldId id="283" r:id="rId21"/>
    <p:sldId id="284" r:id="rId22"/>
    <p:sldId id="265" r:id="rId23"/>
    <p:sldId id="285" r:id="rId24"/>
    <p:sldId id="261" r:id="rId25"/>
    <p:sldId id="286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 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12/09/2021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12/09/2021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12/09/2021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12/09/2021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12/09/2021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12/09/2021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12/09/2021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12/09/2021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12/09/2021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Non-contiguous Memory Allocation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4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EB7-61CB-A042-AC51-E5F806AA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3FF3-F80B-1944-89D0-C779F3D10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76638" cy="4351338"/>
          </a:xfrm>
        </p:spPr>
        <p:txBody>
          <a:bodyPr anchor="ctr">
            <a:normAutofit fontScale="85000" lnSpcReduction="20000"/>
          </a:bodyPr>
          <a:lstStyle/>
          <a:p>
            <a:r>
              <a:rPr lang="en-NO" dirty="0"/>
              <a:t>Plain old </a:t>
            </a:r>
            <a:r>
              <a:rPr lang="en-NO" dirty="0">
                <a:solidFill>
                  <a:schemeClr val="accent3"/>
                </a:solidFill>
              </a:rPr>
              <a:t>linear search</a:t>
            </a:r>
            <a:r>
              <a:rPr lang="en-NO" dirty="0"/>
              <a:t> </a:t>
            </a:r>
          </a:p>
          <a:p>
            <a:r>
              <a:rPr lang="en-NO" dirty="0"/>
              <a:t>Just like for arrays</a:t>
            </a: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E519-6189-F142-944C-B92784DA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3425" y="1825625"/>
            <a:ext cx="6810375" cy="435133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search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first;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!=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current-&gt;value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current-&gt;next;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8932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C965-CE5D-9D4D-A82E-A77F0BA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 at the back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8339A-910D-6E4B-A51F-CD2D475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(List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list,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new_node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malloc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new_node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-&gt;value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new_node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-&gt;next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list-&gt;first;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list-&gt;first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new_node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4200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4E30-E802-2C4E-8608-E3FA0748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238B5A3A-8CEF-4B45-9552-D65484BE3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4450" y="2583217"/>
            <a:ext cx="6229350" cy="191195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previous-&gt;next;</a:t>
            </a: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endParaRPr lang="en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DD782-7B5F-4A45-ADA5-6A61018A1152}"/>
              </a:ext>
            </a:extLst>
          </p:cNvPr>
          <p:cNvSpPr/>
          <p:nvPr/>
        </p:nvSpPr>
        <p:spPr>
          <a:xfrm>
            <a:off x="1276021" y="2331819"/>
            <a:ext cx="1534510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Node N-1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8DD85-E794-184F-88E9-2148FEC26A37}"/>
              </a:ext>
            </a:extLst>
          </p:cNvPr>
          <p:cNvSpPr/>
          <p:nvPr/>
        </p:nvSpPr>
        <p:spPr>
          <a:xfrm>
            <a:off x="2857826" y="2334447"/>
            <a:ext cx="430925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D6216-91A3-7E42-873B-88D91F0792D2}"/>
              </a:ext>
            </a:extLst>
          </p:cNvPr>
          <p:cNvSpPr/>
          <p:nvPr/>
        </p:nvSpPr>
        <p:spPr>
          <a:xfrm>
            <a:off x="1285546" y="3637727"/>
            <a:ext cx="1534510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Node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A9F7A-1AB5-8347-8B7C-D692A3F5DBBD}"/>
              </a:ext>
            </a:extLst>
          </p:cNvPr>
          <p:cNvSpPr/>
          <p:nvPr/>
        </p:nvSpPr>
        <p:spPr>
          <a:xfrm>
            <a:off x="2867351" y="3640355"/>
            <a:ext cx="430925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A81FA2-BF2B-FA43-80B6-EA748560A44C}"/>
              </a:ext>
            </a:extLst>
          </p:cNvPr>
          <p:cNvSpPr/>
          <p:nvPr/>
        </p:nvSpPr>
        <p:spPr>
          <a:xfrm>
            <a:off x="1285546" y="5014549"/>
            <a:ext cx="1534510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Node N+1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14250B-D916-5A45-823C-33D36008DD6B}"/>
              </a:ext>
            </a:extLst>
          </p:cNvPr>
          <p:cNvSpPr/>
          <p:nvPr/>
        </p:nvSpPr>
        <p:spPr>
          <a:xfrm>
            <a:off x="2867351" y="5017177"/>
            <a:ext cx="430925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52DDFEA2-08B2-8649-A4E5-E25673710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758" y="3084621"/>
            <a:ext cx="454571" cy="454571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A2D2A894-B3A4-6A4C-A00E-61E76A0E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759" y="4425986"/>
            <a:ext cx="454571" cy="454571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E62BAD5-7CDA-6A43-9EAE-947AB2F5BE7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37225" y="2801663"/>
            <a:ext cx="651640" cy="1020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D28D361-4AF0-0941-85B9-97A07707500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206531" y="4138266"/>
            <a:ext cx="722554" cy="1030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740C03-B0BD-D449-A13D-1EFF1C33A17A}"/>
              </a:ext>
            </a:extLst>
          </p:cNvPr>
          <p:cNvCxnSpPr>
            <a:stCxn id="7" idx="3"/>
            <a:endCxn id="13" idx="3"/>
          </p:cNvCxnSpPr>
          <p:nvPr/>
        </p:nvCxnSpPr>
        <p:spPr>
          <a:xfrm>
            <a:off x="3288751" y="2660267"/>
            <a:ext cx="9525" cy="2682730"/>
          </a:xfrm>
          <a:prstGeom prst="bentConnector3">
            <a:avLst>
              <a:gd name="adj1" fmla="val 505000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7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4E30-E802-2C4E-8608-E3FA0748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Deleting the last item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238B5A3A-8CEF-4B45-9552-D65484BE3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913" y="2171715"/>
            <a:ext cx="6229350" cy="334234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previous-&gt;next;</a:t>
            </a: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endParaRPr lang="en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DD782-7B5F-4A45-ADA5-6A61018A1152}"/>
              </a:ext>
            </a:extLst>
          </p:cNvPr>
          <p:cNvSpPr/>
          <p:nvPr/>
        </p:nvSpPr>
        <p:spPr>
          <a:xfrm>
            <a:off x="2014537" y="4216787"/>
            <a:ext cx="1534510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N-1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8DD85-E794-184F-88E9-2148FEC26A37}"/>
              </a:ext>
            </a:extLst>
          </p:cNvPr>
          <p:cNvSpPr/>
          <p:nvPr/>
        </p:nvSpPr>
        <p:spPr>
          <a:xfrm>
            <a:off x="3596342" y="4219415"/>
            <a:ext cx="430925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D6216-91A3-7E42-873B-88D91F0792D2}"/>
              </a:ext>
            </a:extLst>
          </p:cNvPr>
          <p:cNvSpPr/>
          <p:nvPr/>
        </p:nvSpPr>
        <p:spPr>
          <a:xfrm>
            <a:off x="2024062" y="5522695"/>
            <a:ext cx="1534510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A9F7A-1AB5-8347-8B7C-D692A3F5DBBD}"/>
              </a:ext>
            </a:extLst>
          </p:cNvPr>
          <p:cNvSpPr/>
          <p:nvPr/>
        </p:nvSpPr>
        <p:spPr>
          <a:xfrm>
            <a:off x="3605867" y="5525323"/>
            <a:ext cx="430925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52DDFEA2-08B2-8649-A4E5-E25673710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4274" y="4969589"/>
            <a:ext cx="454571" cy="454571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E62BAD5-7CDA-6A43-9EAE-947AB2F5BE7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975741" y="4686631"/>
            <a:ext cx="651640" cy="1020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35A3AA9-EF97-C944-9B7F-9CB0416B32A4}"/>
              </a:ext>
            </a:extLst>
          </p:cNvPr>
          <p:cNvSpPr/>
          <p:nvPr/>
        </p:nvSpPr>
        <p:spPr>
          <a:xfrm>
            <a:off x="838200" y="20612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D96F74-6AA8-6049-8C4A-C5E59DAB0596}"/>
              </a:ext>
            </a:extLst>
          </p:cNvPr>
          <p:cNvSpPr/>
          <p:nvPr/>
        </p:nvSpPr>
        <p:spPr>
          <a:xfrm>
            <a:off x="838200" y="2579412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DE508-ED46-474E-990B-0DFB21E540C9}"/>
              </a:ext>
            </a:extLst>
          </p:cNvPr>
          <p:cNvSpPr/>
          <p:nvPr/>
        </p:nvSpPr>
        <p:spPr>
          <a:xfrm>
            <a:off x="1664329" y="2589390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6146142-F6AD-7743-B4B6-4DB4BF58F4FF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8581" y="3964348"/>
            <a:ext cx="2935308" cy="8356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FA231CDB-B4AF-7C45-8869-A0E4AD07C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625" y="5167973"/>
            <a:ext cx="454571" cy="454571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636FB5F-EBD2-1945-823D-A913D2D8F3C4}"/>
              </a:ext>
            </a:extLst>
          </p:cNvPr>
          <p:cNvCxnSpPr>
            <a:stCxn id="18" idx="2"/>
            <a:endCxn id="4" idx="1"/>
          </p:cNvCxnSpPr>
          <p:nvPr/>
        </p:nvCxnSpPr>
        <p:spPr>
          <a:xfrm rot="16200000" flipH="1">
            <a:off x="786772" y="3316156"/>
            <a:ext cx="1629400" cy="826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5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4E30-E802-2C4E-8608-E3FA0748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Deleting the first item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238B5A3A-8CEF-4B45-9552-D65484BE3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9717" y="1629784"/>
            <a:ext cx="6067425" cy="4743087"/>
          </a:xfrm>
          <a:solidFill>
            <a:schemeClr val="bg2"/>
          </a:solidFill>
        </p:spPr>
        <p:txBody>
          <a:bodyPr lIns="180000" tIns="180000" rIns="180000" bIns="180000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DD782-7B5F-4A45-ADA5-6A61018A1152}"/>
              </a:ext>
            </a:extLst>
          </p:cNvPr>
          <p:cNvSpPr/>
          <p:nvPr/>
        </p:nvSpPr>
        <p:spPr>
          <a:xfrm>
            <a:off x="2014537" y="3616345"/>
            <a:ext cx="1534510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8DD85-E794-184F-88E9-2148FEC26A37}"/>
              </a:ext>
            </a:extLst>
          </p:cNvPr>
          <p:cNvSpPr/>
          <p:nvPr/>
        </p:nvSpPr>
        <p:spPr>
          <a:xfrm>
            <a:off x="3596342" y="3618973"/>
            <a:ext cx="430925" cy="651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D4B6C0-E6E3-4147-AB3D-5182FE940957}"/>
              </a:ext>
            </a:extLst>
          </p:cNvPr>
          <p:cNvGrpSpPr/>
          <p:nvPr/>
        </p:nvGrpSpPr>
        <p:grpSpPr>
          <a:xfrm>
            <a:off x="2024062" y="4922253"/>
            <a:ext cx="2012730" cy="654268"/>
            <a:chOff x="1298027" y="2927132"/>
            <a:chExt cx="2012730" cy="6542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3D6216-91A3-7E42-873B-88D91F0792D2}"/>
                </a:ext>
              </a:extLst>
            </p:cNvPr>
            <p:cNvSpPr/>
            <p:nvPr/>
          </p:nvSpPr>
          <p:spPr>
            <a:xfrm>
              <a:off x="1298027" y="2927132"/>
              <a:ext cx="1534510" cy="65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Node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4A9F7A-1AB5-8347-8B7C-D692A3F5DBBD}"/>
                </a:ext>
              </a:extLst>
            </p:cNvPr>
            <p:cNvSpPr/>
            <p:nvPr/>
          </p:nvSpPr>
          <p:spPr>
            <a:xfrm>
              <a:off x="2879832" y="2929760"/>
              <a:ext cx="430925" cy="651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/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35A3AA9-EF97-C944-9B7F-9CB0416B32A4}"/>
              </a:ext>
            </a:extLst>
          </p:cNvPr>
          <p:cNvSpPr/>
          <p:nvPr/>
        </p:nvSpPr>
        <p:spPr>
          <a:xfrm>
            <a:off x="838200" y="20612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D96F74-6AA8-6049-8C4A-C5E59DAB0596}"/>
              </a:ext>
            </a:extLst>
          </p:cNvPr>
          <p:cNvSpPr/>
          <p:nvPr/>
        </p:nvSpPr>
        <p:spPr>
          <a:xfrm>
            <a:off x="838200" y="2579412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DE508-ED46-474E-990B-0DFB21E540C9}"/>
              </a:ext>
            </a:extLst>
          </p:cNvPr>
          <p:cNvSpPr/>
          <p:nvPr/>
        </p:nvSpPr>
        <p:spPr>
          <a:xfrm>
            <a:off x="1664329" y="2589390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FA231CDB-B4AF-7C45-8869-A0E4AD07C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5642" y="3038147"/>
            <a:ext cx="454571" cy="454571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53B923A-6F6E-9645-8853-98A0C15EB5A0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16200000" flipH="1">
            <a:off x="2047253" y="2881805"/>
            <a:ext cx="701823" cy="7672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F746E30-3FC0-CF4C-8655-09FE5A252820}"/>
              </a:ext>
            </a:extLst>
          </p:cNvPr>
          <p:cNvCxnSpPr>
            <a:stCxn id="18" idx="2"/>
            <a:endCxn id="8" idx="1"/>
          </p:cNvCxnSpPr>
          <p:nvPr/>
        </p:nvCxnSpPr>
        <p:spPr>
          <a:xfrm rot="16200000" flipH="1">
            <a:off x="438802" y="3664127"/>
            <a:ext cx="2334866" cy="8356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27C0513-A6E7-7244-8103-B74B568761F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975741" y="4086189"/>
            <a:ext cx="651640" cy="1020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390AD6B9-651A-5B45-B5C2-8944BEE40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8131" y="4383434"/>
            <a:ext cx="454571" cy="454571"/>
          </a:xfrm>
          <a:prstGeom prst="rect">
            <a:avLst/>
          </a:prstGeom>
        </p:spPr>
      </p:pic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E1DF847-CD87-E84A-94FD-6E01D87786CB}"/>
              </a:ext>
            </a:extLst>
          </p:cNvPr>
          <p:cNvCxnSpPr>
            <a:stCxn id="19" idx="3"/>
            <a:endCxn id="9" idx="3"/>
          </p:cNvCxnSpPr>
          <p:nvPr/>
        </p:nvCxnSpPr>
        <p:spPr>
          <a:xfrm>
            <a:off x="2364745" y="2751956"/>
            <a:ext cx="1672047" cy="2498745"/>
          </a:xfrm>
          <a:prstGeom prst="bentConnector3">
            <a:avLst>
              <a:gd name="adj1" fmla="val 12563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9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2240-555F-7843-9481-E119A8C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“Doubly” Linked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0470D-74AB-A945-BDF3-64C3961047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Extra pointer to the </a:t>
            </a:r>
            <a:r>
              <a:rPr lang="en-NO" dirty="0">
                <a:solidFill>
                  <a:schemeClr val="accent3"/>
                </a:solidFill>
              </a:rPr>
              <a:t>previous</a:t>
            </a:r>
            <a:r>
              <a:rPr lang="en-NO" dirty="0"/>
              <a:t>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C0FCA-356A-E845-8565-656800B182C0}"/>
              </a:ext>
            </a:extLst>
          </p:cNvPr>
          <p:cNvSpPr/>
          <p:nvPr/>
        </p:nvSpPr>
        <p:spPr>
          <a:xfrm>
            <a:off x="9729456" y="2955633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11321-5E6F-AC4B-A5C2-EA8DFAAFEBFD}"/>
              </a:ext>
            </a:extLst>
          </p:cNvPr>
          <p:cNvSpPr/>
          <p:nvPr/>
        </p:nvSpPr>
        <p:spPr>
          <a:xfrm>
            <a:off x="10797242" y="295826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DFB2D-C784-7D4C-98C0-FBED66FA8899}"/>
              </a:ext>
            </a:extLst>
          </p:cNvPr>
          <p:cNvSpPr/>
          <p:nvPr/>
        </p:nvSpPr>
        <p:spPr>
          <a:xfrm>
            <a:off x="8039099" y="1400538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3400C-FBFA-5942-8D23-1170EFED06D1}"/>
              </a:ext>
            </a:extLst>
          </p:cNvPr>
          <p:cNvSpPr/>
          <p:nvPr/>
        </p:nvSpPr>
        <p:spPr>
          <a:xfrm>
            <a:off x="8039099" y="1918700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E28C7-382A-BE4B-9490-626B61E1D2D1}"/>
              </a:ext>
            </a:extLst>
          </p:cNvPr>
          <p:cNvSpPr/>
          <p:nvPr/>
        </p:nvSpPr>
        <p:spPr>
          <a:xfrm>
            <a:off x="8865228" y="1928678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27C94BD-5A37-5343-8299-A8792FC43A93}"/>
              </a:ext>
            </a:extLst>
          </p:cNvPr>
          <p:cNvCxnSpPr>
            <a:cxnSpLocks/>
            <a:stCxn id="12" idx="2"/>
            <a:endCxn id="30" idx="1"/>
          </p:cNvCxnSpPr>
          <p:nvPr/>
        </p:nvCxnSpPr>
        <p:spPr>
          <a:xfrm rot="16200000" flipH="1">
            <a:off x="7311725" y="3331391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D4EE18-7A8C-6E43-94F5-35E255DE4E41}"/>
              </a:ext>
            </a:extLst>
          </p:cNvPr>
          <p:cNvCxnSpPr>
            <a:cxnSpLocks/>
            <a:stCxn id="13" idx="3"/>
            <a:endCxn id="6" idx="0"/>
          </p:cNvCxnSpPr>
          <p:nvPr/>
        </p:nvCxnSpPr>
        <p:spPr>
          <a:xfrm>
            <a:off x="9565644" y="2091244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788709-D32E-2543-824E-1F6C970F1D30}"/>
              </a:ext>
            </a:extLst>
          </p:cNvPr>
          <p:cNvSpPr/>
          <p:nvPr/>
        </p:nvSpPr>
        <p:spPr>
          <a:xfrm>
            <a:off x="9435002" y="295694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57F2B5-F697-0147-B39D-F218926E6AC5}"/>
              </a:ext>
            </a:extLst>
          </p:cNvPr>
          <p:cNvSpPr/>
          <p:nvPr/>
        </p:nvSpPr>
        <p:spPr>
          <a:xfrm>
            <a:off x="9729455" y="4042486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4C857-17A0-D142-A33B-659C417A33C4}"/>
              </a:ext>
            </a:extLst>
          </p:cNvPr>
          <p:cNvSpPr/>
          <p:nvPr/>
        </p:nvSpPr>
        <p:spPr>
          <a:xfrm>
            <a:off x="10797241" y="4045114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1A9623-7703-B047-99F3-B87CA8210F27}"/>
              </a:ext>
            </a:extLst>
          </p:cNvPr>
          <p:cNvSpPr/>
          <p:nvPr/>
        </p:nvSpPr>
        <p:spPr>
          <a:xfrm>
            <a:off x="9435001" y="4043800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7F6167-2C67-6A45-B5D4-AA362B03F5BF}"/>
              </a:ext>
            </a:extLst>
          </p:cNvPr>
          <p:cNvSpPr/>
          <p:nvPr/>
        </p:nvSpPr>
        <p:spPr>
          <a:xfrm>
            <a:off x="9733889" y="5131967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C9B281-FC8B-624E-8140-5461C9641503}"/>
              </a:ext>
            </a:extLst>
          </p:cNvPr>
          <p:cNvSpPr/>
          <p:nvPr/>
        </p:nvSpPr>
        <p:spPr>
          <a:xfrm>
            <a:off x="10801675" y="513459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5FF18B-2AFE-E545-A1A6-5332FEAAFC77}"/>
              </a:ext>
            </a:extLst>
          </p:cNvPr>
          <p:cNvSpPr/>
          <p:nvPr/>
        </p:nvSpPr>
        <p:spPr>
          <a:xfrm>
            <a:off x="9439435" y="513328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DDEECB-9120-674F-B491-42602DF06B2F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flipH="1">
            <a:off x="10927883" y="3609901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CFCE1C-799A-C647-B9EC-CE4ED658139E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V="1">
            <a:off x="9565643" y="3608587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1D6FA5-8AB8-0A44-824E-CA5221FE5435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flipH="1" flipV="1">
            <a:off x="9565643" y="4695440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7A36AE-7A25-8346-967D-6DA618197923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10927883" y="4696754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2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26F-D037-F24A-A20C-EFF9BAD0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5D037-6B66-4A4B-B181-20764798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0739" y="2102227"/>
            <a:ext cx="5768700" cy="349226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malloc</a:t>
            </a: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20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FBCBB"/>
                </a:solidFill>
                <a:latin typeface="Share Tech Mono" panose="020B0509050000020004" pitchFamily="49" charset="77"/>
              </a:rPr>
              <a:t>  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index-1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previous-&gt;next;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previous-&gt;next-&gt;previous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0B566-ABC9-C74D-A71A-C3418D5135D3}"/>
              </a:ext>
            </a:extLst>
          </p:cNvPr>
          <p:cNvSpPr/>
          <p:nvPr/>
        </p:nvSpPr>
        <p:spPr>
          <a:xfrm>
            <a:off x="2242798" y="3275281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E6F2D-6CD4-2C46-8101-66FB507384B5}"/>
              </a:ext>
            </a:extLst>
          </p:cNvPr>
          <p:cNvSpPr/>
          <p:nvPr/>
        </p:nvSpPr>
        <p:spPr>
          <a:xfrm>
            <a:off x="3310584" y="327790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24B2D-FA43-504C-AFC2-1667AA15A5DC}"/>
              </a:ext>
            </a:extLst>
          </p:cNvPr>
          <p:cNvSpPr/>
          <p:nvPr/>
        </p:nvSpPr>
        <p:spPr>
          <a:xfrm>
            <a:off x="838200" y="1863066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8ED3B-40CA-8F4A-8461-59AE5AD9401D}"/>
              </a:ext>
            </a:extLst>
          </p:cNvPr>
          <p:cNvSpPr/>
          <p:nvPr/>
        </p:nvSpPr>
        <p:spPr>
          <a:xfrm>
            <a:off x="838200" y="2381228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CE3BE-EAA5-0D40-801F-EA54124DF183}"/>
              </a:ext>
            </a:extLst>
          </p:cNvPr>
          <p:cNvSpPr/>
          <p:nvPr/>
        </p:nvSpPr>
        <p:spPr>
          <a:xfrm>
            <a:off x="1664329" y="2391206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E501998-E5F2-CB41-894F-7B9FCEF650F9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-32054" y="3936798"/>
            <a:ext cx="3205292" cy="7643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E048CC9-5349-5040-9F89-FDA8BEE0C6AB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364745" y="2553772"/>
            <a:ext cx="388298" cy="7215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E7C7D-DA64-3A43-B14A-EB8E6BB37851}"/>
              </a:ext>
            </a:extLst>
          </p:cNvPr>
          <p:cNvSpPr/>
          <p:nvPr/>
        </p:nvSpPr>
        <p:spPr>
          <a:xfrm>
            <a:off x="1948344" y="327659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81202-7F72-8546-A893-9B1F3A13E1E0}"/>
              </a:ext>
            </a:extLst>
          </p:cNvPr>
          <p:cNvSpPr/>
          <p:nvPr/>
        </p:nvSpPr>
        <p:spPr>
          <a:xfrm>
            <a:off x="4162579" y="4403684"/>
            <a:ext cx="1020489" cy="654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D1A28-0773-E743-BC9D-ED086EEA42B1}"/>
              </a:ext>
            </a:extLst>
          </p:cNvPr>
          <p:cNvSpPr/>
          <p:nvPr/>
        </p:nvSpPr>
        <p:spPr>
          <a:xfrm>
            <a:off x="5230365" y="4406312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0463B-6529-9B49-88E2-2129EE68F32F}"/>
              </a:ext>
            </a:extLst>
          </p:cNvPr>
          <p:cNvSpPr/>
          <p:nvPr/>
        </p:nvSpPr>
        <p:spPr>
          <a:xfrm>
            <a:off x="3868125" y="4404998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2DE7B2-51ED-ED49-B969-78872144B578}"/>
              </a:ext>
            </a:extLst>
          </p:cNvPr>
          <p:cNvSpPr/>
          <p:nvPr/>
        </p:nvSpPr>
        <p:spPr>
          <a:xfrm>
            <a:off x="2247231" y="5594495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ACA61-0C06-6446-9643-32CBB5FD7EBC}"/>
              </a:ext>
            </a:extLst>
          </p:cNvPr>
          <p:cNvSpPr/>
          <p:nvPr/>
        </p:nvSpPr>
        <p:spPr>
          <a:xfrm>
            <a:off x="3315017" y="559712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062B65-4BE8-CE48-A220-3963CB46D5C3}"/>
              </a:ext>
            </a:extLst>
          </p:cNvPr>
          <p:cNvSpPr/>
          <p:nvPr/>
        </p:nvSpPr>
        <p:spPr>
          <a:xfrm>
            <a:off x="1952777" y="559580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0F3719-048B-A044-8C8D-1063EEF82C6D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H="1" flipV="1">
            <a:off x="2078986" y="3928235"/>
            <a:ext cx="4433" cy="1667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0271B3-1E7B-A249-A159-8E71E6A58539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3441226" y="3929549"/>
            <a:ext cx="4433" cy="1667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900E046-3159-344A-882F-1F995B09D77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4162735" y="3208039"/>
            <a:ext cx="476763" cy="1919781"/>
          </a:xfrm>
          <a:prstGeom prst="bentConnector3">
            <a:avLst>
              <a:gd name="adj1" fmla="val 2902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8F3C753-F35F-E649-8480-6A36D415950B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5400000">
            <a:off x="4133748" y="4369863"/>
            <a:ext cx="539171" cy="1915348"/>
          </a:xfrm>
          <a:prstGeom prst="bentConnector3">
            <a:avLst>
              <a:gd name="adj1" fmla="val 659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26CF10A-27D0-5940-B3F6-1725E6019411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rot="16200000" flipV="1">
            <a:off x="2800496" y="3206726"/>
            <a:ext cx="476763" cy="1919781"/>
          </a:xfrm>
          <a:prstGeom prst="bentConnector3">
            <a:avLst>
              <a:gd name="adj1" fmla="val 3501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ADB48C5-6CAE-8B40-8830-421673292019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rot="5400000" flipH="1" flipV="1">
            <a:off x="2771508" y="4368550"/>
            <a:ext cx="539171" cy="1915348"/>
          </a:xfrm>
          <a:prstGeom prst="bentConnector3">
            <a:avLst>
              <a:gd name="adj1" fmla="val 7119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4B04496C-9333-0148-A03F-9779C87E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999" y="4502842"/>
            <a:ext cx="454571" cy="454571"/>
          </a:xfrm>
          <a:prstGeom prst="rect">
            <a:avLst/>
          </a:prstGeom>
        </p:spPr>
      </p:pic>
      <p:pic>
        <p:nvPicPr>
          <p:cNvPr id="49" name="Graphic 48" descr="Close with solid fill">
            <a:extLst>
              <a:ext uri="{FF2B5EF4-FFF2-40B4-BE49-F238E27FC236}">
                <a16:creationId xmlns:a16="http://schemas.microsoft.com/office/drawing/2014/main" id="{3F6A7011-D369-EE41-B8BF-524AF2D4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4" y="4423772"/>
            <a:ext cx="454571" cy="4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7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01EC-39F8-CD47-8B92-57D3C8FF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 (at the end)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ACF98-2B85-5441-9988-FE666233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632" y="1400539"/>
            <a:ext cx="6473220" cy="4949552"/>
          </a:xfrm>
          <a:solidFill>
            <a:schemeClr val="bg2"/>
          </a:solidFill>
        </p:spPr>
        <p:txBody>
          <a:bodyPr lIns="180000" tIns="180000" rIns="180000" bIns="180000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malloc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-&gt;value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  <a:endParaRPr lang="en-GB" sz="2200" dirty="0">
              <a:solidFill>
                <a:srgbClr val="8FBCBB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8FBCBB"/>
                </a:solidFill>
                <a:latin typeface="Share Tech Mono" panose="020B0509050000020004" pitchFamily="49" charset="77"/>
              </a:rPr>
              <a:t>  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index-1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  if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22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  }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22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97DA9-0FA3-3944-A8AE-8570DB5831DA}"/>
              </a:ext>
            </a:extLst>
          </p:cNvPr>
          <p:cNvSpPr/>
          <p:nvPr/>
        </p:nvSpPr>
        <p:spPr>
          <a:xfrm>
            <a:off x="2971471" y="3303861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70CB0-F144-114C-A4F1-FFEFC323D44D}"/>
              </a:ext>
            </a:extLst>
          </p:cNvPr>
          <p:cNvSpPr/>
          <p:nvPr/>
        </p:nvSpPr>
        <p:spPr>
          <a:xfrm>
            <a:off x="4039257" y="330648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315B-24AB-9440-8A06-6A06CA1FDDE2}"/>
              </a:ext>
            </a:extLst>
          </p:cNvPr>
          <p:cNvSpPr/>
          <p:nvPr/>
        </p:nvSpPr>
        <p:spPr>
          <a:xfrm>
            <a:off x="1281114" y="1748766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71EA5-3492-C84B-8088-E3993310B250}"/>
              </a:ext>
            </a:extLst>
          </p:cNvPr>
          <p:cNvSpPr/>
          <p:nvPr/>
        </p:nvSpPr>
        <p:spPr>
          <a:xfrm>
            <a:off x="1281114" y="2266928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D582EF-73D9-434D-BF53-C8F41A7D5595}"/>
              </a:ext>
            </a:extLst>
          </p:cNvPr>
          <p:cNvSpPr/>
          <p:nvPr/>
        </p:nvSpPr>
        <p:spPr>
          <a:xfrm>
            <a:off x="2107243" y="2276906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9227EE6-FB62-E04D-B7AB-6A3C2F8403F7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1096264" y="3137095"/>
            <a:ext cx="2115811" cy="10456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50EEA81-BF25-B745-8649-A21DEB8773FF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807659" y="2439472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8AFD0-E547-5C4A-B422-2127AF54B2D7}"/>
              </a:ext>
            </a:extLst>
          </p:cNvPr>
          <p:cNvSpPr/>
          <p:nvPr/>
        </p:nvSpPr>
        <p:spPr>
          <a:xfrm>
            <a:off x="2677017" y="330517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AB3D0-4606-9A47-B0F9-13C2E93AD300}"/>
              </a:ext>
            </a:extLst>
          </p:cNvPr>
          <p:cNvSpPr/>
          <p:nvPr/>
        </p:nvSpPr>
        <p:spPr>
          <a:xfrm>
            <a:off x="2971470" y="4390714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F5133-47AD-4241-B8D1-4870CCD76EFE}"/>
              </a:ext>
            </a:extLst>
          </p:cNvPr>
          <p:cNvSpPr/>
          <p:nvPr/>
        </p:nvSpPr>
        <p:spPr>
          <a:xfrm>
            <a:off x="4039256" y="439334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640168-F35E-924E-A8EF-9F2C3AE909B0}"/>
              </a:ext>
            </a:extLst>
          </p:cNvPr>
          <p:cNvSpPr/>
          <p:nvPr/>
        </p:nvSpPr>
        <p:spPr>
          <a:xfrm>
            <a:off x="2677016" y="439202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40AFD-9BE3-FE4D-9DBB-C4DA1E415726}"/>
              </a:ext>
            </a:extLst>
          </p:cNvPr>
          <p:cNvSpPr/>
          <p:nvPr/>
        </p:nvSpPr>
        <p:spPr>
          <a:xfrm>
            <a:off x="2975904" y="5480195"/>
            <a:ext cx="1020489" cy="654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CC02C4-4C3D-6D43-851F-EC175BFD7A4B}"/>
              </a:ext>
            </a:extLst>
          </p:cNvPr>
          <p:cNvSpPr/>
          <p:nvPr/>
        </p:nvSpPr>
        <p:spPr>
          <a:xfrm>
            <a:off x="4043690" y="5482823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9FB207-61DF-9A46-856B-D0173A35B172}"/>
              </a:ext>
            </a:extLst>
          </p:cNvPr>
          <p:cNvSpPr/>
          <p:nvPr/>
        </p:nvSpPr>
        <p:spPr>
          <a:xfrm>
            <a:off x="2681450" y="5481509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1E1DE2-CAE5-1A43-B1DA-959B43AECFB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4169898" y="3958129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D5027-665B-2A44-A2F9-F402A3FC7288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2807658" y="3956815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FC53B-EEBB-3C42-8223-162019705DAD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H="1" flipV="1">
            <a:off x="2807658" y="5043668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A45921-C4E5-AC47-9941-E0FF1C8D97CD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4169898" y="5044982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DFC150A-DAAA-794C-A112-22AEB4E94A17}"/>
              </a:ext>
            </a:extLst>
          </p:cNvPr>
          <p:cNvCxnSpPr>
            <a:stCxn id="8" idx="1"/>
            <a:endCxn id="18" idx="1"/>
          </p:cNvCxnSpPr>
          <p:nvPr/>
        </p:nvCxnSpPr>
        <p:spPr>
          <a:xfrm rot="10800000" flipH="1" flipV="1">
            <a:off x="1281114" y="2434483"/>
            <a:ext cx="1400336" cy="3372846"/>
          </a:xfrm>
          <a:prstGeom prst="bentConnector3">
            <a:avLst>
              <a:gd name="adj1" fmla="val -163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FBCA65A3-AA3C-5249-A30C-C552EC9D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535" y="3893620"/>
            <a:ext cx="454571" cy="4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B381-375F-644B-861E-99D0BE79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 (in front)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2F11B-AEDF-4945-920F-7E2627026572}"/>
              </a:ext>
            </a:extLst>
          </p:cNvPr>
          <p:cNvSpPr/>
          <p:nvPr/>
        </p:nvSpPr>
        <p:spPr>
          <a:xfrm>
            <a:off x="2657144" y="3338220"/>
            <a:ext cx="1020489" cy="654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92AC2-89A8-4F4C-B431-82BE7FCD53E2}"/>
              </a:ext>
            </a:extLst>
          </p:cNvPr>
          <p:cNvSpPr/>
          <p:nvPr/>
        </p:nvSpPr>
        <p:spPr>
          <a:xfrm>
            <a:off x="3724930" y="3340848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6AB55-4A59-6643-BA86-67FC61206071}"/>
              </a:ext>
            </a:extLst>
          </p:cNvPr>
          <p:cNvSpPr/>
          <p:nvPr/>
        </p:nvSpPr>
        <p:spPr>
          <a:xfrm>
            <a:off x="966787" y="1783125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30877-C7F4-7046-ABEE-439B16BD0E5B}"/>
              </a:ext>
            </a:extLst>
          </p:cNvPr>
          <p:cNvSpPr/>
          <p:nvPr/>
        </p:nvSpPr>
        <p:spPr>
          <a:xfrm>
            <a:off x="966787" y="2301287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AB81F-D315-6A4B-A617-619E7B392D75}"/>
              </a:ext>
            </a:extLst>
          </p:cNvPr>
          <p:cNvSpPr/>
          <p:nvPr/>
        </p:nvSpPr>
        <p:spPr>
          <a:xfrm>
            <a:off x="1792916" y="2311265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3FB3360-1957-A647-9B8A-086FD0AE6DC3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239413" y="3713978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8ABD596-1DCA-1449-9978-7F937E9C8846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493332" y="2473831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252C9-5F19-5E4A-972F-CFCB6983DD69}"/>
              </a:ext>
            </a:extLst>
          </p:cNvPr>
          <p:cNvSpPr/>
          <p:nvPr/>
        </p:nvSpPr>
        <p:spPr>
          <a:xfrm>
            <a:off x="2362690" y="3339534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9ED1C1-A82A-8243-B3E4-12E2B3AB7F5F}"/>
              </a:ext>
            </a:extLst>
          </p:cNvPr>
          <p:cNvSpPr/>
          <p:nvPr/>
        </p:nvSpPr>
        <p:spPr>
          <a:xfrm>
            <a:off x="2657143" y="4425073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F49F9-90CA-A240-8FFA-28F956EF1BD8}"/>
              </a:ext>
            </a:extLst>
          </p:cNvPr>
          <p:cNvSpPr/>
          <p:nvPr/>
        </p:nvSpPr>
        <p:spPr>
          <a:xfrm>
            <a:off x="3724929" y="442770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8E2F-1070-904C-9496-E1D33781A178}"/>
              </a:ext>
            </a:extLst>
          </p:cNvPr>
          <p:cNvSpPr/>
          <p:nvPr/>
        </p:nvSpPr>
        <p:spPr>
          <a:xfrm>
            <a:off x="2362689" y="442638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3E505-844D-3148-84DF-B37288A8572C}"/>
              </a:ext>
            </a:extLst>
          </p:cNvPr>
          <p:cNvSpPr/>
          <p:nvPr/>
        </p:nvSpPr>
        <p:spPr>
          <a:xfrm>
            <a:off x="2661577" y="5514554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39FECE-A6F5-7D49-BACC-189A5E1080FA}"/>
              </a:ext>
            </a:extLst>
          </p:cNvPr>
          <p:cNvSpPr/>
          <p:nvPr/>
        </p:nvSpPr>
        <p:spPr>
          <a:xfrm>
            <a:off x="3729363" y="551718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53EC9-787F-7840-9F44-E4D6976D5FE5}"/>
              </a:ext>
            </a:extLst>
          </p:cNvPr>
          <p:cNvSpPr/>
          <p:nvPr/>
        </p:nvSpPr>
        <p:spPr>
          <a:xfrm>
            <a:off x="2367123" y="551586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95CFF6-93D6-6D46-B8D3-C7F449CB3F9C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3855571" y="3992488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8E10D6-74F1-B542-9F64-934347EA1365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2493331" y="3991174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CCEB28-94F8-AB49-B527-7E012628CA6C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H="1" flipV="1">
            <a:off x="2493331" y="5078027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DDA862-5D4A-EB47-807E-8CBAE0C55433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3855571" y="5079341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1CA8DC2-75AE-514E-A812-47F88680446E}"/>
              </a:ext>
            </a:extLst>
          </p:cNvPr>
          <p:cNvCxnSpPr>
            <a:stCxn id="9" idx="2"/>
            <a:endCxn id="15" idx="1"/>
          </p:cNvCxnSpPr>
          <p:nvPr/>
        </p:nvCxnSpPr>
        <p:spPr>
          <a:xfrm rot="16200000" flipH="1">
            <a:off x="1195001" y="3584519"/>
            <a:ext cx="2115810" cy="219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2B682005-C880-8D43-872D-1D1FE543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431" y="4010428"/>
            <a:ext cx="454571" cy="454571"/>
          </a:xfrm>
          <a:prstGeom prst="rect">
            <a:avLst/>
          </a:prstGeom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D26D84CC-2298-2C46-860A-B412400D4D10}"/>
              </a:ext>
            </a:extLst>
          </p:cNvPr>
          <p:cNvSpPr txBox="1">
            <a:spLocks/>
          </p:cNvSpPr>
          <p:nvPr/>
        </p:nvSpPr>
        <p:spPr>
          <a:xfrm>
            <a:off x="5986475" y="1528660"/>
            <a:ext cx="5700122" cy="498644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malloc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-&gt;value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  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// Previous code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 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8FBCBB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endParaRPr lang="en-NO" sz="1600" dirty="0"/>
          </a:p>
        </p:txBody>
      </p:sp>
    </p:spTree>
    <p:extLst>
      <p:ext uri="{BB962C8B-B14F-4D97-AF65-F5344CB8AC3E}">
        <p14:creationId xmlns:p14="http://schemas.microsoft.com/office/powerpoint/2010/main" val="154608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632-22D1-A348-83DD-643FE16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50432-AF61-7346-BD2B-F68C8B43399C}"/>
              </a:ext>
            </a:extLst>
          </p:cNvPr>
          <p:cNvSpPr/>
          <p:nvPr/>
        </p:nvSpPr>
        <p:spPr>
          <a:xfrm>
            <a:off x="2528557" y="3284245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188A3-FD0F-5147-BC73-2960B4113462}"/>
              </a:ext>
            </a:extLst>
          </p:cNvPr>
          <p:cNvSpPr/>
          <p:nvPr/>
        </p:nvSpPr>
        <p:spPr>
          <a:xfrm>
            <a:off x="3596343" y="328687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E5009-26A5-594C-AB26-11E9468189EF}"/>
              </a:ext>
            </a:extLst>
          </p:cNvPr>
          <p:cNvSpPr/>
          <p:nvPr/>
        </p:nvSpPr>
        <p:spPr>
          <a:xfrm>
            <a:off x="838200" y="17291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5142A-D2AE-5F49-A870-2B3EDBFC2CAB}"/>
              </a:ext>
            </a:extLst>
          </p:cNvPr>
          <p:cNvSpPr/>
          <p:nvPr/>
        </p:nvSpPr>
        <p:spPr>
          <a:xfrm>
            <a:off x="838200" y="2247312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14389-8F0A-3D4D-8088-FAE50EC39EEC}"/>
              </a:ext>
            </a:extLst>
          </p:cNvPr>
          <p:cNvSpPr/>
          <p:nvPr/>
        </p:nvSpPr>
        <p:spPr>
          <a:xfrm>
            <a:off x="1664329" y="2257290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909F6B7-1F8F-3B47-8429-E0498F9AF565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110826" y="3660003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6C7A490-3FB8-084D-BF0B-F70DB1E4196B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2364745" y="2419856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F1896-B8D3-5D46-9222-B434723FBA0C}"/>
              </a:ext>
            </a:extLst>
          </p:cNvPr>
          <p:cNvSpPr/>
          <p:nvPr/>
        </p:nvSpPr>
        <p:spPr>
          <a:xfrm>
            <a:off x="2234103" y="328555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3CC99-BC8C-7B4D-9750-7DC794653DEF}"/>
              </a:ext>
            </a:extLst>
          </p:cNvPr>
          <p:cNvSpPr/>
          <p:nvPr/>
        </p:nvSpPr>
        <p:spPr>
          <a:xfrm>
            <a:off x="2528556" y="4371098"/>
            <a:ext cx="1020489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EAF0EA-6464-0141-A58B-1570B559594D}"/>
              </a:ext>
            </a:extLst>
          </p:cNvPr>
          <p:cNvSpPr/>
          <p:nvPr/>
        </p:nvSpPr>
        <p:spPr>
          <a:xfrm>
            <a:off x="3596342" y="4373726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AA3133-BE08-3B4B-8E7B-15BE6300C2D8}"/>
              </a:ext>
            </a:extLst>
          </p:cNvPr>
          <p:cNvSpPr/>
          <p:nvPr/>
        </p:nvSpPr>
        <p:spPr>
          <a:xfrm>
            <a:off x="2234102" y="4372412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AC2EF-369B-FF4D-B055-9921725238D3}"/>
              </a:ext>
            </a:extLst>
          </p:cNvPr>
          <p:cNvSpPr/>
          <p:nvPr/>
        </p:nvSpPr>
        <p:spPr>
          <a:xfrm>
            <a:off x="2532990" y="5460579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32D7B5-C261-0D4D-BC39-194E991C68B9}"/>
              </a:ext>
            </a:extLst>
          </p:cNvPr>
          <p:cNvSpPr/>
          <p:nvPr/>
        </p:nvSpPr>
        <p:spPr>
          <a:xfrm>
            <a:off x="3600776" y="546320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5AA8D-8BB9-4344-9CFC-812C02B05AB9}"/>
              </a:ext>
            </a:extLst>
          </p:cNvPr>
          <p:cNvSpPr/>
          <p:nvPr/>
        </p:nvSpPr>
        <p:spPr>
          <a:xfrm>
            <a:off x="2238536" y="546189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8A39B-A0B9-074F-8A55-B2E4308A0A6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726984" y="3938513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5DB08D-50ED-1F46-B755-38EA7DD90E64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364744" y="3937199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5E84A-27EC-0147-8EA7-44D0AAFD57FB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2364744" y="5024052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72E324-DFAB-4F48-BC8F-7A4AF680999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726984" y="5025366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89D09E6-E7ED-254B-9A4B-8D42B0F6171A}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16200000" flipV="1">
            <a:off x="1376384" y="4469098"/>
            <a:ext cx="1850514" cy="135075"/>
          </a:xfrm>
          <a:prstGeom prst="bentConnector4">
            <a:avLst>
              <a:gd name="adj1" fmla="val 12629"/>
              <a:gd name="adj2" fmla="val 2692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D9F64A4-2289-AA4E-88D6-1293BDA565E5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>
            <a:off x="3857627" y="3612693"/>
            <a:ext cx="4433" cy="2176334"/>
          </a:xfrm>
          <a:prstGeom prst="bentConnector3">
            <a:avLst>
              <a:gd name="adj1" fmla="val 525677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FC872BD7-9280-B94F-B5AF-992E7B28131B}"/>
              </a:ext>
            </a:extLst>
          </p:cNvPr>
          <p:cNvSpPr txBox="1">
            <a:spLocks/>
          </p:cNvSpPr>
          <p:nvPr/>
        </p:nvSpPr>
        <p:spPr>
          <a:xfrm>
            <a:off x="5653678" y="2423020"/>
            <a:ext cx="5700122" cy="2275212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680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9AD6-0989-7847-B209-688CFDA0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not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5FC6-1664-7540-827E-E99DFB9BB0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Random </a:t>
            </a:r>
            <a:r>
              <a:rPr lang="en-GB" dirty="0" err="1"/>
              <a:t>i</a:t>
            </a:r>
            <a:r>
              <a:rPr lang="en-NO" dirty="0"/>
              <a:t>nsertion is expensive</a:t>
            </a:r>
          </a:p>
          <a:p>
            <a:r>
              <a:rPr lang="en-NO" dirty="0"/>
              <a:t>Difficult to store items of different sizes</a:t>
            </a:r>
          </a:p>
          <a:p>
            <a:r>
              <a:rPr lang="en-NO" dirty="0"/>
              <a:t>Arrays need resizing at some point</a:t>
            </a:r>
          </a:p>
          <a:p>
            <a:r>
              <a:rPr lang="en-NO" dirty="0"/>
              <a:t>Sharing elements among arrays? </a:t>
            </a:r>
          </a:p>
        </p:txBody>
      </p:sp>
    </p:spTree>
    <p:extLst>
      <p:ext uri="{BB962C8B-B14F-4D97-AF65-F5344CB8AC3E}">
        <p14:creationId xmlns:p14="http://schemas.microsoft.com/office/powerpoint/2010/main" val="118939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0E4-FD14-4446-A155-2A4B7DA4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 (at the end)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1F6482-F052-3A47-A762-C05363F30B4A}"/>
              </a:ext>
            </a:extLst>
          </p:cNvPr>
          <p:cNvSpPr/>
          <p:nvPr/>
        </p:nvSpPr>
        <p:spPr>
          <a:xfrm>
            <a:off x="2657143" y="3284245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9C178-1CCF-8344-BD94-54D959F9F41C}"/>
              </a:ext>
            </a:extLst>
          </p:cNvPr>
          <p:cNvSpPr/>
          <p:nvPr/>
        </p:nvSpPr>
        <p:spPr>
          <a:xfrm>
            <a:off x="3724929" y="328687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E215A-6803-3B4D-B22B-97248609767B}"/>
              </a:ext>
            </a:extLst>
          </p:cNvPr>
          <p:cNvSpPr/>
          <p:nvPr/>
        </p:nvSpPr>
        <p:spPr>
          <a:xfrm>
            <a:off x="966786" y="17291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2DC45-A001-5144-A238-413DF0A6496C}"/>
              </a:ext>
            </a:extLst>
          </p:cNvPr>
          <p:cNvSpPr/>
          <p:nvPr/>
        </p:nvSpPr>
        <p:spPr>
          <a:xfrm>
            <a:off x="966786" y="2247312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D75B6-694C-5747-87A7-FA8687894BA5}"/>
              </a:ext>
            </a:extLst>
          </p:cNvPr>
          <p:cNvSpPr/>
          <p:nvPr/>
        </p:nvSpPr>
        <p:spPr>
          <a:xfrm>
            <a:off x="1792915" y="2257290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DA8FF1A-4B58-7C49-8084-6C8D58C14E12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239412" y="3660003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2206FB4-23DE-7943-A7AE-B869B2FC0A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2493331" y="2419856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4A5FC-00E7-DF41-90EB-0FAC9D2EE7E3}"/>
              </a:ext>
            </a:extLst>
          </p:cNvPr>
          <p:cNvSpPr/>
          <p:nvPr/>
        </p:nvSpPr>
        <p:spPr>
          <a:xfrm>
            <a:off x="2362689" y="328555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4C11C-BEC0-A64A-A035-61D28DB35BDB}"/>
              </a:ext>
            </a:extLst>
          </p:cNvPr>
          <p:cNvSpPr/>
          <p:nvPr/>
        </p:nvSpPr>
        <p:spPr>
          <a:xfrm>
            <a:off x="2657142" y="4371098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DF00A-C201-A743-8AE9-70944E361440}"/>
              </a:ext>
            </a:extLst>
          </p:cNvPr>
          <p:cNvSpPr/>
          <p:nvPr/>
        </p:nvSpPr>
        <p:spPr>
          <a:xfrm>
            <a:off x="3724928" y="4373726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F19BF-2545-A343-91F4-6443EB34AF6D}"/>
              </a:ext>
            </a:extLst>
          </p:cNvPr>
          <p:cNvSpPr/>
          <p:nvPr/>
        </p:nvSpPr>
        <p:spPr>
          <a:xfrm>
            <a:off x="2362688" y="437241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25588-0B0B-2A4C-9031-223C7F048FF5}"/>
              </a:ext>
            </a:extLst>
          </p:cNvPr>
          <p:cNvSpPr/>
          <p:nvPr/>
        </p:nvSpPr>
        <p:spPr>
          <a:xfrm>
            <a:off x="2661576" y="5460579"/>
            <a:ext cx="1020489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2E869-37A0-7D4E-A021-8C6349CE19D5}"/>
              </a:ext>
            </a:extLst>
          </p:cNvPr>
          <p:cNvSpPr/>
          <p:nvPr/>
        </p:nvSpPr>
        <p:spPr>
          <a:xfrm>
            <a:off x="3729362" y="5463207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8DF2F-44C5-7F45-906F-841675E72E3C}"/>
              </a:ext>
            </a:extLst>
          </p:cNvPr>
          <p:cNvSpPr/>
          <p:nvPr/>
        </p:nvSpPr>
        <p:spPr>
          <a:xfrm>
            <a:off x="2367122" y="5461893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8F4F91-BF86-AD45-875A-E678858CF0F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855570" y="3938513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3368B-DC55-D24E-8324-F0BC9896FBCD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493330" y="3937199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F66A16-CB9C-0047-AB3F-43063472B744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2493330" y="5024052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273B12-0B3B-7F45-9A6E-BEFAB53C4F0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855570" y="5025366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1347083-BCA8-DC4D-8DCA-1A6FBF2850DA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781936" y="3117479"/>
            <a:ext cx="2115811" cy="10456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025F76BB-DF56-9B4C-8156-519C172D52E7}"/>
              </a:ext>
            </a:extLst>
          </p:cNvPr>
          <p:cNvSpPr txBox="1">
            <a:spLocks/>
          </p:cNvSpPr>
          <p:nvPr/>
        </p:nvSpPr>
        <p:spPr>
          <a:xfrm>
            <a:off x="5659876" y="1729150"/>
            <a:ext cx="5700122" cy="4058563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6754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40A6-7067-BF49-80F9-DB35A331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 (in front)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C4BD9-499D-C844-AAD7-125AE99597DE}"/>
              </a:ext>
            </a:extLst>
          </p:cNvPr>
          <p:cNvSpPr/>
          <p:nvPr/>
        </p:nvSpPr>
        <p:spPr>
          <a:xfrm>
            <a:off x="2528557" y="3155658"/>
            <a:ext cx="1020489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143C6-6B23-FC42-8DC2-804AE080203B}"/>
              </a:ext>
            </a:extLst>
          </p:cNvPr>
          <p:cNvSpPr/>
          <p:nvPr/>
        </p:nvSpPr>
        <p:spPr>
          <a:xfrm>
            <a:off x="3596343" y="3158286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1B6EC-602F-EA4B-B406-3A7099B973DF}"/>
              </a:ext>
            </a:extLst>
          </p:cNvPr>
          <p:cNvSpPr/>
          <p:nvPr/>
        </p:nvSpPr>
        <p:spPr>
          <a:xfrm>
            <a:off x="838200" y="1600563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84320-F324-304C-8F85-D0B249879822}"/>
              </a:ext>
            </a:extLst>
          </p:cNvPr>
          <p:cNvSpPr/>
          <p:nvPr/>
        </p:nvSpPr>
        <p:spPr>
          <a:xfrm>
            <a:off x="838200" y="2118725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BFCA1-E083-9A4C-BDB7-6101EDE9C43B}"/>
              </a:ext>
            </a:extLst>
          </p:cNvPr>
          <p:cNvSpPr/>
          <p:nvPr/>
        </p:nvSpPr>
        <p:spPr>
          <a:xfrm>
            <a:off x="1664329" y="2128703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95388F8-0FB5-6740-884F-193E43F443BE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110826" y="3531416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602E1DC-F1B1-4C40-877E-CBEA2DF43C6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2364745" y="2291269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4944C-A337-DA45-8FB4-84D039523FA4}"/>
              </a:ext>
            </a:extLst>
          </p:cNvPr>
          <p:cNvSpPr/>
          <p:nvPr/>
        </p:nvSpPr>
        <p:spPr>
          <a:xfrm>
            <a:off x="2234103" y="3156972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724D0-07BB-484F-8FBB-FC98D208070F}"/>
              </a:ext>
            </a:extLst>
          </p:cNvPr>
          <p:cNvSpPr/>
          <p:nvPr/>
        </p:nvSpPr>
        <p:spPr>
          <a:xfrm>
            <a:off x="2528556" y="4242511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5E23E-0643-E44D-A153-CE4B79D97F30}"/>
              </a:ext>
            </a:extLst>
          </p:cNvPr>
          <p:cNvSpPr/>
          <p:nvPr/>
        </p:nvSpPr>
        <p:spPr>
          <a:xfrm>
            <a:off x="3596342" y="424513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AF45CF-18F2-1243-B1CC-B63E24F57ED6}"/>
              </a:ext>
            </a:extLst>
          </p:cNvPr>
          <p:cNvSpPr/>
          <p:nvPr/>
        </p:nvSpPr>
        <p:spPr>
          <a:xfrm>
            <a:off x="2234102" y="424382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83496-5408-8542-B84D-5D1564B1395F}"/>
              </a:ext>
            </a:extLst>
          </p:cNvPr>
          <p:cNvSpPr/>
          <p:nvPr/>
        </p:nvSpPr>
        <p:spPr>
          <a:xfrm>
            <a:off x="2532990" y="5331992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7C739-6F14-0042-9960-A1A94F9ABF76}"/>
              </a:ext>
            </a:extLst>
          </p:cNvPr>
          <p:cNvSpPr/>
          <p:nvPr/>
        </p:nvSpPr>
        <p:spPr>
          <a:xfrm>
            <a:off x="3600776" y="5334620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E61D9-3B9A-304C-B008-8F4E9FF190C5}"/>
              </a:ext>
            </a:extLst>
          </p:cNvPr>
          <p:cNvSpPr/>
          <p:nvPr/>
        </p:nvSpPr>
        <p:spPr>
          <a:xfrm>
            <a:off x="2238536" y="5333306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58FE4-477F-3E4D-A8E8-D257EF96F07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726984" y="3809926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A1DAFB-534E-8247-9BE5-39B9B907CA8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364744" y="3808612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9E689-0440-E24E-BA9E-737B486E6298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2364744" y="4895465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8276B-61D2-814B-AF65-82BD54E224A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726984" y="4896779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3F7EB51-1C96-F84A-B08E-B9A7F581CCF3}"/>
              </a:ext>
            </a:extLst>
          </p:cNvPr>
          <p:cNvCxnSpPr>
            <a:stCxn id="8" idx="2"/>
            <a:endCxn id="14" idx="1"/>
          </p:cNvCxnSpPr>
          <p:nvPr/>
        </p:nvCxnSpPr>
        <p:spPr>
          <a:xfrm rot="16200000" flipH="1">
            <a:off x="1066414" y="3401957"/>
            <a:ext cx="2115810" cy="219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21BF02C-7DE5-824E-8312-0CF44413A727}"/>
              </a:ext>
            </a:extLst>
          </p:cNvPr>
          <p:cNvSpPr txBox="1">
            <a:spLocks/>
          </p:cNvSpPr>
          <p:nvPr/>
        </p:nvSpPr>
        <p:spPr>
          <a:xfrm>
            <a:off x="7160255" y="833014"/>
            <a:ext cx="4530573" cy="535745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   // Previous code   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570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5848-CC52-AF4C-A202-E4697FAB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C62F95-77DB-5C4B-8AE5-74B3F2829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>
                <a:solidFill>
                  <a:schemeClr val="accent1"/>
                </a:solidFill>
              </a:rPr>
              <a:t>Linked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6DB1F-1BE1-5A44-B7D5-746227BAE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NO" dirty="0"/>
              <a:t>Non contiguous allocation</a:t>
            </a:r>
          </a:p>
          <a:p>
            <a:r>
              <a:rPr lang="en-NO" dirty="0"/>
              <a:t>Draw the data structure!</a:t>
            </a:r>
          </a:p>
          <a:p>
            <a:r>
              <a:rPr lang="en-GB" dirty="0"/>
              <a:t>P</a:t>
            </a:r>
            <a:r>
              <a:rPr lang="en-NO" dirty="0"/>
              <a:t>ointer order matters!</a:t>
            </a:r>
          </a:p>
          <a:p>
            <a:r>
              <a:rPr lang="en-GB" dirty="0"/>
              <a:t>T</a:t>
            </a:r>
            <a:r>
              <a:rPr lang="en-NO" dirty="0"/>
              <a:t>ake more space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67F516-AE6F-C243-9C2D-6A2F05973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>
                <a:solidFill>
                  <a:schemeClr val="accent1"/>
                </a:solidFill>
              </a:rPr>
              <a:t>When to use them?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600B0A-9A57-314B-ACAD-F94F8C6063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O" dirty="0"/>
              <a:t>Items of different size</a:t>
            </a:r>
          </a:p>
          <a:p>
            <a:r>
              <a:rPr lang="en-NO" dirty="0"/>
              <a:t>Lots of insert/delete</a:t>
            </a:r>
          </a:p>
          <a:p>
            <a:r>
              <a:rPr lang="en-NO" dirty="0"/>
              <a:t>Moving items between lists</a:t>
            </a:r>
          </a:p>
        </p:txBody>
      </p:sp>
    </p:spTree>
    <p:extLst>
      <p:ext uri="{BB962C8B-B14F-4D97-AF65-F5344CB8AC3E}">
        <p14:creationId xmlns:p14="http://schemas.microsoft.com/office/powerpoint/2010/main" val="92876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7C34-CB55-DF4A-8E9E-3BC21561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4128FDC7-E984-5448-A5E0-E582E64B13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5037573"/>
                  </p:ext>
                </p:extLst>
              </p:nvPr>
            </p:nvGraphicFramePr>
            <p:xfrm>
              <a:off x="2414587" y="1911349"/>
              <a:ext cx="7839067" cy="4232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0804">
                      <a:extLst>
                        <a:ext uri="{9D8B030D-6E8A-4147-A177-3AD203B41FA5}">
                          <a16:colId xmlns:a16="http://schemas.microsoft.com/office/drawing/2014/main" val="1989004259"/>
                        </a:ext>
                      </a:extLst>
                    </a:gridCol>
                    <a:gridCol w="1814335">
                      <a:extLst>
                        <a:ext uri="{9D8B030D-6E8A-4147-A177-3AD203B41FA5}">
                          <a16:colId xmlns:a16="http://schemas.microsoft.com/office/drawing/2014/main" val="2679528598"/>
                        </a:ext>
                      </a:extLst>
                    </a:gridCol>
                    <a:gridCol w="1365070">
                      <a:extLst>
                        <a:ext uri="{9D8B030D-6E8A-4147-A177-3AD203B41FA5}">
                          <a16:colId xmlns:a16="http://schemas.microsoft.com/office/drawing/2014/main" val="1634031378"/>
                        </a:ext>
                      </a:extLst>
                    </a:gridCol>
                    <a:gridCol w="1365071">
                      <a:extLst>
                        <a:ext uri="{9D8B030D-6E8A-4147-A177-3AD203B41FA5}">
                          <a16:colId xmlns:a16="http://schemas.microsoft.com/office/drawing/2014/main" val="4184908587"/>
                        </a:ext>
                      </a:extLst>
                    </a:gridCol>
                    <a:gridCol w="1203787">
                      <a:extLst>
                        <a:ext uri="{9D8B030D-6E8A-4147-A177-3AD203B41FA5}">
                          <a16:colId xmlns:a16="http://schemas.microsoft.com/office/drawing/2014/main" val="1025951714"/>
                        </a:ext>
                      </a:extLst>
                    </a:gridCol>
                  </a:tblGrid>
                  <a:tr h="655521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Structure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Operation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Best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Avg.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Worse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695449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Singly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get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7067869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</a:t>
                          </a:r>
                          <a:r>
                            <a:rPr lang="en-NO" dirty="0"/>
                            <a:t>earch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7428324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i</a:t>
                          </a:r>
                          <a:r>
                            <a:rPr lang="en-NO" dirty="0"/>
                            <a:t>nsert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22383736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delete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09978741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Doubly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get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69665016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search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4960259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insert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0960344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delete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54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4128FDC7-E984-5448-A5E0-E582E64B13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5037573"/>
                  </p:ext>
                </p:extLst>
              </p:nvPr>
            </p:nvGraphicFramePr>
            <p:xfrm>
              <a:off x="2414587" y="1911349"/>
              <a:ext cx="7839067" cy="4232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0804">
                      <a:extLst>
                        <a:ext uri="{9D8B030D-6E8A-4147-A177-3AD203B41FA5}">
                          <a16:colId xmlns:a16="http://schemas.microsoft.com/office/drawing/2014/main" val="1989004259"/>
                        </a:ext>
                      </a:extLst>
                    </a:gridCol>
                    <a:gridCol w="1814335">
                      <a:extLst>
                        <a:ext uri="{9D8B030D-6E8A-4147-A177-3AD203B41FA5}">
                          <a16:colId xmlns:a16="http://schemas.microsoft.com/office/drawing/2014/main" val="2679528598"/>
                        </a:ext>
                      </a:extLst>
                    </a:gridCol>
                    <a:gridCol w="1365070">
                      <a:extLst>
                        <a:ext uri="{9D8B030D-6E8A-4147-A177-3AD203B41FA5}">
                          <a16:colId xmlns:a16="http://schemas.microsoft.com/office/drawing/2014/main" val="1634031378"/>
                        </a:ext>
                      </a:extLst>
                    </a:gridCol>
                    <a:gridCol w="1365071">
                      <a:extLst>
                        <a:ext uri="{9D8B030D-6E8A-4147-A177-3AD203B41FA5}">
                          <a16:colId xmlns:a16="http://schemas.microsoft.com/office/drawing/2014/main" val="4184908587"/>
                        </a:ext>
                      </a:extLst>
                    </a:gridCol>
                    <a:gridCol w="1203787">
                      <a:extLst>
                        <a:ext uri="{9D8B030D-6E8A-4147-A177-3AD203B41FA5}">
                          <a16:colId xmlns:a16="http://schemas.microsoft.com/office/drawing/2014/main" val="1025951714"/>
                        </a:ext>
                      </a:extLst>
                    </a:gridCol>
                  </a:tblGrid>
                  <a:tr h="655521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Structure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Operation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Best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Avg.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Worse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695449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Singly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get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0" t="-154286" r="-189720" b="-7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259" t="-154286" r="-87963" b="-7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0526" t="-154286" b="-7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7067869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</a:t>
                          </a:r>
                          <a:r>
                            <a:rPr lang="en-NO" dirty="0"/>
                            <a:t>earch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0" t="-254286" r="-189720" b="-6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259" t="-254286" r="-87963" b="-6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0526" t="-254286" b="-6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7428324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i</a:t>
                          </a:r>
                          <a:r>
                            <a:rPr lang="en-NO" dirty="0"/>
                            <a:t>nsert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0" t="-344444" r="-189720" b="-4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259" t="-344444" r="-87963" b="-4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0526" t="-344444" b="-4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83736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delete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0" t="-457143" r="-189720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259" t="-457143" r="-87963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0526" t="-457143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978741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Doubly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get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0" t="-557143" r="-189720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259" t="-557143" r="-87963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0526" t="-557143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65016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search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0" t="-657143" r="-189720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259" t="-657143" r="-87963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0526" t="-657143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960259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insert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0" t="-736111" r="-18972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259" t="-736111" r="-879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0526" t="-73611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960344"/>
                      </a:ext>
                    </a:extLst>
                  </a:tr>
                  <a:tr h="447094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delete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0" t="-860000" r="-189720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259" t="-860000" r="-879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0526" t="-86000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54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281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95EE17-E03A-0C4C-98B8-A6908D7D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6A6B2-127D-4149-A1A1-F826096E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7457" cy="4351338"/>
          </a:xfrm>
        </p:spPr>
        <p:txBody>
          <a:bodyPr anchor="ctr"/>
          <a:lstStyle/>
          <a:p>
            <a:r>
              <a:rPr lang="en-NO" dirty="0"/>
              <a:t>Roll your own linked list module!</a:t>
            </a:r>
          </a:p>
          <a:p>
            <a:pPr lvl="1"/>
            <a:r>
              <a:rPr lang="en-NO" dirty="0"/>
              <a:t>create</a:t>
            </a:r>
          </a:p>
          <a:p>
            <a:pPr lvl="1"/>
            <a:r>
              <a:rPr lang="en-NO" dirty="0"/>
              <a:t>insert</a:t>
            </a:r>
          </a:p>
          <a:p>
            <a:pPr lvl="1"/>
            <a:r>
              <a:rPr lang="en-NO" dirty="0"/>
              <a:t>delete</a:t>
            </a:r>
          </a:p>
          <a:p>
            <a:pPr lvl="1"/>
            <a:r>
              <a:rPr lang="en-NO" dirty="0"/>
              <a:t>search</a:t>
            </a:r>
          </a:p>
          <a:p>
            <a:pPr lvl="1"/>
            <a:r>
              <a:rPr lang="en-NO" dirty="0"/>
              <a:t>length</a:t>
            </a:r>
          </a:p>
          <a:p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DED66-0977-E942-AC01-D78098366478}"/>
              </a:ext>
            </a:extLst>
          </p:cNvPr>
          <p:cNvSpPr/>
          <p:nvPr/>
        </p:nvSpPr>
        <p:spPr>
          <a:xfrm>
            <a:off x="9729456" y="2955633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4296A-6E49-BB44-B955-C64A1D617333}"/>
              </a:ext>
            </a:extLst>
          </p:cNvPr>
          <p:cNvSpPr/>
          <p:nvPr/>
        </p:nvSpPr>
        <p:spPr>
          <a:xfrm>
            <a:off x="10797242" y="295826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EC61C-2F58-6844-9549-61FAB2E571F6}"/>
              </a:ext>
            </a:extLst>
          </p:cNvPr>
          <p:cNvSpPr/>
          <p:nvPr/>
        </p:nvSpPr>
        <p:spPr>
          <a:xfrm>
            <a:off x="8039099" y="1400538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599E9-41B4-384F-9984-55320290E189}"/>
              </a:ext>
            </a:extLst>
          </p:cNvPr>
          <p:cNvSpPr/>
          <p:nvPr/>
        </p:nvSpPr>
        <p:spPr>
          <a:xfrm>
            <a:off x="8039099" y="1918700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B0A95-1D37-5245-9B6E-3B9641F9CBCD}"/>
              </a:ext>
            </a:extLst>
          </p:cNvPr>
          <p:cNvSpPr/>
          <p:nvPr/>
        </p:nvSpPr>
        <p:spPr>
          <a:xfrm>
            <a:off x="8865228" y="1928678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0D1A9BB-76EC-794E-9E5F-711C7701BC60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7311725" y="3331391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210A4B5-4227-7641-BFF7-A2A46AA57621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>
            <a:off x="9565644" y="2091244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A6348B-ADB8-8F40-8574-FA27FEE83582}"/>
              </a:ext>
            </a:extLst>
          </p:cNvPr>
          <p:cNvSpPr/>
          <p:nvPr/>
        </p:nvSpPr>
        <p:spPr>
          <a:xfrm>
            <a:off x="9435002" y="295694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0725B-451D-6E4B-8447-584A56962592}"/>
              </a:ext>
            </a:extLst>
          </p:cNvPr>
          <p:cNvSpPr/>
          <p:nvPr/>
        </p:nvSpPr>
        <p:spPr>
          <a:xfrm>
            <a:off x="9729455" y="4042486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A1553B-9230-FE4C-8EA4-53B94324FB0D}"/>
              </a:ext>
            </a:extLst>
          </p:cNvPr>
          <p:cNvSpPr/>
          <p:nvPr/>
        </p:nvSpPr>
        <p:spPr>
          <a:xfrm>
            <a:off x="10797241" y="4045114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CD10A6-1AE6-9449-B406-A55341C37219}"/>
              </a:ext>
            </a:extLst>
          </p:cNvPr>
          <p:cNvSpPr/>
          <p:nvPr/>
        </p:nvSpPr>
        <p:spPr>
          <a:xfrm>
            <a:off x="9435001" y="4043800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06B35-227E-EB4E-824B-94DD5CBE4AD9}"/>
              </a:ext>
            </a:extLst>
          </p:cNvPr>
          <p:cNvSpPr/>
          <p:nvPr/>
        </p:nvSpPr>
        <p:spPr>
          <a:xfrm>
            <a:off x="9733889" y="5131967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3895B-63D4-C64C-B583-01945211EFE9}"/>
              </a:ext>
            </a:extLst>
          </p:cNvPr>
          <p:cNvSpPr/>
          <p:nvPr/>
        </p:nvSpPr>
        <p:spPr>
          <a:xfrm>
            <a:off x="10801675" y="513459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5BA16A-F140-D54F-8FF5-34D28E72288C}"/>
              </a:ext>
            </a:extLst>
          </p:cNvPr>
          <p:cNvSpPr/>
          <p:nvPr/>
        </p:nvSpPr>
        <p:spPr>
          <a:xfrm>
            <a:off x="9439435" y="513328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524C91-83F4-A447-AE8F-9E244BFC9C88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10927883" y="3609901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F85B00-8129-4F43-A06A-21D55DB85AF5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9565643" y="3608587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8BEC8B-D851-8B41-8E03-33451E685402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565643" y="4695440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353FC3-FFEF-614D-8B0F-D7A72019B0F2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10927883" y="4696754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84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What is a “Linked List”?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Singly Linked Lists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Search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Doubly Linked Lists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391-48A7-9349-93F5-1EA9797F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25"/>
            <a:ext cx="10515600" cy="1240078"/>
          </a:xfrm>
        </p:spPr>
        <p:txBody>
          <a:bodyPr/>
          <a:lstStyle/>
          <a:p>
            <a:r>
              <a:rPr lang="en-NO" dirty="0"/>
              <a:t>What is a Linked-list?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C499-C297-F94B-A763-B2ED79C5F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</a:t>
            </a:r>
            <a:r>
              <a:rPr lang="en-NO" dirty="0">
                <a:solidFill>
                  <a:schemeClr val="accent3"/>
                </a:solidFill>
              </a:rPr>
              <a:t>data structure</a:t>
            </a:r>
          </a:p>
          <a:p>
            <a:r>
              <a:rPr lang="en-GB" dirty="0"/>
              <a:t>T</a:t>
            </a:r>
            <a:r>
              <a:rPr lang="en-NO" dirty="0"/>
              <a:t>hat stores collections</a:t>
            </a:r>
          </a:p>
          <a:p>
            <a:r>
              <a:rPr lang="en-NO" dirty="0"/>
              <a:t>In </a:t>
            </a:r>
            <a:r>
              <a:rPr lang="en-NO" dirty="0">
                <a:solidFill>
                  <a:schemeClr val="accent3"/>
                </a:solidFill>
              </a:rPr>
              <a:t>non-contiguous</a:t>
            </a:r>
            <a:r>
              <a:rPr lang="en-NO" dirty="0"/>
              <a:t> memory cells</a:t>
            </a:r>
          </a:p>
          <a:p>
            <a:r>
              <a:rPr lang="en-NO" dirty="0"/>
              <a:t>Trick: Each “</a:t>
            </a:r>
            <a:r>
              <a:rPr lang="en-NO" dirty="0">
                <a:solidFill>
                  <a:schemeClr val="accent3"/>
                </a:solidFill>
              </a:rPr>
              <a:t>node</a:t>
            </a:r>
            <a:r>
              <a:rPr lang="en-NO" dirty="0"/>
              <a:t>” has a “</a:t>
            </a:r>
            <a:r>
              <a:rPr lang="en-NO" dirty="0">
                <a:solidFill>
                  <a:schemeClr val="accent3"/>
                </a:solidFill>
              </a:rPr>
              <a:t>link</a:t>
            </a:r>
            <a:r>
              <a:rPr lang="en-NO" dirty="0"/>
              <a:t>” to the next node.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CF998-F2FB-9647-82A1-886EB7BE4D36}"/>
              </a:ext>
            </a:extLst>
          </p:cNvPr>
          <p:cNvSpPr/>
          <p:nvPr/>
        </p:nvSpPr>
        <p:spPr>
          <a:xfrm>
            <a:off x="9033255" y="2449853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“F”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4A47A-1198-D34D-94FB-001D89F0AB23}"/>
              </a:ext>
            </a:extLst>
          </p:cNvPr>
          <p:cNvSpPr txBox="1"/>
          <p:nvPr/>
        </p:nvSpPr>
        <p:spPr>
          <a:xfrm>
            <a:off x="8363833" y="153821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F59E0-A63F-9C4B-B72A-70C5F4EEBED9}"/>
              </a:ext>
            </a:extLst>
          </p:cNvPr>
          <p:cNvSpPr txBox="1"/>
          <p:nvPr/>
        </p:nvSpPr>
        <p:spPr>
          <a:xfrm>
            <a:off x="8613902" y="24060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F1066-BC7B-E248-A427-0339D4E64CE6}"/>
              </a:ext>
            </a:extLst>
          </p:cNvPr>
          <p:cNvSpPr/>
          <p:nvPr/>
        </p:nvSpPr>
        <p:spPr>
          <a:xfrm>
            <a:off x="9022743" y="2809576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738F0-7FDE-264E-A5DA-883B6FFBF0DA}"/>
              </a:ext>
            </a:extLst>
          </p:cNvPr>
          <p:cNvSpPr txBox="1"/>
          <p:nvPr/>
        </p:nvSpPr>
        <p:spPr>
          <a:xfrm>
            <a:off x="8613902" y="27867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DB584-BD7B-3C4F-901C-80C53631A5E4}"/>
              </a:ext>
            </a:extLst>
          </p:cNvPr>
          <p:cNvSpPr/>
          <p:nvPr/>
        </p:nvSpPr>
        <p:spPr>
          <a:xfrm>
            <a:off x="9022742" y="2049893"/>
            <a:ext cx="635711" cy="323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FFCF7-A87B-A646-AC05-6665D0F17DE4}"/>
              </a:ext>
            </a:extLst>
          </p:cNvPr>
          <p:cNvSpPr txBox="1"/>
          <p:nvPr/>
        </p:nvSpPr>
        <p:spPr>
          <a:xfrm>
            <a:off x="8613902" y="203667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05EC2-EB5D-8043-8826-A937447B2A8D}"/>
              </a:ext>
            </a:extLst>
          </p:cNvPr>
          <p:cNvSpPr/>
          <p:nvPr/>
        </p:nvSpPr>
        <p:spPr>
          <a:xfrm>
            <a:off x="9022742" y="3167495"/>
            <a:ext cx="635711" cy="323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E0CF6-C250-B64B-9139-50FD64937929}"/>
              </a:ext>
            </a:extLst>
          </p:cNvPr>
          <p:cNvSpPr txBox="1"/>
          <p:nvPr/>
        </p:nvSpPr>
        <p:spPr>
          <a:xfrm>
            <a:off x="8676419" y="31628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8D6731-29A4-CD4E-BEBF-527FA623B232}"/>
              </a:ext>
            </a:extLst>
          </p:cNvPr>
          <p:cNvSpPr/>
          <p:nvPr/>
        </p:nvSpPr>
        <p:spPr>
          <a:xfrm>
            <a:off x="9022744" y="3520855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“R”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42829-25E8-9043-BA5C-BDF43CAF1BA7}"/>
              </a:ext>
            </a:extLst>
          </p:cNvPr>
          <p:cNvSpPr txBox="1"/>
          <p:nvPr/>
        </p:nvSpPr>
        <p:spPr>
          <a:xfrm>
            <a:off x="8251710" y="3520855"/>
            <a:ext cx="7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8DD7A-F67B-DE42-A573-55C0B0EDABA6}"/>
              </a:ext>
            </a:extLst>
          </p:cNvPr>
          <p:cNvSpPr/>
          <p:nvPr/>
        </p:nvSpPr>
        <p:spPr>
          <a:xfrm>
            <a:off x="9022742" y="3901598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135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386DA0-9CC3-844B-A6D3-C84A84274798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>
            <a:off x="9658454" y="2971419"/>
            <a:ext cx="1" cy="71127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DDAAA-75E2-D247-85C4-2B50B94FFE81}"/>
              </a:ext>
            </a:extLst>
          </p:cNvPr>
          <p:cNvSpPr/>
          <p:nvPr/>
        </p:nvSpPr>
        <p:spPr>
          <a:xfrm>
            <a:off x="9022742" y="4277725"/>
            <a:ext cx="635711" cy="323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AA515-3264-6342-9C27-B8A79F82AAD2}"/>
              </a:ext>
            </a:extLst>
          </p:cNvPr>
          <p:cNvSpPr txBox="1"/>
          <p:nvPr/>
        </p:nvSpPr>
        <p:spPr>
          <a:xfrm>
            <a:off x="8676419" y="42731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EDCB99-BE95-264B-8C8B-F5E70BDE49FE}"/>
              </a:ext>
            </a:extLst>
          </p:cNvPr>
          <p:cNvSpPr/>
          <p:nvPr/>
        </p:nvSpPr>
        <p:spPr>
          <a:xfrm>
            <a:off x="9022744" y="4649179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“A”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1C7B6-5E2C-D948-B84B-41CFEE927D64}"/>
              </a:ext>
            </a:extLst>
          </p:cNvPr>
          <p:cNvSpPr txBox="1"/>
          <p:nvPr/>
        </p:nvSpPr>
        <p:spPr>
          <a:xfrm>
            <a:off x="8251710" y="4649179"/>
            <a:ext cx="7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D7430-116F-974E-9D94-2291F29C11E6}"/>
              </a:ext>
            </a:extLst>
          </p:cNvPr>
          <p:cNvSpPr/>
          <p:nvPr/>
        </p:nvSpPr>
        <p:spPr>
          <a:xfrm>
            <a:off x="9022742" y="5029922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B5D2C7-8F0D-C04C-94B9-2A81E517654A}"/>
              </a:ext>
            </a:extLst>
          </p:cNvPr>
          <p:cNvCxnSpPr>
            <a:cxnSpLocks/>
            <a:stCxn id="17" idx="3"/>
            <a:endCxn id="22" idx="3"/>
          </p:cNvCxnSpPr>
          <p:nvPr/>
        </p:nvCxnSpPr>
        <p:spPr>
          <a:xfrm>
            <a:off x="9658453" y="4063441"/>
            <a:ext cx="2" cy="747581"/>
          </a:xfrm>
          <a:prstGeom prst="bentConnector3">
            <a:avLst>
              <a:gd name="adj1" fmla="val 1143010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273386-CAEC-294F-BDB0-1E3F09A09D44}"/>
              </a:ext>
            </a:extLst>
          </p:cNvPr>
          <p:cNvSpPr txBox="1"/>
          <p:nvPr/>
        </p:nvSpPr>
        <p:spPr>
          <a:xfrm>
            <a:off x="8238762" y="3851278"/>
            <a:ext cx="7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70163-64BF-464B-ACEA-42BAD6774A6C}"/>
              </a:ext>
            </a:extLst>
          </p:cNvPr>
          <p:cNvSpPr txBox="1"/>
          <p:nvPr/>
        </p:nvSpPr>
        <p:spPr>
          <a:xfrm>
            <a:off x="8251710" y="5000333"/>
            <a:ext cx="7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A7C7FD-EAFA-0B40-87C5-B578BB7945E7}"/>
              </a:ext>
            </a:extLst>
          </p:cNvPr>
          <p:cNvSpPr/>
          <p:nvPr/>
        </p:nvSpPr>
        <p:spPr>
          <a:xfrm>
            <a:off x="1257993" y="4707832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“F”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71082-B8FA-5449-8EB2-5DDE066458A3}"/>
              </a:ext>
            </a:extLst>
          </p:cNvPr>
          <p:cNvSpPr/>
          <p:nvPr/>
        </p:nvSpPr>
        <p:spPr>
          <a:xfrm>
            <a:off x="2606807" y="4713490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“R”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7C4C93-ABDA-054C-9B25-7CD10451EA2B}"/>
              </a:ext>
            </a:extLst>
          </p:cNvPr>
          <p:cNvSpPr/>
          <p:nvPr/>
        </p:nvSpPr>
        <p:spPr>
          <a:xfrm>
            <a:off x="4124107" y="4720146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“A”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16E88-A28E-014F-9BC6-3B921BEC6913}"/>
              </a:ext>
            </a:extLst>
          </p:cNvPr>
          <p:cNvSpPr/>
          <p:nvPr/>
        </p:nvSpPr>
        <p:spPr>
          <a:xfrm>
            <a:off x="1948493" y="4707832"/>
            <a:ext cx="217520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EC34A9-7A19-9842-89AC-C904D99CF899}"/>
              </a:ext>
            </a:extLst>
          </p:cNvPr>
          <p:cNvSpPr/>
          <p:nvPr/>
        </p:nvSpPr>
        <p:spPr>
          <a:xfrm>
            <a:off x="3276802" y="4713489"/>
            <a:ext cx="217520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8074B-3668-784E-A5E7-A95569718E8F}"/>
              </a:ext>
            </a:extLst>
          </p:cNvPr>
          <p:cNvSpPr/>
          <p:nvPr/>
        </p:nvSpPr>
        <p:spPr>
          <a:xfrm>
            <a:off x="4805965" y="4720145"/>
            <a:ext cx="217520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991B94-F0E8-8C44-B6C8-42983ED01574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2166013" y="4869675"/>
            <a:ext cx="440794" cy="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895239-FECF-304A-86AA-E395F36813B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3494322" y="4875332"/>
            <a:ext cx="629785" cy="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9862839-FBB6-AC4A-B759-1DD22FB088C4}"/>
              </a:ext>
            </a:extLst>
          </p:cNvPr>
          <p:cNvSpPr/>
          <p:nvPr/>
        </p:nvSpPr>
        <p:spPr>
          <a:xfrm>
            <a:off x="9033255" y="5410665"/>
            <a:ext cx="635711" cy="323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73A0-7A24-5A44-8610-ECB8439595CE}"/>
              </a:ext>
            </a:extLst>
          </p:cNvPr>
          <p:cNvSpPr txBox="1"/>
          <p:nvPr/>
        </p:nvSpPr>
        <p:spPr>
          <a:xfrm>
            <a:off x="8686932" y="54060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825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F58B-FE8B-B24B-80E1-3CE63032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Pointers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37C-8EA2-DD47-9C56-108B9E23E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memory cell that contains an address</a:t>
            </a:r>
          </a:p>
          <a:p>
            <a:r>
              <a:rPr lang="en-NO" dirty="0"/>
              <a:t>Indirect addressing</a:t>
            </a:r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r>
              <a:rPr lang="en-NO" dirty="0"/>
              <a:t>Ex: Indirect addressing on the RAM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F49C81-4DFA-BF4B-A69B-CE58891A7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6270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pointer = allocate(size)</a:t>
            </a: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  <a:p>
            <a:r>
              <a:rPr lang="en-NO" dirty="0"/>
              <a:t>Let us create new variables dynamically</a:t>
            </a:r>
          </a:p>
          <a:p>
            <a:endParaRPr lang="en-NO" dirty="0"/>
          </a:p>
          <a:p>
            <a:r>
              <a:rPr lang="en-NO" dirty="0"/>
              <a:t>Tell is which cells are is use and which are not.</a:t>
            </a:r>
          </a:p>
          <a:p>
            <a:endParaRPr lang="en-NO" dirty="0"/>
          </a:p>
          <a:p>
            <a:r>
              <a:rPr lang="en-NO" dirty="0"/>
              <a:t>Often provided by external libraries (e.g., libc)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A5759-99BA-AA4A-BC22-DC4202E22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A5C7-E239-1043-821B-DE571B53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Creating a Linked List in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B907B-0DE4-9E44-A1BA-F126E001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typedef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struct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value,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//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This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is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pointer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to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a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typedef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struct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List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first;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}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List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create_list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List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new_list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malloc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sizeof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List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new_list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C6A99-F6BD-8946-B7D1-266EBB05C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Use </a:t>
            </a:r>
            <a:r>
              <a:rPr lang="en-NO" dirty="0">
                <a:solidFill>
                  <a:schemeClr val="accent3"/>
                </a:solidFill>
              </a:rPr>
              <a:t>structures</a:t>
            </a:r>
            <a:r>
              <a:rPr lang="en-NO" dirty="0"/>
              <a:t> to describe both the List and its Nodes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Node*</a:t>
            </a:r>
            <a:r>
              <a:rPr lang="en-NO" dirty="0"/>
              <a:t> is a pointer to a Node</a:t>
            </a:r>
          </a:p>
          <a:p>
            <a:endParaRPr lang="en-NO" dirty="0"/>
          </a:p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alloc</a:t>
            </a:r>
            <a:r>
              <a:rPr lang="en-NO" dirty="0"/>
              <a:t> allocates a piece of memory</a:t>
            </a:r>
          </a:p>
          <a:p>
            <a:endParaRPr lang="en-NO" dirty="0"/>
          </a:p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f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ree</a:t>
            </a:r>
            <a:r>
              <a:rPr lang="en-NO" dirty="0"/>
              <a:t> returns a piece of memory</a:t>
            </a:r>
          </a:p>
        </p:txBody>
      </p:sp>
    </p:spTree>
    <p:extLst>
      <p:ext uri="{BB962C8B-B14F-4D97-AF65-F5344CB8AC3E}">
        <p14:creationId xmlns:p14="http://schemas.microsoft.com/office/powerpoint/2010/main" val="41604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1EA1-0F34-5344-8C29-3F72C955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+mj-lt"/>
              </a:rPr>
              <a:t>Space-efficiency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C01B0-9AEB-EB48-950B-1F75A0995A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64612" y="4750893"/>
                <a:ext cx="4087305" cy="114786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𝑠𝑝𝑎𝑐𝑒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∙ 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+1)+2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C01B0-9AEB-EB48-950B-1F75A0995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64612" y="4750893"/>
                <a:ext cx="4087305" cy="1147863"/>
              </a:xfr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C83CE8-6EAE-9C42-BFFC-C22EAAEFB1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495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A238-028A-314D-8EEA-F0764F42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150EEC-0355-0B4A-988F-A968A72FA2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3733800" cy="4351338"/>
              </a:xfrm>
            </p:spPr>
            <p:txBody>
              <a:bodyPr anchor="ctr">
                <a:normAutofit fontScale="85000" lnSpcReduction="20000"/>
              </a:bodyPr>
              <a:lstStyle/>
              <a:p>
                <a:r>
                  <a:rPr lang="en-NO" dirty="0"/>
                  <a:t>Fetching the i-th item</a:t>
                </a:r>
              </a:p>
              <a:p>
                <a:r>
                  <a:rPr lang="en-NO" dirty="0"/>
                  <a:t>Need to iterate from the start!</a:t>
                </a:r>
              </a:p>
              <a:p>
                <a:r>
                  <a:rPr lang="en-NO" dirty="0"/>
                  <a:t>Follow the next pointer</a:t>
                </a:r>
              </a:p>
              <a:p>
                <a:r>
                  <a:rPr lang="en-NO" dirty="0"/>
                  <a:t>Time-complexity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endParaRPr lang="en-NO" sz="1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150EEC-0355-0B4A-988F-A968A72FA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3733800" cy="4351338"/>
              </a:xfrm>
              <a:blipFill>
                <a:blip r:embed="rId2"/>
                <a:stretch>
                  <a:fillRect l="-170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816CC-CCC6-1E4A-A7B7-964CB742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8331" y="1825625"/>
            <a:ext cx="6445469" cy="4351338"/>
          </a:xfrm>
          <a:solidFill>
            <a:schemeClr val="bg2"/>
          </a:solidFill>
        </p:spPr>
        <p:txBody>
          <a:bodyPr lIns="180000" tIns="180000" r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selected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!=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selected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node;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node-&gt;next;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81A1C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4414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14D848B7-E096-E74A-AD3E-E57DEC9744B0}" vid="{913543CE-C1AD-F44C-81D3-093BAA8306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3460</TotalTime>
  <Words>1833</Words>
  <Application>Microsoft Macintosh PowerPoint</Application>
  <PresentationFormat>Widescreen</PresentationFormat>
  <Paragraphs>403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Cambria Math</vt:lpstr>
      <vt:lpstr>Consolas</vt:lpstr>
      <vt:lpstr>Montserrat</vt:lpstr>
      <vt:lpstr>Montserrat Light</vt:lpstr>
      <vt:lpstr>Share Tech Mono</vt:lpstr>
      <vt:lpstr>Verdana</vt:lpstr>
      <vt:lpstr>Office Theme</vt:lpstr>
      <vt:lpstr>Linked Lists</vt:lpstr>
      <vt:lpstr>Why not Arrays?</vt:lpstr>
      <vt:lpstr>Agenda</vt:lpstr>
      <vt:lpstr>What is a Linked-list?</vt:lpstr>
      <vt:lpstr>Pointers</vt:lpstr>
      <vt:lpstr>Dynamic Memory Allocation</vt:lpstr>
      <vt:lpstr>Creating a Linked List in C</vt:lpstr>
      <vt:lpstr>Space-efficiency</vt:lpstr>
      <vt:lpstr>Access</vt:lpstr>
      <vt:lpstr>Search</vt:lpstr>
      <vt:lpstr>Insertion at the back</vt:lpstr>
      <vt:lpstr>Deletion</vt:lpstr>
      <vt:lpstr>Deleting the last item</vt:lpstr>
      <vt:lpstr>Deleting the first item</vt:lpstr>
      <vt:lpstr>“Doubly” Linked Lists</vt:lpstr>
      <vt:lpstr>Insertion</vt:lpstr>
      <vt:lpstr>Insertion (at the end) </vt:lpstr>
      <vt:lpstr>Insertion (in front)</vt:lpstr>
      <vt:lpstr>Deletion</vt:lpstr>
      <vt:lpstr>Deletion (at the end)</vt:lpstr>
      <vt:lpstr>Deletion (in front)</vt:lpstr>
      <vt:lpstr>Recap</vt:lpstr>
      <vt:lpstr>Recap</vt:lpstr>
      <vt:lpstr>Questions, Comments, or Ideas?</vt:lpstr>
      <vt:lpstr>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Franck Chauvel</dc:creator>
  <cp:lastModifiedBy>Franck Chauvel</cp:lastModifiedBy>
  <cp:revision>33</cp:revision>
  <dcterms:created xsi:type="dcterms:W3CDTF">2021-06-16T18:39:45Z</dcterms:created>
  <dcterms:modified xsi:type="dcterms:W3CDTF">2021-09-12T05:18:27Z</dcterms:modified>
</cp:coreProperties>
</file>