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278" r:id="rId3"/>
    <p:sldId id="280" r:id="rId4"/>
    <p:sldId id="294" r:id="rId5"/>
    <p:sldId id="300" r:id="rId6"/>
    <p:sldId id="260" r:id="rId7"/>
    <p:sldId id="288" r:id="rId8"/>
    <p:sldId id="263" r:id="rId9"/>
    <p:sldId id="292" r:id="rId10"/>
    <p:sldId id="284" r:id="rId11"/>
    <p:sldId id="285" r:id="rId12"/>
    <p:sldId id="286" r:id="rId13"/>
    <p:sldId id="291" r:id="rId14"/>
    <p:sldId id="287" r:id="rId15"/>
    <p:sldId id="289" r:id="rId16"/>
    <p:sldId id="290" r:id="rId17"/>
    <p:sldId id="295" r:id="rId18"/>
    <p:sldId id="297" r:id="rId19"/>
    <p:sldId id="298" r:id="rId20"/>
    <p:sldId id="296" r:id="rId21"/>
    <p:sldId id="293" r:id="rId22"/>
    <p:sldId id="299" r:id="rId23"/>
    <p:sldId id="261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6197"/>
  </p:normalViewPr>
  <p:slideViewPr>
    <p:cSldViewPr snapToGrid="0" snapToObjects="1">
      <p:cViewPr>
        <p:scale>
          <a:sx n="99" d="100"/>
          <a:sy n="99" d="100"/>
        </p:scale>
        <p:origin x="-91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28/10/2021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okatherbeautifulface.blogspot.com/2010/05/golden-ratio-fibonacci-number-an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Faster recursive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11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1FC5-67EC-A549-9A40-9651C87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8C09E-F923-9748-9FF2-280DE6C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/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/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/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/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/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/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/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94AEA-D52E-234A-8879-7171EECBE77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2373490" y="5011532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9250FF-80FE-0345-95D3-29B7E4180D9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089108" y="5011532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5067D-1FE4-6244-B78C-9D0E8E59894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089108" y="3878471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05AA0B-D03B-8C4F-AC87-B3885D1A1A8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043265" y="3878471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/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/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/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DF4182-DEBC-1B42-95A1-F23CC8D677E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6058882" y="3890665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1322CD-90E3-C347-8A7A-DFD9FFF0DF78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6774500" y="3890665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/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/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/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/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/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543F3E-6E1E-5940-8720-A3DF7C33563F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8579112" y="3889627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674686-C828-8542-BA96-5249D2423B2D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9294730" y="3889627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900446-C5C0-0841-AA00-CDD5E3AFD93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9294730" y="2756566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C44F80-6FFC-2A43-83B8-65FB06B2BE67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10248887" y="2756566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8FF82-85CB-5545-8FBF-09962C6DCC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043265" y="2561997"/>
            <a:ext cx="1330492" cy="85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B35F92-BBB4-9E4C-8133-726C88E29497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5373757" y="2561997"/>
            <a:ext cx="1400743" cy="86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DB77CF-3770-FF4A-A3F1-F8D805624F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73757" y="1541893"/>
            <a:ext cx="2320418" cy="55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478714-A973-8F47-BAFE-58D49E2C161D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7694175" y="1541893"/>
            <a:ext cx="2554712" cy="75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3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57E1390-A664-E446-989F-4E6458FD45F3}"/>
              </a:ext>
            </a:extLst>
          </p:cNvPr>
          <p:cNvSpPr txBox="1"/>
          <p:nvPr/>
        </p:nvSpPr>
        <p:spPr>
          <a:xfrm>
            <a:off x="5138840" y="4539840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5D9AC-79F7-B642-AC5C-4262E06BB6FF}"/>
              </a:ext>
            </a:extLst>
          </p:cNvPr>
          <p:cNvSpPr txBox="1"/>
          <p:nvPr/>
        </p:nvSpPr>
        <p:spPr>
          <a:xfrm>
            <a:off x="6840325" y="224048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621BA-2FAD-F04D-B567-CABBFFD4B241}"/>
              </a:ext>
            </a:extLst>
          </p:cNvPr>
          <p:cNvSpPr txBox="1"/>
          <p:nvPr/>
        </p:nvSpPr>
        <p:spPr>
          <a:xfrm>
            <a:off x="5583011" y="338902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7CACA9-60F6-AB41-8F5E-7441560413DC}"/>
              </a:ext>
            </a:extLst>
          </p:cNvPr>
          <p:cNvSpPr txBox="1"/>
          <p:nvPr/>
        </p:nvSpPr>
        <p:spPr>
          <a:xfrm>
            <a:off x="7883720" y="3375623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46720-A8BE-9D4D-BD59-A235E5E0FFDF}"/>
              </a:ext>
            </a:extLst>
          </p:cNvPr>
          <p:cNvSpPr txBox="1"/>
          <p:nvPr/>
        </p:nvSpPr>
        <p:spPr>
          <a:xfrm>
            <a:off x="10276037" y="228153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F62410-1BD4-3943-98B3-8FECC35544F8}"/>
              </a:ext>
            </a:extLst>
          </p:cNvPr>
          <p:cNvSpPr txBox="1"/>
          <p:nvPr/>
        </p:nvSpPr>
        <p:spPr>
          <a:xfrm>
            <a:off x="8646700" y="1143069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32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9" grpId="0"/>
      <p:bldP spid="19" grpId="1"/>
      <p:bldP spid="20" grpId="0"/>
      <p:bldP spid="20" grpId="1"/>
      <p:bldP spid="25" grpId="0"/>
      <p:bldP spid="25" grpId="1"/>
      <p:bldP spid="25" grpId="2"/>
      <p:bldP spid="26" grpId="0"/>
      <p:bldP spid="26" grpId="1"/>
      <p:bldP spid="27" grpId="0"/>
      <p:bldP spid="27" grpId="1"/>
      <p:bldP spid="30" grpId="0"/>
      <p:bldP spid="30" grpId="1"/>
      <p:bldP spid="30" grpId="2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67" grpId="0"/>
      <p:bldP spid="67" grpId="1"/>
      <p:bldP spid="68" grpId="0" animBg="1"/>
      <p:bldP spid="69" grpId="0" animBg="1"/>
      <p:bldP spid="70" grpId="0"/>
      <p:bldP spid="70" grpId="1"/>
      <p:bldP spid="74" grpId="0"/>
      <p:bldP spid="74" grpId="1"/>
      <p:bldP spid="76" grpId="0" animBg="1"/>
      <p:bldP spid="77" grpId="0" animBg="1"/>
      <p:bldP spid="79" grpId="0"/>
      <p:bldP spid="79" grpId="1"/>
      <p:bldP spid="81" grpId="0" animBg="1"/>
      <p:bldP spid="82" grpId="0" animBg="1"/>
      <p:bldP spid="83" grpId="0"/>
      <p:bldP spid="83" grpId="1"/>
      <p:bldP spid="84" grpId="0"/>
      <p:bldP spid="85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aka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371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4C82-5EA0-4947-B9CC-AF30B8D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E9116-7B9E-E84B-98A1-E6B8A60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521FF5-CF1C-A548-B24F-77D94249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6043"/>
            <a:ext cx="9935095" cy="4942869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94838-A75B-6844-BB18-B53651B7DE9A}"/>
              </a:ext>
            </a:extLst>
          </p:cNvPr>
          <p:cNvSpPr txBox="1"/>
          <p:nvPr/>
        </p:nvSpPr>
        <p:spPr>
          <a:xfrm>
            <a:off x="7930168" y="543302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</a:t>
            </a:r>
            <a:r>
              <a:rPr lang="en-GB" i="1" dirty="0" err="1">
                <a:solidFill>
                  <a:schemeClr val="accent3"/>
                </a:solidFill>
                <a:latin typeface="Montserrat" pitchFamily="2" charset="77"/>
              </a:rPr>
              <a:t>memoization</a:t>
            </a: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br>
              <a:rPr lang="en-GB" i="1" dirty="0">
                <a:solidFill>
                  <a:schemeClr val="accent3"/>
                </a:solidFill>
                <a:latin typeface="Montserrat" pitchFamily="2" charset="77"/>
              </a:rPr>
            </a:b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19 µs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7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Speed up using </a:t>
            </a:r>
            <a:r>
              <a:rPr lang="en-NO" sz="3200" dirty="0">
                <a:solidFill>
                  <a:schemeClr val="accent3"/>
                </a:solidFill>
              </a:rPr>
              <a:t>memoization</a:t>
            </a:r>
            <a:r>
              <a:rPr lang="en-NO" sz="3200" dirty="0"/>
              <a:t> </a:t>
            </a:r>
          </a:p>
          <a:p>
            <a:pPr marL="0" indent="0" algn="ctr">
              <a:buNone/>
            </a:pPr>
            <a:r>
              <a:rPr lang="en-NO" sz="3200" dirty="0"/>
              <a:t>is the biggest benefit</a:t>
            </a:r>
          </a:p>
          <a:p>
            <a:pPr marL="0" indent="0" algn="ctr">
              <a:buNone/>
            </a:pPr>
            <a:r>
              <a:rPr lang="en-NO" sz="3200" dirty="0"/>
              <a:t>of dynamic programming</a:t>
            </a:r>
          </a:p>
          <a:p>
            <a:pPr marL="0" indent="0" algn="ctr">
              <a:buNone/>
            </a:pPr>
            <a:endParaRPr lang="en-NO" sz="3200" dirty="0"/>
          </a:p>
          <a:p>
            <a:pPr marL="0" indent="0" algn="ctr">
              <a:buNone/>
            </a:pPr>
            <a:r>
              <a:rPr lang="en-NO" sz="3200" i="1" dirty="0"/>
              <a:t>But, can we do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107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41F91A0-655B-184C-B403-82AF86A64FC3}"/>
              </a:ext>
            </a:extLst>
          </p:cNvPr>
          <p:cNvSpPr/>
          <p:nvPr/>
        </p:nvSpPr>
        <p:spPr>
          <a:xfrm>
            <a:off x="4631192" y="3252887"/>
            <a:ext cx="2135120" cy="1806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C8C63-7A83-9345-994E-1F914D5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Bottom up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5763-8742-2447-BD24-99CC8162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1E170-0B9D-B54B-8313-B1CA15494EFD}"/>
              </a:ext>
            </a:extLst>
          </p:cNvPr>
          <p:cNvSpPr/>
          <p:nvPr/>
        </p:nvSpPr>
        <p:spPr>
          <a:xfrm>
            <a:off x="1680762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FFCDA-93B5-824E-8BAD-18803371A8B7}"/>
              </a:ext>
            </a:extLst>
          </p:cNvPr>
          <p:cNvSpPr/>
          <p:nvPr/>
        </p:nvSpPr>
        <p:spPr>
          <a:xfrm>
            <a:off x="2545466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4052-EBBC-064E-A6D0-910C4EA6A378}"/>
              </a:ext>
            </a:extLst>
          </p:cNvPr>
          <p:cNvSpPr/>
          <p:nvPr/>
        </p:nvSpPr>
        <p:spPr>
          <a:xfrm>
            <a:off x="1680762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8C235-F598-7C46-9DDC-8516EF96FA12}"/>
              </a:ext>
            </a:extLst>
          </p:cNvPr>
          <p:cNvSpPr/>
          <p:nvPr/>
        </p:nvSpPr>
        <p:spPr>
          <a:xfrm>
            <a:off x="2545466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088AD-FF22-0940-9BE1-8D0FB217062B}"/>
              </a:ext>
            </a:extLst>
          </p:cNvPr>
          <p:cNvSpPr/>
          <p:nvPr/>
        </p:nvSpPr>
        <p:spPr>
          <a:xfrm>
            <a:off x="1680762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22875-D098-F148-8EE8-046E73EFFEB6}"/>
              </a:ext>
            </a:extLst>
          </p:cNvPr>
          <p:cNvSpPr/>
          <p:nvPr/>
        </p:nvSpPr>
        <p:spPr>
          <a:xfrm>
            <a:off x="2545466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20E46-72EB-FF40-94BA-F0725BB44475}"/>
              </a:ext>
            </a:extLst>
          </p:cNvPr>
          <p:cNvSpPr txBox="1"/>
          <p:nvPr/>
        </p:nvSpPr>
        <p:spPr>
          <a:xfrm>
            <a:off x="1645034" y="188387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04E63-5855-D74F-87CB-26BD2548D856}"/>
              </a:ext>
            </a:extLst>
          </p:cNvPr>
          <p:cNvSpPr/>
          <p:nvPr/>
        </p:nvSpPr>
        <p:spPr>
          <a:xfrm>
            <a:off x="1680762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181DB-F6FE-6647-93C4-C47037EB47E3}"/>
              </a:ext>
            </a:extLst>
          </p:cNvPr>
          <p:cNvSpPr/>
          <p:nvPr/>
        </p:nvSpPr>
        <p:spPr>
          <a:xfrm>
            <a:off x="2545466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D6CF1-80F8-AC4E-B555-E76E776CD86E}"/>
              </a:ext>
            </a:extLst>
          </p:cNvPr>
          <p:cNvSpPr/>
          <p:nvPr/>
        </p:nvSpPr>
        <p:spPr>
          <a:xfrm>
            <a:off x="1680762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6893AD-F0EE-B447-9D5C-5D6D30D36AF9}"/>
              </a:ext>
            </a:extLst>
          </p:cNvPr>
          <p:cNvSpPr/>
          <p:nvPr/>
        </p:nvSpPr>
        <p:spPr>
          <a:xfrm>
            <a:off x="2545466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10094-3768-EB49-B8C1-33130264441C}"/>
              </a:ext>
            </a:extLst>
          </p:cNvPr>
          <p:cNvSpPr/>
          <p:nvPr/>
        </p:nvSpPr>
        <p:spPr>
          <a:xfrm>
            <a:off x="1680762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11FA0-A0BD-0C4C-95B9-D9881B27EF6E}"/>
              </a:ext>
            </a:extLst>
          </p:cNvPr>
          <p:cNvSpPr/>
          <p:nvPr/>
        </p:nvSpPr>
        <p:spPr>
          <a:xfrm>
            <a:off x="2545466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CBC4E-9116-7C42-8176-CD20258673A4}"/>
              </a:ext>
            </a:extLst>
          </p:cNvPr>
          <p:cNvSpPr/>
          <p:nvPr/>
        </p:nvSpPr>
        <p:spPr>
          <a:xfrm>
            <a:off x="1680762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B0DB1-E4B8-6D4D-BAC7-8007AFD18E3B}"/>
              </a:ext>
            </a:extLst>
          </p:cNvPr>
          <p:cNvSpPr/>
          <p:nvPr/>
        </p:nvSpPr>
        <p:spPr>
          <a:xfrm>
            <a:off x="2545466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C49FE4BB-3EB2-5144-8F3D-6F5F33702106}"/>
              </a:ext>
            </a:extLst>
          </p:cNvPr>
          <p:cNvSpPr/>
          <p:nvPr/>
        </p:nvSpPr>
        <p:spPr>
          <a:xfrm>
            <a:off x="2129829" y="2657320"/>
            <a:ext cx="831273" cy="2992582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56B8A-2B9F-334D-97AF-6327B0483F28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7AB6D-5CB8-9C49-B823-ED5882CA1BD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0070C1-5D1D-6E47-96DB-A7D93CFBE412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3C480-35D2-924A-8D65-80D81864565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C85FB1-5360-2C4E-87F1-10A6C61C332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210F4D-6E39-2741-8781-5FB8254D5EE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80E9F2-2B31-924F-B7F2-2357C508C87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A4F1F1-186D-8D49-B0C4-F0D621350605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90B4EC-F9AA-B440-8FBF-7A798723D86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9371A5-CD46-334B-856B-EFBA7A76DD93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B15CE7-1DA8-4340-83DF-75E65007FA6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714A-0409-1E4F-9BCB-78BD4B315859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EDAC98-833D-0442-81E5-C577D5A0EB6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E17089-55BD-7F4F-813F-7E347E992BD8}"/>
              </a:ext>
            </a:extLst>
          </p:cNvPr>
          <p:cNvCxnSpPr>
            <a:stCxn id="21" idx="2"/>
            <a:endCxn id="37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8DFEC06-D851-2F4B-AA40-1296CAB92F8C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 flipH="1">
            <a:off x="4834370" y="3601729"/>
            <a:ext cx="439908" cy="1147485"/>
          </a:xfrm>
          <a:prstGeom prst="curvedConnector3">
            <a:avLst>
              <a:gd name="adj1" fmla="val -51965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E863AC-6090-2E46-990E-09090FCCD99E}"/>
              </a:ext>
            </a:extLst>
          </p:cNvPr>
          <p:cNvCxnSpPr>
            <a:cxnSpLocks/>
            <a:stCxn id="25" idx="3"/>
            <a:endCxn id="23" idx="3"/>
          </p:cNvCxnSpPr>
          <p:nvPr/>
        </p:nvCxnSpPr>
        <p:spPr>
          <a:xfrm flipH="1" flipV="1">
            <a:off x="6193953" y="3601728"/>
            <a:ext cx="405611" cy="1147485"/>
          </a:xfrm>
          <a:prstGeom prst="curvedConnector3">
            <a:avLst>
              <a:gd name="adj1" fmla="val -56359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1BB4-5614-AD40-99E1-9002222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0072-70F3-FB4E-B319-EF5AD480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995DC-BD9D-AC41-8415-FF0F5894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6044"/>
            <a:ext cx="10267605" cy="4455622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&lt;=n;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7A47A-E9D4-D049-9C2B-EC6438EE2246}"/>
              </a:ext>
            </a:extLst>
          </p:cNvPr>
          <p:cNvSpPr txBox="1"/>
          <p:nvPr/>
        </p:nvSpPr>
        <p:spPr>
          <a:xfrm>
            <a:off x="7398421" y="4947186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dynamic programming</a:t>
            </a: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0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ns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696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H</a:t>
            </a:r>
            <a:r>
              <a:rPr lang="en-GB" sz="3200" dirty="0"/>
              <a:t>o</a:t>
            </a:r>
            <a:r>
              <a:rPr lang="en-NO" sz="3200" dirty="0"/>
              <a:t>w can we improve our solution </a:t>
            </a:r>
          </a:p>
          <a:p>
            <a:pPr marL="0" indent="0" algn="ctr">
              <a:buNone/>
            </a:pPr>
            <a:r>
              <a:rPr lang="en-NO" sz="3200" dirty="0"/>
              <a:t>to the knapsack problem?</a:t>
            </a:r>
            <a:endParaRPr lang="en-NO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33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5283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E238D-AC80-D942-9F8E-6A3499189E12}"/>
              </a:ext>
            </a:extLst>
          </p:cNvPr>
          <p:cNvSpPr txBox="1"/>
          <p:nvPr/>
        </p:nvSpPr>
        <p:spPr>
          <a:xfrm>
            <a:off x="731949" y="2316051"/>
            <a:ext cx="9240946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7F03D-A7D3-B346-9B10-6854E21541E5}"/>
              </a:ext>
            </a:extLst>
          </p:cNvPr>
          <p:cNvSpPr txBox="1"/>
          <p:nvPr/>
        </p:nvSpPr>
        <p:spPr>
          <a:xfrm>
            <a:off x="3844550" y="1762053"/>
            <a:ext cx="7615501" cy="479549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memoization</a:t>
            </a:r>
          </a:p>
        </p:txBody>
      </p:sp>
    </p:spTree>
    <p:extLst>
      <p:ext uri="{BB962C8B-B14F-4D97-AF65-F5344CB8AC3E}">
        <p14:creationId xmlns:p14="http://schemas.microsoft.com/office/powerpoint/2010/main" val="19849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Dynamic Programming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F1574-35A9-A049-B19E-AE18D69E4614}"/>
              </a:ext>
            </a:extLst>
          </p:cNvPr>
          <p:cNvSpPr/>
          <p:nvPr/>
        </p:nvSpPr>
        <p:spPr>
          <a:xfrm>
            <a:off x="9373429" y="4246717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A4F04D-8D02-EE4F-B2C8-6107A62CA233}"/>
              </a:ext>
            </a:extLst>
          </p:cNvPr>
          <p:cNvSpPr txBox="1"/>
          <p:nvPr/>
        </p:nvSpPr>
        <p:spPr>
          <a:xfrm>
            <a:off x="478858" y="4236523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4 000 $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7A3FFA-F9E1-5141-BEA8-2C49B4F33BD6}"/>
              </a:ext>
            </a:extLst>
          </p:cNvPr>
          <p:cNvSpPr/>
          <p:nvPr/>
        </p:nvSpPr>
        <p:spPr>
          <a:xfrm>
            <a:off x="6970220" y="4859874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18306E-28C6-7E4C-82D4-09E8FABD97BD}"/>
              </a:ext>
            </a:extLst>
          </p:cNvPr>
          <p:cNvSpPr/>
          <p:nvPr/>
        </p:nvSpPr>
        <p:spPr>
          <a:xfrm>
            <a:off x="9373427" y="487001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3E4CEEBC-91FF-9143-A641-B7F4BFEF1B9C}"/>
              </a:ext>
            </a:extLst>
          </p:cNvPr>
          <p:cNvCxnSpPr>
            <a:stCxn id="125" idx="0"/>
            <a:endCxn id="119" idx="1"/>
          </p:cNvCxnSpPr>
          <p:nvPr/>
        </p:nvCxnSpPr>
        <p:spPr>
          <a:xfrm rot="5400000" flipH="1" flipV="1">
            <a:off x="8160626" y="3647071"/>
            <a:ext cx="347149" cy="207845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A1768E-9026-1847-A503-AB8527763E08}"/>
              </a:ext>
            </a:extLst>
          </p:cNvPr>
          <p:cNvCxnSpPr>
            <a:stCxn id="127" idx="0"/>
            <a:endCxn id="119" idx="2"/>
          </p:cNvCxnSpPr>
          <p:nvPr/>
        </p:nvCxnSpPr>
        <p:spPr>
          <a:xfrm flipV="1">
            <a:off x="9698178" y="4778732"/>
            <a:ext cx="2" cy="9128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E641AC1-3E64-0040-BA1B-5D8310B420E1}"/>
              </a:ext>
            </a:extLst>
          </p:cNvPr>
          <p:cNvSpPr/>
          <p:nvPr/>
        </p:nvSpPr>
        <p:spPr>
          <a:xfrm>
            <a:off x="7640536" y="4255500"/>
            <a:ext cx="1317528" cy="2603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+ 4 000 $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CE1866-7E73-1547-A5AC-28857468B467}"/>
              </a:ext>
            </a:extLst>
          </p:cNvPr>
          <p:cNvSpPr/>
          <p:nvPr/>
        </p:nvSpPr>
        <p:spPr>
          <a:xfrm>
            <a:off x="9369543" y="425178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732AA1C-59ED-9C44-B9A2-63B3D786CE75}"/>
              </a:ext>
            </a:extLst>
          </p:cNvPr>
          <p:cNvCxnSpPr>
            <a:cxnSpLocks/>
          </p:cNvCxnSpPr>
          <p:nvPr/>
        </p:nvCxnSpPr>
        <p:spPr>
          <a:xfrm rot="10800000">
            <a:off x="11995935" y="3109834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/>
      <p:bldP spid="125" grpId="0" animBg="1"/>
      <p:bldP spid="127" grpId="0" animBg="1"/>
      <p:bldP spid="139" grpId="0" animBg="1"/>
      <p:bldP spid="1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A594-678F-1643-BE43-12E259C38671}"/>
              </a:ext>
            </a:extLst>
          </p:cNvPr>
          <p:cNvSpPr txBox="1"/>
          <p:nvPr/>
        </p:nvSpPr>
        <p:spPr>
          <a:xfrm>
            <a:off x="838200" y="1755090"/>
            <a:ext cx="9062096" cy="46012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ctr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solve(capacity, cache); </a:t>
            </a:r>
          </a:p>
          <a:p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04694-3887-A84E-8390-6AA82CA84A86}"/>
              </a:ext>
            </a:extLst>
          </p:cNvPr>
          <p:cNvSpPr txBox="1"/>
          <p:nvPr/>
        </p:nvSpPr>
        <p:spPr>
          <a:xfrm>
            <a:off x="4458360" y="2291595"/>
            <a:ext cx="6436377" cy="4247317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;n--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;c--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 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783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E94-9428-8E43-966A-59DB30A3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5C045-8879-1543-A3D0-58309C7BE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Recursive algorithm</a:t>
            </a:r>
          </a:p>
          <a:p>
            <a:pPr lvl="1"/>
            <a:r>
              <a:rPr lang="en-NO" dirty="0"/>
              <a:t>may repeat the s</a:t>
            </a:r>
            <a:r>
              <a:rPr lang="en-GB" dirty="0"/>
              <a:t>am</a:t>
            </a:r>
            <a:r>
              <a:rPr lang="en-NO" dirty="0"/>
              <a:t>e computations</a:t>
            </a:r>
          </a:p>
          <a:p>
            <a:endParaRPr lang="en-NO" dirty="0"/>
          </a:p>
          <a:p>
            <a:r>
              <a:rPr lang="en-NO" dirty="0"/>
              <a:t>Dynamic Programming</a:t>
            </a:r>
          </a:p>
          <a:p>
            <a:pPr lvl="1"/>
            <a:r>
              <a:rPr lang="en-NO" dirty="0"/>
              <a:t>Speed up</a:t>
            </a:r>
          </a:p>
          <a:p>
            <a:pPr lvl="2"/>
            <a:r>
              <a:rPr lang="en-NO" dirty="0"/>
              <a:t>trade up memory for time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Some</a:t>
            </a:r>
            <a:r>
              <a:rPr lang="en-NO" dirty="0"/>
              <a:t> recursive algorithm</a:t>
            </a:r>
          </a:p>
          <a:p>
            <a:pPr lvl="2"/>
            <a:r>
              <a:rPr lang="en-NO" dirty="0"/>
              <a:t>combinatorial things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memoization</a:t>
            </a:r>
          </a:p>
          <a:p>
            <a:r>
              <a:rPr lang="en-NO" dirty="0">
                <a:solidFill>
                  <a:schemeClr val="accent3"/>
                </a:solidFill>
              </a:rPr>
              <a:t>bottom up</a:t>
            </a:r>
            <a:r>
              <a:rPr lang="en-NO" dirty="0"/>
              <a:t> traversal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6A675-51E1-C84C-AA16-4529098D2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n-NO" dirty="0"/>
              <a:t>Work best when</a:t>
            </a:r>
          </a:p>
          <a:p>
            <a:pPr lvl="1"/>
            <a:r>
              <a:rPr lang="en-NO" dirty="0"/>
              <a:t>natural ordering</a:t>
            </a:r>
          </a:p>
          <a:p>
            <a:pPr lvl="1"/>
            <a:r>
              <a:rPr lang="en-NO" dirty="0"/>
              <a:t>text, arrays, points, etc.</a:t>
            </a:r>
          </a:p>
          <a:p>
            <a:pPr lvl="2"/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970E5-3E26-BC4E-B19C-2BCC6F62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2920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Recursion?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89E0C8-4F89-EC48-B9A9-67E3C8DD2735}"/>
              </a:ext>
            </a:extLst>
          </p:cNvPr>
          <p:cNvSpPr txBox="1"/>
          <p:nvPr/>
        </p:nvSpPr>
        <p:spPr>
          <a:xfrm>
            <a:off x="6779352" y="201735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{L,B,M,C} / 10 kg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E5C878-2FFF-7B4D-A276-3F54AC6F877F}"/>
              </a:ext>
            </a:extLst>
          </p:cNvPr>
          <p:cNvSpPr txBox="1"/>
          <p:nvPr/>
        </p:nvSpPr>
        <p:spPr>
          <a:xfrm>
            <a:off x="4928379" y="2852584"/>
            <a:ext cx="136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8 kg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94463-155D-3C4E-84E6-809DE8511410}"/>
              </a:ext>
            </a:extLst>
          </p:cNvPr>
          <p:cNvSpPr txBox="1"/>
          <p:nvPr/>
        </p:nvSpPr>
        <p:spPr>
          <a:xfrm>
            <a:off x="8975219" y="2850642"/>
            <a:ext cx="143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10 kg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AC9998-790C-0F45-8A82-8CBC611624A2}"/>
              </a:ext>
            </a:extLst>
          </p:cNvPr>
          <p:cNvSpPr txBox="1"/>
          <p:nvPr/>
        </p:nvSpPr>
        <p:spPr>
          <a:xfrm>
            <a:off x="4103679" y="4012545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 kg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A82AAC-D61E-BE44-A625-8193544B0479}"/>
              </a:ext>
            </a:extLst>
          </p:cNvPr>
          <p:cNvSpPr txBox="1"/>
          <p:nvPr/>
        </p:nvSpPr>
        <p:spPr>
          <a:xfrm>
            <a:off x="5835632" y="401209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8 kg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080980-97FC-4D4B-A9BF-E995D96B7151}"/>
              </a:ext>
            </a:extLst>
          </p:cNvPr>
          <p:cNvSpPr txBox="1"/>
          <p:nvPr/>
        </p:nvSpPr>
        <p:spPr>
          <a:xfrm>
            <a:off x="8283376" y="4024290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3 kg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B76A18-6F07-2442-A18D-5064CB94A60E}"/>
              </a:ext>
            </a:extLst>
          </p:cNvPr>
          <p:cNvSpPr txBox="1"/>
          <p:nvPr/>
        </p:nvSpPr>
        <p:spPr>
          <a:xfrm>
            <a:off x="9791052" y="4036110"/>
            <a:ext cx="163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10 kg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E012AC-217E-AF45-9E00-3D1C3C9841FA}"/>
              </a:ext>
            </a:extLst>
          </p:cNvPr>
          <p:cNvSpPr txBox="1"/>
          <p:nvPr/>
        </p:nvSpPr>
        <p:spPr>
          <a:xfrm>
            <a:off x="3600394" y="5185015"/>
            <a:ext cx="1037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-2 kg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496DA4-55B4-904D-A6CA-69A55E0CCCA1}"/>
              </a:ext>
            </a:extLst>
          </p:cNvPr>
          <p:cNvSpPr txBox="1"/>
          <p:nvPr/>
        </p:nvSpPr>
        <p:spPr>
          <a:xfrm>
            <a:off x="4607038" y="545293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1 kg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F322A0-6587-B947-BE6B-F499F7201831}"/>
              </a:ext>
            </a:extLst>
          </p:cNvPr>
          <p:cNvSpPr txBox="1"/>
          <p:nvPr/>
        </p:nvSpPr>
        <p:spPr>
          <a:xfrm>
            <a:off x="5503673" y="5195345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5 kg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84AB5B-3F40-0C49-A61B-E0294D1D3DB3}"/>
              </a:ext>
            </a:extLst>
          </p:cNvPr>
          <p:cNvSpPr txBox="1"/>
          <p:nvPr/>
        </p:nvSpPr>
        <p:spPr>
          <a:xfrm>
            <a:off x="6424925" y="5504457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8 kg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CC266-78C1-1841-A779-282CD4EEEDAD}"/>
              </a:ext>
            </a:extLst>
          </p:cNvPr>
          <p:cNvSpPr txBox="1"/>
          <p:nvPr/>
        </p:nvSpPr>
        <p:spPr>
          <a:xfrm>
            <a:off x="7863593" y="518108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0 kg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9AB763-9A6A-9D4A-9D27-4FF627AE5BBC}"/>
              </a:ext>
            </a:extLst>
          </p:cNvPr>
          <p:cNvSpPr txBox="1"/>
          <p:nvPr/>
        </p:nvSpPr>
        <p:spPr>
          <a:xfrm>
            <a:off x="8811557" y="5451890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3 kg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F15D99-73E9-8E49-8570-A3D8A2EA8CC0}"/>
              </a:ext>
            </a:extLst>
          </p:cNvPr>
          <p:cNvSpPr txBox="1"/>
          <p:nvPr/>
        </p:nvSpPr>
        <p:spPr>
          <a:xfrm>
            <a:off x="9763951" y="520760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7 kg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6AB1C3-CFED-9A4E-8B8B-DF4CDF83CBC6}"/>
              </a:ext>
            </a:extLst>
          </p:cNvPr>
          <p:cNvSpPr txBox="1"/>
          <p:nvPr/>
        </p:nvSpPr>
        <p:spPr>
          <a:xfrm>
            <a:off x="10635668" y="546543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10 kg</a:t>
            </a:r>
          </a:p>
        </p:txBody>
      </p:sp>
    </p:spTree>
    <p:extLst>
      <p:ext uri="{BB962C8B-B14F-4D97-AF65-F5344CB8AC3E}">
        <p14:creationId xmlns:p14="http://schemas.microsoft.com/office/powerpoint/2010/main" val="581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905-4B13-0C4D-B3B6-E982DFC7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Recursive Solution?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1233-0471-2A42-B463-0BFE06E3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ED08D-8E7A-6840-9A9F-135BF3688FA6}"/>
              </a:ext>
            </a:extLst>
          </p:cNvPr>
          <p:cNvSpPr txBox="1"/>
          <p:nvPr/>
        </p:nvSpPr>
        <p:spPr>
          <a:xfrm>
            <a:off x="838200" y="2223337"/>
            <a:ext cx="9866117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53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i="1" dirty="0"/>
              <a:t>How to avoid</a:t>
            </a:r>
          </a:p>
          <a:p>
            <a:pPr marL="0" indent="0" algn="ctr">
              <a:buNone/>
            </a:pPr>
            <a:r>
              <a:rPr lang="en-NO" sz="3200" i="1" dirty="0"/>
              <a:t>computing solving the same problem</a:t>
            </a:r>
          </a:p>
          <a:p>
            <a:pPr marL="0" indent="0" algn="ctr">
              <a:buNone/>
            </a:pPr>
            <a:r>
              <a:rPr lang="en-NO" sz="3200" i="1" dirty="0"/>
              <a:t>again and again?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04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Fibonnacci Sequence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Dynamic Programming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Caching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Ordering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Bact to the Knapsack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9FF9-14C6-F44C-BB22-1F1C13F7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D0D68-8180-4749-8B00-624F577B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63486-CB73-0547-AC31-C40BA7B4619A}"/>
              </a:ext>
            </a:extLst>
          </p:cNvPr>
          <p:cNvSpPr txBox="1"/>
          <p:nvPr/>
        </p:nvSpPr>
        <p:spPr>
          <a:xfrm>
            <a:off x="838200" y="2890391"/>
            <a:ext cx="4913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Memoization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(caching computation)</a:t>
            </a:r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FE510222-61A8-9C49-BAFA-3194EF92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0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5AE7E-9352-F147-9DED-F5D715D5C08A}"/>
              </a:ext>
            </a:extLst>
          </p:cNvPr>
          <p:cNvSpPr txBox="1"/>
          <p:nvPr/>
        </p:nvSpPr>
        <p:spPr>
          <a:xfrm>
            <a:off x="8548774" y="2971800"/>
            <a:ext cx="2598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Bottom-up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F07DC-3B70-C54A-B8E9-F9FBCFF88120}"/>
              </a:ext>
            </a:extLst>
          </p:cNvPr>
          <p:cNvSpPr txBox="1"/>
          <p:nvPr/>
        </p:nvSpPr>
        <p:spPr>
          <a:xfrm>
            <a:off x="5850409" y="5538871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save 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02167-62A9-E341-977B-4AD3BB464184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640861" y="3621711"/>
            <a:ext cx="1863650" cy="2555446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7C75E-5F94-6045-B6D8-2860161D4754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8041959" y="4025049"/>
            <a:ext cx="1782241" cy="1830178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Fibonacci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  <a:blipFill>
                <a:blip r:embed="rId2"/>
                <a:stretch>
                  <a:fillRect l="-18884" t="-224490" b="-3051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36FA5A6-A732-504B-859C-2E6436247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184074"/>
            <a:ext cx="4767468" cy="30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6FE0-BF25-FC42-B0E5-29205E3D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EBF9-E81B-FC4B-8B03-EC6BC7BE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2877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BBE6-7F9B-EE44-A71D-8AAC9A55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F644-EDC3-1249-AB80-2C3ECEB25803}"/>
              </a:ext>
            </a:extLst>
          </p:cNvPr>
          <p:cNvSpPr txBox="1"/>
          <p:nvPr/>
        </p:nvSpPr>
        <p:spPr>
          <a:xfrm>
            <a:off x="8626771" y="2008141"/>
            <a:ext cx="2727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recursion</a:t>
            </a: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41 320 </a:t>
            </a:r>
            <a:r>
              <a:rPr lang="en-GB" b="1" i="1" dirty="0" err="1">
                <a:solidFill>
                  <a:schemeClr val="accent3"/>
                </a:solidFill>
                <a:latin typeface="Montserrat" pitchFamily="2" charset="77"/>
              </a:rPr>
              <a:t>ms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15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3181</TotalTime>
  <Words>1815</Words>
  <Application>Microsoft Macintosh PowerPoint</Application>
  <PresentationFormat>Widescreen</PresentationFormat>
  <Paragraphs>528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Montserrat</vt:lpstr>
      <vt:lpstr>Montserrat Light</vt:lpstr>
      <vt:lpstr>Share Tech Mono</vt:lpstr>
      <vt:lpstr>Verdana</vt:lpstr>
      <vt:lpstr>Office Theme</vt:lpstr>
      <vt:lpstr>Dynamic Programming</vt:lpstr>
      <vt:lpstr>Knapsack Problem</vt:lpstr>
      <vt:lpstr>With Recursion?</vt:lpstr>
      <vt:lpstr>Recursive Solution?</vt:lpstr>
      <vt:lpstr>Question</vt:lpstr>
      <vt:lpstr>Agenda</vt:lpstr>
      <vt:lpstr>Dynamic Programming</vt:lpstr>
      <vt:lpstr>Fibonacci Sequence</vt:lpstr>
      <vt:lpstr>The Code Fibonacci Sequence</vt:lpstr>
      <vt:lpstr>Recursion Tree</vt:lpstr>
      <vt:lpstr>Memoization</vt:lpstr>
      <vt:lpstr>Memoization aka Caching</vt:lpstr>
      <vt:lpstr>The Code Memoization</vt:lpstr>
      <vt:lpstr>Takeaway</vt:lpstr>
      <vt:lpstr>Bottom up traversal</vt:lpstr>
      <vt:lpstr>The Code Dynamic Programming</vt:lpstr>
      <vt:lpstr>So What?</vt:lpstr>
      <vt:lpstr>With Memoization Knapsack 0/1</vt:lpstr>
      <vt:lpstr>The Code With memoization</vt:lpstr>
      <vt:lpstr>With Dynamic Programming Knapsack 0/1</vt:lpstr>
      <vt:lpstr>The Code With dynamic programming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Franck Chauvel</dc:creator>
  <cp:lastModifiedBy>Franck Chauvel</cp:lastModifiedBy>
  <cp:revision>5</cp:revision>
  <dcterms:created xsi:type="dcterms:W3CDTF">2021-10-28T04:17:33Z</dcterms:created>
  <dcterms:modified xsi:type="dcterms:W3CDTF">2021-10-30T09:18:52Z</dcterms:modified>
</cp:coreProperties>
</file>