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62" r:id="rId2"/>
    <p:sldId id="264" r:id="rId3"/>
    <p:sldId id="260" r:id="rId4"/>
    <p:sldId id="271" r:id="rId5"/>
    <p:sldId id="272" r:id="rId6"/>
    <p:sldId id="273" r:id="rId7"/>
    <p:sldId id="269" r:id="rId8"/>
    <p:sldId id="275" r:id="rId9"/>
    <p:sldId id="277" r:id="rId10"/>
    <p:sldId id="278" r:id="rId11"/>
    <p:sldId id="268" r:id="rId12"/>
    <p:sldId id="279" r:id="rId13"/>
    <p:sldId id="280" r:id="rId14"/>
    <p:sldId id="265" r:id="rId15"/>
    <p:sldId id="284" r:id="rId16"/>
    <p:sldId id="283" r:id="rId17"/>
    <p:sldId id="281" r:id="rId18"/>
    <p:sldId id="286" r:id="rId19"/>
    <p:sldId id="287" r:id="rId20"/>
    <p:sldId id="288" r:id="rId21"/>
    <p:sldId id="289" r:id="rId22"/>
    <p:sldId id="282" r:id="rId23"/>
    <p:sldId id="290" r:id="rId24"/>
    <p:sldId id="291" r:id="rId25"/>
    <p:sldId id="292" r:id="rId26"/>
    <p:sldId id="293" r:id="rId27"/>
    <p:sldId id="285" r:id="rId28"/>
    <p:sldId id="263" r:id="rId29"/>
    <p:sldId id="261" r:id="rId3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DF2E8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5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outlineViewPr>
    <p:cViewPr>
      <p:scale>
        <a:sx n="33" d="100"/>
        <a:sy n="33" d="100"/>
      </p:scale>
      <p:origin x="0" y="-41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17/10/2021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stockphotos.com/free/physics/slides/harddisk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oeing_F/A-1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ublicdomainpictures.net/view-image.php?image=104751&amp;picture=banana-slug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B-Trees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An introduction to I/O 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9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1555-2EDC-E843-B29D-E58A2FB2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Cost Model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854195-BD08-FD45-8CA8-DFEA99191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68486"/>
              </p:ext>
            </p:extLst>
          </p:nvPr>
        </p:nvGraphicFramePr>
        <p:xfrm>
          <a:off x="838199" y="1631950"/>
          <a:ext cx="9897532" cy="437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934">
                  <a:extLst>
                    <a:ext uri="{9D8B030D-6E8A-4147-A177-3AD203B41FA5}">
                      <a16:colId xmlns:a16="http://schemas.microsoft.com/office/drawing/2014/main" val="4103277960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3610308237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417730460"/>
                    </a:ext>
                  </a:extLst>
                </a:gridCol>
                <a:gridCol w="4131733">
                  <a:extLst>
                    <a:ext uri="{9D8B030D-6E8A-4147-A177-3AD203B41FA5}">
                      <a16:colId xmlns:a16="http://schemas.microsoft.com/office/drawing/2014/main" val="1370151099"/>
                    </a:ext>
                  </a:extLst>
                </a:gridCol>
                <a:gridCol w="1574798">
                  <a:extLst>
                    <a:ext uri="{9D8B030D-6E8A-4147-A177-3AD203B41FA5}">
                      <a16:colId xmlns:a16="http://schemas.microsoft.com/office/drawing/2014/main" val="3955064211"/>
                    </a:ext>
                  </a:extLst>
                </a:gridCol>
              </a:tblGrid>
              <a:tr h="318756">
                <a:tc>
                  <a:txBody>
                    <a:bodyPr/>
                    <a:lstStyle/>
                    <a:p>
                      <a:pPr algn="r"/>
                      <a:r>
                        <a:rPr lang="en-NO" sz="1600" b="1" dirty="0"/>
                        <a:t>Code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/>
                        <a:t>Mnemonic</a:t>
                      </a:r>
                      <a:endParaRPr lang="en-NO" sz="16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/>
                        <a:t>Parameter</a:t>
                      </a:r>
                      <a:endParaRPr lang="en-NO" sz="16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/>
                        <a:t>Semantic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b="1" dirty="0">
                          <a:solidFill>
                            <a:schemeClr val="accent3"/>
                          </a:solidFill>
                        </a:rPr>
                        <a:t>Cost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312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LOAD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6918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761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3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657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4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5552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5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531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6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3511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7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PRINT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3863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DISK_READ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cell_count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m</a:t>
                      </a:r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emory[TGT, TGT+Count]:= disk[SRC, SRC+count]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29849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DISK_STORE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cell_count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disk[TGT, TGT+Count]:=Memory[SRC, SRC+count]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587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*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HALT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898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39294-1F5B-524C-8D77-90EDBE28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077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A692-037E-174D-99A3-EC35F6F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I/O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07AE-A348-3248-9609-E37159A1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sz="4000" dirty="0">
                <a:solidFill>
                  <a:schemeClr val="accent3"/>
                </a:solidFill>
              </a:rPr>
              <a:t>minimize</a:t>
            </a:r>
            <a:r>
              <a:rPr lang="en-NO" sz="4000" dirty="0"/>
              <a:t> the number of </a:t>
            </a:r>
            <a:r>
              <a:rPr lang="en-NO" sz="4000" dirty="0">
                <a:solidFill>
                  <a:schemeClr val="accent3"/>
                </a:solidFill>
              </a:rPr>
              <a:t>disk accesses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C3D4-17F0-9F4C-B284-79AAACDB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2428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3456-6A40-8A47-9A51-5935E806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Locality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3D07D-EF29-A54B-BD88-B86188F879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Spatial locality</a:t>
            </a:r>
          </a:p>
          <a:p>
            <a:pPr marL="0" indent="0">
              <a:buNone/>
            </a:pPr>
            <a:r>
              <a:rPr lang="en-NO" dirty="0"/>
              <a:t>Data near the one currently in memory are more likely to process next.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6E87EB-22E5-6D46-8233-2F4B9391C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en-NO" dirty="0">
                <a:solidFill>
                  <a:schemeClr val="accent3"/>
                </a:solidFill>
              </a:rPr>
              <a:t>Temporal locality</a:t>
            </a:r>
          </a:p>
          <a:p>
            <a:pPr marL="0" indent="0" algn="r">
              <a:buNone/>
            </a:pPr>
            <a:r>
              <a:rPr lang="en-NO" dirty="0"/>
              <a:t>Data currently accessed is more likely to needed again in the near future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22F53-2FD3-EC40-86A5-A1A508B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8026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DF24EF-4AD0-9E4B-B69F-1DAE0F05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B-trees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0A68A7-62DF-5544-B82F-1E4F321EF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data structure for efficient disk usage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55EE-C46D-3240-8F5D-40476B15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7510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9723CA1-CB59-4941-8A2F-4C9643E4F6B9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D68EA8-2D47-A649-A84A-CBEDD7024FC6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7C44DA-9643-584D-AD52-E9A53A7C27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O" dirty="0"/>
                  <a:t>B-tree of order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7C44DA-9643-584D-AD52-E9A53A7C2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BEC1EB-B7F4-7E44-864A-0AD55441AFD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en-NO" dirty="0"/>
                  <a:t>All nodes have at most k children</a:t>
                </a:r>
              </a:p>
              <a:p>
                <a:r>
                  <a:rPr lang="en-NO" dirty="0"/>
                  <a:t>Non-leaf nodes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N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NO" dirty="0"/>
                  <a:t> children</a:t>
                </a:r>
              </a:p>
              <a:p>
                <a:r>
                  <a:rPr lang="en-NO" dirty="0"/>
                  <a:t>Either the root is a leaf or it has at least 2 children</a:t>
                </a:r>
              </a:p>
              <a:p>
                <a:r>
                  <a:rPr lang="en-NO" dirty="0"/>
                  <a:t>All leaves are at the same level</a:t>
                </a:r>
              </a:p>
              <a:p>
                <a:pPr lvl="1"/>
                <a:endParaRPr lang="en-NO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BEC1EB-B7F4-7E44-864A-0AD55441A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711" r="-22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E7F89-D2E0-CA44-BDDF-DF3E3325C181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A61D7-ED72-034C-BA2A-FF4766F9CD5B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29023-8019-1442-AE35-3508D43ECC2D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F4AF9-96CC-414F-9A3B-02819B2AB274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83BD3-49B8-8C4D-87EE-8071AFE5D1F4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F7608-9DCD-E145-91F9-81C47600F8B5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7E3E2-D35A-784C-8187-8ADC8F4919B2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9BE573-70F9-314D-86D1-78818E2E0B95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AC213B-70B5-4449-95D9-3AED7FFE7437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4F629-720E-D745-994B-FCAACF2A9998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EB4AF-E0EC-B94A-8CF6-5CFD40F3E358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B51D90-D56B-1E4B-9DB9-FE9D8472B7C9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EC067F-862A-DC48-B9BB-C8F6B8712096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ECB1D5-A20E-1D49-BD28-E0686AD6B1B3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4194C5-617E-B042-B783-85A65CA04A78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02FF6-CA5A-8B4C-BB2C-8F3E1E61287C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587B4D-D3B6-6148-A0AA-D40F02C4EB4F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C88A76-9F38-C04F-96F2-35BD91DC163B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FD6754-A94C-DB45-9B77-2119FAC99638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068AF-042B-E241-BB2C-CD81D24BA0D1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A356F4-8DE4-1047-8FF2-47ED814E8D68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D66660-1C7B-7440-9E5F-10842202C775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5BE08-700E-034C-B4CF-EBCB95ACDBBA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70D495-4BFB-7849-B3E8-33EB3371C5DC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B126D-908B-9449-86ED-FFE64B5D23A9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156CA-C321-4247-80A5-1FB63BACF843}"/>
              </a:ext>
            </a:extLst>
          </p:cNvPr>
          <p:cNvSpPr txBox="1"/>
          <p:nvPr/>
        </p:nvSpPr>
        <p:spPr>
          <a:xfrm>
            <a:off x="9332049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4BD07-DA85-AE4D-82D6-E2D126E7001A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9D4F59-405D-EA45-A369-73E95FD91CDF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45419D-114A-BD4A-9918-9828213790D4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D6B2649-1FBB-094D-ADDF-962CF6256D12}"/>
              </a:ext>
            </a:extLst>
          </p:cNvPr>
          <p:cNvCxnSpPr>
            <a:stCxn id="37" idx="2"/>
            <a:endCxn id="23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9CD6D7E-96CB-8043-A5D1-32BFB9FD69E6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7C507E-D5DB-9A43-9401-34BBE3E94229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49B74C-B307-E147-9283-594857C7A94E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0B53CE-87F4-584A-8AC0-6F4905C841FA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F7EC40-678E-7D4C-8AFE-E71F936FFF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2D99C5-214B-414B-B35C-3B88410CFF23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C72C3F-1C64-054A-AA5F-112A281BE9CD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BA737F-B9CE-3342-BB99-1D3E64EA2272}"/>
              </a:ext>
            </a:extLst>
          </p:cNvPr>
          <p:cNvCxnSpPr>
            <a:cxnSpLocks/>
            <a:stCxn id="12" idx="2"/>
            <a:endCxn id="6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0BC6E51-8D8E-B64D-B089-5C34180ACEE7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B02B29-86FF-494F-BE69-409963659FC7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DDE334-9122-3D4F-A946-0E0793D98CD3}"/>
              </a:ext>
            </a:extLst>
          </p:cNvPr>
          <p:cNvSpPr txBox="1"/>
          <p:nvPr/>
        </p:nvSpPr>
        <p:spPr>
          <a:xfrm>
            <a:off x="762129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391EDF-DF8A-3440-A3B5-4DCB15AAB4C8}"/>
              </a:ext>
            </a:extLst>
          </p:cNvPr>
          <p:cNvSpPr txBox="1"/>
          <p:nvPr/>
        </p:nvSpPr>
        <p:spPr>
          <a:xfrm>
            <a:off x="762129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EF11B-7765-874A-867C-7D5F23094217}"/>
              </a:ext>
            </a:extLst>
          </p:cNvPr>
          <p:cNvSpPr txBox="1"/>
          <p:nvPr/>
        </p:nvSpPr>
        <p:spPr>
          <a:xfrm>
            <a:off x="7621294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D94FA4-04E8-9D4E-8F5F-D7676DF05855}"/>
              </a:ext>
            </a:extLst>
          </p:cNvPr>
          <p:cNvCxnSpPr>
            <a:cxnSpLocks/>
            <a:stCxn id="15" idx="2"/>
            <a:endCxn id="66" idx="0"/>
          </p:cNvCxnSpPr>
          <p:nvPr/>
        </p:nvCxnSpPr>
        <p:spPr>
          <a:xfrm>
            <a:off x="7821909" y="3594233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7F7CDB3-67CA-5F4C-B200-48561EE3DDF8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B2106D-A320-E443-AFC5-9CE4464EBA6F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E1FBF7-58D6-B14F-93D6-F62BF32CC878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4BC74-31B9-1E49-BA23-3C84AFEA89D9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0B33C2B-8C1B-1C4D-93AD-2598B3EC0DE9}"/>
              </a:ext>
            </a:extLst>
          </p:cNvPr>
          <p:cNvCxnSpPr>
            <a:cxnSpLocks/>
            <a:stCxn id="17" idx="2"/>
            <a:endCxn id="72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B9BCA8-AEC7-4347-B9C7-9256170366DA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A64B30-0A84-2541-B1FD-6DB1A3E904F1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9AD470-CA07-0D41-8E3B-C6285626013D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07C680-2263-7445-9472-0DC7CE73946A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0148FA-8F5F-0545-AE16-823EADCB77E4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1EF434-D074-BE4E-BE85-B8D4F65C25D5}"/>
              </a:ext>
            </a:extLst>
          </p:cNvPr>
          <p:cNvCxnSpPr>
            <a:cxnSpLocks/>
            <a:stCxn id="19" idx="2"/>
            <a:endCxn id="80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BCEBC2A-4004-2F4E-A0FC-6EA6D973D79D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59E16A7-0359-A64C-A814-85DC43630F58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8DE577-0753-0447-AB3B-B6FC9D556D9C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67534B-DB22-7344-A20F-DD8F11A78A28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4B339E7-D5DB-FD4E-BC59-E9BD34FB9B07}"/>
              </a:ext>
            </a:extLst>
          </p:cNvPr>
          <p:cNvCxnSpPr>
            <a:cxnSpLocks/>
            <a:stCxn id="27" idx="2"/>
            <a:endCxn id="88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229E5D2-F7A9-1448-9964-80778C8DC56E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8B1DD0-BBBB-9E46-8F11-909E9FC24514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E85D6D-698A-B444-AC61-82D79AE361DD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D75F7-1EB3-9248-BA96-4F338D6B0938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41FD7F-8696-C94A-BD11-18B461C0D496}"/>
              </a:ext>
            </a:extLst>
          </p:cNvPr>
          <p:cNvCxnSpPr>
            <a:cxnSpLocks/>
            <a:stCxn id="26" idx="2"/>
            <a:endCxn id="94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5984512-E78F-4344-9029-4AEB2CB35DDD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28D2E2-D2DD-4F43-BCA3-65110E5C9A1C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1C985BF-20DB-2246-8570-3E72BC69F6B0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D08CFE-E2D5-7C45-A69E-39BB22D0BAA3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BF4C3B-45A5-9644-99F6-95593C5E3A46}"/>
              </a:ext>
            </a:extLst>
          </p:cNvPr>
          <p:cNvCxnSpPr>
            <a:cxnSpLocks/>
            <a:stCxn id="29" idx="2"/>
            <a:endCxn id="99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59DCD38-63D6-5944-9112-760EE0C9F08B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6022E69-F56E-5E4A-A6D0-38DAA272175A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2D13267-08D3-FB48-89C8-0D4C13ADDB1C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44215-7247-534A-8E75-1F3D864B4F5A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6D32C31-00FF-6347-8FD9-332F5A5EC4C7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A120A5-DCD4-C74D-AF78-D873498FF518}"/>
              </a:ext>
            </a:extLst>
          </p:cNvPr>
          <p:cNvCxnSpPr>
            <a:cxnSpLocks/>
            <a:stCxn id="31" idx="2"/>
            <a:endCxn id="106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79D18B9-6542-DD44-91AB-6F3BC829091E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9BB689-C410-814C-B225-046BEA18639E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6EC583-64F8-6648-9E33-98FAB55D2FB3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6277DFC-D2C6-7246-A52F-1B9F71509C11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843DDA-377B-EC40-8299-60AEF8428937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A0C842-D075-2B4C-8E45-8988B6CB23A7}"/>
              </a:ext>
            </a:extLst>
          </p:cNvPr>
          <p:cNvCxnSpPr>
            <a:cxnSpLocks/>
            <a:stCxn id="33" idx="2"/>
            <a:endCxn id="113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FDF-E2DF-E94D-87C4-EF66BDF4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I/O Efficiency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D6A76-AEB9-6E45-81BC-5A9E9505DCC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174067" cy="4351338"/>
              </a:xfrm>
            </p:spPr>
            <p:txBody>
              <a:bodyPr anchor="ctr"/>
              <a:lstStyle/>
              <a:p>
                <a:r>
                  <a:rPr lang="en-NO" dirty="0"/>
                  <a:t>minimize the number of disk access</a:t>
                </a:r>
              </a:p>
              <a:p>
                <a:r>
                  <a:rPr lang="en-NO" dirty="0"/>
                  <a:t>maximize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O" dirty="0"/>
                  <a:t>, the order of the tree</a:t>
                </a:r>
              </a:p>
              <a:p>
                <a:pPr lvl="1"/>
                <a:r>
                  <a:rPr lang="en-NO" dirty="0"/>
                  <a:t>Maximize the node size</a:t>
                </a:r>
              </a:p>
              <a:p>
                <a:pPr lvl="1"/>
                <a:r>
                  <a:rPr lang="en-NO" dirty="0"/>
                  <a:t>One disk access reads (or write) a complete B-tree node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D6A76-AEB9-6E45-81BC-5A9E9505D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174067" cy="4351338"/>
              </a:xfrm>
              <a:blipFill>
                <a:blip r:embed="rId2"/>
                <a:stretch>
                  <a:fillRect l="-2128" r="-364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76E1DD5-1BAA-7742-B707-29B4C13C7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solidFill>
            <a:schemeClr val="tx1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49DD8-4FA2-4941-81B4-319FA339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745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76FA-A60F-8543-A250-81CE7874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100" name="Content Placeholder 99">
            <a:extLst>
              <a:ext uri="{FF2B5EF4-FFF2-40B4-BE49-F238E27FC236}">
                <a16:creationId xmlns:a16="http://schemas.microsoft.com/office/drawing/2014/main" id="{413AC4E9-CC86-A344-BF36-BA1E88AC4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“local” search could be binary search</a:t>
            </a:r>
          </a:p>
          <a:p>
            <a:r>
              <a:rPr lang="en-NO" dirty="0"/>
              <a:t>I/O Efficiency</a:t>
            </a:r>
          </a:p>
          <a:p>
            <a:r>
              <a:rPr lang="en-NO" dirty="0"/>
              <a:t>local searches cost 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D8517-A5FF-1243-B846-5970F2DF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44B19-E7B9-4549-ACDE-57BD15D2D569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5C2D6-2FFC-D54F-8E4F-3831DD4D0274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85300-7B52-3B47-8E03-7D0C21EEB62B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2A89C-0312-834A-AA40-416D01DF7B00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3CD6C-8BFA-9843-AEAB-1430FF63384B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3B1A0-1F05-344A-9E55-146B8A7083C6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744F1-8013-4444-B9E6-DCB8F6BE5677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F73E6-D8F6-094B-92EC-5AEF40F94939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6D199-973F-DB47-A6F1-29AC96D274F8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EDA29-D854-8045-80E5-39F3BF74DB09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4DB7B-4142-DE4F-ABF8-AC33AABBDF35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0F9AA-E64D-A944-8A39-DCB189ED92D8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769B7-E8CB-1F46-9B6B-C28F7A00C814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1DF51-273D-444A-A7B2-32CFA5504EBE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C73F8-0462-B944-88B0-6833403AA805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D05F4-7BCE-0543-AEDF-A6AF515D21F8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9DAB5A-65BD-5D4A-88C8-A0FB077F0F44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7B7BA-F298-D244-95D2-0AD77B868AF8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A9FE3-AA16-3F49-887A-D6296A66345D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C34-7161-F64E-8C6F-93425CF7FB47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7767-B7E5-6543-8C42-A26E82DDA518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00959-303C-5541-99BF-C9A472A253D2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1912B6-A8F7-AE49-8A68-71977691455E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EEED-4A77-F24C-8730-AB7BA76652EA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C9D10D-A578-E94B-965F-B9402F8C700A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904E44-206E-7746-909B-3EFD2871B067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8B27A7-510F-9E48-AFD2-4021D272176D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D71BEB-A2EB-5643-845E-B01F29633967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69C475-CC05-554D-ABE3-40551AB9D701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40E5FF-A3D3-7840-A5CD-0C557885E060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3BC0A37-3319-6044-B905-2B91678A29E3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C483D51-D38B-2649-91B4-460C6EA24353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133060-BEBC-BB4E-A60F-FD97DD6751B1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4CB897-7455-9248-9941-B0C300BBC45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2E9EECE-92D5-8541-A8EB-2FED9250A2D2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5E78A-440E-934C-BB3C-E57EBF708F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29468-9445-7E4D-B5F3-465FD6B3F9C6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F79EB-1128-B748-A5EC-DA23E1D1186C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2FAEBA-5E0C-484C-A6CE-B98A2A96B13A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373BE3-7F9C-A344-8677-2F3F6E50327D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9CCEF0-912E-CB4F-80BE-0F35EB732F5F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C4856-6565-8F4F-A60E-4E7577354D6D}"/>
              </a:ext>
            </a:extLst>
          </p:cNvPr>
          <p:cNvSpPr txBox="1"/>
          <p:nvPr/>
        </p:nvSpPr>
        <p:spPr>
          <a:xfrm>
            <a:off x="762129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46889A-F2D0-A045-A147-3D988C144AE8}"/>
              </a:ext>
            </a:extLst>
          </p:cNvPr>
          <p:cNvSpPr txBox="1"/>
          <p:nvPr/>
        </p:nvSpPr>
        <p:spPr>
          <a:xfrm>
            <a:off x="762129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8E32DA-9DDB-F04E-B2FB-F5F84590479C}"/>
              </a:ext>
            </a:extLst>
          </p:cNvPr>
          <p:cNvSpPr txBox="1"/>
          <p:nvPr/>
        </p:nvSpPr>
        <p:spPr>
          <a:xfrm>
            <a:off x="7621294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87E166-06DD-B042-9E2F-F0794BB521F2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7821909" y="3594233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42513DF-260F-5C49-9FB5-403B0BCCCC73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8F0184-36F8-A243-8865-FCFCB376C169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0966AF-E4B0-C345-BDD1-58FC2E013ACB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720F09-936D-1645-A667-003F76313021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BE26A5-F7F4-D848-9ACE-C6478B01EDB5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174DDF-2FC3-EC4B-823C-A513908CC6A6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527F6-ECDC-864A-BF6B-38BB1D3776D0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C46F61-8396-344A-AA17-4267CABF8515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D2E680-0169-6D49-90F4-A7BE6AA4F1B9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3F0A1B-E5E4-7342-9B43-DE7A11A244B4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1461D-5DBD-924E-953D-CE8777F8E6EB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E8A491D-76D1-CF43-8B52-FB3381662C25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B1D46D-17EA-CC4F-8A7A-26CDB596AB53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F25075-1C20-DD43-949C-6C15EADE0314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1D2B86-E923-2A4C-AFDD-6F6030CE6F54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CDED0A-C518-494D-A89A-980D1915F36F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5332804-69E9-7444-BF48-897D5B86BADE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C22E86-9B2E-C447-8BD6-2DE2E2B39E06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968279-DB92-E744-B6B9-0EDD738079FA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A3D873-4BF7-5D48-B8A5-ADF3327A8267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2F48E3-E33E-9349-99F9-971840BDDAE1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6DC45F-2DC2-8848-A24E-44655563D57A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82D6DE-8D1E-A64D-ABBA-DA67EB173DDD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3148B8-106D-8F42-9FE2-412F5276DCE5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B2502C-E899-0E43-813D-ED5412C015E4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7C2A45-66CE-2C48-AB0F-CF4953488431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C8242AB-EA87-194F-9797-BCBE0F5DC08B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3C6403-F200-F447-8A60-4A99B9332785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4B6015-DF72-B04F-A41B-2D6899D3719D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288162-792B-6A49-BF51-AB62ECD2BFDA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E0A0E9-613D-3848-A193-51EC483EF8F1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69D4F4D-EC4C-8F4C-B8A7-A34DC204C893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7F7C532-2339-EC46-8FC9-78E3A234A72D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DFB8D9-6033-E348-AFAF-CDA9CCF087A2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90915D-674B-204F-88AD-E1C887AC7EAC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CD63F-58B1-364D-8224-C3680CECFD9E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ABD686-45A4-994C-8C60-779B8799C8CB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08C18C-4F2C-E844-B66C-3AAD36C30363}"/>
              </a:ext>
            </a:extLst>
          </p:cNvPr>
          <p:cNvCxnSpPr>
            <a:cxnSpLocks/>
            <a:stCxn id="27" idx="2"/>
            <a:endCxn id="85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F603691-6B13-A94B-99E5-DB0BDCAF99CF}"/>
              </a:ext>
            </a:extLst>
          </p:cNvPr>
          <p:cNvSpPr txBox="1"/>
          <p:nvPr/>
        </p:nvSpPr>
        <p:spPr>
          <a:xfrm>
            <a:off x="6842689" y="935376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search(67)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1902C92-5053-1E44-81F2-F77633B4E0A3}"/>
              </a:ext>
            </a:extLst>
          </p:cNvPr>
          <p:cNvSpPr/>
          <p:nvPr/>
        </p:nvSpPr>
        <p:spPr>
          <a:xfrm>
            <a:off x="9247642" y="1919152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87BC416-6B8A-864A-ACD3-D29D1FB499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1307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98329C-67DD-604C-9BA3-8362A067B17B}"/>
              </a:ext>
            </a:extLst>
          </p:cNvPr>
          <p:cNvSpPr/>
          <p:nvPr/>
        </p:nvSpPr>
        <p:spPr>
          <a:xfrm>
            <a:off x="10145851" y="3255454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03F324F-E312-8A44-90E9-B8C7E7E04020}"/>
              </a:ext>
            </a:extLst>
          </p:cNvPr>
          <p:cNvCxnSpPr>
            <a:cxnSpLocks/>
          </p:cNvCxnSpPr>
          <p:nvPr/>
        </p:nvCxnSpPr>
        <p:spPr>
          <a:xfrm flipH="1">
            <a:off x="10154959" y="3620927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3740F54-86E9-B344-80A4-0B2A833DAF02}"/>
              </a:ext>
            </a:extLst>
          </p:cNvPr>
          <p:cNvCxnSpPr>
            <a:stCxn id="89" idx="3"/>
            <a:endCxn id="28" idx="0"/>
          </p:cNvCxnSpPr>
          <p:nvPr/>
        </p:nvCxnSpPr>
        <p:spPr>
          <a:xfrm>
            <a:off x="8712112" y="1166209"/>
            <a:ext cx="1028801" cy="6594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820B094-1DFB-5A49-AFFE-D29FE94D7D71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2AFBD6-87C0-E645-9E75-F04195B53267}"/>
              </a:ext>
            </a:extLst>
          </p:cNvPr>
          <p:cNvSpPr txBox="1"/>
          <p:nvPr/>
        </p:nvSpPr>
        <p:spPr>
          <a:xfrm>
            <a:off x="8537765" y="144320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EBE44E-120D-3047-A62D-3624087DAD98}"/>
              </a:ext>
            </a:extLst>
          </p:cNvPr>
          <p:cNvSpPr txBox="1"/>
          <p:nvPr/>
        </p:nvSpPr>
        <p:spPr>
          <a:xfrm>
            <a:off x="9518314" y="277829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B37C22-0EAC-334C-BE98-E121DFB9CF81}"/>
              </a:ext>
            </a:extLst>
          </p:cNvPr>
          <p:cNvSpPr txBox="1"/>
          <p:nvPr/>
        </p:nvSpPr>
        <p:spPr>
          <a:xfrm>
            <a:off x="9726516" y="561517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389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  <p:bldP spid="89" grpId="0"/>
      <p:bldP spid="90" grpId="0" animBg="1"/>
      <p:bldP spid="92" grpId="0" animBg="1"/>
      <p:bldP spid="96" grpId="0"/>
      <p:bldP spid="97" grpId="0"/>
      <p:bldP spid="98" grpId="0"/>
      <p:bldP spid="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the node is not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3380535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3415134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3635269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4041149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3589030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4125036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453091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1E73C-A4F5-3946-AC00-7985B8D1A229}"/>
              </a:ext>
            </a:extLst>
          </p:cNvPr>
          <p:cNvSpPr txBox="1"/>
          <p:nvPr/>
        </p:nvSpPr>
        <p:spPr>
          <a:xfrm>
            <a:off x="4576635" y="3352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982515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5028234" y="335208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434114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3389586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3389586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6250181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6470316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687619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642407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6960083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736596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7411682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7817562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8269161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5574149" y="203271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4590112" y="2315060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6233695" y="2140466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3389586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537223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3820888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3829939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3829939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3829939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4032879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3838990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4344110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4353161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4353161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4353161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4553776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BAC44-DCC0-914C-B230-B79854965B74}"/>
              </a:ext>
            </a:extLst>
          </p:cNvPr>
          <p:cNvSpPr/>
          <p:nvPr/>
        </p:nvSpPr>
        <p:spPr>
          <a:xfrm>
            <a:off x="486913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688A33-BEDB-F44A-949C-E469D6D52C10}"/>
              </a:ext>
            </a:extLst>
          </p:cNvPr>
          <p:cNvSpPr txBox="1"/>
          <p:nvPr/>
        </p:nvSpPr>
        <p:spPr>
          <a:xfrm>
            <a:off x="487818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3F75C3-856E-184D-AA0A-34FA357CDF4D}"/>
              </a:ext>
            </a:extLst>
          </p:cNvPr>
          <p:cNvSpPr txBox="1"/>
          <p:nvPr/>
        </p:nvSpPr>
        <p:spPr>
          <a:xfrm>
            <a:off x="487818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B0AC8-BF23-CD48-B8AB-149EBC8E2307}"/>
              </a:ext>
            </a:extLst>
          </p:cNvPr>
          <p:cNvSpPr txBox="1"/>
          <p:nvPr/>
        </p:nvSpPr>
        <p:spPr>
          <a:xfrm>
            <a:off x="487818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>
            <a:off x="5005375" y="3690753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A1B1670-7CC2-D245-8349-026CD48B1027}"/>
              </a:ext>
            </a:extLst>
          </p:cNvPr>
          <p:cNvSpPr txBox="1"/>
          <p:nvPr/>
        </p:nvSpPr>
        <p:spPr>
          <a:xfrm>
            <a:off x="4863752" y="533864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37650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38555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38555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38555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456974" y="3690641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151613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160664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160664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160664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6363604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6674835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6683886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6683886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6683886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6886826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719985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720890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720890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720890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7388823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719447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770722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771627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771627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771627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7840422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770184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D5EEB5F-EA2B-AF48-A712-6AA34B43695B}"/>
              </a:ext>
            </a:extLst>
          </p:cNvPr>
          <p:cNvSpPr/>
          <p:nvPr/>
        </p:nvSpPr>
        <p:spPr>
          <a:xfrm>
            <a:off x="5522733" y="2024913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7851C68D-AB7D-BD47-891C-192997C8EB3A}"/>
              </a:ext>
            </a:extLst>
          </p:cNvPr>
          <p:cNvCxnSpPr/>
          <p:nvPr/>
        </p:nvCxnSpPr>
        <p:spPr>
          <a:xfrm rot="5400000">
            <a:off x="4590112" y="2329691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5AB1F61-0559-4C43-A555-928862E34BD8}"/>
              </a:ext>
            </a:extLst>
          </p:cNvPr>
          <p:cNvSpPr/>
          <p:nvPr/>
        </p:nvSpPr>
        <p:spPr>
          <a:xfrm>
            <a:off x="5437967" y="3346471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8634C23-43B3-B944-B586-A2BFA859BE38}"/>
              </a:ext>
            </a:extLst>
          </p:cNvPr>
          <p:cNvCxnSpPr>
            <a:cxnSpLocks/>
          </p:cNvCxnSpPr>
          <p:nvPr/>
        </p:nvCxnSpPr>
        <p:spPr>
          <a:xfrm>
            <a:off x="5457679" y="3690641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126CC3E-2B28-E44C-9497-A6BF023075F0}"/>
              </a:ext>
            </a:extLst>
          </p:cNvPr>
          <p:cNvSpPr txBox="1"/>
          <p:nvPr/>
        </p:nvSpPr>
        <p:spPr>
          <a:xfrm>
            <a:off x="5367818" y="503927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08DB25-F112-484B-A074-5B711F016115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insert(53)</a:t>
            </a:r>
          </a:p>
        </p:txBody>
      </p:sp>
      <p:cxnSp>
        <p:nvCxnSpPr>
          <p:cNvPr id="179" name="Elbow Connector 84">
            <a:extLst>
              <a:ext uri="{FF2B5EF4-FFF2-40B4-BE49-F238E27FC236}">
                <a16:creationId xmlns:a16="http://schemas.microsoft.com/office/drawing/2014/main" id="{227560BA-1EDE-A04B-B5B0-13FFA7F78990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625 L -0.00156 0.05116 " pathEditMode="relative" ptsTypes="AA">
                                      <p:cBhvr>
                                        <p:cTn id="2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73" grpId="0" animBg="1"/>
      <p:bldP spid="175" grpId="0" animBg="1"/>
      <p:bldP spid="177" grpId="0"/>
      <p:bldP spid="1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7716022" y="4341235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6942FBE-FD6F-D941-938F-697651201F7C}"/>
              </a:ext>
            </a:extLst>
          </p:cNvPr>
          <p:cNvSpPr/>
          <p:nvPr/>
        </p:nvSpPr>
        <p:spPr>
          <a:xfrm>
            <a:off x="7718496" y="4340624"/>
            <a:ext cx="358617" cy="164132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the node is full, but its parent is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3380535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3415134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3635269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4041149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3589030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4125036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453091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1E73C-A4F5-3946-AC00-7985B8D1A229}"/>
              </a:ext>
            </a:extLst>
          </p:cNvPr>
          <p:cNvSpPr txBox="1"/>
          <p:nvPr/>
        </p:nvSpPr>
        <p:spPr>
          <a:xfrm>
            <a:off x="4576635" y="3352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982515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5028234" y="335208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434114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3389586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3389586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6250181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6470316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687619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642407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6960083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736596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7411682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7817562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8269161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5574149" y="203271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4590112" y="2315060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6233695" y="2140466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3389586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537223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3820888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3829939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3829939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3829939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4032879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3838990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4344110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4353161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4353161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4353161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4553776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BAC44-DCC0-914C-B230-B79854965B74}"/>
              </a:ext>
            </a:extLst>
          </p:cNvPr>
          <p:cNvSpPr/>
          <p:nvPr/>
        </p:nvSpPr>
        <p:spPr>
          <a:xfrm>
            <a:off x="486913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688A33-BEDB-F44A-949C-E469D6D52C10}"/>
              </a:ext>
            </a:extLst>
          </p:cNvPr>
          <p:cNvSpPr txBox="1"/>
          <p:nvPr/>
        </p:nvSpPr>
        <p:spPr>
          <a:xfrm>
            <a:off x="487818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3F75C3-856E-184D-AA0A-34FA357CDF4D}"/>
              </a:ext>
            </a:extLst>
          </p:cNvPr>
          <p:cNvSpPr txBox="1"/>
          <p:nvPr/>
        </p:nvSpPr>
        <p:spPr>
          <a:xfrm>
            <a:off x="487818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B0AC8-BF23-CD48-B8AB-149EBC8E2307}"/>
              </a:ext>
            </a:extLst>
          </p:cNvPr>
          <p:cNvSpPr txBox="1"/>
          <p:nvPr/>
        </p:nvSpPr>
        <p:spPr>
          <a:xfrm>
            <a:off x="487818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>
            <a:off x="5005375" y="3690753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A1B1670-7CC2-D245-8349-026CD48B1027}"/>
              </a:ext>
            </a:extLst>
          </p:cNvPr>
          <p:cNvSpPr txBox="1"/>
          <p:nvPr/>
        </p:nvSpPr>
        <p:spPr>
          <a:xfrm>
            <a:off x="4863752" y="533864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37650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38555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38555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38555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456974" y="3690641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151613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160664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160664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160664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6363604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6674835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6683886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6683886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6683886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6886826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719985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720890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720890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720890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7388823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719447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771627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771627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771627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7840422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770184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24EFBF-E788-6444-A518-DB103F53F0BE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insert(90)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38F9A219-A3D9-FA4D-9D94-2831DEF6C0FE}"/>
              </a:ext>
            </a:extLst>
          </p:cNvPr>
          <p:cNvCxnSpPr>
            <a:cxnSpLocks/>
            <a:stCxn id="84" idx="3"/>
            <a:endCxn id="28" idx="1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AE97E44-BA6C-704C-B1AB-A882DC700FD7}"/>
              </a:ext>
            </a:extLst>
          </p:cNvPr>
          <p:cNvSpPr/>
          <p:nvPr/>
        </p:nvSpPr>
        <p:spPr>
          <a:xfrm>
            <a:off x="5979509" y="2032718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A55FFFDC-AC36-264E-A0DC-3F1786307B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7887" y="2140464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4CAAF28-E739-B340-BB2F-B9D5FFFC8CBD}"/>
              </a:ext>
            </a:extLst>
          </p:cNvPr>
          <p:cNvSpPr/>
          <p:nvPr/>
        </p:nvSpPr>
        <p:spPr>
          <a:xfrm>
            <a:off x="7820417" y="3352087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385737A-504D-6E46-8F55-B6DF3BD17800}"/>
              </a:ext>
            </a:extLst>
          </p:cNvPr>
          <p:cNvCxnSpPr>
            <a:cxnSpLocks/>
          </p:cNvCxnSpPr>
          <p:nvPr/>
        </p:nvCxnSpPr>
        <p:spPr>
          <a:xfrm>
            <a:off x="7839060" y="3694476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BDF9207-0FEF-7F48-8A30-DBA2AE1BC12E}"/>
              </a:ext>
            </a:extLst>
          </p:cNvPr>
          <p:cNvSpPr/>
          <p:nvPr/>
        </p:nvSpPr>
        <p:spPr>
          <a:xfrm>
            <a:off x="7604771" y="59980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full!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8D9931-9AC9-1B4D-B9B4-D01033710749}"/>
              </a:ext>
            </a:extLst>
          </p:cNvPr>
          <p:cNvSpPr txBox="1"/>
          <p:nvPr/>
        </p:nvSpPr>
        <p:spPr>
          <a:xfrm>
            <a:off x="7688439" y="43620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33D76E-B458-8C42-A06D-DCC8CC2A88D7}"/>
              </a:ext>
            </a:extLst>
          </p:cNvPr>
          <p:cNvSpPr txBox="1"/>
          <p:nvPr/>
        </p:nvSpPr>
        <p:spPr>
          <a:xfrm>
            <a:off x="7688439" y="47006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415251-4070-4A4D-9138-07AAE44AD515}"/>
              </a:ext>
            </a:extLst>
          </p:cNvPr>
          <p:cNvSpPr txBox="1"/>
          <p:nvPr/>
        </p:nvSpPr>
        <p:spPr>
          <a:xfrm>
            <a:off x="7688439" y="50391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D20D3-96BE-0D42-AD3B-93623B187143}"/>
              </a:ext>
            </a:extLst>
          </p:cNvPr>
          <p:cNvSpPr txBox="1"/>
          <p:nvPr/>
        </p:nvSpPr>
        <p:spPr>
          <a:xfrm>
            <a:off x="7687719" y="53275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A9BA5D-250A-964A-9C96-334A63F09DDE}"/>
              </a:ext>
            </a:extLst>
          </p:cNvPr>
          <p:cNvSpPr txBox="1"/>
          <p:nvPr/>
        </p:nvSpPr>
        <p:spPr>
          <a:xfrm>
            <a:off x="7699987" y="563404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90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901FF4-5F7B-EF41-8303-3162E4E233BB}"/>
              </a:ext>
            </a:extLst>
          </p:cNvPr>
          <p:cNvSpPr txBox="1"/>
          <p:nvPr/>
        </p:nvSpPr>
        <p:spPr>
          <a:xfrm>
            <a:off x="7699987" y="5032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CAF733-3FB0-BD4D-9345-4047F4A03D79}"/>
              </a:ext>
            </a:extLst>
          </p:cNvPr>
          <p:cNvSpPr txBox="1"/>
          <p:nvPr/>
        </p:nvSpPr>
        <p:spPr>
          <a:xfrm>
            <a:off x="7878458" y="335929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4976338-CB84-944A-8853-5357E172B5B1}"/>
              </a:ext>
            </a:extLst>
          </p:cNvPr>
          <p:cNvCxnSpPr>
            <a:cxnSpLocks/>
          </p:cNvCxnSpPr>
          <p:nvPr/>
        </p:nvCxnSpPr>
        <p:spPr>
          <a:xfrm>
            <a:off x="8300017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69A30B-0DA6-C946-BE3C-1EEBE378E46D}"/>
              </a:ext>
            </a:extLst>
          </p:cNvPr>
          <p:cNvSpPr/>
          <p:nvPr/>
        </p:nvSpPr>
        <p:spPr>
          <a:xfrm>
            <a:off x="8207821" y="4353700"/>
            <a:ext cx="358617" cy="6580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787CD8-1522-DE45-9EFD-9CB4B85E4DAF}"/>
              </a:ext>
            </a:extLst>
          </p:cNvPr>
          <p:cNvSpPr txBox="1"/>
          <p:nvPr/>
        </p:nvSpPr>
        <p:spPr>
          <a:xfrm>
            <a:off x="8195553" y="435880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CB6CDC-54BB-A245-BC03-303C40D6FCDC}"/>
              </a:ext>
            </a:extLst>
          </p:cNvPr>
          <p:cNvSpPr txBox="1"/>
          <p:nvPr/>
        </p:nvSpPr>
        <p:spPr>
          <a:xfrm>
            <a:off x="8207821" y="466528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90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4C7407-CB62-5549-91AB-0D317C6993F3}"/>
              </a:ext>
            </a:extLst>
          </p:cNvPr>
          <p:cNvSpPr/>
          <p:nvPr/>
        </p:nvSpPr>
        <p:spPr>
          <a:xfrm>
            <a:off x="7725687" y="4343035"/>
            <a:ext cx="358617" cy="6580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7BD2BA-500C-0E41-BB31-80685455D06C}"/>
              </a:ext>
            </a:extLst>
          </p:cNvPr>
          <p:cNvSpPr txBox="1"/>
          <p:nvPr/>
        </p:nvSpPr>
        <p:spPr>
          <a:xfrm>
            <a:off x="7713419" y="434813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98FE0F-9B23-3B45-BA53-829C9727FADF}"/>
              </a:ext>
            </a:extLst>
          </p:cNvPr>
          <p:cNvSpPr txBox="1"/>
          <p:nvPr/>
        </p:nvSpPr>
        <p:spPr>
          <a:xfrm>
            <a:off x="7725687" y="465461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29493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94" grpId="0" animBg="1"/>
      <p:bldP spid="94" grpId="1" animBg="1"/>
      <p:bldP spid="79" grpId="0"/>
      <p:bldP spid="79" grpId="1"/>
      <p:bldP spid="80" grpId="0"/>
      <p:bldP spid="80" grpId="1"/>
      <p:bldP spid="81" grpId="0"/>
      <p:bldP spid="81" grpId="1"/>
      <p:bldP spid="81" grpId="2"/>
      <p:bldP spid="83" grpId="0"/>
      <p:bldP spid="83" grpId="1"/>
      <p:bldP spid="84" grpId="0"/>
      <p:bldP spid="88" grpId="0" animBg="1"/>
      <p:bldP spid="92" grpId="0" animBg="1"/>
      <p:bldP spid="96" grpId="0"/>
      <p:bldP spid="96" grpId="1"/>
      <p:bldP spid="101" grpId="0"/>
      <p:bldP spid="101" grpId="1"/>
      <p:bldP spid="102" grpId="0"/>
      <p:bldP spid="102" grpId="1"/>
      <p:bldP spid="103" grpId="0"/>
      <p:bldP spid="103" grpId="1"/>
      <p:bldP spid="103" grpId="2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9" grpId="0" animBg="1"/>
      <p:bldP spid="110" grpId="0"/>
      <p:bldP spid="111" grpId="0"/>
      <p:bldP spid="112" grpId="0" animBg="1"/>
      <p:bldP spid="113" grpId="0"/>
      <p:bldP spid="1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both node and parent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3380535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3415134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3635269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4041149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3589030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4125036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453091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1E73C-A4F5-3946-AC00-7985B8D1A229}"/>
              </a:ext>
            </a:extLst>
          </p:cNvPr>
          <p:cNvSpPr txBox="1"/>
          <p:nvPr/>
        </p:nvSpPr>
        <p:spPr>
          <a:xfrm>
            <a:off x="4576635" y="3352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982515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5028234" y="335208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434114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3389586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3389586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6250181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6470316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687619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642407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6960083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736596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7411682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7817562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8269161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5574149" y="203271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4590112" y="2315060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6233695" y="2140466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3389586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537223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3820888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3829939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3829939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3829939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4032879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3838990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4344110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4353161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4353161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4353161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4553776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BAC44-DCC0-914C-B230-B79854965B74}"/>
              </a:ext>
            </a:extLst>
          </p:cNvPr>
          <p:cNvSpPr/>
          <p:nvPr/>
        </p:nvSpPr>
        <p:spPr>
          <a:xfrm>
            <a:off x="486913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688A33-BEDB-F44A-949C-E469D6D52C10}"/>
              </a:ext>
            </a:extLst>
          </p:cNvPr>
          <p:cNvSpPr txBox="1"/>
          <p:nvPr/>
        </p:nvSpPr>
        <p:spPr>
          <a:xfrm>
            <a:off x="487818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3F75C3-856E-184D-AA0A-34FA357CDF4D}"/>
              </a:ext>
            </a:extLst>
          </p:cNvPr>
          <p:cNvSpPr txBox="1"/>
          <p:nvPr/>
        </p:nvSpPr>
        <p:spPr>
          <a:xfrm>
            <a:off x="487818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B0AC8-BF23-CD48-B8AB-149EBC8E2307}"/>
              </a:ext>
            </a:extLst>
          </p:cNvPr>
          <p:cNvSpPr txBox="1"/>
          <p:nvPr/>
        </p:nvSpPr>
        <p:spPr>
          <a:xfrm>
            <a:off x="487818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>
            <a:off x="5005375" y="3690753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A1B1670-7CC2-D245-8349-026CD48B1027}"/>
              </a:ext>
            </a:extLst>
          </p:cNvPr>
          <p:cNvSpPr txBox="1"/>
          <p:nvPr/>
        </p:nvSpPr>
        <p:spPr>
          <a:xfrm>
            <a:off x="4863752" y="533864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37650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38555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38555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38555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456974" y="3690641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151613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160664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160664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160664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6363604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6674835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6683886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6683886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6683886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6886826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719985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720890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720890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720890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7388823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719447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770722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771627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771627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771627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7840422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770184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D2297C-4F2C-DD46-8A31-B17A068FEC9F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insert(40)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E5FD314-0B74-8D43-9655-634E69751C1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332C0EE-1F07-944D-A686-4B6CD506C18E}"/>
              </a:ext>
            </a:extLst>
          </p:cNvPr>
          <p:cNvSpPr/>
          <p:nvPr/>
        </p:nvSpPr>
        <p:spPr>
          <a:xfrm>
            <a:off x="5522733" y="2024913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114FA9A5-5A9D-6749-8588-5B67C92CC7DC}"/>
              </a:ext>
            </a:extLst>
          </p:cNvPr>
          <p:cNvCxnSpPr/>
          <p:nvPr/>
        </p:nvCxnSpPr>
        <p:spPr>
          <a:xfrm rot="5400000">
            <a:off x="4590112" y="2329691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B3DC3D7-287F-2D4B-B03E-07EBEF8553E0}"/>
              </a:ext>
            </a:extLst>
          </p:cNvPr>
          <p:cNvSpPr/>
          <p:nvPr/>
        </p:nvSpPr>
        <p:spPr>
          <a:xfrm>
            <a:off x="4990066" y="3352086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437896-EC8A-C744-A428-1BAA8DCA62D2}"/>
              </a:ext>
            </a:extLst>
          </p:cNvPr>
          <p:cNvCxnSpPr>
            <a:cxnSpLocks/>
          </p:cNvCxnSpPr>
          <p:nvPr/>
        </p:nvCxnSpPr>
        <p:spPr>
          <a:xfrm>
            <a:off x="5009967" y="3687604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303D41D-33B2-3A41-BA7A-0ADE2A09B9BC}"/>
              </a:ext>
            </a:extLst>
          </p:cNvPr>
          <p:cNvSpPr/>
          <p:nvPr/>
        </p:nvSpPr>
        <p:spPr>
          <a:xfrm>
            <a:off x="4866137" y="4362219"/>
            <a:ext cx="358617" cy="16351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A62CB5-1C7B-7B44-A7ED-7DFB5A5CE60A}"/>
              </a:ext>
            </a:extLst>
          </p:cNvPr>
          <p:cNvSpPr txBox="1"/>
          <p:nvPr/>
        </p:nvSpPr>
        <p:spPr>
          <a:xfrm>
            <a:off x="4842505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B096-924C-B742-92A8-4E26F4DAFAE1}"/>
              </a:ext>
            </a:extLst>
          </p:cNvPr>
          <p:cNvSpPr txBox="1"/>
          <p:nvPr/>
        </p:nvSpPr>
        <p:spPr>
          <a:xfrm>
            <a:off x="4842505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AC432F-B217-5841-A413-7528E8BD6AA5}"/>
              </a:ext>
            </a:extLst>
          </p:cNvPr>
          <p:cNvSpPr txBox="1"/>
          <p:nvPr/>
        </p:nvSpPr>
        <p:spPr>
          <a:xfrm>
            <a:off x="4842505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7BE58B-F26B-1540-9289-0E94027132B9}"/>
              </a:ext>
            </a:extLst>
          </p:cNvPr>
          <p:cNvSpPr txBox="1"/>
          <p:nvPr/>
        </p:nvSpPr>
        <p:spPr>
          <a:xfrm>
            <a:off x="4842505" y="53387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F27C7B-67FC-4240-BC9E-93ACC2230A5F}"/>
              </a:ext>
            </a:extLst>
          </p:cNvPr>
          <p:cNvSpPr txBox="1"/>
          <p:nvPr/>
        </p:nvSpPr>
        <p:spPr>
          <a:xfrm>
            <a:off x="4842505" y="56019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40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0A58DA-142B-804D-A755-61827A7E07A3}"/>
              </a:ext>
            </a:extLst>
          </p:cNvPr>
          <p:cNvSpPr/>
          <p:nvPr/>
        </p:nvSpPr>
        <p:spPr>
          <a:xfrm>
            <a:off x="4743920" y="6019436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full!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6E7A15-3055-8742-ADA1-F27C5D69E863}"/>
              </a:ext>
            </a:extLst>
          </p:cNvPr>
          <p:cNvSpPr txBox="1"/>
          <p:nvPr/>
        </p:nvSpPr>
        <p:spPr>
          <a:xfrm>
            <a:off x="4844600" y="503823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474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/>
      <p:bldP spid="54" grpId="0"/>
      <p:bldP spid="56" grpId="0"/>
      <p:bldP spid="84" grpId="0"/>
      <p:bldP spid="86" grpId="0" animBg="1"/>
      <p:bldP spid="88" grpId="0" animBg="1"/>
      <p:bldP spid="90" grpId="0" animBg="1"/>
      <p:bldP spid="91" grpId="0"/>
      <p:bldP spid="92" grpId="0"/>
      <p:bldP spid="93" grpId="0"/>
      <p:bldP spid="94" grpId="0"/>
      <p:bldP spid="95" grpId="0"/>
      <p:bldP spid="96" grpId="0"/>
      <p:bldP spid="96" grpId="1"/>
      <p:bldP spid="96" grpId="2"/>
      <p:bldP spid="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Out of Memory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if it does not fit into main memory?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both node and parent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2921694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2956293" y="3275718"/>
            <a:ext cx="2640716" cy="491291"/>
          </a:xfrm>
          <a:prstGeom prst="rect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3176428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3582308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3130189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3666195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4072075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1E73C-A4F5-3946-AC00-7985B8D1A229}"/>
              </a:ext>
            </a:extLst>
          </p:cNvPr>
          <p:cNvSpPr txBox="1"/>
          <p:nvPr/>
        </p:nvSpPr>
        <p:spPr>
          <a:xfrm>
            <a:off x="4117794" y="3352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523674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5094583" y="33593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463896" y="334487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2930745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2930745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6250181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6470316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687619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642407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6960083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736596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7411682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7817562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8269161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5574149" y="203271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 rot="5400000">
            <a:off x="4461488" y="2186436"/>
            <a:ext cx="904446" cy="12741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6233695" y="2140466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2930745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078382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3362047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3371098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3371098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3371098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3574038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3380149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3885269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3894320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3894320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3894320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4094935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546534" y="3690753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422625" y="435494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398993" y="435494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398993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398993" y="50320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486756" y="3683425"/>
            <a:ext cx="115177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151613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160664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160664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160664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6363604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6674835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6683886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6683886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6683886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6886826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719985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720890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720890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720890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7388823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719447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770722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771627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771627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771627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7840422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770184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D2297C-4F2C-DD46-8A31-B17A068FEC9F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insert(40)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E5FD314-0B74-8D43-9655-634E69751C1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332C0EE-1F07-944D-A686-4B6CD506C18E}"/>
              </a:ext>
            </a:extLst>
          </p:cNvPr>
          <p:cNvSpPr/>
          <p:nvPr/>
        </p:nvSpPr>
        <p:spPr>
          <a:xfrm>
            <a:off x="5522733" y="2024913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3DC3D7-287F-2D4B-B03E-07EBEF8553E0}"/>
              </a:ext>
            </a:extLst>
          </p:cNvPr>
          <p:cNvSpPr/>
          <p:nvPr/>
        </p:nvSpPr>
        <p:spPr>
          <a:xfrm>
            <a:off x="4531225" y="3352086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437896-EC8A-C744-A428-1BAA8DCA62D2}"/>
              </a:ext>
            </a:extLst>
          </p:cNvPr>
          <p:cNvCxnSpPr>
            <a:cxnSpLocks/>
          </p:cNvCxnSpPr>
          <p:nvPr/>
        </p:nvCxnSpPr>
        <p:spPr>
          <a:xfrm>
            <a:off x="4551126" y="3687604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A0A58DA-142B-804D-A755-61827A7E07A3}"/>
              </a:ext>
            </a:extLst>
          </p:cNvPr>
          <p:cNvSpPr/>
          <p:nvPr/>
        </p:nvSpPr>
        <p:spPr>
          <a:xfrm>
            <a:off x="2341813" y="3352086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full!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6E7A15-3055-8742-ADA1-F27C5D69E863}"/>
              </a:ext>
            </a:extLst>
          </p:cNvPr>
          <p:cNvSpPr txBox="1"/>
          <p:nvPr/>
        </p:nvSpPr>
        <p:spPr>
          <a:xfrm>
            <a:off x="4604981" y="33582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5263FB-998F-BB40-8246-ABE0E721CF60}"/>
              </a:ext>
            </a:extLst>
          </p:cNvPr>
          <p:cNvSpPr/>
          <p:nvPr/>
        </p:nvSpPr>
        <p:spPr>
          <a:xfrm>
            <a:off x="5057392" y="335208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53B97B-BF5F-BD4E-9861-CE528CE088A7}"/>
              </a:ext>
            </a:extLst>
          </p:cNvPr>
          <p:cNvSpPr/>
          <p:nvPr/>
        </p:nvSpPr>
        <p:spPr>
          <a:xfrm>
            <a:off x="4441173" y="4359014"/>
            <a:ext cx="358617" cy="136657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247CDC-46AC-7542-ACC8-0E041A263D81}"/>
              </a:ext>
            </a:extLst>
          </p:cNvPr>
          <p:cNvSpPr txBox="1"/>
          <p:nvPr/>
        </p:nvSpPr>
        <p:spPr>
          <a:xfrm>
            <a:off x="4450224" y="435901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E8F289-34D7-BB4C-AA44-1369EA255646}"/>
              </a:ext>
            </a:extLst>
          </p:cNvPr>
          <p:cNvSpPr txBox="1"/>
          <p:nvPr/>
        </p:nvSpPr>
        <p:spPr>
          <a:xfrm>
            <a:off x="4450224" y="469756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DBB2CA9-CD16-AF49-B60B-D242279C465F}"/>
              </a:ext>
            </a:extLst>
          </p:cNvPr>
          <p:cNvSpPr/>
          <p:nvPr/>
        </p:nvSpPr>
        <p:spPr>
          <a:xfrm>
            <a:off x="4934841" y="4364367"/>
            <a:ext cx="358617" cy="136657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277DC2-721E-5342-B7AB-0A67C765FE45}"/>
              </a:ext>
            </a:extLst>
          </p:cNvPr>
          <p:cNvSpPr txBox="1"/>
          <p:nvPr/>
        </p:nvSpPr>
        <p:spPr>
          <a:xfrm>
            <a:off x="4943892" y="436436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1E6B2EC-6B3F-2941-B482-5CFBBB232A5E}"/>
              </a:ext>
            </a:extLst>
          </p:cNvPr>
          <p:cNvSpPr txBox="1"/>
          <p:nvPr/>
        </p:nvSpPr>
        <p:spPr>
          <a:xfrm>
            <a:off x="4943892" y="47029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40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BF84C3-41E8-884A-BF59-38BEC1E710CC}"/>
              </a:ext>
            </a:extLst>
          </p:cNvPr>
          <p:cNvCxnSpPr>
            <a:cxnSpLocks/>
          </p:cNvCxnSpPr>
          <p:nvPr/>
        </p:nvCxnSpPr>
        <p:spPr>
          <a:xfrm>
            <a:off x="5075434" y="3690640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E0B77D-28C6-B44F-A472-E55255A435AA}"/>
              </a:ext>
            </a:extLst>
          </p:cNvPr>
          <p:cNvSpPr/>
          <p:nvPr/>
        </p:nvSpPr>
        <p:spPr>
          <a:xfrm>
            <a:off x="5055613" y="3344871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4B8D1-7506-8F40-8E7D-1DCA6854AD96}"/>
              </a:ext>
            </a:extLst>
          </p:cNvPr>
          <p:cNvSpPr txBox="1"/>
          <p:nvPr/>
        </p:nvSpPr>
        <p:spPr>
          <a:xfrm>
            <a:off x="4113268" y="3349952"/>
            <a:ext cx="405880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B37F10A-B97D-E940-951C-F927D551BFA5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4316208" y="3688506"/>
            <a:ext cx="0" cy="221634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30D9CD-F46C-DA41-A986-9881690BF52F}"/>
              </a:ext>
            </a:extLst>
          </p:cNvPr>
          <p:cNvSpPr/>
          <p:nvPr/>
        </p:nvSpPr>
        <p:spPr>
          <a:xfrm>
            <a:off x="3950563" y="5876331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split!</a:t>
            </a:r>
          </a:p>
        </p:txBody>
      </p:sp>
    </p:spTree>
    <p:extLst>
      <p:ext uri="{BB962C8B-B14F-4D97-AF65-F5344CB8AC3E}">
        <p14:creationId xmlns:p14="http://schemas.microsoft.com/office/powerpoint/2010/main" val="165972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37F9E025-80BF-A24D-A779-5EC5149951FE}"/>
              </a:ext>
            </a:extLst>
          </p:cNvPr>
          <p:cNvSpPr/>
          <p:nvPr/>
        </p:nvSpPr>
        <p:spPr>
          <a:xfrm>
            <a:off x="4187690" y="328293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both node and parent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1155222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1189821" y="3275718"/>
            <a:ext cx="2287662" cy="4912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1409956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181583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136371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1899723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230560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306864" y="335941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4839254" y="335208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215213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1164273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1164273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7055776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7275911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7681791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7229672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7765678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8171558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8217277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8623157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9074756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6041056" y="202491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 rot="5400000">
            <a:off x="3489988" y="1214936"/>
            <a:ext cx="904446" cy="3217118"/>
          </a:xfrm>
          <a:prstGeom prst="bentConnector3">
            <a:avLst>
              <a:gd name="adj1" fmla="val 302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 rot="16200000" flipH="1">
            <a:off x="6881376" y="1982552"/>
            <a:ext cx="904446" cy="16818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1164273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311910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1595575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1604626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1604626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1604626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1807566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1613677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2118797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2127848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2127848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2127848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2328463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329724" y="3697969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205815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18218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182183" y="46945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18218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238073" y="3690641"/>
            <a:ext cx="147050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957208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966259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966259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966259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7169199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7480430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7489481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7489481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7489481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7692421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8005452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8014503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8014503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8014503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8194418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8000072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8512822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8521873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8521873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8521873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8646017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8507442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D2297C-4F2C-DD46-8A31-B17A068FEC9F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insert(40)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E5FD314-0B74-8D43-9655-634E69751C1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332C0EE-1F07-944D-A686-4B6CD506C18E}"/>
              </a:ext>
            </a:extLst>
          </p:cNvPr>
          <p:cNvSpPr/>
          <p:nvPr/>
        </p:nvSpPr>
        <p:spPr>
          <a:xfrm>
            <a:off x="5522733" y="2024913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6E7A15-3055-8742-ADA1-F27C5D69E863}"/>
              </a:ext>
            </a:extLst>
          </p:cNvPr>
          <p:cNvSpPr txBox="1"/>
          <p:nvPr/>
        </p:nvSpPr>
        <p:spPr>
          <a:xfrm>
            <a:off x="4388171" y="336549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5263FB-998F-BB40-8246-ABE0E721CF60}"/>
              </a:ext>
            </a:extLst>
          </p:cNvPr>
          <p:cNvSpPr/>
          <p:nvPr/>
        </p:nvSpPr>
        <p:spPr>
          <a:xfrm>
            <a:off x="4770841" y="335930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53B97B-BF5F-BD4E-9861-CE528CE088A7}"/>
              </a:ext>
            </a:extLst>
          </p:cNvPr>
          <p:cNvSpPr/>
          <p:nvPr/>
        </p:nvSpPr>
        <p:spPr>
          <a:xfrm>
            <a:off x="4224363" y="4366230"/>
            <a:ext cx="358617" cy="13665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247CDC-46AC-7542-ACC8-0E041A263D81}"/>
              </a:ext>
            </a:extLst>
          </p:cNvPr>
          <p:cNvSpPr txBox="1"/>
          <p:nvPr/>
        </p:nvSpPr>
        <p:spPr>
          <a:xfrm>
            <a:off x="4233414" y="436623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E8F289-34D7-BB4C-AA44-1369EA255646}"/>
              </a:ext>
            </a:extLst>
          </p:cNvPr>
          <p:cNvSpPr txBox="1"/>
          <p:nvPr/>
        </p:nvSpPr>
        <p:spPr>
          <a:xfrm>
            <a:off x="4233414" y="470478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DBB2CA9-CD16-AF49-B60B-D242279C465F}"/>
              </a:ext>
            </a:extLst>
          </p:cNvPr>
          <p:cNvSpPr/>
          <p:nvPr/>
        </p:nvSpPr>
        <p:spPr>
          <a:xfrm>
            <a:off x="4718031" y="4371583"/>
            <a:ext cx="358617" cy="13665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277DC2-721E-5342-B7AB-0A67C765FE45}"/>
              </a:ext>
            </a:extLst>
          </p:cNvPr>
          <p:cNvSpPr txBox="1"/>
          <p:nvPr/>
        </p:nvSpPr>
        <p:spPr>
          <a:xfrm>
            <a:off x="4727082" y="437158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1E6B2EC-6B3F-2941-B482-5CFBBB232A5E}"/>
              </a:ext>
            </a:extLst>
          </p:cNvPr>
          <p:cNvSpPr txBox="1"/>
          <p:nvPr/>
        </p:nvSpPr>
        <p:spPr>
          <a:xfrm>
            <a:off x="4727082" y="471013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40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BF84C3-41E8-884A-BF59-38BEC1E710CC}"/>
              </a:ext>
            </a:extLst>
          </p:cNvPr>
          <p:cNvCxnSpPr>
            <a:cxnSpLocks/>
          </p:cNvCxnSpPr>
          <p:nvPr/>
        </p:nvCxnSpPr>
        <p:spPr>
          <a:xfrm>
            <a:off x="4858624" y="3697856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4B8D1-7506-8F40-8E7D-1DCA6854AD96}"/>
              </a:ext>
            </a:extLst>
          </p:cNvPr>
          <p:cNvSpPr txBox="1"/>
          <p:nvPr/>
        </p:nvSpPr>
        <p:spPr>
          <a:xfrm>
            <a:off x="5583760" y="2032717"/>
            <a:ext cx="405880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A0DAFE88-096A-5E4F-BABD-0F1339BBFC71}"/>
              </a:ext>
            </a:extLst>
          </p:cNvPr>
          <p:cNvCxnSpPr>
            <a:cxnSpLocks/>
            <a:stCxn id="30" idx="2"/>
            <a:endCxn id="152" idx="0"/>
          </p:cNvCxnSpPr>
          <p:nvPr/>
        </p:nvCxnSpPr>
        <p:spPr>
          <a:xfrm rot="5400000">
            <a:off x="5198843" y="2478886"/>
            <a:ext cx="911660" cy="696433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7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5403-D8CD-764B-827D-B47EC90E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of a leaf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FFDF-AFEB-3549-A900-89FF0CF5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875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Find and remove the desired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Rebalance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600AA-1606-1249-868A-A2802157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7D90F-F2A0-A544-BF10-541EC9BBC442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EBB1E-56DC-AE4C-85D0-F6B5B5BC8C2A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89F19-0F83-5F49-A7CD-6E005B364B63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32E3-7D53-CF41-9B82-DE2D2E0F2C55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93D5C-BDCD-6345-B3C7-DA5888B1B68D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FF662-A0D0-294C-B0A2-EC370E5A72CF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C4738-24CD-184C-BA6B-AA2D89DD6911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E5A38-1A32-C242-A2A4-DD5BDC1676F9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CCFB8-9D92-DC47-BE48-34727557A935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BADC0-620A-5E4E-81B6-8102BB93DA96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C042A1-9E29-E440-96D6-290AA9346DD9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C75A4-A276-1C45-A3D6-B682236D06FE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96AFC-365C-A348-A2D6-F3DCA9074981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E5BEB-8BA4-034D-B2C6-952940C79623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B81B9-BAB0-F54A-851F-43E2DE884919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1B160A-1C9E-5F4C-8C23-88302A9647EC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D568E-DBCF-4F4A-A5DA-94CF07D3481B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40075-E2F6-BD49-9FAF-3E797F7C1518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FC06-89C9-0248-A49C-8C50E5BBD355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93BC7-DD76-2843-80E6-31DE7EC45219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8B50C8-6F8A-2E43-B17E-B2D9C972893F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8D8A4E-48ED-DF44-89AE-4BC029A69BB6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00E28-E51D-1A49-AEDB-4174313AED8B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1431A5-D03B-E94E-8D8F-8CCA8652B225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019C6-FA45-2441-A299-A62E06C5B636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9BC9F1-F552-834A-AAC6-674B76DCD8C8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B04CAB-832A-4841-86D1-FD62BF6C8092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10913-23FF-BD42-AA69-39DB38A48447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31F1B2-7FB0-9047-AAD6-BF14D053F35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AA1AE-10D9-E247-B7B6-D3A7643F1A7F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CE88932-1E55-A242-A016-FB6EF6F91F39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12864F3-025E-7543-A24E-EFE0BB6B4546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975AC-9A59-B24F-A4C3-13EE3B9FAD41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D9463E-E275-D14C-8E2E-3A6FFAD1B13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48954-4E22-8C48-A1C5-8D07E22F2CA1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2F1067-4590-B047-A05F-1FFAFECA6C1C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968DC3-8AEA-3444-A726-AC58C3E3AFAB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D7E52B-6033-8F49-90EB-935DF77B47EE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D69CEA-BF60-6A43-A484-5C33B3783DEA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5219D8-8F07-894F-BD81-BE91D9CFCA15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3723B-55A9-5F48-9825-4700A46B9CA1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F1FE67-8FBB-0F45-823F-60DDD494681D}"/>
              </a:ext>
            </a:extLst>
          </p:cNvPr>
          <p:cNvSpPr txBox="1"/>
          <p:nvPr/>
        </p:nvSpPr>
        <p:spPr>
          <a:xfrm>
            <a:off x="762129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EED51C-E5BC-AB41-9AF8-9B313C36D2FC}"/>
              </a:ext>
            </a:extLst>
          </p:cNvPr>
          <p:cNvSpPr txBox="1"/>
          <p:nvPr/>
        </p:nvSpPr>
        <p:spPr>
          <a:xfrm>
            <a:off x="762129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DF88CF-8254-A54F-B4DA-7415701D80A1}"/>
              </a:ext>
            </a:extLst>
          </p:cNvPr>
          <p:cNvSpPr txBox="1"/>
          <p:nvPr/>
        </p:nvSpPr>
        <p:spPr>
          <a:xfrm>
            <a:off x="7621294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B47638-E241-3247-BE72-80372E4224D0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>
            <a:off x="7821909" y="3594233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115A2F-2672-5B4C-AFD4-A8B6B1B29502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75477D-C0F8-4E4D-A4DB-39532615CB13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418D71-DC6F-D043-B933-354FEEAD0B0A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8D61C-F150-744C-B8AC-F9C9396EE68E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83B9F0-A956-6F48-B142-5CFE53BE3F59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ABFB21-7AFD-DB49-88B4-B78B485E4FAC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F097CC-7D8C-A04D-A28A-7215F883C409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C6B7B5-1801-4146-ACB1-CBB2459C34FE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8DA4D6-6984-3441-8DF8-D7FCBEEA5D62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FBE2B9-C4CF-E94A-941B-D47BDB25E5D2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B3918C-53BE-E749-92F1-8B2D09F2390F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EF64E8D-AC63-5949-A945-F61BCC0D0253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74D854-A09F-6445-9CC1-3A44251D4E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2CD8D5-B6C3-B047-8F55-D04A54E39E5E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17B990-6527-B543-8A20-2623614EF55B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325B1D-CF15-CE4F-BA0B-A2578D8A96CF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0E09EF8-687F-7249-978E-8A7C9EED0EBD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CC66F4-5E30-E74B-A9F1-2898C640196E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E908DD-9D75-914C-BF4F-7C95ED14BB4C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935E43-8679-5A40-B34E-00FCC6DAA722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9C8F1B-0DAD-264B-93D2-0614584C425C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C9BAB68-31E9-ED47-909D-BCDAEAEBAEA7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CBD785-D064-4D4F-8945-735D9A90A4F4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6A9C9-F1B9-A04A-82E2-E89BC97B8099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FEA4D2-391E-E743-A579-223769C789B9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7BF221-4C2A-1647-92AB-9BE30F73FFF0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5CA5938-27F8-3240-8A5C-7C2F924C9E18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F69BA-714E-B249-AAF1-66D0B2AB0E64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64318E-9522-7048-814D-7FFBF184B87C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38E331-9011-F449-9D42-AFCDC4DEC76D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57B0C6-EF24-B843-AB5B-0EFC01C25FC0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7D18FF-1A6B-3B4B-8BCA-DF684C3B7DF1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E40F6E-283C-F14D-A639-1199DC354A94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663E0F-FAFC-F548-B18D-117D533E30A5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FE1D32-5393-5549-A4AC-A7D25CE14F6B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160C34-E0DE-3348-84F5-4BE83D1E3586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E29D4D-26A8-8C44-BF17-01FFF5D49676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7FC1E5-8CAA-4A47-A5D5-0F7120050D72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B7F57EB-913A-E246-AFD3-B04770CAB3CE}"/>
              </a:ext>
            </a:extLst>
          </p:cNvPr>
          <p:cNvSpPr txBox="1"/>
          <p:nvPr/>
        </p:nvSpPr>
        <p:spPr>
          <a:xfrm>
            <a:off x="6842689" y="935376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delete(67)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9AFB52-B275-4D48-B409-61EB7C247E1C}"/>
              </a:ext>
            </a:extLst>
          </p:cNvPr>
          <p:cNvSpPr/>
          <p:nvPr/>
        </p:nvSpPr>
        <p:spPr>
          <a:xfrm>
            <a:off x="9247642" y="1919152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500B6A0-5884-6541-8F71-60B063F80D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1307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1C1F783-7C50-3141-AA16-FA4774758F84}"/>
              </a:ext>
            </a:extLst>
          </p:cNvPr>
          <p:cNvSpPr/>
          <p:nvPr/>
        </p:nvSpPr>
        <p:spPr>
          <a:xfrm>
            <a:off x="10145851" y="3255454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2820F1C-3AE5-FB44-B855-9221D7A54F1F}"/>
              </a:ext>
            </a:extLst>
          </p:cNvPr>
          <p:cNvCxnSpPr>
            <a:cxnSpLocks/>
          </p:cNvCxnSpPr>
          <p:nvPr/>
        </p:nvCxnSpPr>
        <p:spPr>
          <a:xfrm flipH="1">
            <a:off x="10154959" y="3620927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195DD20-7A83-C046-A623-7B1BB2F6E4F1}"/>
              </a:ext>
            </a:extLst>
          </p:cNvPr>
          <p:cNvCxnSpPr>
            <a:stCxn id="88" idx="3"/>
            <a:endCxn id="28" idx="0"/>
          </p:cNvCxnSpPr>
          <p:nvPr/>
        </p:nvCxnSpPr>
        <p:spPr>
          <a:xfrm>
            <a:off x="8694478" y="1166209"/>
            <a:ext cx="1046435" cy="6594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B96A5F6-818D-9246-958A-BFEE33F070F8}"/>
              </a:ext>
            </a:extLst>
          </p:cNvPr>
          <p:cNvSpPr txBox="1"/>
          <p:nvPr/>
        </p:nvSpPr>
        <p:spPr>
          <a:xfrm>
            <a:off x="995075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A4AF5B1-6AC7-8043-8434-0E7970E58BE9}"/>
              </a:ext>
            </a:extLst>
          </p:cNvPr>
          <p:cNvSpPr txBox="1"/>
          <p:nvPr/>
        </p:nvSpPr>
        <p:spPr>
          <a:xfrm>
            <a:off x="8537765" y="144320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4CD806-B277-3E4D-B5F3-0913EE704FE2}"/>
              </a:ext>
            </a:extLst>
          </p:cNvPr>
          <p:cNvSpPr txBox="1"/>
          <p:nvPr/>
        </p:nvSpPr>
        <p:spPr>
          <a:xfrm>
            <a:off x="9518314" y="277829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4180A9-01A2-8649-9CDE-2C44E3CA5CCF}"/>
              </a:ext>
            </a:extLst>
          </p:cNvPr>
          <p:cNvSpPr txBox="1"/>
          <p:nvPr/>
        </p:nvSpPr>
        <p:spPr>
          <a:xfrm>
            <a:off x="9631737" y="5646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Found</a:t>
            </a:r>
          </a:p>
        </p:txBody>
      </p:sp>
      <p:pic>
        <p:nvPicPr>
          <p:cNvPr id="99" name="Graphic 98" descr="Close with solid fill">
            <a:extLst>
              <a:ext uri="{FF2B5EF4-FFF2-40B4-BE49-F238E27FC236}">
                <a16:creationId xmlns:a16="http://schemas.microsoft.com/office/drawing/2014/main" id="{9DF5CDC8-9AC9-044E-A00D-0C89C091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491" y="46813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8" grpId="0"/>
      <p:bldP spid="89" grpId="0" animBg="1"/>
      <p:bldP spid="91" grpId="0" animBg="1"/>
      <p:bldP spid="94" grpId="0"/>
      <p:bldP spid="94" grpId="1"/>
      <p:bldP spid="95" grpId="0"/>
      <p:bldP spid="96" grpId="0"/>
      <p:bldP spid="97" grpId="0"/>
      <p:bldP spid="9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5403-D8CD-764B-827D-B47EC90E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within an internal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FFDF-AFEB-3549-A900-89FF0CF5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875" cy="4351338"/>
          </a:xfrm>
        </p:spPr>
        <p:txBody>
          <a:bodyPr anchor="ctr"/>
          <a:lstStyle/>
          <a:p>
            <a:r>
              <a:rPr lang="en-NO" dirty="0"/>
              <a:t>Pick either of</a:t>
            </a:r>
          </a:p>
          <a:p>
            <a:pPr lvl="1"/>
            <a:r>
              <a:rPr lang="en-NO" dirty="0"/>
              <a:t>The maximum of the left subtree</a:t>
            </a:r>
          </a:p>
          <a:p>
            <a:pPr lvl="1"/>
            <a:r>
              <a:rPr lang="en-NO" dirty="0"/>
              <a:t>The minimum of the right subtree</a:t>
            </a:r>
          </a:p>
          <a:p>
            <a:r>
              <a:rPr lang="en-NO" dirty="0"/>
              <a:t>Sort of left/right rotation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600AA-1606-1249-868A-A2802157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7D90F-F2A0-A544-BF10-541EC9BBC442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EBB1E-56DC-AE4C-85D0-F6B5B5BC8C2A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89F19-0F83-5F49-A7CD-6E005B364B63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32E3-7D53-CF41-9B82-DE2D2E0F2C55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93D5C-BDCD-6345-B3C7-DA5888B1B68D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FF662-A0D0-294C-B0A2-EC370E5A72CF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C4738-24CD-184C-BA6B-AA2D89DD6911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E5A38-1A32-C242-A2A4-DD5BDC1676F9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CCFB8-9D92-DC47-BE48-34727557A935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BADC0-620A-5E4E-81B6-8102BB93DA96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C042A1-9E29-E440-96D6-290AA9346DD9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C75A4-A276-1C45-A3D6-B682236D06FE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96AFC-365C-A348-A2D6-F3DCA9074981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E5BEB-8BA4-034D-B2C6-952940C79623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B81B9-BAB0-F54A-851F-43E2DE884919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1B160A-1C9E-5F4C-8C23-88302A9647EC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D568E-DBCF-4F4A-A5DA-94CF07D3481B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40075-E2F6-BD49-9FAF-3E797F7C1518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FC06-89C9-0248-A49C-8C50E5BBD355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93BC7-DD76-2843-80E6-31DE7EC45219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8B50C8-6F8A-2E43-B17E-B2D9C972893F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8D8A4E-48ED-DF44-89AE-4BC029A69BB6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00E28-E51D-1A49-AEDB-4174313AED8B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1431A5-D03B-E94E-8D8F-8CCA8652B225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019C6-FA45-2441-A299-A62E06C5B636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9BC9F1-F552-834A-AAC6-674B76DCD8C8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B04CAB-832A-4841-86D1-FD62BF6C8092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10913-23FF-BD42-AA69-39DB38A48447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31F1B2-7FB0-9047-AAD6-BF14D053F35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AA1AE-10D9-E247-B7B6-D3A7643F1A7F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CE88932-1E55-A242-A016-FB6EF6F91F39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12864F3-025E-7543-A24E-EFE0BB6B4546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975AC-9A59-B24F-A4C3-13EE3B9FAD41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D9463E-E275-D14C-8E2E-3A6FFAD1B13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48954-4E22-8C48-A1C5-8D07E22F2CA1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2F1067-4590-B047-A05F-1FFAFECA6C1C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968DC3-8AEA-3444-A726-AC58C3E3AFAB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D7E52B-6033-8F49-90EB-935DF77B47EE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D69CEA-BF60-6A43-A484-5C33B3783DEA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5219D8-8F07-894F-BD81-BE91D9CFCA15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3723B-55A9-5F48-9825-4700A46B9CA1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F1FE67-8FBB-0F45-823F-60DDD494681D}"/>
              </a:ext>
            </a:extLst>
          </p:cNvPr>
          <p:cNvSpPr txBox="1"/>
          <p:nvPr/>
        </p:nvSpPr>
        <p:spPr>
          <a:xfrm>
            <a:off x="762129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EED51C-E5BC-AB41-9AF8-9B313C36D2FC}"/>
              </a:ext>
            </a:extLst>
          </p:cNvPr>
          <p:cNvSpPr txBox="1"/>
          <p:nvPr/>
        </p:nvSpPr>
        <p:spPr>
          <a:xfrm>
            <a:off x="762129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DF88CF-8254-A54F-B4DA-7415701D80A1}"/>
              </a:ext>
            </a:extLst>
          </p:cNvPr>
          <p:cNvSpPr txBox="1"/>
          <p:nvPr/>
        </p:nvSpPr>
        <p:spPr>
          <a:xfrm>
            <a:off x="7621294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B47638-E241-3247-BE72-80372E4224D0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>
            <a:off x="7821909" y="3594233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115A2F-2672-5B4C-AFD4-A8B6B1B29502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75477D-C0F8-4E4D-A4DB-39532615CB13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418D71-DC6F-D043-B933-354FEEAD0B0A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8D61C-F150-744C-B8AC-F9C9396EE68E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83B9F0-A956-6F48-B142-5CFE53BE3F59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ABFB21-7AFD-DB49-88B4-B78B485E4FAC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F097CC-7D8C-A04D-A28A-7215F883C409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C6B7B5-1801-4146-ACB1-CBB2459C34FE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8DA4D6-6984-3441-8DF8-D7FCBEEA5D62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FBE2B9-C4CF-E94A-941B-D47BDB25E5D2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B3918C-53BE-E749-92F1-8B2D09F2390F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EF64E8D-AC63-5949-A945-F61BCC0D0253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74D854-A09F-6445-9CC1-3A44251D4E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2CD8D5-B6C3-B047-8F55-D04A54E39E5E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17B990-6527-B543-8A20-2623614EF55B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325B1D-CF15-CE4F-BA0B-A2578D8A96CF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0E09EF8-687F-7249-978E-8A7C9EED0EBD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CC66F4-5E30-E74B-A9F1-2898C640196E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E908DD-9D75-914C-BF4F-7C95ED14BB4C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935E43-8679-5A40-B34E-00FCC6DAA722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9C8F1B-0DAD-264B-93D2-0614584C425C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C9BAB68-31E9-ED47-909D-BCDAEAEBAEA7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CBD785-D064-4D4F-8945-735D9A90A4F4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6A9C9-F1B9-A04A-82E2-E89BC97B8099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FEA4D2-391E-E743-A579-223769C789B9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7BF221-4C2A-1647-92AB-9BE30F73FFF0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5CA5938-27F8-3240-8A5C-7C2F924C9E18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F69BA-714E-B249-AAF1-66D0B2AB0E64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64318E-9522-7048-814D-7FFBF184B87C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38E331-9011-F449-9D42-AFCDC4DEC76D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57B0C6-EF24-B843-AB5B-0EFC01C25FC0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7D18FF-1A6B-3B4B-8BCA-DF684C3B7DF1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E40F6E-283C-F14D-A639-1199DC354A94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663E0F-FAFC-F548-B18D-117D533E30A5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FE1D32-5393-5549-A4AC-A7D25CE14F6B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160C34-E0DE-3348-84F5-4BE83D1E3586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E29D4D-26A8-8C44-BF17-01FFF5D49676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7FC1E5-8CAA-4A47-A5D5-0F7120050D72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B7F57EB-913A-E246-AFD3-B04770CAB3CE}"/>
              </a:ext>
            </a:extLst>
          </p:cNvPr>
          <p:cNvSpPr txBox="1"/>
          <p:nvPr/>
        </p:nvSpPr>
        <p:spPr>
          <a:xfrm>
            <a:off x="6842689" y="935376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delete(78)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9AFB52-B275-4D48-B409-61EB7C247E1C}"/>
              </a:ext>
            </a:extLst>
          </p:cNvPr>
          <p:cNvSpPr/>
          <p:nvPr/>
        </p:nvSpPr>
        <p:spPr>
          <a:xfrm>
            <a:off x="9247642" y="1919152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500B6A0-5884-6541-8F71-60B063F80D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1307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195DD20-7A83-C046-A623-7B1BB2F6E4F1}"/>
              </a:ext>
            </a:extLst>
          </p:cNvPr>
          <p:cNvCxnSpPr>
            <a:stCxn id="88" idx="3"/>
            <a:endCxn id="28" idx="0"/>
          </p:cNvCxnSpPr>
          <p:nvPr/>
        </p:nvCxnSpPr>
        <p:spPr>
          <a:xfrm>
            <a:off x="8694478" y="1166209"/>
            <a:ext cx="1046435" cy="6594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A4AF5B1-6AC7-8043-8434-0E7970E58BE9}"/>
              </a:ext>
            </a:extLst>
          </p:cNvPr>
          <p:cNvSpPr txBox="1"/>
          <p:nvPr/>
        </p:nvSpPr>
        <p:spPr>
          <a:xfrm>
            <a:off x="8537765" y="144320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4CD806-B277-3E4D-B5F3-0913EE704FE2}"/>
              </a:ext>
            </a:extLst>
          </p:cNvPr>
          <p:cNvSpPr txBox="1"/>
          <p:nvPr/>
        </p:nvSpPr>
        <p:spPr>
          <a:xfrm>
            <a:off x="9518314" y="277829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CE031-4843-7945-8490-45D011F5BE70}"/>
              </a:ext>
            </a:extLst>
          </p:cNvPr>
          <p:cNvSpPr txBox="1"/>
          <p:nvPr/>
        </p:nvSpPr>
        <p:spPr>
          <a:xfrm>
            <a:off x="10679815" y="323329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316B49-854B-B347-A05F-6E16912CB83E}"/>
              </a:ext>
            </a:extLst>
          </p:cNvPr>
          <p:cNvSpPr txBox="1"/>
          <p:nvPr/>
        </p:nvSpPr>
        <p:spPr>
          <a:xfrm>
            <a:off x="10982323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5BCBAC-38B8-6A44-9B22-D15C8DFB1F68}"/>
              </a:ext>
            </a:extLst>
          </p:cNvPr>
          <p:cNvSpPr txBox="1"/>
          <p:nvPr/>
        </p:nvSpPr>
        <p:spPr>
          <a:xfrm>
            <a:off x="10462610" y="52075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75</a:t>
            </a:r>
          </a:p>
        </p:txBody>
      </p:sp>
      <p:pic>
        <p:nvPicPr>
          <p:cNvPr id="104" name="Graphic 103" descr="Close with solid fill">
            <a:extLst>
              <a:ext uri="{FF2B5EF4-FFF2-40B4-BE49-F238E27FC236}">
                <a16:creationId xmlns:a16="http://schemas.microsoft.com/office/drawing/2014/main" id="{6486FA58-56B7-9248-8D04-4F976FFE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6367" y="2951150"/>
            <a:ext cx="914400" cy="914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1C8BD11-3517-9941-B7FE-856965EC0E04}"/>
              </a:ext>
            </a:extLst>
          </p:cNvPr>
          <p:cNvSpPr txBox="1"/>
          <p:nvPr/>
        </p:nvSpPr>
        <p:spPr>
          <a:xfrm>
            <a:off x="10707784" y="324119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012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6" grpId="0"/>
      <p:bldP spid="78" grpId="0"/>
      <p:bldP spid="88" grpId="0"/>
      <p:bldP spid="89" grpId="0" animBg="1"/>
      <p:bldP spid="95" grpId="0"/>
      <p:bldP spid="96" grpId="0"/>
      <p:bldP spid="100" grpId="0"/>
      <p:bldP spid="100" grpId="1"/>
      <p:bldP spid="101" grpId="0"/>
      <p:bldP spid="101" grpId="1"/>
      <p:bldP spid="103" grpId="0"/>
      <p:bldP spid="103" grpId="1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EFC6-A1CE-654D-973D-F1A9F33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Rebalancing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Using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152B-0068-CA42-9DEC-B1F8B780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444" cy="4351338"/>
          </a:xfrm>
        </p:spPr>
        <p:txBody>
          <a:bodyPr anchor="ctr"/>
          <a:lstStyle/>
          <a:p>
            <a:r>
              <a:rPr lang="en-NO" dirty="0"/>
              <a:t>How to preserve invariants</a:t>
            </a:r>
          </a:p>
          <a:p>
            <a:pPr lvl="1"/>
            <a:r>
              <a:rPr lang="en-NO" dirty="0"/>
              <a:t>Leaf must have at least k/2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4ECE-6517-E543-9770-E68FF3B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9363-7340-BC48-A918-D3ED6C34243E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94E8F-74A1-884D-96D9-B12C16B9D9F5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592A5-9A7C-DF41-A800-1ECF6990C585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DC115-EC0F-2C4B-A3C3-27AE2C5B1BDC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91F7C-3AAF-A249-B563-8D4BF3AED43E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946BA-3A1B-7D4E-BAAE-732918943EA3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FAE88-758C-494D-8FF0-D008CF5945CA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6DE3D-EAED-274E-9376-1B43C80D85C3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C8F9E-5800-5842-ADF0-63B49B316967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2C002-19FE-0E42-AC47-0C951BADDEF6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1F062-8CB1-344F-9BCE-C80A1FAB3ECF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040EE-571A-CF4F-9341-1FE1225E2AC4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B6ED6-0EE9-FD42-9FDA-BD4995A7C5D8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47080-0AAD-0D4C-844A-2648B4A6E044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8603B-D27B-E74B-B34C-D51EE80F664E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65F1-28BB-BB49-B0A2-3C1EC1147C08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73DA2-074B-8D44-811A-C4CC3E1719F5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7AE5-6B6F-9C4C-804A-D20CBA1E0E15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68B1F-B1FA-464B-A1FF-00B8827360C1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73641-4858-A54E-B2C1-6C3F8A3DA322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C0E2F-5E7D-3E4C-956F-56330E4CA09E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A2B09-16F4-9A41-8184-F1DF55F3B2AA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A9D6EC-9015-A74F-9CB6-8664EE6A92BA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1AA9-B606-5B48-8C5D-A0FE6A17148E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D12A4-D037-7848-ACB5-75C9A575C03E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A9AD9D-2FBE-3246-82C7-FCD6A61920A4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9DCB0-3572-284D-B14E-4F2CB75CC2DF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4DE4E-6FF2-7840-8996-108C4C7AC50A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2D205-4FA3-2249-A5A3-3086AC96297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A78073-8A2E-1143-A85D-E18520AA39FE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CDA60B-634D-8340-93A4-94D2CB043328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53DC8B6-0166-F64F-8403-E74F59D2AA75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BCB301-C422-AB43-8147-2CC294FE1F18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A379C0-62CF-B349-8FB9-C5895CE1912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A33E9-3661-FF41-BBD0-3A995580C264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5AFF9-DE63-D74A-972D-19542EDF33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EB094D-E9BA-3E45-B157-49D19D7BA5F1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68D61-4DC5-524E-B057-0DCC3EADEB69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670934-CB17-194C-B8F8-90B805AD4D51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8E4E3D-F4A0-594E-9206-18B5F4BDB650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7F5C2-AB1A-DD4B-8884-35A6394FFD46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DE7917-22EC-F54A-BC00-7BB4BD69D37B}"/>
              </a:ext>
            </a:extLst>
          </p:cNvPr>
          <p:cNvSpPr txBox="1"/>
          <p:nvPr/>
        </p:nvSpPr>
        <p:spPr>
          <a:xfrm>
            <a:off x="760630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AD912A-DAE6-F243-AB06-C1CA79B0AFA3}"/>
              </a:ext>
            </a:extLst>
          </p:cNvPr>
          <p:cNvSpPr txBox="1"/>
          <p:nvPr/>
        </p:nvSpPr>
        <p:spPr>
          <a:xfrm>
            <a:off x="760630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F14985-5267-7544-A567-91B0AF42F624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flipH="1">
            <a:off x="7809244" y="3594233"/>
            <a:ext cx="1266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5D96F6-D61F-794A-9700-D4FBEC41A89F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61509-982E-C443-9935-C40279C9BE71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E1D4A8-7D3F-4941-A2A4-FBE3ED81D031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4D79D-E956-094D-B0B4-1B12DFDDAC9D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C3D68A-221A-0E49-971C-3F47B6771B38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C334B0-CCD1-AD4E-971A-DE7225262B46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B5C161-5C6C-A643-90E9-A7F7A76ABF0E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09712-C070-B645-95CD-3D26F9BC0700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25AAE8-E137-5D4D-9A74-00FC097B5D2F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0B64DF-A6FC-1448-BE8A-4A419CAE0F7D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39A523-35DC-034D-A7F9-C231D3434F0C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5B10D-2BC5-354D-9194-EC0C33FF2C2F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CDE05-B2BB-4548-AB99-4B0BB92F64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5D26F-909F-AB4D-8951-1EC2C3FF8EAD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3486F8-F9BC-164E-8643-B1613013D698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90CCE2-7E1E-904B-B745-349A03365B73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B0B6-5D31-EC4F-9820-BFEE799CEE0A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DA8B52-C380-D949-836F-61F6B61A3F0A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EE7220-5390-BC46-9258-63F310C973DD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CF418C-97CD-9944-AB09-4C14BA9B4F15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98B109-67AE-564A-B511-4AD9D2A8C47F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F7C883A-01A1-9841-BD15-65BDE96D43C0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8009A3-C789-EA4F-8B0B-58C7AD0F137A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C0A86E-C769-0345-A49E-B12D22A69F7E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B452DC-E04A-414A-9EB6-D82F32166B0F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42601-E48E-754A-8779-2B46785D2011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2C0AE8A-F755-594C-8EC9-2F88373FB797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40E482-0EE3-B446-B4D9-D34FE7E02BF0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C3383D-43E0-8E48-BA46-845752D7B343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F45D61-8FE6-5C42-84AB-9C6972A9A186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DEDA51-B865-774D-BC39-1A1DEF2335A8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EEC26F-3A3B-DF4D-9F18-5F5FCA153B16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A8FBBB0-C60D-704F-8040-CF08AE8C0D49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445F7-D1BF-3845-B25E-C44A8B415706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6E6562-7C75-FA47-BFBF-5C4A447DA431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48B6F2-BDED-6F49-8383-A89F391ED938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CD1C08-7877-2646-9A56-850EB7C14D35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21AC0B-A065-A54F-AD10-2316ECBACD66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4F16290-65C1-A143-936D-96C2BFE4818D}"/>
              </a:ext>
            </a:extLst>
          </p:cNvPr>
          <p:cNvSpPr txBox="1"/>
          <p:nvPr/>
        </p:nvSpPr>
        <p:spPr>
          <a:xfrm>
            <a:off x="7833339" y="322158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E61E28-5D21-E740-8BEB-0A82EB16E90C}"/>
              </a:ext>
            </a:extLst>
          </p:cNvPr>
          <p:cNvSpPr txBox="1"/>
          <p:nvPr/>
        </p:nvSpPr>
        <p:spPr>
          <a:xfrm>
            <a:off x="7577210" y="489794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646A89-43C0-314E-860A-536D3941B71F}"/>
              </a:ext>
            </a:extLst>
          </p:cNvPr>
          <p:cNvSpPr txBox="1"/>
          <p:nvPr/>
        </p:nvSpPr>
        <p:spPr>
          <a:xfrm>
            <a:off x="8148082" y="425027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8896E8-B6BC-5A47-BDAB-C0A13DD613B5}"/>
              </a:ext>
            </a:extLst>
          </p:cNvPr>
          <p:cNvSpPr txBox="1"/>
          <p:nvPr/>
        </p:nvSpPr>
        <p:spPr>
          <a:xfrm>
            <a:off x="7855932" y="326440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8366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1" grpId="0"/>
      <p:bldP spid="100" grpId="0"/>
      <p:bldP spid="100" grpId="1"/>
      <p:bldP spid="101" grpId="0"/>
      <p:bldP spid="102" grpId="0"/>
      <p:bldP spid="102" grpId="1"/>
      <p:bldP spid="1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EFC6-A1CE-654D-973D-F1A9F33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Rebalancing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Using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152B-0068-CA42-9DEC-B1F8B780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444" cy="4351338"/>
          </a:xfrm>
        </p:spPr>
        <p:txBody>
          <a:bodyPr anchor="ctr"/>
          <a:lstStyle/>
          <a:p>
            <a:r>
              <a:rPr lang="en-NO" dirty="0"/>
              <a:t>How to preserve invariants</a:t>
            </a:r>
          </a:p>
          <a:p>
            <a:pPr lvl="1"/>
            <a:r>
              <a:rPr lang="en-NO" dirty="0"/>
              <a:t>Nodes must have at least k/2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4ECE-6517-E543-9770-E68FF3B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9363-7340-BC48-A918-D3ED6C34243E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94E8F-74A1-884D-96D9-B12C16B9D9F5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592A5-9A7C-DF41-A800-1ECF6990C585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DC115-EC0F-2C4B-A3C3-27AE2C5B1BDC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91F7C-3AAF-A249-B563-8D4BF3AED43E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946BA-3A1B-7D4E-BAAE-732918943EA3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FAE88-758C-494D-8FF0-D008CF5945CA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6DE3D-EAED-274E-9376-1B43C80D85C3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C8F9E-5800-5842-ADF0-63B49B316967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2C002-19FE-0E42-AC47-0C951BADDEF6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1F062-8CB1-344F-9BCE-C80A1FAB3ECF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040EE-571A-CF4F-9341-1FE1225E2AC4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B6ED6-0EE9-FD42-9FDA-BD4995A7C5D8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47080-0AAD-0D4C-844A-2648B4A6E044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8603B-D27B-E74B-B34C-D51EE80F664E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65F1-28BB-BB49-B0A2-3C1EC1147C08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73DA2-074B-8D44-811A-C4CC3E1719F5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7AE5-6B6F-9C4C-804A-D20CBA1E0E15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68B1F-B1FA-464B-A1FF-00B8827360C1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73641-4858-A54E-B2C1-6C3F8A3DA322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C0E2F-5E7D-3E4C-956F-56330E4CA09E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A2B09-16F4-9A41-8184-F1DF55F3B2AA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A9D6EC-9015-A74F-9CB6-8664EE6A92BA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1AA9-B606-5B48-8C5D-A0FE6A17148E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D12A4-D037-7848-ACB5-75C9A575C03E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A9AD9D-2FBE-3246-82C7-FCD6A61920A4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9DCB0-3572-284D-B14E-4F2CB75CC2DF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4DE4E-6FF2-7840-8996-108C4C7AC50A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2D205-4FA3-2249-A5A3-3086AC96297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A78073-8A2E-1143-A85D-E18520AA39FE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CDA60B-634D-8340-93A4-94D2CB043328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53DC8B6-0166-F64F-8403-E74F59D2AA75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BCB301-C422-AB43-8147-2CC294FE1F18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A379C0-62CF-B349-8FB9-C5895CE1912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A33E9-3661-FF41-BBD0-3A995580C264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5AFF9-DE63-D74A-972D-19542EDF33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EB094D-E9BA-3E45-B157-49D19D7BA5F1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670934-CB17-194C-B8F8-90B805AD4D51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7F5C2-AB1A-DD4B-8884-35A6394FFD46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DE7917-22EC-F54A-BC00-7BB4BD69D37B}"/>
              </a:ext>
            </a:extLst>
          </p:cNvPr>
          <p:cNvSpPr txBox="1"/>
          <p:nvPr/>
        </p:nvSpPr>
        <p:spPr>
          <a:xfrm>
            <a:off x="760630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F14985-5267-7544-A567-91B0AF42F624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flipH="1">
            <a:off x="7809244" y="3594233"/>
            <a:ext cx="1266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5D96F6-D61F-794A-9700-D4FBEC41A89F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61509-982E-C443-9935-C40279C9BE71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E1D4A8-7D3F-4941-A2A4-FBE3ED81D031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C3D68A-221A-0E49-971C-3F47B6771B38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6B5C161-5C6C-A643-90E9-A7F7A76ABF0E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09712-C070-B645-95CD-3D26F9BC0700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25AAE8-E137-5D4D-9A74-00FC097B5D2F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0B64DF-A6FC-1448-BE8A-4A419CAE0F7D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39A523-35DC-034D-A7F9-C231D3434F0C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5B10D-2BC5-354D-9194-EC0C33FF2C2F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CDE05-B2BB-4548-AB99-4B0BB92F64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5D26F-909F-AB4D-8951-1EC2C3FF8EAD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3486F8-F9BC-164E-8643-B1613013D698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90CCE2-7E1E-904B-B745-349A03365B73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B0B6-5D31-EC4F-9820-BFEE799CEE0A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DA8B52-C380-D949-836F-61F6B61A3F0A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EE7220-5390-BC46-9258-63F310C973DD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CF418C-97CD-9944-AB09-4C14BA9B4F15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98B109-67AE-564A-B511-4AD9D2A8C47F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F7C883A-01A1-9841-BD15-65BDE96D43C0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8009A3-C789-EA4F-8B0B-58C7AD0F137A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C0A86E-C769-0345-A49E-B12D22A69F7E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B452DC-E04A-414A-9EB6-D82F32166B0F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42601-E48E-754A-8779-2B46785D2011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2C0AE8A-F755-594C-8EC9-2F88373FB797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40E482-0EE3-B446-B4D9-D34FE7E02BF0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C3383D-43E0-8E48-BA46-845752D7B343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F45D61-8FE6-5C42-84AB-9C6972A9A186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DEDA51-B865-774D-BC39-1A1DEF2335A8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EEC26F-3A3B-DF4D-9F18-5F5FCA153B16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A8FBBB0-C60D-704F-8040-CF08AE8C0D49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445F7-D1BF-3845-B25E-C44A8B415706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6E6562-7C75-FA47-BFBF-5C4A447DA431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48B6F2-BDED-6F49-8383-A89F391ED938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CD1C08-7877-2646-9A56-850EB7C14D35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21AC0B-A065-A54F-AD10-2316ECBACD66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23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EFC6-A1CE-654D-973D-F1A9F33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Rebalancing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Using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152B-0068-CA42-9DEC-B1F8B780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444" cy="4351338"/>
          </a:xfrm>
        </p:spPr>
        <p:txBody>
          <a:bodyPr anchor="ctr"/>
          <a:lstStyle/>
          <a:p>
            <a:r>
              <a:rPr lang="en-NO" dirty="0"/>
              <a:t>How to preserve invariants</a:t>
            </a:r>
          </a:p>
          <a:p>
            <a:pPr lvl="1"/>
            <a:r>
              <a:rPr lang="en-NO" dirty="0"/>
              <a:t>Leaf must have at least k/2 entries</a:t>
            </a:r>
          </a:p>
          <a:p>
            <a:pPr lvl="1"/>
            <a:endParaRPr lang="en-NO" dirty="0"/>
          </a:p>
          <a:p>
            <a:r>
              <a:rPr lang="en-NO" dirty="0"/>
              <a:t>Merging entries can cascade to the root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4ECE-6517-E543-9770-E68FF3B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9363-7340-BC48-A918-D3ED6C34243E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94E8F-74A1-884D-96D9-B12C16B9D9F5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592A5-9A7C-DF41-A800-1ECF6990C585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DC115-EC0F-2C4B-A3C3-27AE2C5B1BDC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91F7C-3AAF-A249-B563-8D4BF3AED43E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946BA-3A1B-7D4E-BAAE-732918943EA3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FAE88-758C-494D-8FF0-D008CF5945CA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C8F9E-5800-5842-ADF0-63B49B316967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2C002-19FE-0E42-AC47-0C951BADDEF6}"/>
              </a:ext>
            </a:extLst>
          </p:cNvPr>
          <p:cNvSpPr txBox="1"/>
          <p:nvPr/>
        </p:nvSpPr>
        <p:spPr>
          <a:xfrm>
            <a:off x="786130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040EE-571A-CF4F-9341-1FE1225E2AC4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B6ED6-0EE9-FD42-9FDA-BD4995A7C5D8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47080-0AAD-0D4C-844A-2648B4A6E044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8603B-D27B-E74B-B34C-D51EE80F664E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65F1-28BB-BB49-B0A2-3C1EC1147C08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73DA2-074B-8D44-811A-C4CC3E1719F5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7AE5-6B6F-9C4C-804A-D20CBA1E0E15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68B1F-B1FA-464B-A1FF-00B8827360C1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73641-4858-A54E-B2C1-6C3F8A3DA322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C0E2F-5E7D-3E4C-956F-56330E4CA09E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A2B09-16F4-9A41-8184-F1DF55F3B2AA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A9D6EC-9015-A74F-9CB6-8664EE6A92BA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1AA9-B606-5B48-8C5D-A0FE6A17148E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D12A4-D037-7848-ACB5-75C9A575C03E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A9AD9D-2FBE-3246-82C7-FCD6A61920A4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9DCB0-3572-284D-B14E-4F2CB75CC2DF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4DE4E-6FF2-7840-8996-108C4C7AC50A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2D205-4FA3-2249-A5A3-3086AC96297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A78073-8A2E-1143-A85D-E18520AA39FE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CDA60B-634D-8340-93A4-94D2CB043328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53DC8B6-0166-F64F-8403-E74F59D2AA75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BCB301-C422-AB43-8147-2CC294FE1F18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A379C0-62CF-B349-8FB9-C5895CE1912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A33E9-3661-FF41-BBD0-3A995580C264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5AFF9-DE63-D74A-972D-19542EDF33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EB094D-E9BA-3E45-B157-49D19D7BA5F1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670934-CB17-194C-B8F8-90B805AD4D51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7F5C2-AB1A-DD4B-8884-35A6394FFD46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DE7917-22EC-F54A-BC00-7BB4BD69D37B}"/>
              </a:ext>
            </a:extLst>
          </p:cNvPr>
          <p:cNvSpPr txBox="1"/>
          <p:nvPr/>
        </p:nvSpPr>
        <p:spPr>
          <a:xfrm>
            <a:off x="760630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F14985-5267-7544-A567-91B0AF42F624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flipH="1">
            <a:off x="7809244" y="3594233"/>
            <a:ext cx="1266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861509-982E-C443-9935-C40279C9BE71}"/>
              </a:ext>
            </a:extLst>
          </p:cNvPr>
          <p:cNvSpPr txBox="1"/>
          <p:nvPr/>
        </p:nvSpPr>
        <p:spPr>
          <a:xfrm>
            <a:off x="7591260" y="489588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E1D4A8-7D3F-4941-A2A4-FBE3ED81D031}"/>
              </a:ext>
            </a:extLst>
          </p:cNvPr>
          <p:cNvSpPr txBox="1"/>
          <p:nvPr/>
        </p:nvSpPr>
        <p:spPr>
          <a:xfrm>
            <a:off x="7578177" y="52405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C3D68A-221A-0E49-971C-3F47B6771B3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273508" y="3577187"/>
            <a:ext cx="43066" cy="671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6B5C161-5C6C-A643-90E9-A7F7A76ABF0E}"/>
              </a:ext>
            </a:extLst>
          </p:cNvPr>
          <p:cNvSpPr/>
          <p:nvPr/>
        </p:nvSpPr>
        <p:spPr>
          <a:xfrm>
            <a:off x="8119613" y="425996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09712-C070-B645-95CD-3D26F9BC0700}"/>
              </a:ext>
            </a:extLst>
          </p:cNvPr>
          <p:cNvSpPr txBox="1"/>
          <p:nvPr/>
        </p:nvSpPr>
        <p:spPr>
          <a:xfrm>
            <a:off x="8128664" y="432507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25AAE8-E137-5D4D-9A74-00FC097B5D2F}"/>
              </a:ext>
            </a:extLst>
          </p:cNvPr>
          <p:cNvSpPr txBox="1"/>
          <p:nvPr/>
        </p:nvSpPr>
        <p:spPr>
          <a:xfrm>
            <a:off x="8128664" y="45985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0B64DF-A6FC-1448-BE8A-4A419CAE0F7D}"/>
              </a:ext>
            </a:extLst>
          </p:cNvPr>
          <p:cNvSpPr txBox="1"/>
          <p:nvPr/>
        </p:nvSpPr>
        <p:spPr>
          <a:xfrm>
            <a:off x="8128664" y="4937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5B10D-2BC5-354D-9194-EC0C33FF2C2F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CDE05-B2BB-4548-AB99-4B0BB92F64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5D26F-909F-AB4D-8951-1EC2C3FF8EAD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3486F8-F9BC-164E-8643-B1613013D698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90CCE2-7E1E-904B-B745-349A03365B73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B0B6-5D31-EC4F-9820-BFEE799CEE0A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DA8B52-C380-D949-836F-61F6B61A3F0A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EE7220-5390-BC46-9258-63F310C973DD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CF418C-97CD-9944-AB09-4C14BA9B4F15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98B109-67AE-564A-B511-4AD9D2A8C47F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F7C883A-01A1-9841-BD15-65BDE96D43C0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8009A3-C789-EA4F-8B0B-58C7AD0F137A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C0A86E-C769-0345-A49E-B12D22A69F7E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B452DC-E04A-414A-9EB6-D82F32166B0F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42601-E48E-754A-8779-2B46785D2011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2C0AE8A-F755-594C-8EC9-2F88373FB797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40E482-0EE3-B446-B4D9-D34FE7E02BF0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C3383D-43E0-8E48-BA46-845752D7B343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F45D61-8FE6-5C42-84AB-9C6972A9A186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DEDA51-B865-774D-BC39-1A1DEF2335A8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EEC26F-3A3B-DF4D-9F18-5F5FCA153B16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A8FBBB0-C60D-704F-8040-CF08AE8C0D49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445F7-D1BF-3845-B25E-C44A8B415706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6E6562-7C75-FA47-BFBF-5C4A447DA431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48B6F2-BDED-6F49-8383-A89F391ED938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CD1C08-7877-2646-9A56-850EB7C14D35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21AC0B-A065-A54F-AD10-2316ECBACD66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C0759D-9492-2D44-9695-526D33C5B81A}"/>
              </a:ext>
            </a:extLst>
          </p:cNvPr>
          <p:cNvSpPr txBox="1"/>
          <p:nvPr/>
        </p:nvSpPr>
        <p:spPr>
          <a:xfrm>
            <a:off x="760630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13512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C733-EA86-414C-96A4-C5DF0AE6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B-tree Variants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A9505-710E-9840-9710-DAD56B92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99B92-2CB7-8E4B-97F1-2C3AA50A93F6}"/>
              </a:ext>
            </a:extLst>
          </p:cNvPr>
          <p:cNvSpPr txBox="1"/>
          <p:nvPr/>
        </p:nvSpPr>
        <p:spPr>
          <a:xfrm>
            <a:off x="1168400" y="3429000"/>
            <a:ext cx="2387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B</a:t>
            </a:r>
            <a:r>
              <a:rPr lang="en-NO" sz="4400" baseline="30000" dirty="0">
                <a:latin typeface="Montserrat" pitchFamily="2" charset="77"/>
              </a:rPr>
              <a:t>+</a:t>
            </a:r>
            <a:r>
              <a:rPr lang="en-NO" sz="4400" dirty="0">
                <a:latin typeface="Montserrat" pitchFamily="2" charset="77"/>
              </a:rPr>
              <a:t>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BAC2F-5EF7-C94C-ACED-C018BA47FC6B}"/>
              </a:ext>
            </a:extLst>
          </p:cNvPr>
          <p:cNvSpPr txBox="1"/>
          <p:nvPr/>
        </p:nvSpPr>
        <p:spPr>
          <a:xfrm>
            <a:off x="4937670" y="3426947"/>
            <a:ext cx="2316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B</a:t>
            </a:r>
            <a:r>
              <a:rPr lang="en-NO" sz="4400" baseline="30000" dirty="0">
                <a:latin typeface="Montserrat" pitchFamily="2" charset="77"/>
              </a:rPr>
              <a:t>*</a:t>
            </a:r>
            <a:r>
              <a:rPr lang="en-NO" sz="4400" dirty="0">
                <a:latin typeface="Montserrat" pitchFamily="2" charset="77"/>
              </a:rPr>
              <a:t>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E1072-ABA5-994A-9AC8-7723B43B528B}"/>
              </a:ext>
            </a:extLst>
          </p:cNvPr>
          <p:cNvSpPr txBox="1"/>
          <p:nvPr/>
        </p:nvSpPr>
        <p:spPr>
          <a:xfrm>
            <a:off x="8441975" y="3426948"/>
            <a:ext cx="2533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B</a:t>
            </a:r>
            <a:r>
              <a:rPr lang="en-NO" sz="4400" baseline="30000" dirty="0">
                <a:latin typeface="Montserrat" pitchFamily="2" charset="77"/>
              </a:rPr>
              <a:t>+*</a:t>
            </a:r>
            <a:r>
              <a:rPr lang="en-NO" sz="4400" dirty="0">
                <a:latin typeface="Montserrat" pitchFamily="2" charset="77"/>
              </a:rPr>
              <a:t> trees</a:t>
            </a:r>
          </a:p>
        </p:txBody>
      </p:sp>
    </p:spTree>
    <p:extLst>
      <p:ext uri="{BB962C8B-B14F-4D97-AF65-F5344CB8AC3E}">
        <p14:creationId xmlns:p14="http://schemas.microsoft.com/office/powerpoint/2010/main" val="35909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External storage</a:t>
            </a:r>
          </a:p>
          <a:p>
            <a:pPr lvl="1"/>
            <a:r>
              <a:rPr lang="en-NO" dirty="0"/>
              <a:t>Cheap</a:t>
            </a:r>
          </a:p>
          <a:p>
            <a:pPr lvl="1"/>
            <a:r>
              <a:rPr lang="en-NO" dirty="0"/>
              <a:t>Huge</a:t>
            </a:r>
          </a:p>
          <a:p>
            <a:pPr lvl="1"/>
            <a:r>
              <a:rPr lang="en-NO" dirty="0"/>
              <a:t>But so slow!</a:t>
            </a:r>
          </a:p>
          <a:p>
            <a:pPr lvl="1"/>
            <a:endParaRPr lang="en-NO" dirty="0"/>
          </a:p>
          <a:p>
            <a:r>
              <a:rPr lang="en-NO" dirty="0"/>
              <a:t>I/O efficiency</a:t>
            </a:r>
          </a:p>
          <a:p>
            <a:pPr lvl="1"/>
            <a:r>
              <a:rPr lang="en-NO" dirty="0"/>
              <a:t>DAM = RAM + Harddrive</a:t>
            </a:r>
          </a:p>
          <a:p>
            <a:pPr lvl="1"/>
            <a:r>
              <a:rPr lang="en-NO" dirty="0"/>
              <a:t>block transfer</a:t>
            </a:r>
          </a:p>
          <a:p>
            <a:pPr lvl="1"/>
            <a:r>
              <a:rPr lang="en-NO" dirty="0"/>
              <a:t>Cost model: Count transfer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36149-AE7D-C34A-9526-FA83D9114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B Trees</a:t>
            </a:r>
          </a:p>
          <a:p>
            <a:pPr lvl="1"/>
            <a:r>
              <a:rPr lang="en-NO" dirty="0"/>
              <a:t>Tailored for external storage</a:t>
            </a:r>
          </a:p>
          <a:p>
            <a:pPr lvl="1"/>
            <a:r>
              <a:rPr lang="en-NO" dirty="0"/>
              <a:t>Node ~ blocks on disks</a:t>
            </a:r>
          </a:p>
          <a:p>
            <a:pPr lvl="1"/>
            <a:r>
              <a:rPr lang="en-NO" dirty="0"/>
              <a:t>Shallow </a:t>
            </a:r>
          </a:p>
          <a:p>
            <a:pPr lvl="2"/>
            <a:r>
              <a:rPr lang="en-NO" dirty="0"/>
              <a:t>Less block transfer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NO" sz="5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NO" dirty="0"/>
              <a:t>External Storages</a:t>
            </a:r>
          </a:p>
          <a:p>
            <a:r>
              <a:rPr lang="en-NO" dirty="0"/>
              <a:t>DAM and I/O Efficiency</a:t>
            </a:r>
          </a:p>
          <a:p>
            <a:r>
              <a:rPr lang="en-NO" dirty="0"/>
              <a:t>B-Trees</a:t>
            </a:r>
          </a:p>
          <a:p>
            <a:pPr lvl="1"/>
            <a:r>
              <a:rPr lang="en-NO" sz="2400" dirty="0"/>
              <a:t>Sizing</a:t>
            </a:r>
          </a:p>
          <a:p>
            <a:pPr lvl="1"/>
            <a:r>
              <a:rPr lang="en-NO" sz="2400" dirty="0"/>
              <a:t>Search</a:t>
            </a:r>
          </a:p>
          <a:p>
            <a:pPr lvl="1"/>
            <a:r>
              <a:rPr lang="en-NO" sz="2400" dirty="0"/>
              <a:t>Insertion</a:t>
            </a:r>
          </a:p>
          <a:p>
            <a:pPr lvl="1"/>
            <a:r>
              <a:rPr lang="en-NO" sz="2400" dirty="0"/>
              <a:t>Deletion</a:t>
            </a:r>
          </a:p>
          <a:p>
            <a:r>
              <a:rPr lang="en-NO" dirty="0"/>
              <a:t>Recap</a:t>
            </a:r>
          </a:p>
        </p:txBody>
      </p:sp>
      <p:pic>
        <p:nvPicPr>
          <p:cNvPr id="9" name="Picture 8" descr="A close-up of a car steering wheel&#10;&#10;Description automatically generated with low confidence">
            <a:extLst>
              <a:ext uri="{FF2B5EF4-FFF2-40B4-BE49-F238E27FC236}">
                <a16:creationId xmlns:a16="http://schemas.microsoft.com/office/drawing/2014/main" id="{36EE90EA-FF69-EC4C-A9F8-821ABCA28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28" r="1" b="1"/>
          <a:stretch/>
        </p:blipFill>
        <p:spPr>
          <a:xfrm rot="5400000">
            <a:off x="-1111204" y="1111204"/>
            <a:ext cx="6858000" cy="4635591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AE67CF-1745-2945-BC67-7BD79F205591}" type="slidenum">
              <a:rPr lang="en-NO" smtClean="0"/>
              <a:pPr>
                <a:spcAft>
                  <a:spcPts val="600"/>
                </a:spcAft>
              </a:pPr>
              <a:t>3</a:t>
            </a:fld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00E86-4CCE-E948-BBBA-3532A9A52A58}"/>
              </a:ext>
            </a:extLst>
          </p:cNvPr>
          <p:cNvSpPr txBox="1"/>
          <p:nvPr/>
        </p:nvSpPr>
        <p:spPr>
          <a:xfrm>
            <a:off x="9525886" y="6657945"/>
            <a:ext cx="266611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NO" sz="700">
                <a:solidFill>
                  <a:srgbClr val="FFFFFF"/>
                </a:solidFill>
                <a:hlinkClick r:id="rId3" tooltip="https://www.sciencestockphotos.com/free/physics/slides/harddisk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NO" sz="700">
                <a:solidFill>
                  <a:srgbClr val="FFFFFF"/>
                </a:solidFill>
              </a:rPr>
              <a:t> by Unknown Author is licensed under </a:t>
            </a:r>
            <a:r>
              <a:rPr lang="en-NO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NO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CDD51C-C66F-5B47-B248-7429D45E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External Storages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1420D1-3A0F-EE45-93E8-4151C4530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Vintage hard drives and tapes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9D65C-BF7E-1A43-B5AF-03782433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0451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3E6946C-327C-D141-B5FE-5AE171C27651}"/>
              </a:ext>
            </a:extLst>
          </p:cNvPr>
          <p:cNvSpPr/>
          <p:nvPr/>
        </p:nvSpPr>
        <p:spPr>
          <a:xfrm>
            <a:off x="1562757" y="3807371"/>
            <a:ext cx="4099035" cy="2096814"/>
          </a:xfrm>
          <a:prstGeom prst="ellipse">
            <a:avLst/>
          </a:prstGeom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0C1DB9B8-86C0-C34A-B512-417B354B1C03}"/>
              </a:ext>
            </a:extLst>
          </p:cNvPr>
          <p:cNvSpPr/>
          <p:nvPr/>
        </p:nvSpPr>
        <p:spPr>
          <a:xfrm rot="16200000">
            <a:off x="2036384" y="3775184"/>
            <a:ext cx="144518" cy="2074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979265-667A-C74F-BF95-351DD5D5487D}"/>
              </a:ext>
            </a:extLst>
          </p:cNvPr>
          <p:cNvSpPr/>
          <p:nvPr/>
        </p:nvSpPr>
        <p:spPr>
          <a:xfrm>
            <a:off x="1562758" y="3113689"/>
            <a:ext cx="4099035" cy="2096814"/>
          </a:xfrm>
          <a:prstGeom prst="ellipse">
            <a:avLst/>
          </a:prstGeom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0C2D6-0D73-FF4A-B5E9-43D6D9D9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Hard disk drives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B86A508-ADF5-9D4B-9539-C69B75AFA33B}"/>
              </a:ext>
            </a:extLst>
          </p:cNvPr>
          <p:cNvSpPr/>
          <p:nvPr/>
        </p:nvSpPr>
        <p:spPr>
          <a:xfrm rot="16200000">
            <a:off x="2036383" y="3052598"/>
            <a:ext cx="144518" cy="20744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8168-AC72-5C41-9519-6697DA73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32007C-4358-564C-A0CD-C37048CE2DD2}"/>
              </a:ext>
            </a:extLst>
          </p:cNvPr>
          <p:cNvSpPr/>
          <p:nvPr/>
        </p:nvSpPr>
        <p:spPr>
          <a:xfrm>
            <a:off x="1552248" y="2380593"/>
            <a:ext cx="4099035" cy="2096814"/>
          </a:xfrm>
          <a:prstGeom prst="ellipse">
            <a:avLst/>
          </a:prstGeom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1DEDC97-CE86-6243-8893-2E1177296DAF}"/>
              </a:ext>
            </a:extLst>
          </p:cNvPr>
          <p:cNvSpPr/>
          <p:nvPr/>
        </p:nvSpPr>
        <p:spPr>
          <a:xfrm>
            <a:off x="3436228" y="2420007"/>
            <a:ext cx="331076" cy="10089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C6EAB31-C6DD-5149-9FBE-68B5781BA0C2}"/>
              </a:ext>
            </a:extLst>
          </p:cNvPr>
          <p:cNvSpPr/>
          <p:nvPr/>
        </p:nvSpPr>
        <p:spPr>
          <a:xfrm rot="16200000">
            <a:off x="2036383" y="2259067"/>
            <a:ext cx="144518" cy="2074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18B21719-8F92-F84A-B334-A77711B599D5}"/>
              </a:ext>
            </a:extLst>
          </p:cNvPr>
          <p:cNvSpPr/>
          <p:nvPr/>
        </p:nvSpPr>
        <p:spPr>
          <a:xfrm rot="10800000" flipV="1">
            <a:off x="838200" y="2995447"/>
            <a:ext cx="479535" cy="2215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78D2A-20B0-FC42-BCA4-F4252CE7289D}"/>
              </a:ext>
            </a:extLst>
          </p:cNvPr>
          <p:cNvSpPr txBox="1"/>
          <p:nvPr/>
        </p:nvSpPr>
        <p:spPr>
          <a:xfrm>
            <a:off x="3086239" y="146479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spindle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BFC72-B59E-AD46-893F-8FB4E3AC7394}"/>
              </a:ext>
            </a:extLst>
          </p:cNvPr>
          <p:cNvSpPr txBox="1"/>
          <p:nvPr/>
        </p:nvSpPr>
        <p:spPr>
          <a:xfrm>
            <a:off x="212014" y="57258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arm 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0E127-B2EA-7D42-AF37-F3AC1E2CF364}"/>
              </a:ext>
            </a:extLst>
          </p:cNvPr>
          <p:cNvSpPr txBox="1"/>
          <p:nvPr/>
        </p:nvSpPr>
        <p:spPr>
          <a:xfrm>
            <a:off x="572959" y="192605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actuator arm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5E929-92D4-0944-A101-87AB8377BCDB}"/>
              </a:ext>
            </a:extLst>
          </p:cNvPr>
          <p:cNvSpPr txBox="1"/>
          <p:nvPr/>
        </p:nvSpPr>
        <p:spPr>
          <a:xfrm>
            <a:off x="4945952" y="218920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platters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2C60EF7-87F1-8549-A560-1CCDE585D8F0}"/>
              </a:ext>
            </a:extLst>
          </p:cNvPr>
          <p:cNvCxnSpPr>
            <a:cxnSpLocks/>
            <a:stCxn id="18" idx="3"/>
            <a:endCxn id="8" idx="6"/>
          </p:cNvCxnSpPr>
          <p:nvPr/>
        </p:nvCxnSpPr>
        <p:spPr>
          <a:xfrm flipH="1">
            <a:off x="5651283" y="2373868"/>
            <a:ext cx="386635" cy="1055132"/>
          </a:xfrm>
          <a:prstGeom prst="bentConnector3">
            <a:avLst>
              <a:gd name="adj1" fmla="val -5912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0330403-0084-874E-93A7-1C81106BFCC8}"/>
              </a:ext>
            </a:extLst>
          </p:cNvPr>
          <p:cNvCxnSpPr>
            <a:cxnSpLocks/>
            <a:stCxn id="18" idx="3"/>
            <a:endCxn id="9" idx="6"/>
          </p:cNvCxnSpPr>
          <p:nvPr/>
        </p:nvCxnSpPr>
        <p:spPr>
          <a:xfrm flipH="1">
            <a:off x="5661793" y="2373868"/>
            <a:ext cx="376125" cy="1788228"/>
          </a:xfrm>
          <a:prstGeom prst="bentConnector3">
            <a:avLst>
              <a:gd name="adj1" fmla="val -60778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9E3780D-C287-B141-9728-76F667E35E31}"/>
              </a:ext>
            </a:extLst>
          </p:cNvPr>
          <p:cNvCxnSpPr>
            <a:cxnSpLocks/>
            <a:stCxn id="18" idx="3"/>
            <a:endCxn id="10" idx="6"/>
          </p:cNvCxnSpPr>
          <p:nvPr/>
        </p:nvCxnSpPr>
        <p:spPr>
          <a:xfrm flipH="1">
            <a:off x="5661792" y="2373868"/>
            <a:ext cx="376126" cy="2481910"/>
          </a:xfrm>
          <a:prstGeom prst="bentConnector3">
            <a:avLst>
              <a:gd name="adj1" fmla="val -60778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9EC5F664-F4B1-7F47-98B4-3C71DD47C3F5}"/>
              </a:ext>
            </a:extLst>
          </p:cNvPr>
          <p:cNvSpPr/>
          <p:nvPr/>
        </p:nvSpPr>
        <p:spPr>
          <a:xfrm flipV="1">
            <a:off x="3120917" y="2258597"/>
            <a:ext cx="961696" cy="807888"/>
          </a:xfrm>
          <a:prstGeom prst="circular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0FD40A4-A688-9E43-B2DA-5BB2DB8F5016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>
            <a:off x="3601765" y="1834122"/>
            <a:ext cx="1" cy="5858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823D185-3AF0-C340-84FC-428B6A7301C0}"/>
              </a:ext>
            </a:extLst>
          </p:cNvPr>
          <p:cNvCxnSpPr>
            <a:cxnSpLocks/>
            <a:stCxn id="17" idx="2"/>
            <a:endCxn id="13" idx="5"/>
          </p:cNvCxnSpPr>
          <p:nvPr/>
        </p:nvCxnSpPr>
        <p:spPr>
          <a:xfrm rot="16200000" flipH="1">
            <a:off x="1308344" y="2441813"/>
            <a:ext cx="928660" cy="635807"/>
          </a:xfrm>
          <a:prstGeom prst="bentConnector5">
            <a:avLst>
              <a:gd name="adj1" fmla="val 24616"/>
              <a:gd name="adj2" fmla="val 100257"/>
              <a:gd name="adj3" fmla="val 7538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31">
            <a:extLst>
              <a:ext uri="{FF2B5EF4-FFF2-40B4-BE49-F238E27FC236}">
                <a16:creationId xmlns:a16="http://schemas.microsoft.com/office/drawing/2014/main" id="{166942D9-E45C-D84E-AAD8-A9E3D17A4790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flipV="1">
            <a:off x="1137909" y="5210503"/>
            <a:ext cx="0" cy="5153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5BFD757-B2F3-BB48-B73F-2112CD31CE95}"/>
              </a:ext>
            </a:extLst>
          </p:cNvPr>
          <p:cNvSpPr>
            <a:spLocks noChangeAspect="1"/>
          </p:cNvSpPr>
          <p:nvPr/>
        </p:nvSpPr>
        <p:spPr>
          <a:xfrm>
            <a:off x="7033800" y="1661506"/>
            <a:ext cx="4320000" cy="43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2D7653-7472-684B-8867-0C8A029899C5}"/>
              </a:ext>
            </a:extLst>
          </p:cNvPr>
          <p:cNvSpPr>
            <a:spLocks noChangeAspect="1"/>
          </p:cNvSpPr>
          <p:nvPr/>
        </p:nvSpPr>
        <p:spPr>
          <a:xfrm>
            <a:off x="7213800" y="1841506"/>
            <a:ext cx="3960000" cy="39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98A47E-A2A7-714A-AE08-851CD346869B}"/>
              </a:ext>
            </a:extLst>
          </p:cNvPr>
          <p:cNvSpPr>
            <a:spLocks noChangeAspect="1"/>
          </p:cNvSpPr>
          <p:nvPr/>
        </p:nvSpPr>
        <p:spPr>
          <a:xfrm>
            <a:off x="7393800" y="2021506"/>
            <a:ext cx="3600000" cy="36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757B9A-410E-964D-BF12-4A83132D7988}"/>
              </a:ext>
            </a:extLst>
          </p:cNvPr>
          <p:cNvSpPr>
            <a:spLocks noChangeAspect="1"/>
          </p:cNvSpPr>
          <p:nvPr/>
        </p:nvSpPr>
        <p:spPr>
          <a:xfrm>
            <a:off x="7573800" y="2201506"/>
            <a:ext cx="3240000" cy="324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E9F55E-87B7-D340-8D20-FE93EECA91CC}"/>
              </a:ext>
            </a:extLst>
          </p:cNvPr>
          <p:cNvSpPr>
            <a:spLocks noChangeAspect="1"/>
          </p:cNvSpPr>
          <p:nvPr/>
        </p:nvSpPr>
        <p:spPr>
          <a:xfrm>
            <a:off x="7753800" y="2381506"/>
            <a:ext cx="2880000" cy="28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76A996E-79EF-384F-960C-9DC19A455AFA}"/>
              </a:ext>
            </a:extLst>
          </p:cNvPr>
          <p:cNvSpPr>
            <a:spLocks noChangeAspect="1"/>
          </p:cNvSpPr>
          <p:nvPr/>
        </p:nvSpPr>
        <p:spPr>
          <a:xfrm>
            <a:off x="7933800" y="2561506"/>
            <a:ext cx="2520000" cy="2520000"/>
          </a:xfrm>
          <a:prstGeom prst="ellipse">
            <a:avLst/>
          </a:prstGeom>
          <a:solidFill>
            <a:srgbClr val="EDF2E8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ADD4F3-30A0-7147-9178-72D23D3EB18E}"/>
              </a:ext>
            </a:extLst>
          </p:cNvPr>
          <p:cNvSpPr>
            <a:spLocks noChangeAspect="1"/>
          </p:cNvSpPr>
          <p:nvPr/>
        </p:nvSpPr>
        <p:spPr>
          <a:xfrm>
            <a:off x="8113800" y="2741506"/>
            <a:ext cx="2160000" cy="21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44DF9F6-E228-D846-857F-C8B71BBE3C5B}"/>
              </a:ext>
            </a:extLst>
          </p:cNvPr>
          <p:cNvSpPr>
            <a:spLocks noChangeAspect="1"/>
          </p:cNvSpPr>
          <p:nvPr/>
        </p:nvSpPr>
        <p:spPr>
          <a:xfrm>
            <a:off x="8293800" y="2921506"/>
            <a:ext cx="1800000" cy="18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BD845F-58C9-A84C-BFA8-F2F760F77538}"/>
              </a:ext>
            </a:extLst>
          </p:cNvPr>
          <p:cNvCxnSpPr>
            <a:cxnSpLocks/>
            <a:stCxn id="59" idx="0"/>
            <a:endCxn id="51" idx="0"/>
          </p:cNvCxnSpPr>
          <p:nvPr/>
        </p:nvCxnSpPr>
        <p:spPr>
          <a:xfrm flipV="1">
            <a:off x="9193800" y="1661506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945ED9-FA0A-2D4C-8D27-1A8BFF7019FA}"/>
              </a:ext>
            </a:extLst>
          </p:cNvPr>
          <p:cNvCxnSpPr>
            <a:cxnSpLocks/>
            <a:stCxn id="59" idx="2"/>
            <a:endCxn id="51" idx="2"/>
          </p:cNvCxnSpPr>
          <p:nvPr/>
        </p:nvCxnSpPr>
        <p:spPr>
          <a:xfrm flipH="1">
            <a:off x="7033800" y="3821506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9E378C-64A1-8547-AFAF-31F7DDBA3785}"/>
              </a:ext>
            </a:extLst>
          </p:cNvPr>
          <p:cNvCxnSpPr>
            <a:cxnSpLocks/>
            <a:stCxn id="59" idx="6"/>
            <a:endCxn id="51" idx="6"/>
          </p:cNvCxnSpPr>
          <p:nvPr/>
        </p:nvCxnSpPr>
        <p:spPr>
          <a:xfrm>
            <a:off x="9913800" y="3821506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A2BCD0-A2A0-4847-BAF8-F137CB34B24D}"/>
              </a:ext>
            </a:extLst>
          </p:cNvPr>
          <p:cNvCxnSpPr>
            <a:cxnSpLocks/>
            <a:stCxn id="59" idx="4"/>
            <a:endCxn id="51" idx="4"/>
          </p:cNvCxnSpPr>
          <p:nvPr/>
        </p:nvCxnSpPr>
        <p:spPr>
          <a:xfrm>
            <a:off x="9193800" y="4541506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CD4541-4631-D448-8175-81D734C6D6E4}"/>
              </a:ext>
            </a:extLst>
          </p:cNvPr>
          <p:cNvCxnSpPr>
            <a:cxnSpLocks/>
            <a:stCxn id="59" idx="5"/>
            <a:endCxn id="51" idx="5"/>
          </p:cNvCxnSpPr>
          <p:nvPr/>
        </p:nvCxnSpPr>
        <p:spPr>
          <a:xfrm>
            <a:off x="9702917" y="4330623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D5EEC2-20AE-2D42-80BB-D26AC03D7FF7}"/>
              </a:ext>
            </a:extLst>
          </p:cNvPr>
          <p:cNvCxnSpPr>
            <a:cxnSpLocks/>
            <a:stCxn id="59" idx="7"/>
            <a:endCxn id="51" idx="7"/>
          </p:cNvCxnSpPr>
          <p:nvPr/>
        </p:nvCxnSpPr>
        <p:spPr>
          <a:xfrm flipV="1">
            <a:off x="9702917" y="2294155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CA4CBA-2A20-F946-B1CB-9145B1A89B9B}"/>
              </a:ext>
            </a:extLst>
          </p:cNvPr>
          <p:cNvCxnSpPr>
            <a:cxnSpLocks/>
            <a:stCxn id="59" idx="1"/>
            <a:endCxn id="51" idx="1"/>
          </p:cNvCxnSpPr>
          <p:nvPr/>
        </p:nvCxnSpPr>
        <p:spPr>
          <a:xfrm flipH="1" flipV="1">
            <a:off x="7666449" y="2294155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1A5862A-DF7D-CF46-83A1-2CB62FFAA637}"/>
              </a:ext>
            </a:extLst>
          </p:cNvPr>
          <p:cNvCxnSpPr>
            <a:cxnSpLocks/>
            <a:stCxn id="59" idx="3"/>
            <a:endCxn id="51" idx="3"/>
          </p:cNvCxnSpPr>
          <p:nvPr/>
        </p:nvCxnSpPr>
        <p:spPr>
          <a:xfrm flipH="1">
            <a:off x="7666449" y="4330623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ie 94">
            <a:extLst>
              <a:ext uri="{FF2B5EF4-FFF2-40B4-BE49-F238E27FC236}">
                <a16:creationId xmlns:a16="http://schemas.microsoft.com/office/drawing/2014/main" id="{CEBF598B-3C05-AE43-8408-E05BEF811868}"/>
              </a:ext>
            </a:extLst>
          </p:cNvPr>
          <p:cNvSpPr/>
          <p:nvPr/>
        </p:nvSpPr>
        <p:spPr>
          <a:xfrm>
            <a:off x="7052602" y="1678394"/>
            <a:ext cx="4277851" cy="4320000"/>
          </a:xfrm>
          <a:prstGeom prst="pie">
            <a:avLst>
              <a:gd name="adj1" fmla="val 13549407"/>
              <a:gd name="adj2" fmla="val 16200000"/>
            </a:avLst>
          </a:prstGeom>
          <a:solidFill>
            <a:srgbClr val="EDF2E8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4638FCC-0D43-5348-9DD5-4E749E3F9EE4}"/>
              </a:ext>
            </a:extLst>
          </p:cNvPr>
          <p:cNvSpPr>
            <a:spLocks noChangeAspect="1"/>
          </p:cNvSpPr>
          <p:nvPr/>
        </p:nvSpPr>
        <p:spPr>
          <a:xfrm>
            <a:off x="8473800" y="3101506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0A64CD9-2C81-4A41-BEE4-3B16E42F75EC}"/>
              </a:ext>
            </a:extLst>
          </p:cNvPr>
          <p:cNvSpPr txBox="1"/>
          <p:nvPr/>
        </p:nvSpPr>
        <p:spPr>
          <a:xfrm>
            <a:off x="6857052" y="11943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disk sector</a:t>
            </a:r>
          </a:p>
        </p:txBody>
      </p:sp>
      <p:cxnSp>
        <p:nvCxnSpPr>
          <p:cNvPr id="98" name="Elbow Connector 31">
            <a:extLst>
              <a:ext uri="{FF2B5EF4-FFF2-40B4-BE49-F238E27FC236}">
                <a16:creationId xmlns:a16="http://schemas.microsoft.com/office/drawing/2014/main" id="{91AB3107-DBF5-E04E-9EF5-D712A2B4DDB2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569747" y="1563650"/>
            <a:ext cx="290300" cy="47261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B99E9-92EB-5B48-8FE7-C01A1B55D460}"/>
              </a:ext>
            </a:extLst>
          </p:cNvPr>
          <p:cNvSpPr txBox="1"/>
          <p:nvPr/>
        </p:nvSpPr>
        <p:spPr>
          <a:xfrm>
            <a:off x="11195639" y="49277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track</a:t>
            </a:r>
          </a:p>
        </p:txBody>
      </p:sp>
      <p:cxnSp>
        <p:nvCxnSpPr>
          <p:cNvPr id="102" name="Elbow Connector 31">
            <a:extLst>
              <a:ext uri="{FF2B5EF4-FFF2-40B4-BE49-F238E27FC236}">
                <a16:creationId xmlns:a16="http://schemas.microsoft.com/office/drawing/2014/main" id="{40846595-B8D0-3B4B-BFFF-53F9360EFE6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9870870" y="4747723"/>
            <a:ext cx="1324769" cy="36466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31">
            <a:extLst>
              <a:ext uri="{FF2B5EF4-FFF2-40B4-BE49-F238E27FC236}">
                <a16:creationId xmlns:a16="http://schemas.microsoft.com/office/drawing/2014/main" id="{1FFCC6C5-75CC-8749-95C2-7D9817628FDC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8879192" y="1211506"/>
            <a:ext cx="588718" cy="151311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86C141F-A363-C74E-9B2F-0A41456783CE}"/>
              </a:ext>
            </a:extLst>
          </p:cNvPr>
          <p:cNvSpPr txBox="1"/>
          <p:nvPr/>
        </p:nvSpPr>
        <p:spPr>
          <a:xfrm>
            <a:off x="8684683" y="84217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track sector</a:t>
            </a: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F0A449FB-4A39-5248-B4AA-1B26D216270A}"/>
              </a:ext>
            </a:extLst>
          </p:cNvPr>
          <p:cNvSpPr/>
          <p:nvPr/>
        </p:nvSpPr>
        <p:spPr>
          <a:xfrm rot="18743861">
            <a:off x="6984426" y="4812551"/>
            <a:ext cx="2084045" cy="461675"/>
          </a:xfrm>
          <a:custGeom>
            <a:avLst/>
            <a:gdLst>
              <a:gd name="connsiteX0" fmla="*/ 2084045 w 2084045"/>
              <a:gd name="connsiteY0" fmla="*/ 157447 h 461675"/>
              <a:gd name="connsiteX1" fmla="*/ 2084045 w 2084045"/>
              <a:gd name="connsiteY1" fmla="*/ 304231 h 461675"/>
              <a:gd name="connsiteX2" fmla="*/ 446857 w 2084045"/>
              <a:gd name="connsiteY2" fmla="*/ 304231 h 461675"/>
              <a:gd name="connsiteX3" fmla="*/ 443534 w 2084045"/>
              <a:gd name="connsiteY3" fmla="*/ 320690 h 461675"/>
              <a:gd name="connsiteX4" fmla="*/ 230837 w 2084045"/>
              <a:gd name="connsiteY4" fmla="*/ 461675 h 461675"/>
              <a:gd name="connsiteX5" fmla="*/ 0 w 2084045"/>
              <a:gd name="connsiteY5" fmla="*/ 230838 h 461675"/>
              <a:gd name="connsiteX6" fmla="*/ 230837 w 2084045"/>
              <a:gd name="connsiteY6" fmla="*/ 0 h 461675"/>
              <a:gd name="connsiteX7" fmla="*/ 443534 w 2084045"/>
              <a:gd name="connsiteY7" fmla="*/ 140985 h 461675"/>
              <a:gd name="connsiteX8" fmla="*/ 446858 w 2084045"/>
              <a:gd name="connsiteY8" fmla="*/ 157447 h 46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4045" h="461675">
                <a:moveTo>
                  <a:pt x="2084045" y="157447"/>
                </a:moveTo>
                <a:lnTo>
                  <a:pt x="2084045" y="304231"/>
                </a:lnTo>
                <a:lnTo>
                  <a:pt x="446857" y="304231"/>
                </a:lnTo>
                <a:lnTo>
                  <a:pt x="443534" y="320690"/>
                </a:lnTo>
                <a:cubicBezTo>
                  <a:pt x="408492" y="403541"/>
                  <a:pt x="326454" y="461675"/>
                  <a:pt x="230837" y="461675"/>
                </a:cubicBezTo>
                <a:cubicBezTo>
                  <a:pt x="103349" y="461675"/>
                  <a:pt x="0" y="358326"/>
                  <a:pt x="0" y="230838"/>
                </a:cubicBezTo>
                <a:cubicBezTo>
                  <a:pt x="0" y="103349"/>
                  <a:pt x="103349" y="0"/>
                  <a:pt x="230837" y="0"/>
                </a:cubicBezTo>
                <a:cubicBezTo>
                  <a:pt x="326454" y="0"/>
                  <a:pt x="408492" y="58134"/>
                  <a:pt x="443534" y="140985"/>
                </a:cubicBezTo>
                <a:lnTo>
                  <a:pt x="446858" y="15744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O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3B4FE7-A642-E54F-B355-304385EB4786}"/>
              </a:ext>
            </a:extLst>
          </p:cNvPr>
          <p:cNvSpPr txBox="1"/>
          <p:nvPr/>
        </p:nvSpPr>
        <p:spPr>
          <a:xfrm>
            <a:off x="7860047" y="61538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reading head</a:t>
            </a:r>
          </a:p>
        </p:txBody>
      </p:sp>
      <p:cxnSp>
        <p:nvCxnSpPr>
          <p:cNvPr id="120" name="Elbow Connector 31">
            <a:extLst>
              <a:ext uri="{FF2B5EF4-FFF2-40B4-BE49-F238E27FC236}">
                <a16:creationId xmlns:a16="http://schemas.microsoft.com/office/drawing/2014/main" id="{95FAE7D9-6B5D-B646-8DA0-D40654A139AD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8648600" y="4330623"/>
            <a:ext cx="100473" cy="18232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ircular Arrow 123">
            <a:extLst>
              <a:ext uri="{FF2B5EF4-FFF2-40B4-BE49-F238E27FC236}">
                <a16:creationId xmlns:a16="http://schemas.microsoft.com/office/drawing/2014/main" id="{FA9BFD0D-7B7D-C94C-87AC-B18E75D7B762}"/>
              </a:ext>
            </a:extLst>
          </p:cNvPr>
          <p:cNvSpPr/>
          <p:nvPr/>
        </p:nvSpPr>
        <p:spPr>
          <a:xfrm rot="13334925">
            <a:off x="6834251" y="5329719"/>
            <a:ext cx="1052095" cy="89047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0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DBC9-55B7-5C4D-A786-685C1B19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 Time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DBDAA2E6-8E4A-1944-A327-748DA926E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/>
              <a:t>access time = seek time + rotational delay + transfer 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3"/>
                </a:solidFill>
              </a:rPr>
              <a:t>Access time varies depending on where we access!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932E-CF1F-C943-98E8-D4F920EC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C396FC2-5827-EA47-89F2-3DF16C562207}"/>
              </a:ext>
            </a:extLst>
          </p:cNvPr>
          <p:cNvSpPr txBox="1">
            <a:spLocks/>
          </p:cNvSpPr>
          <p:nvPr/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NO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E67CF-1745-2945-BC67-7BD79F205591}" type="slidenum">
              <a:rPr lang="en-NO" smtClean="0"/>
              <a:pPr/>
              <a:t>6</a:t>
            </a:fld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895993-1D8F-1C4F-901E-D5646C621470}"/>
              </a:ext>
            </a:extLst>
          </p:cNvPr>
          <p:cNvSpPr>
            <a:spLocks noChangeAspect="1"/>
          </p:cNvSpPr>
          <p:nvPr/>
        </p:nvSpPr>
        <p:spPr>
          <a:xfrm>
            <a:off x="7033800" y="1661506"/>
            <a:ext cx="4320000" cy="43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670AB3-0E84-A549-BC6B-583CF60B7990}"/>
              </a:ext>
            </a:extLst>
          </p:cNvPr>
          <p:cNvSpPr>
            <a:spLocks noChangeAspect="1"/>
          </p:cNvSpPr>
          <p:nvPr/>
        </p:nvSpPr>
        <p:spPr>
          <a:xfrm>
            <a:off x="7213800" y="1841506"/>
            <a:ext cx="3960000" cy="39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4A784B-AD24-1449-8A9E-AB7B38BD0B25}"/>
              </a:ext>
            </a:extLst>
          </p:cNvPr>
          <p:cNvSpPr>
            <a:spLocks noChangeAspect="1"/>
          </p:cNvSpPr>
          <p:nvPr/>
        </p:nvSpPr>
        <p:spPr>
          <a:xfrm>
            <a:off x="7393800" y="2021506"/>
            <a:ext cx="3600000" cy="36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D4FCC4-8BB0-1246-8A92-4E6DFA4911C7}"/>
              </a:ext>
            </a:extLst>
          </p:cNvPr>
          <p:cNvSpPr>
            <a:spLocks noChangeAspect="1"/>
          </p:cNvSpPr>
          <p:nvPr/>
        </p:nvSpPr>
        <p:spPr>
          <a:xfrm>
            <a:off x="7573800" y="2201506"/>
            <a:ext cx="3240000" cy="324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95837B-0654-EA4B-A9E6-6FEECDC36006}"/>
              </a:ext>
            </a:extLst>
          </p:cNvPr>
          <p:cNvSpPr>
            <a:spLocks noChangeAspect="1"/>
          </p:cNvSpPr>
          <p:nvPr/>
        </p:nvSpPr>
        <p:spPr>
          <a:xfrm>
            <a:off x="7753800" y="2381506"/>
            <a:ext cx="2880000" cy="28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54675D-85ED-A74B-ACC2-DADCBFB371BD}"/>
              </a:ext>
            </a:extLst>
          </p:cNvPr>
          <p:cNvSpPr>
            <a:spLocks noChangeAspect="1"/>
          </p:cNvSpPr>
          <p:nvPr/>
        </p:nvSpPr>
        <p:spPr>
          <a:xfrm>
            <a:off x="7933800" y="2561506"/>
            <a:ext cx="2520000" cy="252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45654C-C80E-C642-A3BB-3950BD8258D4}"/>
              </a:ext>
            </a:extLst>
          </p:cNvPr>
          <p:cNvSpPr>
            <a:spLocks noChangeAspect="1"/>
          </p:cNvSpPr>
          <p:nvPr/>
        </p:nvSpPr>
        <p:spPr>
          <a:xfrm>
            <a:off x="8113800" y="2741506"/>
            <a:ext cx="2160000" cy="21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F1B5E1-3471-0D4E-8ABD-E052BC86C4EF}"/>
              </a:ext>
            </a:extLst>
          </p:cNvPr>
          <p:cNvSpPr>
            <a:spLocks noChangeAspect="1"/>
          </p:cNvSpPr>
          <p:nvPr/>
        </p:nvSpPr>
        <p:spPr>
          <a:xfrm>
            <a:off x="8293800" y="2921506"/>
            <a:ext cx="1800000" cy="18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DCA29-81AA-E347-AE3A-5D9D7B9871B4}"/>
              </a:ext>
            </a:extLst>
          </p:cNvPr>
          <p:cNvCxnSpPr>
            <a:cxnSpLocks/>
            <a:stCxn id="23" idx="0"/>
            <a:endCxn id="6" idx="0"/>
          </p:cNvCxnSpPr>
          <p:nvPr/>
        </p:nvCxnSpPr>
        <p:spPr>
          <a:xfrm flipV="1">
            <a:off x="9193800" y="1661506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149A47-7622-054C-A940-43B530D1C9D2}"/>
              </a:ext>
            </a:extLst>
          </p:cNvPr>
          <p:cNvCxnSpPr>
            <a:cxnSpLocks/>
            <a:stCxn id="23" idx="2"/>
            <a:endCxn id="6" idx="2"/>
          </p:cNvCxnSpPr>
          <p:nvPr/>
        </p:nvCxnSpPr>
        <p:spPr>
          <a:xfrm flipH="1">
            <a:off x="7033800" y="3821506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1D5D6-FC05-B24D-BCAC-62F6E1D52991}"/>
              </a:ext>
            </a:extLst>
          </p:cNvPr>
          <p:cNvCxnSpPr>
            <a:cxnSpLocks/>
            <a:stCxn id="23" idx="6"/>
            <a:endCxn id="6" idx="6"/>
          </p:cNvCxnSpPr>
          <p:nvPr/>
        </p:nvCxnSpPr>
        <p:spPr>
          <a:xfrm>
            <a:off x="9913800" y="3821506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3F8B69-2F9A-7849-9E8B-C78586C4736B}"/>
              </a:ext>
            </a:extLst>
          </p:cNvPr>
          <p:cNvCxnSpPr>
            <a:cxnSpLocks/>
            <a:stCxn id="23" idx="4"/>
            <a:endCxn id="6" idx="4"/>
          </p:cNvCxnSpPr>
          <p:nvPr/>
        </p:nvCxnSpPr>
        <p:spPr>
          <a:xfrm>
            <a:off x="9193800" y="4541506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C7201-0A6A-CE4C-A6C2-98B75CE35F66}"/>
              </a:ext>
            </a:extLst>
          </p:cNvPr>
          <p:cNvCxnSpPr>
            <a:cxnSpLocks/>
            <a:stCxn id="23" idx="5"/>
            <a:endCxn id="6" idx="5"/>
          </p:cNvCxnSpPr>
          <p:nvPr/>
        </p:nvCxnSpPr>
        <p:spPr>
          <a:xfrm>
            <a:off x="9702917" y="4330623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A2186-131B-914D-8F44-A2F6071F4659}"/>
              </a:ext>
            </a:extLst>
          </p:cNvPr>
          <p:cNvCxnSpPr>
            <a:cxnSpLocks/>
            <a:stCxn id="23" idx="7"/>
            <a:endCxn id="6" idx="7"/>
          </p:cNvCxnSpPr>
          <p:nvPr/>
        </p:nvCxnSpPr>
        <p:spPr>
          <a:xfrm flipV="1">
            <a:off x="9702917" y="2294155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0F3B88-FDAF-8D4E-910E-FD40604942C4}"/>
              </a:ext>
            </a:extLst>
          </p:cNvPr>
          <p:cNvCxnSpPr>
            <a:cxnSpLocks/>
            <a:stCxn id="23" idx="1"/>
            <a:endCxn id="6" idx="1"/>
          </p:cNvCxnSpPr>
          <p:nvPr/>
        </p:nvCxnSpPr>
        <p:spPr>
          <a:xfrm flipH="1" flipV="1">
            <a:off x="7666449" y="2294155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1F7C7-4A8E-5942-BDF6-1DEB2A08C176}"/>
              </a:ext>
            </a:extLst>
          </p:cNvPr>
          <p:cNvCxnSpPr>
            <a:cxnSpLocks/>
            <a:stCxn id="23" idx="3"/>
            <a:endCxn id="6" idx="3"/>
          </p:cNvCxnSpPr>
          <p:nvPr/>
        </p:nvCxnSpPr>
        <p:spPr>
          <a:xfrm flipH="1">
            <a:off x="7666449" y="4330623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ADA64D6-170C-2540-8ACF-7821B4D1AA3E}"/>
              </a:ext>
            </a:extLst>
          </p:cNvPr>
          <p:cNvSpPr>
            <a:spLocks noChangeAspect="1"/>
          </p:cNvSpPr>
          <p:nvPr/>
        </p:nvSpPr>
        <p:spPr>
          <a:xfrm>
            <a:off x="8473800" y="3101506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E1D91EF-C8E8-6746-9C0C-23B8B90D0251}"/>
              </a:ext>
            </a:extLst>
          </p:cNvPr>
          <p:cNvSpPr/>
          <p:nvPr/>
        </p:nvSpPr>
        <p:spPr>
          <a:xfrm rot="18743861">
            <a:off x="6984426" y="4812551"/>
            <a:ext cx="2084045" cy="461675"/>
          </a:xfrm>
          <a:custGeom>
            <a:avLst/>
            <a:gdLst>
              <a:gd name="connsiteX0" fmla="*/ 2084045 w 2084045"/>
              <a:gd name="connsiteY0" fmla="*/ 157447 h 461675"/>
              <a:gd name="connsiteX1" fmla="*/ 2084045 w 2084045"/>
              <a:gd name="connsiteY1" fmla="*/ 304231 h 461675"/>
              <a:gd name="connsiteX2" fmla="*/ 446857 w 2084045"/>
              <a:gd name="connsiteY2" fmla="*/ 304231 h 461675"/>
              <a:gd name="connsiteX3" fmla="*/ 443534 w 2084045"/>
              <a:gd name="connsiteY3" fmla="*/ 320690 h 461675"/>
              <a:gd name="connsiteX4" fmla="*/ 230837 w 2084045"/>
              <a:gd name="connsiteY4" fmla="*/ 461675 h 461675"/>
              <a:gd name="connsiteX5" fmla="*/ 0 w 2084045"/>
              <a:gd name="connsiteY5" fmla="*/ 230838 h 461675"/>
              <a:gd name="connsiteX6" fmla="*/ 230837 w 2084045"/>
              <a:gd name="connsiteY6" fmla="*/ 0 h 461675"/>
              <a:gd name="connsiteX7" fmla="*/ 443534 w 2084045"/>
              <a:gd name="connsiteY7" fmla="*/ 140985 h 461675"/>
              <a:gd name="connsiteX8" fmla="*/ 446858 w 2084045"/>
              <a:gd name="connsiteY8" fmla="*/ 157447 h 46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4045" h="461675">
                <a:moveTo>
                  <a:pt x="2084045" y="157447"/>
                </a:moveTo>
                <a:lnTo>
                  <a:pt x="2084045" y="304231"/>
                </a:lnTo>
                <a:lnTo>
                  <a:pt x="446857" y="304231"/>
                </a:lnTo>
                <a:lnTo>
                  <a:pt x="443534" y="320690"/>
                </a:lnTo>
                <a:cubicBezTo>
                  <a:pt x="408492" y="403541"/>
                  <a:pt x="326454" y="461675"/>
                  <a:pt x="230837" y="461675"/>
                </a:cubicBezTo>
                <a:cubicBezTo>
                  <a:pt x="103349" y="461675"/>
                  <a:pt x="0" y="358326"/>
                  <a:pt x="0" y="230838"/>
                </a:cubicBezTo>
                <a:cubicBezTo>
                  <a:pt x="0" y="103349"/>
                  <a:pt x="103349" y="0"/>
                  <a:pt x="230837" y="0"/>
                </a:cubicBezTo>
                <a:cubicBezTo>
                  <a:pt x="326454" y="0"/>
                  <a:pt x="408492" y="58134"/>
                  <a:pt x="443534" y="140985"/>
                </a:cubicBezTo>
                <a:lnTo>
                  <a:pt x="446858" y="157447"/>
                </a:lnTo>
                <a:close/>
              </a:path>
            </a:pathLst>
          </a:custGeom>
          <a:solidFill>
            <a:srgbClr val="000000">
              <a:alpha val="25882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O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B700E28-257E-8047-B079-7DF85A484AC2}"/>
              </a:ext>
            </a:extLst>
          </p:cNvPr>
          <p:cNvSpPr/>
          <p:nvPr/>
        </p:nvSpPr>
        <p:spPr>
          <a:xfrm rot="15871746">
            <a:off x="6359299" y="4608903"/>
            <a:ext cx="2084045" cy="461675"/>
          </a:xfrm>
          <a:custGeom>
            <a:avLst/>
            <a:gdLst>
              <a:gd name="connsiteX0" fmla="*/ 2084045 w 2084045"/>
              <a:gd name="connsiteY0" fmla="*/ 157447 h 461675"/>
              <a:gd name="connsiteX1" fmla="*/ 2084045 w 2084045"/>
              <a:gd name="connsiteY1" fmla="*/ 304231 h 461675"/>
              <a:gd name="connsiteX2" fmla="*/ 446857 w 2084045"/>
              <a:gd name="connsiteY2" fmla="*/ 304231 h 461675"/>
              <a:gd name="connsiteX3" fmla="*/ 443534 w 2084045"/>
              <a:gd name="connsiteY3" fmla="*/ 320690 h 461675"/>
              <a:gd name="connsiteX4" fmla="*/ 230837 w 2084045"/>
              <a:gd name="connsiteY4" fmla="*/ 461675 h 461675"/>
              <a:gd name="connsiteX5" fmla="*/ 0 w 2084045"/>
              <a:gd name="connsiteY5" fmla="*/ 230838 h 461675"/>
              <a:gd name="connsiteX6" fmla="*/ 230837 w 2084045"/>
              <a:gd name="connsiteY6" fmla="*/ 0 h 461675"/>
              <a:gd name="connsiteX7" fmla="*/ 443534 w 2084045"/>
              <a:gd name="connsiteY7" fmla="*/ 140985 h 461675"/>
              <a:gd name="connsiteX8" fmla="*/ 446858 w 2084045"/>
              <a:gd name="connsiteY8" fmla="*/ 157447 h 46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4045" h="461675">
                <a:moveTo>
                  <a:pt x="2084045" y="157447"/>
                </a:moveTo>
                <a:lnTo>
                  <a:pt x="2084045" y="304231"/>
                </a:lnTo>
                <a:lnTo>
                  <a:pt x="446857" y="304231"/>
                </a:lnTo>
                <a:lnTo>
                  <a:pt x="443534" y="320690"/>
                </a:lnTo>
                <a:cubicBezTo>
                  <a:pt x="408492" y="403541"/>
                  <a:pt x="326454" y="461675"/>
                  <a:pt x="230837" y="461675"/>
                </a:cubicBezTo>
                <a:cubicBezTo>
                  <a:pt x="103349" y="461675"/>
                  <a:pt x="0" y="358326"/>
                  <a:pt x="0" y="230838"/>
                </a:cubicBezTo>
                <a:cubicBezTo>
                  <a:pt x="0" y="103349"/>
                  <a:pt x="103349" y="0"/>
                  <a:pt x="230837" y="0"/>
                </a:cubicBezTo>
                <a:cubicBezTo>
                  <a:pt x="326454" y="0"/>
                  <a:pt x="408492" y="58134"/>
                  <a:pt x="443534" y="140985"/>
                </a:cubicBezTo>
                <a:lnTo>
                  <a:pt x="446858" y="15744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F0339E-CFC8-CF44-B310-D20BA057B664}"/>
              </a:ext>
            </a:extLst>
          </p:cNvPr>
          <p:cNvSpPr txBox="1"/>
          <p:nvPr/>
        </p:nvSpPr>
        <p:spPr>
          <a:xfrm>
            <a:off x="7948973" y="36882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i="1" dirty="0">
                <a:solidFill>
                  <a:schemeClr val="accent3"/>
                </a:solidFill>
                <a:latin typeface="Montserrat" pitchFamily="2" charset="77"/>
              </a:rPr>
              <a:t>seek time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138654-636D-4745-B22D-CF7BD5E7D356}"/>
              </a:ext>
            </a:extLst>
          </p:cNvPr>
          <p:cNvSpPr/>
          <p:nvPr/>
        </p:nvSpPr>
        <p:spPr>
          <a:xfrm>
            <a:off x="9055152" y="1857871"/>
            <a:ext cx="135685" cy="1636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22C964-BEE3-914D-B292-5AF5D8ABD93B}"/>
              </a:ext>
            </a:extLst>
          </p:cNvPr>
          <p:cNvSpPr/>
          <p:nvPr/>
        </p:nvSpPr>
        <p:spPr>
          <a:xfrm rot="16200000">
            <a:off x="7235958" y="3802379"/>
            <a:ext cx="135685" cy="1636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FF9BC0BC-600D-7246-9827-2AADBBE7C916}"/>
              </a:ext>
            </a:extLst>
          </p:cNvPr>
          <p:cNvCxnSpPr>
            <a:stCxn id="38" idx="1"/>
            <a:endCxn id="40" idx="3"/>
          </p:cNvCxnSpPr>
          <p:nvPr/>
        </p:nvCxnSpPr>
        <p:spPr>
          <a:xfrm rot="10800000" flipV="1">
            <a:off x="7303802" y="1939683"/>
            <a:ext cx="1751351" cy="18766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EC455E-6A2C-CB48-AC4F-62FC6DCE61B3}"/>
              </a:ext>
            </a:extLst>
          </p:cNvPr>
          <p:cNvSpPr/>
          <p:nvPr/>
        </p:nvSpPr>
        <p:spPr>
          <a:xfrm rot="18743558">
            <a:off x="8605254" y="4248806"/>
            <a:ext cx="135685" cy="16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4345754-C1C4-9847-8D5F-25687176C1FB}"/>
              </a:ext>
            </a:extLst>
          </p:cNvPr>
          <p:cNvCxnSpPr>
            <a:stCxn id="46" idx="0"/>
            <a:endCxn id="40" idx="2"/>
          </p:cNvCxnSpPr>
          <p:nvPr/>
        </p:nvCxnSpPr>
        <p:spPr>
          <a:xfrm flipH="1" flipV="1">
            <a:off x="7385613" y="3884191"/>
            <a:ext cx="1227062" cy="39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FD3BEEA-7D54-3F4A-9193-03176F00EC6F}"/>
              </a:ext>
            </a:extLst>
          </p:cNvPr>
          <p:cNvSpPr txBox="1"/>
          <p:nvPr/>
        </p:nvSpPr>
        <p:spPr>
          <a:xfrm>
            <a:off x="6128900" y="1857907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i="1" dirty="0">
                <a:solidFill>
                  <a:schemeClr val="accent3"/>
                </a:solidFill>
                <a:latin typeface="Montserrat" pitchFamily="2" charset="77"/>
              </a:rPr>
              <a:t>rotational</a:t>
            </a:r>
          </a:p>
          <a:p>
            <a:pPr algn="r"/>
            <a:r>
              <a:rPr lang="en-NO" b="1" i="1" dirty="0">
                <a:solidFill>
                  <a:schemeClr val="accent3"/>
                </a:solidFill>
                <a:latin typeface="Montserrat" pitchFamily="2" charset="77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14595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A8FC-DACE-2E41-A2E2-858FA02E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Main Memory vs. External Storage</a:t>
            </a:r>
          </a:p>
        </p:txBody>
      </p:sp>
      <p:pic>
        <p:nvPicPr>
          <p:cNvPr id="8" name="Content Placeholder 7" descr="A jet flying in the sky&#10;&#10;Description automatically generated with low confidence">
            <a:extLst>
              <a:ext uri="{FF2B5EF4-FFF2-40B4-BE49-F238E27FC236}">
                <a16:creationId xmlns:a16="http://schemas.microsoft.com/office/drawing/2014/main" id="{FDECFB76-8166-4042-A10B-710F6FC240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78558"/>
            <a:ext cx="8203675" cy="5079442"/>
          </a:xfrm>
        </p:spPr>
      </p:pic>
      <p:pic>
        <p:nvPicPr>
          <p:cNvPr id="11" name="Content Placeholder 10" descr="A slug on the ground&#10;&#10;Description automatically generated with low confidence">
            <a:extLst>
              <a:ext uri="{FF2B5EF4-FFF2-40B4-BE49-F238E27FC236}">
                <a16:creationId xmlns:a16="http://schemas.microsoft.com/office/drawing/2014/main" id="{1D885938-E60C-BD41-8C9A-907EBA052C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21950"/>
          <a:stretch/>
        </p:blipFill>
        <p:spPr>
          <a:xfrm>
            <a:off x="6291177" y="1795491"/>
            <a:ext cx="5900823" cy="50401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AA8F6-6477-734B-9DFC-875299E8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DBCDC-E317-C446-B5F2-243B6AB11005}"/>
              </a:ext>
            </a:extLst>
          </p:cNvPr>
          <p:cNvSpPr txBox="1"/>
          <p:nvPr/>
        </p:nvSpPr>
        <p:spPr>
          <a:xfrm>
            <a:off x="9897662" y="5774210"/>
            <a:ext cx="2154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Hard disks</a:t>
            </a:r>
          </a:p>
          <a:p>
            <a:r>
              <a:rPr lang="en-NO" dirty="0">
                <a:latin typeface="Montserrat" pitchFamily="2" charset="77"/>
              </a:rPr>
              <a:t>Access: 5 – 50 ms</a:t>
            </a:r>
          </a:p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Slug: 10 m /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45482-7444-134D-8232-9E90A7CB3EA3}"/>
              </a:ext>
            </a:extLst>
          </p:cNvPr>
          <p:cNvSpPr txBox="1"/>
          <p:nvPr/>
        </p:nvSpPr>
        <p:spPr>
          <a:xfrm>
            <a:off x="237863" y="1984731"/>
            <a:ext cx="235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RAM Memory</a:t>
            </a:r>
          </a:p>
          <a:p>
            <a:r>
              <a:rPr lang="en-NO" dirty="0">
                <a:latin typeface="Montserrat" pitchFamily="2" charset="77"/>
              </a:rPr>
              <a:t>Access: 5 – 50 ns</a:t>
            </a:r>
          </a:p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F-18: 1915.119 km / h</a:t>
            </a:r>
          </a:p>
        </p:txBody>
      </p:sp>
    </p:spTree>
    <p:extLst>
      <p:ext uri="{BB962C8B-B14F-4D97-AF65-F5344CB8AC3E}">
        <p14:creationId xmlns:p14="http://schemas.microsoft.com/office/powerpoint/2010/main" val="327969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A4C940-7865-6E4E-99B7-6BAD0842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RAM?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6AC17D-D985-A54B-BD8F-0B096B501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How can we express disk access with the RAM?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4DC61-662C-5D4E-A913-28ECD0EB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4502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C8928B4-DAB0-2344-98CB-5A10F4398BAC}"/>
              </a:ext>
            </a:extLst>
          </p:cNvPr>
          <p:cNvSpPr/>
          <p:nvPr/>
        </p:nvSpPr>
        <p:spPr>
          <a:xfrm>
            <a:off x="1407544" y="1663072"/>
            <a:ext cx="6236678" cy="483576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314270-C987-A343-909D-B666F5B88226}"/>
              </a:ext>
            </a:extLst>
          </p:cNvPr>
          <p:cNvSpPr/>
          <p:nvPr/>
        </p:nvSpPr>
        <p:spPr>
          <a:xfrm>
            <a:off x="4670304" y="1953219"/>
            <a:ext cx="2636724" cy="4255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F550D-DF4B-0A47-8BDE-C4BDDE4E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Disk Access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3F3FE-AED3-C947-82FC-1C1FC899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3472D-92D0-3048-894E-6043A4BBA2BC}"/>
              </a:ext>
            </a:extLst>
          </p:cNvPr>
          <p:cNvSpPr txBox="1"/>
          <p:nvPr/>
        </p:nvSpPr>
        <p:spPr>
          <a:xfrm>
            <a:off x="4764105" y="213601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5221F-9211-1F44-87FC-F44AF2D71E96}"/>
              </a:ext>
            </a:extLst>
          </p:cNvPr>
          <p:cNvSpPr/>
          <p:nvPr/>
        </p:nvSpPr>
        <p:spPr>
          <a:xfrm>
            <a:off x="8753815" y="1963397"/>
            <a:ext cx="2254469" cy="693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input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4DB7-BED0-344E-B518-40F864EB1610}"/>
              </a:ext>
            </a:extLst>
          </p:cNvPr>
          <p:cNvSpPr txBox="1"/>
          <p:nvPr/>
        </p:nvSpPr>
        <p:spPr>
          <a:xfrm>
            <a:off x="9159463" y="2125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>
              <a:latin typeface="Montserra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711CC-2B85-9743-9E50-0DAE1F6045E2}"/>
              </a:ext>
            </a:extLst>
          </p:cNvPr>
          <p:cNvSpPr/>
          <p:nvPr/>
        </p:nvSpPr>
        <p:spPr>
          <a:xfrm>
            <a:off x="8753815" y="2972725"/>
            <a:ext cx="2254469" cy="693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output device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5E4940-091A-4946-ACDA-8025291371C5}"/>
              </a:ext>
            </a:extLst>
          </p:cNvPr>
          <p:cNvGrpSpPr/>
          <p:nvPr/>
        </p:nvGrpSpPr>
        <p:grpSpPr>
          <a:xfrm>
            <a:off x="5779898" y="2145569"/>
            <a:ext cx="1169541" cy="369332"/>
            <a:chOff x="5266717" y="2822573"/>
            <a:chExt cx="1169541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5B77DF-CD83-7241-A470-27925F3E00B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413DF3-3A1A-8944-B5FE-1484BBAEEAF1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B77177-B545-C947-A579-E1F05208FA2C}"/>
              </a:ext>
            </a:extLst>
          </p:cNvPr>
          <p:cNvGrpSpPr/>
          <p:nvPr/>
        </p:nvGrpSpPr>
        <p:grpSpPr>
          <a:xfrm>
            <a:off x="5779897" y="2581432"/>
            <a:ext cx="1169542" cy="369332"/>
            <a:chOff x="5266716" y="2822573"/>
            <a:chExt cx="1169542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FF970-665F-0A44-BB0C-B36954D46812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CCA974-4802-D240-9F23-80C8B8C94DE4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C755FA-D275-9E41-BF6C-E25212EC5B10}"/>
              </a:ext>
            </a:extLst>
          </p:cNvPr>
          <p:cNvGrpSpPr/>
          <p:nvPr/>
        </p:nvGrpSpPr>
        <p:grpSpPr>
          <a:xfrm>
            <a:off x="5779897" y="3016774"/>
            <a:ext cx="1169542" cy="369332"/>
            <a:chOff x="5266716" y="2822573"/>
            <a:chExt cx="1169542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E0C58B-5153-E949-8167-BE0E6221821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9BC2E5-98C8-2C48-92A3-805E897ADC6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BC2039-A28F-3C4F-9BFC-9B65370985D0}"/>
              </a:ext>
            </a:extLst>
          </p:cNvPr>
          <p:cNvGrpSpPr/>
          <p:nvPr/>
        </p:nvGrpSpPr>
        <p:grpSpPr>
          <a:xfrm>
            <a:off x="5779897" y="3452637"/>
            <a:ext cx="1169542" cy="369332"/>
            <a:chOff x="5266716" y="2822573"/>
            <a:chExt cx="1169542" cy="3693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3F8092-A21D-FE4E-903E-9B156B11DEE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174453-0DD4-FB40-BDA4-E11026E00737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22982-67CE-CF41-BEBD-551C573805DE}"/>
              </a:ext>
            </a:extLst>
          </p:cNvPr>
          <p:cNvGrpSpPr/>
          <p:nvPr/>
        </p:nvGrpSpPr>
        <p:grpSpPr>
          <a:xfrm>
            <a:off x="5779897" y="3880940"/>
            <a:ext cx="1169542" cy="369332"/>
            <a:chOff x="5266716" y="2822573"/>
            <a:chExt cx="1169542" cy="3693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C01BBBF-F364-104F-A92E-8E0ED039FC6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59F8B7-A48E-994F-88D5-1A23CC4C957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839AAA-E01F-4D44-9ED1-7CDE56BA7DDE}"/>
              </a:ext>
            </a:extLst>
          </p:cNvPr>
          <p:cNvGrpSpPr/>
          <p:nvPr/>
        </p:nvGrpSpPr>
        <p:grpSpPr>
          <a:xfrm>
            <a:off x="5779897" y="4316803"/>
            <a:ext cx="1169542" cy="369332"/>
            <a:chOff x="5266716" y="2822573"/>
            <a:chExt cx="1169542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0611EF-7DE3-EF4C-BCE5-348C180DF7E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D5FD05-8C29-4D46-8474-2E72DD2DCA7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0E7D96-96F9-2F4E-B826-18D00C5049D0}"/>
              </a:ext>
            </a:extLst>
          </p:cNvPr>
          <p:cNvGrpSpPr/>
          <p:nvPr/>
        </p:nvGrpSpPr>
        <p:grpSpPr>
          <a:xfrm>
            <a:off x="5779897" y="4752145"/>
            <a:ext cx="1169542" cy="369332"/>
            <a:chOff x="5266716" y="2822573"/>
            <a:chExt cx="1169542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1F0490-F906-AA47-B67D-DB1F8290164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128451-9017-7046-ADEE-1E40EAE61546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0EF98-EF41-9C43-A054-333C6E230EF2}"/>
              </a:ext>
            </a:extLst>
          </p:cNvPr>
          <p:cNvGrpSpPr/>
          <p:nvPr/>
        </p:nvGrpSpPr>
        <p:grpSpPr>
          <a:xfrm>
            <a:off x="5922564" y="5210426"/>
            <a:ext cx="1026875" cy="369332"/>
            <a:chOff x="5409383" y="2822573"/>
            <a:chExt cx="1026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04615C-457B-174A-B025-58A76BC951D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CFED18-A029-EA44-B8E7-AAAD7F9EF56B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825948-982A-F343-A74A-4D969895C11A}"/>
              </a:ext>
            </a:extLst>
          </p:cNvPr>
          <p:cNvGrpSpPr/>
          <p:nvPr/>
        </p:nvGrpSpPr>
        <p:grpSpPr>
          <a:xfrm>
            <a:off x="5904931" y="5646289"/>
            <a:ext cx="1044508" cy="369332"/>
            <a:chOff x="5391750" y="2822573"/>
            <a:chExt cx="1044508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0F1848-2897-8F4F-912D-529079911508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9537D1-5E3F-8D4E-9A26-CB4F0338FD72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BA97876-D98E-594A-BE2F-7FB78C28CF1C}"/>
              </a:ext>
            </a:extLst>
          </p:cNvPr>
          <p:cNvSpPr/>
          <p:nvPr/>
        </p:nvSpPr>
        <p:spPr>
          <a:xfrm>
            <a:off x="1721733" y="3437392"/>
            <a:ext cx="2636724" cy="20817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526B01-12EC-9D4D-80B1-A4A406FF4D55}"/>
              </a:ext>
            </a:extLst>
          </p:cNvPr>
          <p:cNvSpPr txBox="1"/>
          <p:nvPr/>
        </p:nvSpPr>
        <p:spPr>
          <a:xfrm>
            <a:off x="1832238" y="3620184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CPU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61DD11C-52A7-674D-BE38-96D0F0B0E0E3}"/>
              </a:ext>
            </a:extLst>
          </p:cNvPr>
          <p:cNvGrpSpPr/>
          <p:nvPr/>
        </p:nvGrpSpPr>
        <p:grpSpPr>
          <a:xfrm>
            <a:off x="2712112" y="3629743"/>
            <a:ext cx="1294576" cy="369332"/>
            <a:chOff x="5141682" y="2822573"/>
            <a:chExt cx="1294576" cy="3693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3CC9D17-586B-7046-8F9A-6927F35B1D0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BBBCDF-0AF6-4943-BF3C-765EA9EDB48C}"/>
                </a:ext>
              </a:extLst>
            </p:cNvPr>
            <p:cNvSpPr txBox="1"/>
            <p:nvPr/>
          </p:nvSpPr>
          <p:spPr>
            <a:xfrm>
              <a:off x="5141682" y="28225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ACC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6CB276-AE6A-A940-A9F3-3997164DF20A}"/>
              </a:ext>
            </a:extLst>
          </p:cNvPr>
          <p:cNvGrpSpPr/>
          <p:nvPr/>
        </p:nvGrpSpPr>
        <p:grpSpPr>
          <a:xfrm>
            <a:off x="2837147" y="4065606"/>
            <a:ext cx="1169541" cy="369332"/>
            <a:chOff x="5266717" y="2822573"/>
            <a:chExt cx="1169541" cy="3693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E87D788-EE71-5248-B36C-C6D4EB05F47F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453F8B-591C-C340-9385-A535458C1747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IP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336890-E484-9C41-8AA8-43FCE51C800E}"/>
              </a:ext>
            </a:extLst>
          </p:cNvPr>
          <p:cNvSpPr txBox="1"/>
          <p:nvPr/>
        </p:nvSpPr>
        <p:spPr>
          <a:xfrm>
            <a:off x="1725478" y="1953219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Random Access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Machine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347887B-B434-464C-BDDF-0EEBF845778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296831" y="2310175"/>
            <a:ext cx="1456984" cy="14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E311A07-A6D0-9B42-8DD8-226620E2DA3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307028" y="3319503"/>
            <a:ext cx="14467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531777-01FC-C341-AD78-F1B0F70FE87F}"/>
              </a:ext>
            </a:extLst>
          </p:cNvPr>
          <p:cNvSpPr txBox="1"/>
          <p:nvPr/>
        </p:nvSpPr>
        <p:spPr>
          <a:xfrm>
            <a:off x="1849738" y="557649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</a:t>
            </a:r>
            <a:r>
              <a:rPr lang="en-NO" i="1" dirty="0"/>
              <a:t>rithmetic and logic</a:t>
            </a:r>
          </a:p>
          <a:p>
            <a:pPr algn="ctr"/>
            <a:r>
              <a:rPr lang="en-NO" i="1" dirty="0"/>
              <a:t>operations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285F6B7-56A3-5D42-BB08-413306B28463}"/>
              </a:ext>
            </a:extLst>
          </p:cNvPr>
          <p:cNvCxnSpPr>
            <a:stCxn id="51" idx="1"/>
            <a:endCxn id="91" idx="0"/>
          </p:cNvCxnSpPr>
          <p:nvPr/>
        </p:nvCxnSpPr>
        <p:spPr>
          <a:xfrm rot="10800000" flipV="1">
            <a:off x="3639285" y="3201439"/>
            <a:ext cx="2140612" cy="428303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9CAA79F6-BBEA-394E-96E7-EB61E2CDFBCB}"/>
              </a:ext>
            </a:extLst>
          </p:cNvPr>
          <p:cNvCxnSpPr>
            <a:stCxn id="91" idx="3"/>
          </p:cNvCxnSpPr>
          <p:nvPr/>
        </p:nvCxnSpPr>
        <p:spPr>
          <a:xfrm>
            <a:off x="4006688" y="3814409"/>
            <a:ext cx="1773209" cy="251197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87E69E5-8B4D-794C-A5CF-2D5EAF85470D}"/>
              </a:ext>
            </a:extLst>
          </p:cNvPr>
          <p:cNvSpPr/>
          <p:nvPr/>
        </p:nvSpPr>
        <p:spPr>
          <a:xfrm>
            <a:off x="8753815" y="3916934"/>
            <a:ext cx="2254469" cy="2535951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External storage</a:t>
            </a:r>
          </a:p>
        </p:txBody>
      </p:sp>
      <p:cxnSp>
        <p:nvCxnSpPr>
          <p:cNvPr id="60" name="Elbow Connector 97">
            <a:extLst>
              <a:ext uri="{FF2B5EF4-FFF2-40B4-BE49-F238E27FC236}">
                <a16:creationId xmlns:a16="http://schemas.microsoft.com/office/drawing/2014/main" id="{6EA2C39E-E441-E24A-809E-8DEDF2D79853}"/>
              </a:ext>
            </a:extLst>
          </p:cNvPr>
          <p:cNvCxnSpPr>
            <a:cxnSpLocks/>
          </p:cNvCxnSpPr>
          <p:nvPr/>
        </p:nvCxnSpPr>
        <p:spPr>
          <a:xfrm flipH="1">
            <a:off x="7296831" y="4570430"/>
            <a:ext cx="1456984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9">
            <a:extLst>
              <a:ext uri="{FF2B5EF4-FFF2-40B4-BE49-F238E27FC236}">
                <a16:creationId xmlns:a16="http://schemas.microsoft.com/office/drawing/2014/main" id="{E18FB068-95B5-8941-8B3E-2FEA62B05A2B}"/>
              </a:ext>
            </a:extLst>
          </p:cNvPr>
          <p:cNvCxnSpPr>
            <a:cxnSpLocks/>
          </p:cNvCxnSpPr>
          <p:nvPr/>
        </p:nvCxnSpPr>
        <p:spPr>
          <a:xfrm>
            <a:off x="7307028" y="5579758"/>
            <a:ext cx="1446787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40784E6-2762-5542-AFA2-AA063AC6F375}"/>
              </a:ext>
            </a:extLst>
          </p:cNvPr>
          <p:cNvSpPr txBox="1"/>
          <p:nvPr/>
        </p:nvSpPr>
        <p:spPr>
          <a:xfrm>
            <a:off x="4807941" y="5519126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accent3"/>
                </a:solidFill>
              </a:rPr>
              <a:t>fixed</a:t>
            </a:r>
          </a:p>
          <a:p>
            <a:pPr algn="r"/>
            <a:r>
              <a:rPr lang="en-NO" i="1" dirty="0">
                <a:solidFill>
                  <a:schemeClr val="accent3"/>
                </a:solidFill>
              </a:rPr>
              <a:t>capacity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1641F3-094A-3947-A178-A549B0B94794}"/>
              </a:ext>
            </a:extLst>
          </p:cNvPr>
          <p:cNvGrpSpPr/>
          <p:nvPr/>
        </p:nvGrpSpPr>
        <p:grpSpPr>
          <a:xfrm>
            <a:off x="9614915" y="4416847"/>
            <a:ext cx="1169541" cy="369332"/>
            <a:chOff x="5266717" y="2822573"/>
            <a:chExt cx="1169541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24A557-921F-944C-AAE1-A50EAAE3D68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1483C7-3537-3849-BB19-D691BF3D04CB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986AE02-8E8A-584D-91FD-B78BB9D0247A}"/>
              </a:ext>
            </a:extLst>
          </p:cNvPr>
          <p:cNvGrpSpPr/>
          <p:nvPr/>
        </p:nvGrpSpPr>
        <p:grpSpPr>
          <a:xfrm>
            <a:off x="9614914" y="4852710"/>
            <a:ext cx="1169542" cy="369332"/>
            <a:chOff x="5266716" y="2822573"/>
            <a:chExt cx="1169542" cy="36933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2F258-F490-7A4D-B2E9-E1D090AFDED0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AD9C428-3F8B-9F4C-BDE5-D0A367269C1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cxnSp>
        <p:nvCxnSpPr>
          <p:cNvPr id="85" name="Elbow Connector 97">
            <a:extLst>
              <a:ext uri="{FF2B5EF4-FFF2-40B4-BE49-F238E27FC236}">
                <a16:creationId xmlns:a16="http://schemas.microsoft.com/office/drawing/2014/main" id="{6707F9BE-05EA-E646-ACDF-EBA05C64910E}"/>
              </a:ext>
            </a:extLst>
          </p:cNvPr>
          <p:cNvCxnSpPr>
            <a:cxnSpLocks/>
          </p:cNvCxnSpPr>
          <p:nvPr/>
        </p:nvCxnSpPr>
        <p:spPr>
          <a:xfrm flipH="1">
            <a:off x="11131848" y="6841708"/>
            <a:ext cx="1456984" cy="14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FC4A63-2F8D-D442-B14B-A474175394D2}"/>
              </a:ext>
            </a:extLst>
          </p:cNvPr>
          <p:cNvGrpSpPr/>
          <p:nvPr/>
        </p:nvGrpSpPr>
        <p:grpSpPr>
          <a:xfrm>
            <a:off x="9757581" y="5347022"/>
            <a:ext cx="1026875" cy="369332"/>
            <a:chOff x="5409383" y="2822573"/>
            <a:chExt cx="1026875" cy="3693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DB1E459-7F56-4944-A6AB-BC3BE3014AE5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300A35A-0620-B144-BC2D-5B4818F158BA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012A6B-4AA5-A94E-BF40-0B10B127523C}"/>
              </a:ext>
            </a:extLst>
          </p:cNvPr>
          <p:cNvGrpSpPr/>
          <p:nvPr/>
        </p:nvGrpSpPr>
        <p:grpSpPr>
          <a:xfrm>
            <a:off x="9739948" y="5830955"/>
            <a:ext cx="1044508" cy="369332"/>
            <a:chOff x="5391750" y="2822573"/>
            <a:chExt cx="1044508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E27D4C2-8A31-8F4F-BF4A-9806AE68F60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7F893D2-1403-B147-955E-FAF9DEA73CCB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B81C3B5-2571-D140-9923-DCC3BD9BA156}"/>
              </a:ext>
            </a:extLst>
          </p:cNvPr>
          <p:cNvGrpSpPr/>
          <p:nvPr/>
        </p:nvGrpSpPr>
        <p:grpSpPr>
          <a:xfrm>
            <a:off x="2712112" y="4495553"/>
            <a:ext cx="1294576" cy="369332"/>
            <a:chOff x="5141682" y="2822573"/>
            <a:chExt cx="1294576" cy="36933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ED324B5-3F87-F044-B07E-A8060AADDE9F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76E9C8A-9EA1-794B-9E79-3E0393E543AE}"/>
                </a:ext>
              </a:extLst>
            </p:cNvPr>
            <p:cNvSpPr txBox="1"/>
            <p:nvPr/>
          </p:nvSpPr>
          <p:spPr>
            <a:xfrm>
              <a:off x="5141682" y="28225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SRC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83A35EF-1901-2544-929B-4576536F7E54}"/>
              </a:ext>
            </a:extLst>
          </p:cNvPr>
          <p:cNvGrpSpPr/>
          <p:nvPr/>
        </p:nvGrpSpPr>
        <p:grpSpPr>
          <a:xfrm>
            <a:off x="2712112" y="4936811"/>
            <a:ext cx="1294576" cy="369332"/>
            <a:chOff x="5141682" y="2822573"/>
            <a:chExt cx="1294576" cy="36933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035D7C1-9A40-754A-9D9C-940668130C0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F821139-D805-454D-8F98-61F2201E93A1}"/>
                </a:ext>
              </a:extLst>
            </p:cNvPr>
            <p:cNvSpPr txBox="1"/>
            <p:nvPr/>
          </p:nvSpPr>
          <p:spPr>
            <a:xfrm>
              <a:off x="5141682" y="28225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TGT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1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" grpId="0"/>
      <p:bldP spid="11" grpId="0" animBg="1"/>
      <p:bldP spid="13" grpId="0" animBg="1"/>
      <p:bldP spid="87" grpId="0" animBg="1"/>
      <p:bldP spid="89" grpId="0"/>
      <p:bldP spid="105" grpId="0"/>
      <p:bldP spid="56" grpId="0" animBg="1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10872</TotalTime>
  <Words>1229</Words>
  <Application>Microsoft Macintosh PowerPoint</Application>
  <PresentationFormat>Widescreen</PresentationFormat>
  <Paragraphs>746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B-Trees</vt:lpstr>
      <vt:lpstr>Out of Memory</vt:lpstr>
      <vt:lpstr>Agenda</vt:lpstr>
      <vt:lpstr>External Storages</vt:lpstr>
      <vt:lpstr>Hard disk drives</vt:lpstr>
      <vt:lpstr>Access Time</vt:lpstr>
      <vt:lpstr>Main Memory vs. External Storage</vt:lpstr>
      <vt:lpstr>What about RAM?</vt:lpstr>
      <vt:lpstr>Disk Access Model</vt:lpstr>
      <vt:lpstr>Cost Model</vt:lpstr>
      <vt:lpstr>I/O Efficiency</vt:lpstr>
      <vt:lpstr>Locality</vt:lpstr>
      <vt:lpstr>B-trees</vt:lpstr>
      <vt:lpstr>B-tree of order k</vt:lpstr>
      <vt:lpstr>I/O Efficiency B-trees</vt:lpstr>
      <vt:lpstr>Search</vt:lpstr>
      <vt:lpstr>Insertion When the node is not full</vt:lpstr>
      <vt:lpstr>Insertion When the node is full, but its parent is not</vt:lpstr>
      <vt:lpstr>Insertion When both node and parent are full</vt:lpstr>
      <vt:lpstr>Insertion When both node and parent are full</vt:lpstr>
      <vt:lpstr>Insertion When both node and parent are full</vt:lpstr>
      <vt:lpstr>Deletion of a leaf node</vt:lpstr>
      <vt:lpstr>Deletion within an internal node</vt:lpstr>
      <vt:lpstr>Rebalancing Using Rotations</vt:lpstr>
      <vt:lpstr>Rebalancing Using Merging</vt:lpstr>
      <vt:lpstr>Rebalancing Using Merging</vt:lpstr>
      <vt:lpstr>B-tree Variants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</dc:title>
  <dc:creator>Franck Chauvel</dc:creator>
  <cp:lastModifiedBy>Franck Chauvel</cp:lastModifiedBy>
  <cp:revision>9</cp:revision>
  <dcterms:created xsi:type="dcterms:W3CDTF">2021-10-03T19:34:37Z</dcterms:created>
  <dcterms:modified xsi:type="dcterms:W3CDTF">2021-10-17T19:25:45Z</dcterms:modified>
</cp:coreProperties>
</file>