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70" r:id="rId4"/>
    <p:sldId id="273" r:id="rId5"/>
    <p:sldId id="267" r:id="rId6"/>
    <p:sldId id="271" r:id="rId7"/>
    <p:sldId id="276" r:id="rId8"/>
    <p:sldId id="263" r:id="rId9"/>
    <p:sldId id="275" r:id="rId10"/>
    <p:sldId id="265" r:id="rId11"/>
  </p:sldIdLst>
  <p:sldSz cx="9144000" cy="6858000" type="screen4x3"/>
  <p:notesSz cx="6858000" cy="9144000"/>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494"/>
    <a:srgbClr val="B11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94" autoAdjust="0"/>
    <p:restoredTop sz="91144" autoAdjust="0"/>
  </p:normalViewPr>
  <p:slideViewPr>
    <p:cSldViewPr snapToGrid="0" snapToObjects="1">
      <p:cViewPr varScale="1">
        <p:scale>
          <a:sx n="66" d="100"/>
          <a:sy n="66" d="100"/>
        </p:scale>
        <p:origin x="121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7F6B43-FDEC-4A42-842D-2A6770913351}" type="doc">
      <dgm:prSet loTypeId="urn:microsoft.com/office/officeart/2005/8/layout/process2" loCatId="process" qsTypeId="urn:microsoft.com/office/officeart/2005/8/quickstyle/simple3" qsCatId="simple" csTypeId="urn:microsoft.com/office/officeart/2005/8/colors/colorful1" csCatId="colorful" phldr="1"/>
      <dgm:spPr/>
      <dgm:t>
        <a:bodyPr/>
        <a:lstStyle/>
        <a:p>
          <a:endParaRPr lang="en-US"/>
        </a:p>
      </dgm:t>
    </dgm:pt>
    <dgm:pt modelId="{A71B8082-7F91-4F0D-86FA-24DEBA53E119}">
      <dgm:prSet phldrT="[Text]"/>
      <dgm:spPr/>
      <dgm:t>
        <a:bodyPr/>
        <a:lstStyle/>
        <a:p>
          <a:pPr algn="ctr"/>
          <a:r>
            <a:rPr lang="en-US" dirty="0"/>
            <a:t>Missing Value Treatment</a:t>
          </a:r>
        </a:p>
      </dgm:t>
    </dgm:pt>
    <dgm:pt modelId="{5CDDA33F-22CD-44AB-806A-187338E55AA7}" type="parTrans" cxnId="{ABC55D01-35C3-479A-B823-6A04B58FB719}">
      <dgm:prSet/>
      <dgm:spPr/>
      <dgm:t>
        <a:bodyPr/>
        <a:lstStyle/>
        <a:p>
          <a:endParaRPr lang="en-US"/>
        </a:p>
      </dgm:t>
    </dgm:pt>
    <dgm:pt modelId="{2BBEA238-4E8D-4035-9295-7CF0AC6A2D34}" type="sibTrans" cxnId="{ABC55D01-35C3-479A-B823-6A04B58FB719}">
      <dgm:prSet/>
      <dgm:spPr/>
      <dgm:t>
        <a:bodyPr/>
        <a:lstStyle/>
        <a:p>
          <a:endParaRPr lang="en-US"/>
        </a:p>
      </dgm:t>
    </dgm:pt>
    <dgm:pt modelId="{4356AAB2-CA64-4326-84B3-07D5047BB376}">
      <dgm:prSet phldrT="[Text]"/>
      <dgm:spPr/>
      <dgm:t>
        <a:bodyPr/>
        <a:lstStyle/>
        <a:p>
          <a:r>
            <a:rPr lang="en-US" dirty="0"/>
            <a:t>Prediction on Test Dataset</a:t>
          </a:r>
        </a:p>
      </dgm:t>
    </dgm:pt>
    <dgm:pt modelId="{D98ACC75-30A5-4347-86A7-6C9162B30C83}" type="parTrans" cxnId="{A80B39A8-1209-4070-A43F-CD220CE04C1D}">
      <dgm:prSet/>
      <dgm:spPr/>
      <dgm:t>
        <a:bodyPr/>
        <a:lstStyle/>
        <a:p>
          <a:endParaRPr lang="en-US"/>
        </a:p>
      </dgm:t>
    </dgm:pt>
    <dgm:pt modelId="{E1E47EFC-B645-4B42-B386-34753BB6F9BF}" type="sibTrans" cxnId="{A80B39A8-1209-4070-A43F-CD220CE04C1D}">
      <dgm:prSet/>
      <dgm:spPr/>
      <dgm:t>
        <a:bodyPr/>
        <a:lstStyle/>
        <a:p>
          <a:endParaRPr lang="en-US"/>
        </a:p>
      </dgm:t>
    </dgm:pt>
    <dgm:pt modelId="{10653E1B-5993-41F9-95AF-22423295DA01}">
      <dgm:prSet phldrT="[Text]"/>
      <dgm:spPr/>
      <dgm:t>
        <a:bodyPr/>
        <a:lstStyle/>
        <a:p>
          <a:r>
            <a:rPr lang="en-US" dirty="0"/>
            <a:t>Trained Dataset</a:t>
          </a:r>
        </a:p>
      </dgm:t>
    </dgm:pt>
    <dgm:pt modelId="{219C066E-62BB-40DA-8CB1-2C31ABF4C25B}" type="parTrans" cxnId="{EC624470-2855-41CA-8098-4BCFCC3A6258}">
      <dgm:prSet/>
      <dgm:spPr/>
      <dgm:t>
        <a:bodyPr/>
        <a:lstStyle/>
        <a:p>
          <a:endParaRPr lang="en-US"/>
        </a:p>
      </dgm:t>
    </dgm:pt>
    <dgm:pt modelId="{C6971602-849E-4EF1-AEA7-BBF34BE740FF}" type="sibTrans" cxnId="{EC624470-2855-41CA-8098-4BCFCC3A6258}">
      <dgm:prSet/>
      <dgm:spPr/>
      <dgm:t>
        <a:bodyPr/>
        <a:lstStyle/>
        <a:p>
          <a:endParaRPr lang="en-US"/>
        </a:p>
      </dgm:t>
    </dgm:pt>
    <dgm:pt modelId="{C9F5A3D7-0FB5-437E-9A06-E93D20C9E4ED}">
      <dgm:prSet/>
      <dgm:spPr/>
      <dgm:t>
        <a:bodyPr/>
        <a:lstStyle/>
        <a:p>
          <a:r>
            <a:rPr lang="en-US" dirty="0"/>
            <a:t>Boosted Decision Tree Algorithm</a:t>
          </a:r>
        </a:p>
      </dgm:t>
    </dgm:pt>
    <dgm:pt modelId="{9DA3B6CC-95C4-4114-9B11-3EEB6346BCF2}" type="parTrans" cxnId="{FEB57372-BEE1-441B-9D50-093E9BDE12FF}">
      <dgm:prSet/>
      <dgm:spPr/>
      <dgm:t>
        <a:bodyPr/>
        <a:lstStyle/>
        <a:p>
          <a:endParaRPr lang="en-US"/>
        </a:p>
      </dgm:t>
    </dgm:pt>
    <dgm:pt modelId="{16AD1C5D-167B-4C4F-A8C6-5B1F605CEACC}" type="sibTrans" cxnId="{FEB57372-BEE1-441B-9D50-093E9BDE12FF}">
      <dgm:prSet/>
      <dgm:spPr/>
      <dgm:t>
        <a:bodyPr/>
        <a:lstStyle/>
        <a:p>
          <a:endParaRPr lang="en-US"/>
        </a:p>
      </dgm:t>
    </dgm:pt>
    <dgm:pt modelId="{9582E5D5-7102-4699-811D-9BEAED2F6338}">
      <dgm:prSet phldrT="[Text]"/>
      <dgm:spPr/>
      <dgm:t>
        <a:bodyPr/>
        <a:lstStyle/>
        <a:p>
          <a:r>
            <a:rPr lang="en-US"/>
            <a:t>Feature Selection &amp; Extraction</a:t>
          </a:r>
          <a:endParaRPr lang="en-US" dirty="0"/>
        </a:p>
      </dgm:t>
    </dgm:pt>
    <dgm:pt modelId="{F3D425C1-18E2-41C2-B88D-BD9A6DEA4195}" type="sibTrans" cxnId="{8B25CA50-C3F9-445C-92FB-25097CC18801}">
      <dgm:prSet/>
      <dgm:spPr/>
      <dgm:t>
        <a:bodyPr/>
        <a:lstStyle/>
        <a:p>
          <a:endParaRPr lang="en-US"/>
        </a:p>
      </dgm:t>
    </dgm:pt>
    <dgm:pt modelId="{58D590B0-CDA5-424B-B6E2-073D6BD38929}" type="parTrans" cxnId="{8B25CA50-C3F9-445C-92FB-25097CC18801}">
      <dgm:prSet/>
      <dgm:spPr/>
      <dgm:t>
        <a:bodyPr/>
        <a:lstStyle/>
        <a:p>
          <a:endParaRPr lang="en-US"/>
        </a:p>
      </dgm:t>
    </dgm:pt>
    <dgm:pt modelId="{0DA093CA-C5B3-42BF-B377-1BD0DD82B73A}" type="pres">
      <dgm:prSet presAssocID="{607F6B43-FDEC-4A42-842D-2A6770913351}" presName="linearFlow" presStyleCnt="0">
        <dgm:presLayoutVars>
          <dgm:resizeHandles val="exact"/>
        </dgm:presLayoutVars>
      </dgm:prSet>
      <dgm:spPr/>
    </dgm:pt>
    <dgm:pt modelId="{D9E81EE6-C467-4BF4-82AD-0AD92AAC79CE}" type="pres">
      <dgm:prSet presAssocID="{A71B8082-7F91-4F0D-86FA-24DEBA53E119}" presName="node" presStyleLbl="node1" presStyleIdx="0" presStyleCnt="5" custScaleX="186262">
        <dgm:presLayoutVars>
          <dgm:bulletEnabled val="1"/>
        </dgm:presLayoutVars>
      </dgm:prSet>
      <dgm:spPr/>
    </dgm:pt>
    <dgm:pt modelId="{7C59E198-C48D-4C77-940C-2A304180FE85}" type="pres">
      <dgm:prSet presAssocID="{2BBEA238-4E8D-4035-9295-7CF0AC6A2D34}" presName="sibTrans" presStyleLbl="sibTrans2D1" presStyleIdx="0" presStyleCnt="4"/>
      <dgm:spPr/>
    </dgm:pt>
    <dgm:pt modelId="{0EFEDEB6-C176-42B8-A2B8-F397088E6134}" type="pres">
      <dgm:prSet presAssocID="{2BBEA238-4E8D-4035-9295-7CF0AC6A2D34}" presName="connectorText" presStyleLbl="sibTrans2D1" presStyleIdx="0" presStyleCnt="4"/>
      <dgm:spPr/>
    </dgm:pt>
    <dgm:pt modelId="{FBAB9CEF-E28A-4E50-A14A-0F076B5DEF20}" type="pres">
      <dgm:prSet presAssocID="{9582E5D5-7102-4699-811D-9BEAED2F6338}" presName="node" presStyleLbl="node1" presStyleIdx="1" presStyleCnt="5" custScaleX="179609">
        <dgm:presLayoutVars>
          <dgm:bulletEnabled val="1"/>
        </dgm:presLayoutVars>
      </dgm:prSet>
      <dgm:spPr/>
    </dgm:pt>
    <dgm:pt modelId="{FB49486A-698C-4E07-AEE5-DD4A4E20F5D2}" type="pres">
      <dgm:prSet presAssocID="{F3D425C1-18E2-41C2-B88D-BD9A6DEA4195}" presName="sibTrans" presStyleLbl="sibTrans2D1" presStyleIdx="1" presStyleCnt="4"/>
      <dgm:spPr/>
    </dgm:pt>
    <dgm:pt modelId="{94FFD2C6-D34D-4CE3-AD1C-CBBBC3099858}" type="pres">
      <dgm:prSet presAssocID="{F3D425C1-18E2-41C2-B88D-BD9A6DEA4195}" presName="connectorText" presStyleLbl="sibTrans2D1" presStyleIdx="1" presStyleCnt="4"/>
      <dgm:spPr/>
    </dgm:pt>
    <dgm:pt modelId="{2336CEBA-D127-4C74-8A28-4D8A3554C016}" type="pres">
      <dgm:prSet presAssocID="{C9F5A3D7-0FB5-437E-9A06-E93D20C9E4ED}" presName="node" presStyleLbl="node1" presStyleIdx="2" presStyleCnt="5" custScaleX="174286">
        <dgm:presLayoutVars>
          <dgm:bulletEnabled val="1"/>
        </dgm:presLayoutVars>
      </dgm:prSet>
      <dgm:spPr/>
    </dgm:pt>
    <dgm:pt modelId="{3EA8B6E4-AAB3-4154-AD82-051CFE43BFC5}" type="pres">
      <dgm:prSet presAssocID="{16AD1C5D-167B-4C4F-A8C6-5B1F605CEACC}" presName="sibTrans" presStyleLbl="sibTrans2D1" presStyleIdx="2" presStyleCnt="4"/>
      <dgm:spPr/>
    </dgm:pt>
    <dgm:pt modelId="{5BCCADFB-1442-4397-9D06-633491C607ED}" type="pres">
      <dgm:prSet presAssocID="{16AD1C5D-167B-4C4F-A8C6-5B1F605CEACC}" presName="connectorText" presStyleLbl="sibTrans2D1" presStyleIdx="2" presStyleCnt="4"/>
      <dgm:spPr/>
    </dgm:pt>
    <dgm:pt modelId="{B27A79B0-C136-4A18-A963-552A52CBC5DA}" type="pres">
      <dgm:prSet presAssocID="{10653E1B-5993-41F9-95AF-22423295DA01}" presName="node" presStyleLbl="node1" presStyleIdx="3" presStyleCnt="5" custScaleX="166303">
        <dgm:presLayoutVars>
          <dgm:bulletEnabled val="1"/>
        </dgm:presLayoutVars>
      </dgm:prSet>
      <dgm:spPr/>
    </dgm:pt>
    <dgm:pt modelId="{5A61CC56-6CEC-4BB0-9400-DE8A702CBFAB}" type="pres">
      <dgm:prSet presAssocID="{C6971602-849E-4EF1-AEA7-BBF34BE740FF}" presName="sibTrans" presStyleLbl="sibTrans2D1" presStyleIdx="3" presStyleCnt="4"/>
      <dgm:spPr/>
    </dgm:pt>
    <dgm:pt modelId="{08696719-94E2-4392-8666-BB59FD070B9B}" type="pres">
      <dgm:prSet presAssocID="{C6971602-849E-4EF1-AEA7-BBF34BE740FF}" presName="connectorText" presStyleLbl="sibTrans2D1" presStyleIdx="3" presStyleCnt="4"/>
      <dgm:spPr/>
    </dgm:pt>
    <dgm:pt modelId="{F479B96B-A885-408B-A2FA-A180E5FDCA93}" type="pres">
      <dgm:prSet presAssocID="{4356AAB2-CA64-4326-84B3-07D5047BB376}" presName="node" presStyleLbl="node1" presStyleIdx="4" presStyleCnt="5" custScaleX="174286">
        <dgm:presLayoutVars>
          <dgm:bulletEnabled val="1"/>
        </dgm:presLayoutVars>
      </dgm:prSet>
      <dgm:spPr/>
    </dgm:pt>
  </dgm:ptLst>
  <dgm:cxnLst>
    <dgm:cxn modelId="{ABC55D01-35C3-479A-B823-6A04B58FB719}" srcId="{607F6B43-FDEC-4A42-842D-2A6770913351}" destId="{A71B8082-7F91-4F0D-86FA-24DEBA53E119}" srcOrd="0" destOrd="0" parTransId="{5CDDA33F-22CD-44AB-806A-187338E55AA7}" sibTransId="{2BBEA238-4E8D-4035-9295-7CF0AC6A2D34}"/>
    <dgm:cxn modelId="{DB59CD2A-BE98-4FB1-99D9-32B879D01519}" type="presOf" srcId="{F3D425C1-18E2-41C2-B88D-BD9A6DEA4195}" destId="{FB49486A-698C-4E07-AEE5-DD4A4E20F5D2}" srcOrd="0" destOrd="0" presId="urn:microsoft.com/office/officeart/2005/8/layout/process2"/>
    <dgm:cxn modelId="{0E0BCD6E-866F-4C73-B6F6-3CC6CB4206B3}" type="presOf" srcId="{C6971602-849E-4EF1-AEA7-BBF34BE740FF}" destId="{5A61CC56-6CEC-4BB0-9400-DE8A702CBFAB}" srcOrd="0" destOrd="0" presId="urn:microsoft.com/office/officeart/2005/8/layout/process2"/>
    <dgm:cxn modelId="{EC624470-2855-41CA-8098-4BCFCC3A6258}" srcId="{607F6B43-FDEC-4A42-842D-2A6770913351}" destId="{10653E1B-5993-41F9-95AF-22423295DA01}" srcOrd="3" destOrd="0" parTransId="{219C066E-62BB-40DA-8CB1-2C31ABF4C25B}" sibTransId="{C6971602-849E-4EF1-AEA7-BBF34BE740FF}"/>
    <dgm:cxn modelId="{8B25CA50-C3F9-445C-92FB-25097CC18801}" srcId="{607F6B43-FDEC-4A42-842D-2A6770913351}" destId="{9582E5D5-7102-4699-811D-9BEAED2F6338}" srcOrd="1" destOrd="0" parTransId="{58D590B0-CDA5-424B-B6E2-073D6BD38929}" sibTransId="{F3D425C1-18E2-41C2-B88D-BD9A6DEA4195}"/>
    <dgm:cxn modelId="{27616D51-2B81-4E31-BD9C-3746F89D97EA}" type="presOf" srcId="{9582E5D5-7102-4699-811D-9BEAED2F6338}" destId="{FBAB9CEF-E28A-4E50-A14A-0F076B5DEF20}" srcOrd="0" destOrd="0" presId="urn:microsoft.com/office/officeart/2005/8/layout/process2"/>
    <dgm:cxn modelId="{FEB57372-BEE1-441B-9D50-093E9BDE12FF}" srcId="{607F6B43-FDEC-4A42-842D-2A6770913351}" destId="{C9F5A3D7-0FB5-437E-9A06-E93D20C9E4ED}" srcOrd="2" destOrd="0" parTransId="{9DA3B6CC-95C4-4114-9B11-3EEB6346BCF2}" sibTransId="{16AD1C5D-167B-4C4F-A8C6-5B1F605CEACC}"/>
    <dgm:cxn modelId="{916B7972-2849-4399-AF46-E0FA00D74BE6}" type="presOf" srcId="{2BBEA238-4E8D-4035-9295-7CF0AC6A2D34}" destId="{0EFEDEB6-C176-42B8-A2B8-F397088E6134}" srcOrd="1" destOrd="0" presId="urn:microsoft.com/office/officeart/2005/8/layout/process2"/>
    <dgm:cxn modelId="{6B646575-00B0-40D4-AC45-AA5E2BB903DE}" type="presOf" srcId="{4356AAB2-CA64-4326-84B3-07D5047BB376}" destId="{F479B96B-A885-408B-A2FA-A180E5FDCA93}" srcOrd="0" destOrd="0" presId="urn:microsoft.com/office/officeart/2005/8/layout/process2"/>
    <dgm:cxn modelId="{0299CC88-0553-4A7B-860A-CF76D41E5EE2}" type="presOf" srcId="{10653E1B-5993-41F9-95AF-22423295DA01}" destId="{B27A79B0-C136-4A18-A963-552A52CBC5DA}" srcOrd="0" destOrd="0" presId="urn:microsoft.com/office/officeart/2005/8/layout/process2"/>
    <dgm:cxn modelId="{045F6B8A-CFB3-4A0B-8EB8-A1BAF77B250A}" type="presOf" srcId="{C6971602-849E-4EF1-AEA7-BBF34BE740FF}" destId="{08696719-94E2-4392-8666-BB59FD070B9B}" srcOrd="1" destOrd="0" presId="urn:microsoft.com/office/officeart/2005/8/layout/process2"/>
    <dgm:cxn modelId="{12818498-4C6F-4BF7-BD0F-95DBE6D00011}" type="presOf" srcId="{16AD1C5D-167B-4C4F-A8C6-5B1F605CEACC}" destId="{3EA8B6E4-AAB3-4154-AD82-051CFE43BFC5}" srcOrd="0" destOrd="0" presId="urn:microsoft.com/office/officeart/2005/8/layout/process2"/>
    <dgm:cxn modelId="{2AA4C59A-0A42-4EBC-BB6B-FB2371A6FB3D}" type="presOf" srcId="{607F6B43-FDEC-4A42-842D-2A6770913351}" destId="{0DA093CA-C5B3-42BF-B377-1BD0DD82B73A}" srcOrd="0" destOrd="0" presId="urn:microsoft.com/office/officeart/2005/8/layout/process2"/>
    <dgm:cxn modelId="{81B0C3A3-4346-41A0-BE70-CB662E34194E}" type="presOf" srcId="{F3D425C1-18E2-41C2-B88D-BD9A6DEA4195}" destId="{94FFD2C6-D34D-4CE3-AD1C-CBBBC3099858}" srcOrd="1" destOrd="0" presId="urn:microsoft.com/office/officeart/2005/8/layout/process2"/>
    <dgm:cxn modelId="{020118A6-F856-4B91-AEC4-B952B87EABB8}" type="presOf" srcId="{16AD1C5D-167B-4C4F-A8C6-5B1F605CEACC}" destId="{5BCCADFB-1442-4397-9D06-633491C607ED}" srcOrd="1" destOrd="0" presId="urn:microsoft.com/office/officeart/2005/8/layout/process2"/>
    <dgm:cxn modelId="{A80B39A8-1209-4070-A43F-CD220CE04C1D}" srcId="{607F6B43-FDEC-4A42-842D-2A6770913351}" destId="{4356AAB2-CA64-4326-84B3-07D5047BB376}" srcOrd="4" destOrd="0" parTransId="{D98ACC75-30A5-4347-86A7-6C9162B30C83}" sibTransId="{E1E47EFC-B645-4B42-B386-34753BB6F9BF}"/>
    <dgm:cxn modelId="{986EB2C0-87F5-4CDE-80E2-B88DCCBB17AF}" type="presOf" srcId="{2BBEA238-4E8D-4035-9295-7CF0AC6A2D34}" destId="{7C59E198-C48D-4C77-940C-2A304180FE85}" srcOrd="0" destOrd="0" presId="urn:microsoft.com/office/officeart/2005/8/layout/process2"/>
    <dgm:cxn modelId="{14D544DF-DBEB-4997-BECA-7D571F51352B}" type="presOf" srcId="{C9F5A3D7-0FB5-437E-9A06-E93D20C9E4ED}" destId="{2336CEBA-D127-4C74-8A28-4D8A3554C016}" srcOrd="0" destOrd="0" presId="urn:microsoft.com/office/officeart/2005/8/layout/process2"/>
    <dgm:cxn modelId="{62DAFFF4-35B4-4861-BC60-03A085CBB04A}" type="presOf" srcId="{A71B8082-7F91-4F0D-86FA-24DEBA53E119}" destId="{D9E81EE6-C467-4BF4-82AD-0AD92AAC79CE}" srcOrd="0" destOrd="0" presId="urn:microsoft.com/office/officeart/2005/8/layout/process2"/>
    <dgm:cxn modelId="{38F8784E-5419-40AA-89F6-300977A87151}" type="presParOf" srcId="{0DA093CA-C5B3-42BF-B377-1BD0DD82B73A}" destId="{D9E81EE6-C467-4BF4-82AD-0AD92AAC79CE}" srcOrd="0" destOrd="0" presId="urn:microsoft.com/office/officeart/2005/8/layout/process2"/>
    <dgm:cxn modelId="{2081FB9B-AD04-4D8D-B338-9A31824BCCB4}" type="presParOf" srcId="{0DA093CA-C5B3-42BF-B377-1BD0DD82B73A}" destId="{7C59E198-C48D-4C77-940C-2A304180FE85}" srcOrd="1" destOrd="0" presId="urn:microsoft.com/office/officeart/2005/8/layout/process2"/>
    <dgm:cxn modelId="{C935CCE2-232D-4126-A03D-D6FEE5E0EC3E}" type="presParOf" srcId="{7C59E198-C48D-4C77-940C-2A304180FE85}" destId="{0EFEDEB6-C176-42B8-A2B8-F397088E6134}" srcOrd="0" destOrd="0" presId="urn:microsoft.com/office/officeart/2005/8/layout/process2"/>
    <dgm:cxn modelId="{51AA3903-5BCA-4D10-87B1-CBFDAD2EF8BF}" type="presParOf" srcId="{0DA093CA-C5B3-42BF-B377-1BD0DD82B73A}" destId="{FBAB9CEF-E28A-4E50-A14A-0F076B5DEF20}" srcOrd="2" destOrd="0" presId="urn:microsoft.com/office/officeart/2005/8/layout/process2"/>
    <dgm:cxn modelId="{C06043D6-3B15-4952-ACFB-2D177AAD961C}" type="presParOf" srcId="{0DA093CA-C5B3-42BF-B377-1BD0DD82B73A}" destId="{FB49486A-698C-4E07-AEE5-DD4A4E20F5D2}" srcOrd="3" destOrd="0" presId="urn:microsoft.com/office/officeart/2005/8/layout/process2"/>
    <dgm:cxn modelId="{672215D9-8DBC-4043-BEA6-7D031D4108D4}" type="presParOf" srcId="{FB49486A-698C-4E07-AEE5-DD4A4E20F5D2}" destId="{94FFD2C6-D34D-4CE3-AD1C-CBBBC3099858}" srcOrd="0" destOrd="0" presId="urn:microsoft.com/office/officeart/2005/8/layout/process2"/>
    <dgm:cxn modelId="{238B4833-4576-44E2-ACD5-D1220C1D9FED}" type="presParOf" srcId="{0DA093CA-C5B3-42BF-B377-1BD0DD82B73A}" destId="{2336CEBA-D127-4C74-8A28-4D8A3554C016}" srcOrd="4" destOrd="0" presId="urn:microsoft.com/office/officeart/2005/8/layout/process2"/>
    <dgm:cxn modelId="{DFD3ED52-75D1-40F0-832B-F57C16A60C77}" type="presParOf" srcId="{0DA093CA-C5B3-42BF-B377-1BD0DD82B73A}" destId="{3EA8B6E4-AAB3-4154-AD82-051CFE43BFC5}" srcOrd="5" destOrd="0" presId="urn:microsoft.com/office/officeart/2005/8/layout/process2"/>
    <dgm:cxn modelId="{18D27176-BC25-4CC3-9EF4-335AD0089FDA}" type="presParOf" srcId="{3EA8B6E4-AAB3-4154-AD82-051CFE43BFC5}" destId="{5BCCADFB-1442-4397-9D06-633491C607ED}" srcOrd="0" destOrd="0" presId="urn:microsoft.com/office/officeart/2005/8/layout/process2"/>
    <dgm:cxn modelId="{78E21DF7-9E05-47CA-BC39-8EB52B04CFFD}" type="presParOf" srcId="{0DA093CA-C5B3-42BF-B377-1BD0DD82B73A}" destId="{B27A79B0-C136-4A18-A963-552A52CBC5DA}" srcOrd="6" destOrd="0" presId="urn:microsoft.com/office/officeart/2005/8/layout/process2"/>
    <dgm:cxn modelId="{0D7FD7F4-7C95-4266-9D51-D2AFB4CC1171}" type="presParOf" srcId="{0DA093CA-C5B3-42BF-B377-1BD0DD82B73A}" destId="{5A61CC56-6CEC-4BB0-9400-DE8A702CBFAB}" srcOrd="7" destOrd="0" presId="urn:microsoft.com/office/officeart/2005/8/layout/process2"/>
    <dgm:cxn modelId="{AFDDB6AC-DB5D-41DA-8B48-A1E1A42E2AA5}" type="presParOf" srcId="{5A61CC56-6CEC-4BB0-9400-DE8A702CBFAB}" destId="{08696719-94E2-4392-8666-BB59FD070B9B}" srcOrd="0" destOrd="0" presId="urn:microsoft.com/office/officeart/2005/8/layout/process2"/>
    <dgm:cxn modelId="{1DB04276-EB99-4832-86D9-A91A7AA0E649}" type="presParOf" srcId="{0DA093CA-C5B3-42BF-B377-1BD0DD82B73A}" destId="{F479B96B-A885-408B-A2FA-A180E5FDCA9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81EE6-C467-4BF4-82AD-0AD92AAC79CE}">
      <dsp:nvSpPr>
        <dsp:cNvPr id="0" name=""/>
        <dsp:cNvSpPr/>
      </dsp:nvSpPr>
      <dsp:spPr>
        <a:xfrm>
          <a:off x="2441445" y="652"/>
          <a:ext cx="2560030" cy="76356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Missing Value Treatment</a:t>
          </a:r>
        </a:p>
      </dsp:txBody>
      <dsp:txXfrm>
        <a:off x="2463809" y="23016"/>
        <a:ext cx="2515302" cy="718841"/>
      </dsp:txXfrm>
    </dsp:sp>
    <dsp:sp modelId="{7C59E198-C48D-4C77-940C-2A304180FE85}">
      <dsp:nvSpPr>
        <dsp:cNvPr id="0" name=""/>
        <dsp:cNvSpPr/>
      </dsp:nvSpPr>
      <dsp:spPr>
        <a:xfrm rot="5400000">
          <a:off x="3578291" y="783311"/>
          <a:ext cx="286338" cy="343606"/>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18379" y="811945"/>
        <a:ext cx="206164" cy="200437"/>
      </dsp:txXfrm>
    </dsp:sp>
    <dsp:sp modelId="{FBAB9CEF-E28A-4E50-A14A-0F076B5DEF20}">
      <dsp:nvSpPr>
        <dsp:cNvPr id="0" name=""/>
        <dsp:cNvSpPr/>
      </dsp:nvSpPr>
      <dsp:spPr>
        <a:xfrm>
          <a:off x="2487165" y="1146006"/>
          <a:ext cx="2468590" cy="76356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Feature Selection &amp; Extraction</a:t>
          </a:r>
          <a:endParaRPr lang="en-US" sz="1800" kern="1200" dirty="0"/>
        </a:p>
      </dsp:txBody>
      <dsp:txXfrm>
        <a:off x="2509529" y="1168370"/>
        <a:ext cx="2423862" cy="718841"/>
      </dsp:txXfrm>
    </dsp:sp>
    <dsp:sp modelId="{FB49486A-698C-4E07-AEE5-DD4A4E20F5D2}">
      <dsp:nvSpPr>
        <dsp:cNvPr id="0" name=""/>
        <dsp:cNvSpPr/>
      </dsp:nvSpPr>
      <dsp:spPr>
        <a:xfrm rot="5400000">
          <a:off x="3578291" y="1928664"/>
          <a:ext cx="286338" cy="343606"/>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18379" y="1957298"/>
        <a:ext cx="206164" cy="200437"/>
      </dsp:txXfrm>
    </dsp:sp>
    <dsp:sp modelId="{2336CEBA-D127-4C74-8A28-4D8A3554C016}">
      <dsp:nvSpPr>
        <dsp:cNvPr id="0" name=""/>
        <dsp:cNvSpPr/>
      </dsp:nvSpPr>
      <dsp:spPr>
        <a:xfrm>
          <a:off x="2523745" y="2291360"/>
          <a:ext cx="2395429" cy="76356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Boosted Decision Tree Algorithm</a:t>
          </a:r>
        </a:p>
      </dsp:txBody>
      <dsp:txXfrm>
        <a:off x="2546109" y="2313724"/>
        <a:ext cx="2350701" cy="718841"/>
      </dsp:txXfrm>
    </dsp:sp>
    <dsp:sp modelId="{3EA8B6E4-AAB3-4154-AD82-051CFE43BFC5}">
      <dsp:nvSpPr>
        <dsp:cNvPr id="0" name=""/>
        <dsp:cNvSpPr/>
      </dsp:nvSpPr>
      <dsp:spPr>
        <a:xfrm rot="5400000">
          <a:off x="3578291" y="3074018"/>
          <a:ext cx="286338" cy="343606"/>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18379" y="3102652"/>
        <a:ext cx="206164" cy="200437"/>
      </dsp:txXfrm>
    </dsp:sp>
    <dsp:sp modelId="{B27A79B0-C136-4A18-A963-552A52CBC5DA}">
      <dsp:nvSpPr>
        <dsp:cNvPr id="0" name=""/>
        <dsp:cNvSpPr/>
      </dsp:nvSpPr>
      <dsp:spPr>
        <a:xfrm>
          <a:off x="2578605" y="3436714"/>
          <a:ext cx="2285709" cy="76356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Trained Dataset</a:t>
          </a:r>
        </a:p>
      </dsp:txBody>
      <dsp:txXfrm>
        <a:off x="2600969" y="3459078"/>
        <a:ext cx="2240981" cy="718841"/>
      </dsp:txXfrm>
    </dsp:sp>
    <dsp:sp modelId="{5A61CC56-6CEC-4BB0-9400-DE8A702CBFAB}">
      <dsp:nvSpPr>
        <dsp:cNvPr id="0" name=""/>
        <dsp:cNvSpPr/>
      </dsp:nvSpPr>
      <dsp:spPr>
        <a:xfrm rot="5400000">
          <a:off x="3578291" y="4219372"/>
          <a:ext cx="286338" cy="343606"/>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18379" y="4248006"/>
        <a:ext cx="206164" cy="200437"/>
      </dsp:txXfrm>
    </dsp:sp>
    <dsp:sp modelId="{F479B96B-A885-408B-A2FA-A180E5FDCA93}">
      <dsp:nvSpPr>
        <dsp:cNvPr id="0" name=""/>
        <dsp:cNvSpPr/>
      </dsp:nvSpPr>
      <dsp:spPr>
        <a:xfrm>
          <a:off x="2523745" y="4582068"/>
          <a:ext cx="2395429" cy="763569"/>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 on Test Dataset</a:t>
          </a:r>
        </a:p>
      </dsp:txBody>
      <dsp:txXfrm>
        <a:off x="2546109" y="4604432"/>
        <a:ext cx="2350701" cy="7188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8AD0-6968-46C4-AFA3-AD57EA561A87}" type="datetimeFigureOut">
              <a:rPr lang="en-US" smtClean="0"/>
              <a:t>4/21/2017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DB78-3448-4040-A30E-89E2067937F8}" type="slidenum">
              <a:rPr lang="en-US" smtClean="0"/>
              <a:t>‹#›</a:t>
            </a:fld>
            <a:endParaRPr lang="en-US"/>
          </a:p>
        </p:txBody>
      </p:sp>
    </p:spTree>
    <p:extLst>
      <p:ext uri="{BB962C8B-B14F-4D97-AF65-F5344CB8AC3E}">
        <p14:creationId xmlns:p14="http://schemas.microsoft.com/office/powerpoint/2010/main" val="59097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sz="1200" dirty="0"/>
          </a:p>
        </p:txBody>
      </p:sp>
      <p:sp>
        <p:nvSpPr>
          <p:cNvPr id="4" name="Slide Number Placeholder 3"/>
          <p:cNvSpPr>
            <a:spLocks noGrp="1"/>
          </p:cNvSpPr>
          <p:nvPr>
            <p:ph type="sldNum" sz="quarter" idx="10"/>
          </p:nvPr>
        </p:nvSpPr>
        <p:spPr/>
        <p:txBody>
          <a:bodyPr/>
          <a:lstStyle/>
          <a:p>
            <a:fld id="{5651DB78-3448-4040-A30E-89E2067937F8}" type="slidenum">
              <a:rPr lang="en-US" smtClean="0"/>
              <a:t>2</a:t>
            </a:fld>
            <a:endParaRPr lang="en-US"/>
          </a:p>
        </p:txBody>
      </p:sp>
    </p:spTree>
    <p:extLst>
      <p:ext uri="{BB962C8B-B14F-4D97-AF65-F5344CB8AC3E}">
        <p14:creationId xmlns:p14="http://schemas.microsoft.com/office/powerpoint/2010/main" val="60481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sz="1200" dirty="0"/>
          </a:p>
        </p:txBody>
      </p:sp>
      <p:sp>
        <p:nvSpPr>
          <p:cNvPr id="4" name="Slide Number Placeholder 3"/>
          <p:cNvSpPr>
            <a:spLocks noGrp="1"/>
          </p:cNvSpPr>
          <p:nvPr>
            <p:ph type="sldNum" sz="quarter" idx="10"/>
          </p:nvPr>
        </p:nvSpPr>
        <p:spPr/>
        <p:txBody>
          <a:bodyPr/>
          <a:lstStyle/>
          <a:p>
            <a:fld id="{5651DB78-3448-4040-A30E-89E2067937F8}" type="slidenum">
              <a:rPr lang="en-US" smtClean="0"/>
              <a:t>3</a:t>
            </a:fld>
            <a:endParaRPr lang="en-US"/>
          </a:p>
        </p:txBody>
      </p:sp>
    </p:spTree>
    <p:extLst>
      <p:ext uri="{BB962C8B-B14F-4D97-AF65-F5344CB8AC3E}">
        <p14:creationId xmlns:p14="http://schemas.microsoft.com/office/powerpoint/2010/main" val="239045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Vessel capacity</a:t>
            </a:r>
          </a:p>
          <a:p>
            <a:endParaRPr lang="en-US" dirty="0"/>
          </a:p>
          <a:p>
            <a:endParaRPr lang="en-US" dirty="0"/>
          </a:p>
        </p:txBody>
      </p:sp>
      <p:sp>
        <p:nvSpPr>
          <p:cNvPr id="4" name="Slide Number Placeholder 3"/>
          <p:cNvSpPr>
            <a:spLocks noGrp="1"/>
          </p:cNvSpPr>
          <p:nvPr>
            <p:ph type="sldNum" sz="quarter" idx="10"/>
          </p:nvPr>
        </p:nvSpPr>
        <p:spPr/>
        <p:txBody>
          <a:bodyPr/>
          <a:lstStyle/>
          <a:p>
            <a:fld id="{5651DB78-3448-4040-A30E-89E2067937F8}" type="slidenum">
              <a:rPr lang="en-US" smtClean="0"/>
              <a:t>4</a:t>
            </a:fld>
            <a:endParaRPr lang="en-US"/>
          </a:p>
        </p:txBody>
      </p:sp>
    </p:spTree>
    <p:extLst>
      <p:ext uri="{BB962C8B-B14F-4D97-AF65-F5344CB8AC3E}">
        <p14:creationId xmlns:p14="http://schemas.microsoft.com/office/powerpoint/2010/main" val="177575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0.7% values were missing</a:t>
            </a:r>
          </a:p>
          <a:p>
            <a:r>
              <a:rPr lang="en-US" dirty="0"/>
              <a:t>split data, type of algorithm</a:t>
            </a:r>
          </a:p>
        </p:txBody>
      </p:sp>
      <p:sp>
        <p:nvSpPr>
          <p:cNvPr id="4" name="Slide Number Placeholder 3"/>
          <p:cNvSpPr>
            <a:spLocks noGrp="1"/>
          </p:cNvSpPr>
          <p:nvPr>
            <p:ph type="sldNum" sz="quarter" idx="10"/>
          </p:nvPr>
        </p:nvSpPr>
        <p:spPr/>
        <p:txBody>
          <a:bodyPr/>
          <a:lstStyle/>
          <a:p>
            <a:fld id="{5651DB78-3448-4040-A30E-89E2067937F8}" type="slidenum">
              <a:rPr lang="en-US" smtClean="0"/>
              <a:t>5</a:t>
            </a:fld>
            <a:endParaRPr lang="en-US"/>
          </a:p>
        </p:txBody>
      </p:sp>
    </p:spTree>
    <p:extLst>
      <p:ext uri="{BB962C8B-B14F-4D97-AF65-F5344CB8AC3E}">
        <p14:creationId xmlns:p14="http://schemas.microsoft.com/office/powerpoint/2010/main" val="323275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1DB78-3448-4040-A30E-89E2067937F8}" type="slidenum">
              <a:rPr lang="en-US" smtClean="0"/>
              <a:t>6</a:t>
            </a:fld>
            <a:endParaRPr lang="en-US"/>
          </a:p>
        </p:txBody>
      </p:sp>
    </p:spTree>
    <p:extLst>
      <p:ext uri="{BB962C8B-B14F-4D97-AF65-F5344CB8AC3E}">
        <p14:creationId xmlns:p14="http://schemas.microsoft.com/office/powerpoint/2010/main" val="380863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1DB78-3448-4040-A30E-89E2067937F8}" type="slidenum">
              <a:rPr lang="en-US" smtClean="0"/>
              <a:t>7</a:t>
            </a:fld>
            <a:endParaRPr lang="en-US"/>
          </a:p>
        </p:txBody>
      </p:sp>
    </p:spTree>
    <p:extLst>
      <p:ext uri="{BB962C8B-B14F-4D97-AF65-F5344CB8AC3E}">
        <p14:creationId xmlns:p14="http://schemas.microsoft.com/office/powerpoint/2010/main" val="58708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a:t>按一下以編輯母片標題樣式</a:t>
            </a:r>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a:t>按一下以編輯母片子標題樣式</a:t>
            </a:r>
          </a:p>
        </p:txBody>
      </p:sp>
      <p:sp>
        <p:nvSpPr>
          <p:cNvPr id="4" name="日期版面配置區 3"/>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397091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94414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629400" y="274638"/>
            <a:ext cx="2057400" cy="5851525"/>
          </a:xfrm>
        </p:spPr>
        <p:txBody>
          <a:bodyPr vert="eaVert"/>
          <a:lstStyle/>
          <a:p>
            <a:r>
              <a:rPr kumimoji="1"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8991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64776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a:t>按一下以編輯母片文字樣式</a:t>
            </a:r>
          </a:p>
        </p:txBody>
      </p:sp>
      <p:sp>
        <p:nvSpPr>
          <p:cNvPr id="4" name="日期版面配置區 3"/>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312342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37756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101291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日期版面配置區 2"/>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37517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415163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380724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9E0764A1-851C-F543-9052-45225328B98C}" type="datetimeFigureOut">
              <a:rPr kumimoji="1" lang="zh-TW" altLang="en-US" smtClean="0"/>
              <a:t>2017/4/21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284125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764A1-851C-F543-9052-45225328B98C}" type="datetimeFigureOut">
              <a:rPr kumimoji="1" lang="zh-TW" altLang="en-US" smtClean="0"/>
              <a:t>2017/4/21</a:t>
            </a:fld>
            <a:endParaRPr kumimoji="1"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0DD84-86C4-3847-A98C-EB248EF7723E}" type="slidenum">
              <a:rPr kumimoji="1" lang="zh-TW" altLang="en-US" smtClean="0"/>
              <a:t>‹#›</a:t>
            </a:fld>
            <a:endParaRPr kumimoji="1" lang="zh-TW" altLang="en-US"/>
          </a:p>
        </p:txBody>
      </p:sp>
    </p:spTree>
    <p:extLst>
      <p:ext uri="{BB962C8B-B14F-4D97-AF65-F5344CB8AC3E}">
        <p14:creationId xmlns:p14="http://schemas.microsoft.com/office/powerpoint/2010/main" val="42702323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PortsAmerica_logo_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278" y="221226"/>
            <a:ext cx="3348110" cy="1882458"/>
          </a:xfrm>
          <a:prstGeom prst="rect">
            <a:avLst/>
          </a:prstGeom>
        </p:spPr>
      </p:pic>
      <p:sp>
        <p:nvSpPr>
          <p:cNvPr id="2" name="標題 1"/>
          <p:cNvSpPr>
            <a:spLocks noGrp="1"/>
          </p:cNvSpPr>
          <p:nvPr>
            <p:ph type="ctrTitle"/>
          </p:nvPr>
        </p:nvSpPr>
        <p:spPr>
          <a:xfrm>
            <a:off x="516988" y="2686710"/>
            <a:ext cx="7772400" cy="1230930"/>
          </a:xfrm>
        </p:spPr>
        <p:txBody>
          <a:bodyPr>
            <a:noAutofit/>
          </a:bodyPr>
          <a:lstStyle/>
          <a:p>
            <a:r>
              <a:rPr lang="en-US" altLang="zh-TW" sz="3600" b="1" dirty="0">
                <a:latin typeface="Times New Roman"/>
                <a:cs typeface="Times New Roman"/>
              </a:rPr>
              <a:t> </a:t>
            </a:r>
            <a:r>
              <a:rPr lang="en-US" altLang="zh-TW" sz="3600" dirty="0">
                <a:latin typeface="+mn-lt"/>
                <a:cs typeface="Times New Roman"/>
              </a:rPr>
              <a:t>Import Container Availability Prediction</a:t>
            </a:r>
            <a:endParaRPr kumimoji="1" lang="zh-TW" altLang="en-US" sz="3600" dirty="0">
              <a:latin typeface="+mn-lt"/>
              <a:cs typeface="Times New Roman"/>
            </a:endParaRPr>
          </a:p>
        </p:txBody>
      </p:sp>
      <p:sp>
        <p:nvSpPr>
          <p:cNvPr id="3" name="子標題 2"/>
          <p:cNvSpPr>
            <a:spLocks noGrp="1"/>
          </p:cNvSpPr>
          <p:nvPr>
            <p:ph type="subTitle" idx="1"/>
          </p:nvPr>
        </p:nvSpPr>
        <p:spPr>
          <a:xfrm>
            <a:off x="625214" y="4721891"/>
            <a:ext cx="2722898" cy="1499837"/>
          </a:xfrm>
        </p:spPr>
        <p:txBody>
          <a:bodyPr>
            <a:normAutofit fontScale="25000" lnSpcReduction="20000"/>
          </a:bodyPr>
          <a:lstStyle/>
          <a:p>
            <a:pPr algn="l"/>
            <a:r>
              <a:rPr lang="en-US" altLang="zh-TW" sz="2200" i="1" dirty="0">
                <a:solidFill>
                  <a:schemeClr val="tx1">
                    <a:lumMod val="95000"/>
                    <a:lumOff val="5000"/>
                  </a:schemeClr>
                </a:solidFill>
              </a:rPr>
              <a:t> </a:t>
            </a:r>
            <a:r>
              <a:rPr lang="en-US" altLang="zh-TW" sz="7200" b="1" i="1" dirty="0">
                <a:solidFill>
                  <a:schemeClr val="tx1">
                    <a:lumMod val="95000"/>
                    <a:lumOff val="5000"/>
                  </a:schemeClr>
                </a:solidFill>
              </a:rPr>
              <a:t>Team B-04:</a:t>
            </a:r>
            <a:r>
              <a:rPr lang="zh-TW" altLang="en-US" sz="7200" i="1" dirty="0">
                <a:solidFill>
                  <a:schemeClr val="tx1">
                    <a:lumMod val="95000"/>
                    <a:lumOff val="5000"/>
                  </a:schemeClr>
                </a:solidFill>
              </a:rPr>
              <a:t> </a:t>
            </a:r>
            <a:endParaRPr lang="en-US" altLang="zh-TW" sz="7200" i="1" dirty="0">
              <a:solidFill>
                <a:schemeClr val="tx1">
                  <a:lumMod val="95000"/>
                  <a:lumOff val="5000"/>
                </a:schemeClr>
              </a:solidFill>
            </a:endParaRPr>
          </a:p>
          <a:p>
            <a:pPr algn="l"/>
            <a:r>
              <a:rPr lang="en-US" altLang="zh-TW" sz="7200" i="1" dirty="0">
                <a:solidFill>
                  <a:schemeClr val="tx1">
                    <a:lumMod val="95000"/>
                    <a:lumOff val="5000"/>
                  </a:schemeClr>
                </a:solidFill>
              </a:rPr>
              <a:t>Aditi Sharma</a:t>
            </a:r>
          </a:p>
          <a:p>
            <a:pPr algn="l"/>
            <a:r>
              <a:rPr lang="en-US" altLang="zh-TW" sz="7200" i="1" dirty="0">
                <a:solidFill>
                  <a:schemeClr val="tx1">
                    <a:lumMod val="95000"/>
                    <a:lumOff val="5000"/>
                  </a:schemeClr>
                </a:solidFill>
              </a:rPr>
              <a:t>Fan Chen</a:t>
            </a:r>
          </a:p>
          <a:p>
            <a:pPr algn="l"/>
            <a:r>
              <a:rPr lang="en-US" altLang="zh-TW" sz="7200" i="1" dirty="0" err="1">
                <a:solidFill>
                  <a:schemeClr val="tx1">
                    <a:lumMod val="95000"/>
                    <a:lumOff val="5000"/>
                  </a:schemeClr>
                </a:solidFill>
              </a:rPr>
              <a:t>Hsing</a:t>
            </a:r>
            <a:r>
              <a:rPr lang="en-US" altLang="zh-TW" sz="7200" i="1" dirty="0">
                <a:solidFill>
                  <a:schemeClr val="tx1">
                    <a:lumMod val="95000"/>
                    <a:lumOff val="5000"/>
                  </a:schemeClr>
                </a:solidFill>
              </a:rPr>
              <a:t> Yuan</a:t>
            </a:r>
          </a:p>
          <a:p>
            <a:pPr algn="l"/>
            <a:r>
              <a:rPr lang="en-US" altLang="zh-TW" sz="7200" i="1" dirty="0" err="1">
                <a:solidFill>
                  <a:schemeClr val="tx1">
                    <a:lumMod val="95000"/>
                    <a:lumOff val="5000"/>
                  </a:schemeClr>
                </a:solidFill>
              </a:rPr>
              <a:t>Sreerag</a:t>
            </a:r>
            <a:r>
              <a:rPr lang="en-US" altLang="zh-TW" sz="7200" i="1" dirty="0">
                <a:solidFill>
                  <a:schemeClr val="tx1">
                    <a:lumMod val="95000"/>
                    <a:lumOff val="5000"/>
                  </a:schemeClr>
                </a:solidFill>
              </a:rPr>
              <a:t> </a:t>
            </a:r>
            <a:r>
              <a:rPr lang="en-US" altLang="zh-TW" sz="7200" i="1" dirty="0" err="1">
                <a:solidFill>
                  <a:schemeClr val="tx1">
                    <a:lumMod val="95000"/>
                    <a:lumOff val="5000"/>
                  </a:schemeClr>
                </a:solidFill>
              </a:rPr>
              <a:t>Raghunathan</a:t>
            </a:r>
            <a:r>
              <a:rPr lang="en-US" altLang="zh-TW" sz="7200" dirty="0">
                <a:solidFill>
                  <a:schemeClr val="tx1">
                    <a:lumMod val="95000"/>
                    <a:lumOff val="5000"/>
                  </a:schemeClr>
                </a:solidFill>
                <a:effectLst/>
              </a:rPr>
              <a:t> </a:t>
            </a:r>
            <a:endParaRPr kumimoji="1" lang="zh-TW" altLang="en-US" sz="7200" dirty="0">
              <a:solidFill>
                <a:schemeClr val="tx1">
                  <a:lumMod val="95000"/>
                  <a:lumOff val="5000"/>
                </a:schemeClr>
              </a:solidFill>
            </a:endParaRPr>
          </a:p>
        </p:txBody>
      </p:sp>
      <p:sp>
        <p:nvSpPr>
          <p:cNvPr id="6" name="文字方塊 5"/>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7" name="文字方塊 6"/>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pic>
        <p:nvPicPr>
          <p:cNvPr id="8" name="Picture 2" descr="http://www.fortefoundation.org/images/content/pagebuilder/as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78" y="417895"/>
            <a:ext cx="3661410" cy="146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78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621055"/>
            <a:ext cx="8229600" cy="1143000"/>
          </a:xfrm>
        </p:spPr>
        <p:txBody>
          <a:bodyPr>
            <a:normAutofit fontScale="90000"/>
          </a:bodyPr>
          <a:lstStyle/>
          <a:p>
            <a:pPr lvl="0"/>
            <a:br>
              <a:rPr lang="en-US" altLang="zh-TW" dirty="0"/>
            </a:br>
            <a:endParaRPr kumimoji="1" lang="zh-TW" altLang="en-US" dirty="0"/>
          </a:p>
        </p:txBody>
      </p:sp>
      <p:sp>
        <p:nvSpPr>
          <p:cNvPr id="3" name="內容版面配置區 2"/>
          <p:cNvSpPr>
            <a:spLocks noGrp="1"/>
          </p:cNvSpPr>
          <p:nvPr>
            <p:ph idx="1"/>
          </p:nvPr>
        </p:nvSpPr>
        <p:spPr>
          <a:xfrm>
            <a:off x="1617910" y="2506919"/>
            <a:ext cx="5605799" cy="1540348"/>
          </a:xfrm>
        </p:spPr>
        <p:txBody>
          <a:bodyPr>
            <a:normAutofit/>
          </a:bodyPr>
          <a:lstStyle/>
          <a:p>
            <a:pPr marL="0" indent="0" algn="ctr">
              <a:buNone/>
            </a:pPr>
            <a:r>
              <a:rPr kumimoji="1" lang="en-US" altLang="zh-TW" sz="3400" dirty="0"/>
              <a:t>Thank You!</a:t>
            </a:r>
          </a:p>
          <a:p>
            <a:pPr marL="0" indent="0" algn="ctr">
              <a:buNone/>
            </a:pPr>
            <a:endParaRPr kumimoji="1" lang="zh-TW" altLang="en-US" sz="3400"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spTree>
    <p:extLst>
      <p:ext uri="{BB962C8B-B14F-4D97-AF65-F5344CB8AC3E}">
        <p14:creationId xmlns:p14="http://schemas.microsoft.com/office/powerpoint/2010/main" val="359177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16181" y="530352"/>
            <a:ext cx="8142019" cy="6067396"/>
          </a:xfrm>
        </p:spPr>
        <p:txBody>
          <a:bodyPr>
            <a:normAutofit/>
          </a:bodyPr>
          <a:lstStyle/>
          <a:p>
            <a:pPr marL="0" indent="0" algn="ctr">
              <a:buNone/>
            </a:pPr>
            <a:endParaRPr lang="en-US" altLang="zh-TW" sz="1100" b="1" dirty="0">
              <a:cs typeface="Times New Roman"/>
            </a:endParaRPr>
          </a:p>
          <a:p>
            <a:pPr marL="0" indent="0" algn="ctr">
              <a:buNone/>
            </a:pPr>
            <a:r>
              <a:rPr lang="en-US" altLang="zh-TW" b="1" dirty="0">
                <a:cs typeface="Times New Roman"/>
              </a:rPr>
              <a:t>Objective</a:t>
            </a:r>
            <a:endParaRPr lang="en-US" sz="1800" b="1" dirty="0"/>
          </a:p>
          <a:p>
            <a:pPr marL="0" indent="0">
              <a:buNone/>
            </a:pPr>
            <a:r>
              <a:rPr lang="en-US" sz="2000" dirty="0"/>
              <a:t>To build a predictive model to establish a baseline of import container availability by analyzing a sample of import containers arriving at Ports America’s WBCT container terminal, and identify outliers and factors contributing to import container availability variation.</a:t>
            </a:r>
          </a:p>
          <a:p>
            <a:endParaRPr lang="en-US" sz="2400" dirty="0"/>
          </a:p>
          <a:p>
            <a:pPr marL="0" indent="0" algn="ctr">
              <a:buNone/>
            </a:pPr>
            <a:r>
              <a:rPr lang="en-US" b="1" dirty="0">
                <a:cs typeface="Times New Roman"/>
              </a:rPr>
              <a:t>Value</a:t>
            </a:r>
          </a:p>
          <a:p>
            <a:pPr marL="0" indent="0">
              <a:buNone/>
            </a:pPr>
            <a:r>
              <a:rPr lang="en-US" sz="2000" dirty="0"/>
              <a:t>The business model’s predictions would result in </a:t>
            </a:r>
          </a:p>
          <a:p>
            <a:pPr marL="742950" lvl="2" indent="-342900">
              <a:buFont typeface="Wingdings" panose="05000000000000000000" pitchFamily="2" charset="2"/>
              <a:buChar char="ü"/>
            </a:pPr>
            <a:r>
              <a:rPr lang="en-US" sz="2000" dirty="0"/>
              <a:t>Controlled budget</a:t>
            </a:r>
          </a:p>
          <a:p>
            <a:pPr marL="742950" lvl="2" indent="-342900">
              <a:buFont typeface="Wingdings" panose="05000000000000000000" pitchFamily="2" charset="2"/>
              <a:buChar char="ü"/>
            </a:pPr>
            <a:r>
              <a:rPr lang="en-US" sz="2000" dirty="0"/>
              <a:t>Reduced waste within the operational cycle</a:t>
            </a:r>
          </a:p>
          <a:p>
            <a:pPr marL="742950" lvl="2" indent="-342900">
              <a:buFont typeface="Wingdings" panose="05000000000000000000" pitchFamily="2" charset="2"/>
              <a:buChar char="ü"/>
            </a:pPr>
            <a:r>
              <a:rPr lang="en-US" sz="2000" dirty="0"/>
              <a:t>Improvement in overall service quality </a:t>
            </a:r>
          </a:p>
          <a:p>
            <a:pPr marL="742950" lvl="2" indent="-342900">
              <a:buFont typeface="Wingdings" panose="05000000000000000000" pitchFamily="2" charset="2"/>
              <a:buChar char="ü"/>
            </a:pPr>
            <a:r>
              <a:rPr lang="en-US" sz="2000" dirty="0"/>
              <a:t>Reduced losses in import container volume revenue</a:t>
            </a:r>
            <a:endParaRPr lang="en-US" altLang="zh-TW" sz="2000" dirty="0"/>
          </a:p>
          <a:p>
            <a:endParaRPr kumimoji="1" lang="zh-TW" altLang="en-US" sz="2000"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spTree>
    <p:extLst>
      <p:ext uri="{BB962C8B-B14F-4D97-AF65-F5344CB8AC3E}">
        <p14:creationId xmlns:p14="http://schemas.microsoft.com/office/powerpoint/2010/main" val="15902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16181" y="182291"/>
            <a:ext cx="8011893" cy="3731341"/>
          </a:xfrm>
        </p:spPr>
        <p:txBody>
          <a:bodyPr>
            <a:normAutofit/>
          </a:bodyPr>
          <a:lstStyle/>
          <a:p>
            <a:pPr marL="0" indent="0" algn="ctr">
              <a:buNone/>
            </a:pPr>
            <a:r>
              <a:rPr lang="en-US" altLang="zh-TW" sz="2800" b="1" dirty="0">
                <a:cs typeface="Times New Roman"/>
              </a:rPr>
              <a:t>Dataset</a:t>
            </a:r>
            <a:endParaRPr lang="en-US" altLang="zh-TW" sz="2400" b="1" dirty="0">
              <a:cs typeface="Times New Roman"/>
            </a:endParaRPr>
          </a:p>
          <a:p>
            <a:pPr marL="0" indent="0" algn="ctr">
              <a:buNone/>
            </a:pPr>
            <a:endParaRPr lang="en-US" sz="1200" b="1" dirty="0"/>
          </a:p>
          <a:p>
            <a:pPr marL="0" indent="0">
              <a:buNone/>
            </a:pPr>
            <a:r>
              <a:rPr kumimoji="1" lang="en-US" altLang="zh-TW" sz="1800" dirty="0"/>
              <a:t>Data available from TOS (M21) and VPS systems:</a:t>
            </a:r>
          </a:p>
          <a:p>
            <a:pPr lvl="1">
              <a:buFont typeface="Arial" panose="020B0604020202020204" pitchFamily="34" charset="0"/>
              <a:buChar char="•"/>
            </a:pPr>
            <a:r>
              <a:rPr kumimoji="1" lang="en-US" altLang="zh-TW" sz="1800" dirty="0"/>
              <a:t>Availability </a:t>
            </a:r>
          </a:p>
          <a:p>
            <a:pPr lvl="1">
              <a:buFont typeface="Arial" panose="020B0604020202020204" pitchFamily="34" charset="0"/>
              <a:buChar char="•"/>
            </a:pPr>
            <a:r>
              <a:rPr kumimoji="1" lang="en-US" altLang="zh-TW" sz="1800" dirty="0"/>
              <a:t>Attributes</a:t>
            </a:r>
          </a:p>
          <a:p>
            <a:pPr lvl="1">
              <a:buFont typeface="Arial" panose="020B0604020202020204" pitchFamily="34" charset="0"/>
              <a:buChar char="•"/>
            </a:pPr>
            <a:r>
              <a:rPr kumimoji="1" lang="en-US" altLang="zh-TW" sz="1800" dirty="0"/>
              <a:t>Locations</a:t>
            </a:r>
          </a:p>
          <a:p>
            <a:pPr lvl="1">
              <a:buFont typeface="Arial" panose="020B0604020202020204" pitchFamily="34" charset="0"/>
              <a:buChar char="•"/>
            </a:pPr>
            <a:r>
              <a:rPr kumimoji="1" lang="en-US" altLang="zh-TW" sz="1800" dirty="0"/>
              <a:t>Vessel Productivity</a:t>
            </a:r>
          </a:p>
          <a:p>
            <a:pPr lvl="1">
              <a:buFont typeface="Arial" panose="020B0604020202020204" pitchFamily="34" charset="0"/>
              <a:buChar char="•"/>
            </a:pPr>
            <a:r>
              <a:rPr kumimoji="1" lang="en-US" altLang="zh-TW" sz="1800" dirty="0"/>
              <a:t>Vessel Sequence</a:t>
            </a:r>
            <a:endParaRPr kumimoji="1" lang="en-US" altLang="zh-TW" sz="3200" dirty="0"/>
          </a:p>
          <a:p>
            <a:pPr marL="57150" indent="0">
              <a:buNone/>
            </a:pPr>
            <a:r>
              <a:rPr kumimoji="1" lang="en-US" altLang="zh-TW" sz="1800" dirty="0"/>
              <a:t>Functional Dataset : Combination of all 4</a:t>
            </a:r>
          </a:p>
          <a:p>
            <a:pPr lvl="1">
              <a:buFont typeface="Arial" panose="020B0604020202020204" pitchFamily="34" charset="0"/>
              <a:buChar char="•"/>
            </a:pPr>
            <a:endParaRPr kumimoji="1" lang="en-US" altLang="zh-TW" sz="3600" dirty="0"/>
          </a:p>
          <a:p>
            <a:pPr marL="0" indent="0">
              <a:buNone/>
            </a:pPr>
            <a:endParaRPr kumimoji="1" lang="zh-TW" altLang="en-US" sz="2800"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900" t="21377" r="10900" b="22979"/>
          <a:stretch/>
        </p:blipFill>
        <p:spPr>
          <a:xfrm>
            <a:off x="975423" y="3393358"/>
            <a:ext cx="6284913" cy="2687401"/>
          </a:xfrm>
          <a:prstGeom prst="rect">
            <a:avLst/>
          </a:prstGeom>
        </p:spPr>
      </p:pic>
    </p:spTree>
    <p:extLst>
      <p:ext uri="{BB962C8B-B14F-4D97-AF65-F5344CB8AC3E}">
        <p14:creationId xmlns:p14="http://schemas.microsoft.com/office/powerpoint/2010/main" val="139568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7626" y="96864"/>
            <a:ext cx="8054206" cy="6596543"/>
          </a:xfrm>
        </p:spPr>
        <p:txBody>
          <a:bodyPr>
            <a:normAutofit/>
          </a:bodyPr>
          <a:lstStyle/>
          <a:p>
            <a:pPr marL="57150" indent="0" algn="ctr">
              <a:buNone/>
            </a:pPr>
            <a:r>
              <a:rPr lang="en-US" altLang="zh-TW" sz="2600" b="1" dirty="0">
                <a:cs typeface="Times New Roman"/>
              </a:rPr>
              <a:t>Feature Selection &amp; Extraction</a:t>
            </a:r>
          </a:p>
          <a:p>
            <a:pPr marL="57150" indent="0" algn="ctr">
              <a:buNone/>
            </a:pPr>
            <a:endParaRPr kumimoji="1" lang="en-US" altLang="zh-TW" sz="2600" dirty="0"/>
          </a:p>
          <a:p>
            <a:pPr marL="457200" lvl="1" indent="0">
              <a:buNone/>
            </a:pPr>
            <a:endParaRPr kumimoji="1" lang="en-US" altLang="zh-TW" sz="2200" dirty="0">
              <a:solidFill>
                <a:srgbClr val="1E1494"/>
              </a:solidFill>
            </a:endParaRPr>
          </a:p>
          <a:p>
            <a:pPr lvl="1">
              <a:buFont typeface="Arial" panose="020B0604020202020204" pitchFamily="34" charset="0"/>
              <a:buChar char="•"/>
            </a:pPr>
            <a:endParaRPr kumimoji="1" lang="en-US" altLang="zh-TW" dirty="0"/>
          </a:p>
          <a:p>
            <a:pPr lvl="1">
              <a:buFont typeface="Arial" panose="020B0604020202020204" pitchFamily="34" charset="0"/>
              <a:buChar char="•"/>
            </a:pPr>
            <a:endParaRPr kumimoji="1" lang="en-US" altLang="zh-TW"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graphicFrame>
        <p:nvGraphicFramePr>
          <p:cNvPr id="7" name="Table 6"/>
          <p:cNvGraphicFramePr>
            <a:graphicFrameLocks noGrp="1"/>
          </p:cNvGraphicFramePr>
          <p:nvPr>
            <p:extLst>
              <p:ext uri="{D42A27DB-BD31-4B8C-83A1-F6EECF244321}">
                <p14:modId xmlns:p14="http://schemas.microsoft.com/office/powerpoint/2010/main" val="3334600117"/>
              </p:ext>
            </p:extLst>
          </p:nvPr>
        </p:nvGraphicFramePr>
        <p:xfrm>
          <a:off x="337627" y="678382"/>
          <a:ext cx="8054205" cy="5308600"/>
        </p:xfrm>
        <a:graphic>
          <a:graphicData uri="http://schemas.openxmlformats.org/drawingml/2006/table">
            <a:tbl>
              <a:tblPr>
                <a:tableStyleId>{5940675A-B579-460E-94D1-54222C63F5DA}</a:tableStyleId>
              </a:tblPr>
              <a:tblGrid>
                <a:gridCol w="1538353">
                  <a:extLst>
                    <a:ext uri="{9D8B030D-6E8A-4147-A177-3AD203B41FA5}">
                      <a16:colId xmlns:a16="http://schemas.microsoft.com/office/drawing/2014/main" val="2219127934"/>
                    </a:ext>
                  </a:extLst>
                </a:gridCol>
                <a:gridCol w="4963733">
                  <a:extLst>
                    <a:ext uri="{9D8B030D-6E8A-4147-A177-3AD203B41FA5}">
                      <a16:colId xmlns:a16="http://schemas.microsoft.com/office/drawing/2014/main" val="1102432605"/>
                    </a:ext>
                  </a:extLst>
                </a:gridCol>
                <a:gridCol w="1552119">
                  <a:extLst>
                    <a:ext uri="{9D8B030D-6E8A-4147-A177-3AD203B41FA5}">
                      <a16:colId xmlns:a16="http://schemas.microsoft.com/office/drawing/2014/main" val="54710246"/>
                    </a:ext>
                  </a:extLst>
                </a:gridCol>
              </a:tblGrid>
              <a:tr h="370840">
                <a:tc>
                  <a:txBody>
                    <a:bodyPr/>
                    <a:lstStyle/>
                    <a:p>
                      <a:pPr algn="ctr"/>
                      <a:r>
                        <a:rPr lang="en-US" sz="1600" b="1" dirty="0"/>
                        <a:t>Attribute</a:t>
                      </a:r>
                      <a:r>
                        <a:rPr lang="en-US" sz="1600" b="1" baseline="0" dirty="0"/>
                        <a:t> Name</a:t>
                      </a:r>
                      <a:endParaRPr lang="en-US" sz="1600" b="1" dirty="0"/>
                    </a:p>
                  </a:txBody>
                  <a:tcPr>
                    <a:solidFill>
                      <a:schemeClr val="accent2">
                        <a:lumMod val="60000"/>
                        <a:lumOff val="40000"/>
                      </a:schemeClr>
                    </a:solidFill>
                  </a:tcPr>
                </a:tc>
                <a:tc>
                  <a:txBody>
                    <a:bodyPr/>
                    <a:lstStyle/>
                    <a:p>
                      <a:pPr algn="ctr"/>
                      <a:r>
                        <a:rPr lang="en-US" sz="1600" b="1" dirty="0"/>
                        <a:t>Description</a:t>
                      </a:r>
                    </a:p>
                  </a:txBody>
                  <a:tcPr>
                    <a:solidFill>
                      <a:schemeClr val="accent2">
                        <a:lumMod val="60000"/>
                        <a:lumOff val="40000"/>
                      </a:schemeClr>
                    </a:solidFill>
                  </a:tcPr>
                </a:tc>
                <a:tc>
                  <a:txBody>
                    <a:bodyPr/>
                    <a:lstStyle/>
                    <a:p>
                      <a:pPr algn="ctr"/>
                      <a:r>
                        <a:rPr lang="en-US" sz="1600" b="1" dirty="0"/>
                        <a:t>Data Type</a:t>
                      </a:r>
                    </a:p>
                  </a:txBody>
                  <a:tcPr>
                    <a:solidFill>
                      <a:schemeClr val="accent2">
                        <a:lumMod val="60000"/>
                        <a:lumOff val="40000"/>
                      </a:schemeClr>
                    </a:solidFill>
                  </a:tcPr>
                </a:tc>
                <a:extLst>
                  <a:ext uri="{0D108BD9-81ED-4DB2-BD59-A6C34878D82A}">
                    <a16:rowId xmlns:a16="http://schemas.microsoft.com/office/drawing/2014/main" val="766221005"/>
                  </a:ext>
                </a:extLst>
              </a:tr>
              <a:tr h="370840">
                <a:tc>
                  <a:txBody>
                    <a:bodyPr/>
                    <a:lstStyle/>
                    <a:p>
                      <a:r>
                        <a:rPr kumimoji="1" lang="en-US" altLang="zh-TW" sz="1600" b="1" dirty="0"/>
                        <a:t>Vessel positions </a:t>
                      </a:r>
                      <a:endParaRPr lang="en-US" sz="1600" b="1" dirty="0"/>
                    </a:p>
                  </a:txBody>
                  <a:tcPr/>
                </a:tc>
                <a:tc>
                  <a:txBody>
                    <a:bodyPr/>
                    <a:lstStyle/>
                    <a:p>
                      <a:r>
                        <a:rPr kumimoji="1" lang="en-US" altLang="zh-TW" sz="1600" dirty="0"/>
                        <a:t>Import container's bay, row, and tier position on the vessel</a:t>
                      </a:r>
                      <a:endParaRPr lang="en-US" sz="1600" dirty="0"/>
                    </a:p>
                  </a:txBody>
                  <a:tcPr/>
                </a:tc>
                <a:tc>
                  <a:txBody>
                    <a:bodyPr/>
                    <a:lstStyle/>
                    <a:p>
                      <a:r>
                        <a:rPr kumimoji="1" lang="en-US" sz="1600" kern="1200" dirty="0"/>
                        <a:t>Numeric</a:t>
                      </a:r>
                      <a:endParaRPr kumimoji="1" lang="en-US" sz="1600" kern="1200" dirty="0">
                        <a:solidFill>
                          <a:schemeClr val="dk1"/>
                        </a:solidFill>
                        <a:latin typeface="+mn-lt"/>
                        <a:ea typeface="+mn-ea"/>
                        <a:cs typeface="+mn-cs"/>
                      </a:endParaRPr>
                    </a:p>
                  </a:txBody>
                  <a:tcPr/>
                </a:tc>
                <a:extLst>
                  <a:ext uri="{0D108BD9-81ED-4DB2-BD59-A6C34878D82A}">
                    <a16:rowId xmlns:a16="http://schemas.microsoft.com/office/drawing/2014/main" val="3883412610"/>
                  </a:ext>
                </a:extLst>
              </a:tr>
              <a:tr h="370840">
                <a:tc>
                  <a:txBody>
                    <a:bodyPr/>
                    <a:lstStyle/>
                    <a:p>
                      <a:r>
                        <a:rPr kumimoji="1" lang="en-US" altLang="zh-TW" sz="1600" b="1" dirty="0"/>
                        <a:t>Yard location updates </a:t>
                      </a:r>
                      <a:endParaRPr lang="en-US" sz="1600" b="1" dirty="0"/>
                    </a:p>
                  </a:txBody>
                  <a:tcPr/>
                </a:tc>
                <a:tc>
                  <a:txBody>
                    <a:bodyPr/>
                    <a:lstStyle/>
                    <a:p>
                      <a:r>
                        <a:rPr kumimoji="1" lang="en-US" altLang="zh-TW" sz="1600" dirty="0"/>
                        <a:t>Number of changes in location from first yard location update to last yard location update</a:t>
                      </a:r>
                      <a:endParaRPr lang="en-US" sz="1600" dirty="0"/>
                    </a:p>
                  </a:txBody>
                  <a:tcPr/>
                </a:tc>
                <a:tc>
                  <a:txBody>
                    <a:bodyPr/>
                    <a:lstStyle/>
                    <a:p>
                      <a:r>
                        <a:rPr kumimoji="1" lang="en-US" sz="1600" kern="1200" dirty="0"/>
                        <a:t>Numeric</a:t>
                      </a:r>
                      <a:endParaRPr kumimoji="1" lang="en-US" sz="1600" kern="1200" dirty="0">
                        <a:solidFill>
                          <a:schemeClr val="dk1"/>
                        </a:solidFill>
                        <a:latin typeface="+mn-lt"/>
                        <a:ea typeface="+mn-ea"/>
                        <a:cs typeface="+mn-cs"/>
                      </a:endParaRPr>
                    </a:p>
                  </a:txBody>
                  <a:tcPr/>
                </a:tc>
                <a:extLst>
                  <a:ext uri="{0D108BD9-81ED-4DB2-BD59-A6C34878D82A}">
                    <a16:rowId xmlns:a16="http://schemas.microsoft.com/office/drawing/2014/main" val="2819730438"/>
                  </a:ext>
                </a:extLst>
              </a:tr>
              <a:tr h="370840">
                <a:tc>
                  <a:txBody>
                    <a:bodyPr/>
                    <a:lstStyle/>
                    <a:p>
                      <a:r>
                        <a:rPr kumimoji="1" lang="en-US" altLang="zh-TW" sz="1600" b="1" dirty="0"/>
                        <a:t>Volume</a:t>
                      </a:r>
                      <a:endParaRPr lang="en-US"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TW" sz="1600" dirty="0"/>
                        <a:t>Calculated for each vessel type (group by vessel type) from given number of container lifts (both discharge and </a:t>
                      </a:r>
                      <a:r>
                        <a:rPr kumimoji="1" lang="en-US" altLang="zh-TW" sz="1600" dirty="0" err="1"/>
                        <a:t>loadout</a:t>
                      </a:r>
                      <a:r>
                        <a:rPr kumimoji="1" lang="en-US" altLang="zh-TW" sz="1600" dirty="0"/>
                        <a:t>) completed by each crane working against the vessel</a:t>
                      </a:r>
                    </a:p>
                  </a:txBody>
                  <a:tcPr/>
                </a:tc>
                <a:tc>
                  <a:txBody>
                    <a:bodyPr/>
                    <a:lstStyle/>
                    <a:p>
                      <a:r>
                        <a:rPr kumimoji="1" lang="en-US" sz="1600" kern="1200" dirty="0"/>
                        <a:t>Numeric</a:t>
                      </a:r>
                      <a:endParaRPr kumimoji="1" lang="en-US" sz="1600" kern="1200" dirty="0">
                        <a:solidFill>
                          <a:schemeClr val="dk1"/>
                        </a:solidFill>
                        <a:latin typeface="+mn-lt"/>
                        <a:ea typeface="+mn-ea"/>
                        <a:cs typeface="+mn-cs"/>
                      </a:endParaRPr>
                    </a:p>
                  </a:txBody>
                  <a:tcPr/>
                </a:tc>
                <a:extLst>
                  <a:ext uri="{0D108BD9-81ED-4DB2-BD59-A6C34878D82A}">
                    <a16:rowId xmlns:a16="http://schemas.microsoft.com/office/drawing/2014/main" val="2475527662"/>
                  </a:ext>
                </a:extLst>
              </a:tr>
              <a:tr h="370840">
                <a:tc>
                  <a:txBody>
                    <a:bodyPr/>
                    <a:lstStyle/>
                    <a:p>
                      <a:r>
                        <a:rPr kumimoji="1" lang="en-US" altLang="zh-TW" sz="1600" b="1" dirty="0"/>
                        <a:t>Restows</a:t>
                      </a:r>
                      <a:endParaRPr lang="en-US" sz="1600" b="1" dirty="0"/>
                    </a:p>
                  </a:txBody>
                  <a:tcPr/>
                </a:tc>
                <a:tc>
                  <a:txBody>
                    <a:bodyPr/>
                    <a:lstStyle/>
                    <a:p>
                      <a:r>
                        <a:rPr kumimoji="1" lang="en-US" altLang="zh-TW" sz="1600" dirty="0"/>
                        <a:t>Total number of container moves that had to be shifted on vessel in order to accommodate the discharge and loadback of the vessel over the course of its visit to the terminal</a:t>
                      </a:r>
                      <a:endParaRPr lang="en-US" sz="1600" dirty="0"/>
                    </a:p>
                  </a:txBody>
                  <a:tcPr/>
                </a:tc>
                <a:tc>
                  <a:txBody>
                    <a:bodyPr/>
                    <a:lstStyle/>
                    <a:p>
                      <a:r>
                        <a:rPr kumimoji="1" lang="en-US" sz="1600" kern="1200" dirty="0"/>
                        <a:t>Numeric</a:t>
                      </a:r>
                      <a:endParaRPr kumimoji="1" lang="en-US" sz="1600" kern="1200" dirty="0">
                        <a:solidFill>
                          <a:schemeClr val="dk1"/>
                        </a:solidFill>
                        <a:latin typeface="+mn-lt"/>
                        <a:ea typeface="+mn-ea"/>
                        <a:cs typeface="+mn-cs"/>
                      </a:endParaRPr>
                    </a:p>
                  </a:txBody>
                  <a:tcPr/>
                </a:tc>
                <a:extLst>
                  <a:ext uri="{0D108BD9-81ED-4DB2-BD59-A6C34878D82A}">
                    <a16:rowId xmlns:a16="http://schemas.microsoft.com/office/drawing/2014/main" val="3592293006"/>
                  </a:ext>
                </a:extLst>
              </a:tr>
              <a:tr h="370840">
                <a:tc>
                  <a:txBody>
                    <a:bodyPr/>
                    <a:lstStyle/>
                    <a:p>
                      <a:r>
                        <a:rPr kumimoji="1" lang="en-US" altLang="zh-TW" sz="1600" b="1" dirty="0"/>
                        <a:t>Standby hours </a:t>
                      </a:r>
                      <a:endParaRPr lang="en-US" sz="1600" b="1" dirty="0"/>
                    </a:p>
                  </a:txBody>
                  <a:tcPr/>
                </a:tc>
                <a:tc>
                  <a:txBody>
                    <a:bodyPr/>
                    <a:lstStyle/>
                    <a:p>
                      <a:r>
                        <a:rPr kumimoji="1" lang="en-US" altLang="zh-TW" sz="1600" dirty="0"/>
                        <a:t>Number of non-productive hours or hours where vessel operations ceased over the course of the vessel's visit to the terminal</a:t>
                      </a:r>
                      <a:endParaRPr lang="en-US" sz="1600" dirty="0"/>
                    </a:p>
                  </a:txBody>
                  <a:tcPr/>
                </a:tc>
                <a:tc>
                  <a:txBody>
                    <a:bodyPr/>
                    <a:lstStyle/>
                    <a:p>
                      <a:r>
                        <a:rPr kumimoji="1" lang="en-US" sz="1600" kern="1200" dirty="0"/>
                        <a:t>Numeric</a:t>
                      </a:r>
                      <a:endParaRPr kumimoji="1" lang="en-US" sz="1600" kern="1200" dirty="0">
                        <a:solidFill>
                          <a:schemeClr val="dk1"/>
                        </a:solidFill>
                        <a:latin typeface="+mn-lt"/>
                        <a:ea typeface="+mn-ea"/>
                        <a:cs typeface="+mn-cs"/>
                      </a:endParaRPr>
                    </a:p>
                  </a:txBody>
                  <a:tcPr/>
                </a:tc>
                <a:extLst>
                  <a:ext uri="{0D108BD9-81ED-4DB2-BD59-A6C34878D82A}">
                    <a16:rowId xmlns:a16="http://schemas.microsoft.com/office/drawing/2014/main" val="49717543"/>
                  </a:ext>
                </a:extLst>
              </a:tr>
              <a:tr h="370840">
                <a:tc>
                  <a:txBody>
                    <a:bodyPr/>
                    <a:lstStyle/>
                    <a:p>
                      <a:r>
                        <a:rPr lang="en-US" sz="1600" b="1" dirty="0"/>
                        <a:t>Availability </a:t>
                      </a:r>
                      <a:r>
                        <a:rPr kumimoji="1" lang="en-US" sz="1600" b="1" dirty="0"/>
                        <a:t>t</a:t>
                      </a:r>
                      <a:r>
                        <a:rPr kumimoji="1" lang="en-US" altLang="zh-TW" sz="1600" b="1" dirty="0"/>
                        <a:t>ime</a:t>
                      </a:r>
                    </a:p>
                    <a:p>
                      <a:r>
                        <a:rPr kumimoji="1" lang="en-US" altLang="zh-TW" sz="1600" dirty="0">
                          <a:solidFill>
                            <a:srgbClr val="1E1494"/>
                          </a:solidFill>
                          <a:highlight>
                            <a:srgbClr val="FFFF00"/>
                          </a:highlight>
                        </a:rPr>
                        <a:t>(Output)</a:t>
                      </a:r>
                      <a:endParaRPr lang="en-US" sz="1600" b="1" dirty="0">
                        <a:solidFill>
                          <a:srgbClr val="1E1494"/>
                        </a:solidFill>
                        <a:highlight>
                          <a:srgbClr val="FF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TW" sz="1600" dirty="0"/>
                        <a:t>Duration in days of the container at the terminal (obtained from subtracting Out_Time - </a:t>
                      </a:r>
                      <a:r>
                        <a:rPr kumimoji="1" lang="en-US" altLang="zh-TW" sz="1600" dirty="0" err="1"/>
                        <a:t>In_Time</a:t>
                      </a:r>
                      <a:r>
                        <a:rPr kumimoji="1" lang="en-US" altLang="zh-TW" sz="1600" dirty="0"/>
                        <a:t>)</a:t>
                      </a:r>
                      <a:endParaRPr kumimoji="1" lang="en-US" altLang="zh-TW" sz="1600" dirty="0">
                        <a:solidFill>
                          <a:srgbClr val="1E1494"/>
                        </a:solidFill>
                      </a:endParaRPr>
                    </a:p>
                    <a:p>
                      <a:endParaRPr lang="en-US" sz="1600" dirty="0"/>
                    </a:p>
                  </a:txBody>
                  <a:tcPr/>
                </a:tc>
                <a:tc>
                  <a:txBody>
                    <a:bodyPr/>
                    <a:lstStyle/>
                    <a:p>
                      <a:r>
                        <a:rPr kumimoji="1" lang="en-US" sz="1600" kern="1200" dirty="0"/>
                        <a:t>Numeric</a:t>
                      </a:r>
                      <a:endParaRPr kumimoji="1" lang="en-US" sz="1600" kern="1200" dirty="0">
                        <a:solidFill>
                          <a:schemeClr val="dk1"/>
                        </a:solidFill>
                        <a:latin typeface="+mn-lt"/>
                        <a:ea typeface="+mn-ea"/>
                        <a:cs typeface="+mn-cs"/>
                      </a:endParaRPr>
                    </a:p>
                  </a:txBody>
                  <a:tcPr/>
                </a:tc>
                <a:extLst>
                  <a:ext uri="{0D108BD9-81ED-4DB2-BD59-A6C34878D82A}">
                    <a16:rowId xmlns:a16="http://schemas.microsoft.com/office/drawing/2014/main" val="2289306646"/>
                  </a:ext>
                </a:extLst>
              </a:tr>
            </a:tbl>
          </a:graphicData>
        </a:graphic>
      </p:graphicFrame>
    </p:spTree>
    <p:extLst>
      <p:ext uri="{BB962C8B-B14F-4D97-AF65-F5344CB8AC3E}">
        <p14:creationId xmlns:p14="http://schemas.microsoft.com/office/powerpoint/2010/main" val="393889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3191" y="182879"/>
            <a:ext cx="7975893" cy="6551749"/>
          </a:xfrm>
        </p:spPr>
        <p:txBody>
          <a:bodyPr>
            <a:normAutofit/>
          </a:bodyPr>
          <a:lstStyle/>
          <a:p>
            <a:pPr marL="0" indent="0">
              <a:buNone/>
            </a:pPr>
            <a:r>
              <a:rPr lang="en-US" altLang="zh-TW" sz="2000" b="1" dirty="0">
                <a:cs typeface="Times New Roman"/>
              </a:rPr>
              <a:t>Missing Value Treatments</a:t>
            </a:r>
          </a:p>
          <a:p>
            <a:pPr lvl="1">
              <a:buFont typeface="Arial" panose="020B0604020202020204" pitchFamily="34" charset="0"/>
              <a:buChar char="•"/>
            </a:pPr>
            <a:r>
              <a:rPr kumimoji="1" lang="en-US" altLang="zh-TW" sz="1800" dirty="0"/>
              <a:t>Missing values ~ 0.7%</a:t>
            </a:r>
          </a:p>
          <a:p>
            <a:pPr lvl="1">
              <a:buFont typeface="Arial" panose="020B0604020202020204" pitchFamily="34" charset="0"/>
              <a:buChar char="•"/>
            </a:pPr>
            <a:r>
              <a:rPr kumimoji="1" lang="en-US" altLang="zh-TW" sz="1800" dirty="0" err="1"/>
              <a:t>Listwise</a:t>
            </a:r>
            <a:r>
              <a:rPr kumimoji="1" lang="en-US" altLang="zh-TW" sz="1800" dirty="0"/>
              <a:t> deletion (assumed data MAR)</a:t>
            </a:r>
          </a:p>
          <a:p>
            <a:pPr marL="0" lvl="1" indent="0">
              <a:buNone/>
            </a:pPr>
            <a:r>
              <a:rPr lang="en-US" altLang="zh-TW" sz="2000" b="1" dirty="0">
                <a:cs typeface="Times New Roman"/>
              </a:rPr>
              <a:t>Deleted values </a:t>
            </a:r>
          </a:p>
          <a:p>
            <a:pPr lvl="1">
              <a:buFont typeface="Arial" panose="020B0604020202020204" pitchFamily="34" charset="0"/>
              <a:buChar char="•"/>
            </a:pPr>
            <a:r>
              <a:rPr kumimoji="1" lang="en-US" altLang="zh-TW" sz="1800" dirty="0"/>
              <a:t>Values varying from 0 days to 400 days</a:t>
            </a:r>
          </a:p>
          <a:p>
            <a:pPr lvl="1">
              <a:buFont typeface="Arial" panose="020B0604020202020204" pitchFamily="34" charset="0"/>
              <a:buChar char="•"/>
            </a:pPr>
            <a:r>
              <a:rPr kumimoji="1" lang="en-US" altLang="zh-TW" sz="1800" dirty="0"/>
              <a:t>Values &gt; 15 days in output column (~15%) deleted</a:t>
            </a:r>
          </a:p>
          <a:p>
            <a:pPr lvl="1">
              <a:buFont typeface="Arial" panose="020B0604020202020204" pitchFamily="34" charset="0"/>
              <a:buChar char="•"/>
            </a:pPr>
            <a:r>
              <a:rPr kumimoji="1" lang="en-US" altLang="zh-TW" sz="1800" dirty="0"/>
              <a:t>Cause of discrepancy : incorrect/late data entry</a:t>
            </a:r>
          </a:p>
          <a:p>
            <a:pPr marL="0" lvl="1" indent="0">
              <a:buNone/>
            </a:pPr>
            <a:endParaRPr lang="en-US" altLang="zh-TW" sz="2000" b="1" dirty="0">
              <a:cs typeface="Times New Roman"/>
            </a:endParaRPr>
          </a:p>
          <a:p>
            <a:pPr marL="0" indent="0">
              <a:buNone/>
            </a:pPr>
            <a:endParaRPr lang="en-US" altLang="zh-TW" sz="2000" b="1" dirty="0">
              <a:cs typeface="Times New Roman"/>
            </a:endParaRPr>
          </a:p>
          <a:p>
            <a:pPr marL="0" indent="0">
              <a:buNone/>
            </a:pPr>
            <a:endParaRPr lang="en-US" altLang="zh-TW" sz="2000" b="1" dirty="0">
              <a:cs typeface="Times New Roman"/>
            </a:endParaRPr>
          </a:p>
          <a:p>
            <a:pPr marL="0" indent="0">
              <a:buNone/>
            </a:pPr>
            <a:endParaRPr lang="en-US" altLang="zh-TW" sz="2000" b="1" dirty="0">
              <a:cs typeface="Times New Roman"/>
            </a:endParaRPr>
          </a:p>
          <a:p>
            <a:pPr marL="0" indent="0">
              <a:buNone/>
            </a:pPr>
            <a:endParaRPr lang="en-US" altLang="zh-TW" sz="2000" b="1" dirty="0">
              <a:cs typeface="Times New Roman"/>
            </a:endParaRPr>
          </a:p>
          <a:p>
            <a:pPr marL="0" indent="0">
              <a:buNone/>
            </a:pPr>
            <a:endParaRPr lang="en-US" altLang="zh-TW" sz="2000" b="1" dirty="0">
              <a:cs typeface="Times New Roman"/>
            </a:endParaRPr>
          </a:p>
          <a:p>
            <a:pPr marL="0" indent="0">
              <a:buNone/>
            </a:pPr>
            <a:endParaRPr lang="en-US" altLang="zh-TW" sz="2000" b="1" dirty="0">
              <a:cs typeface="Times New Roman"/>
            </a:endParaRPr>
          </a:p>
          <a:p>
            <a:pPr marL="0" indent="0">
              <a:buNone/>
            </a:pPr>
            <a:r>
              <a:rPr lang="en-US" altLang="zh-TW" sz="2000" b="1" dirty="0">
                <a:cs typeface="Times New Roman"/>
              </a:rPr>
              <a:t>Split Data</a:t>
            </a:r>
          </a:p>
          <a:p>
            <a:pPr lvl="1">
              <a:buFont typeface="Arial" panose="020B0604020202020204" pitchFamily="34" charset="0"/>
              <a:buChar char="•"/>
            </a:pPr>
            <a:r>
              <a:rPr kumimoji="1" lang="en-US" altLang="zh-TW" sz="1800" dirty="0"/>
              <a:t>Training : Test  = 60 : 40</a:t>
            </a:r>
          </a:p>
          <a:p>
            <a:pPr lvl="1">
              <a:buFont typeface="Arial" panose="020B0604020202020204" pitchFamily="34" charset="0"/>
              <a:buChar char="•"/>
            </a:pPr>
            <a:r>
              <a:rPr kumimoji="1" lang="en-US" altLang="zh-TW" sz="1800" dirty="0"/>
              <a:t>Model trained on training dataset and predictions made on test dataset</a:t>
            </a:r>
          </a:p>
          <a:p>
            <a:pPr marL="0" indent="0">
              <a:buNone/>
            </a:pPr>
            <a:endParaRPr kumimoji="1" lang="en-US" altLang="zh-TW" dirty="0"/>
          </a:p>
          <a:p>
            <a:pPr marL="0" indent="0">
              <a:buNone/>
            </a:pPr>
            <a:endParaRPr kumimoji="1" lang="en-US" altLang="zh-TW"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pic>
        <p:nvPicPr>
          <p:cNvPr id="6" name="Picture 5"/>
          <p:cNvPicPr>
            <a:picLocks noChangeAspect="1"/>
          </p:cNvPicPr>
          <p:nvPr/>
        </p:nvPicPr>
        <p:blipFill>
          <a:blip r:embed="rId3"/>
          <a:stretch>
            <a:fillRect/>
          </a:stretch>
        </p:blipFill>
        <p:spPr>
          <a:xfrm>
            <a:off x="4381137" y="2681560"/>
            <a:ext cx="3653723" cy="2485526"/>
          </a:xfrm>
          <a:prstGeom prst="rect">
            <a:avLst/>
          </a:prstGeom>
        </p:spPr>
      </p:pic>
      <p:pic>
        <p:nvPicPr>
          <p:cNvPr id="2" name="Picture 1"/>
          <p:cNvPicPr>
            <a:picLocks noChangeAspect="1"/>
          </p:cNvPicPr>
          <p:nvPr/>
        </p:nvPicPr>
        <p:blipFill>
          <a:blip r:embed="rId4"/>
          <a:stretch>
            <a:fillRect/>
          </a:stretch>
        </p:blipFill>
        <p:spPr>
          <a:xfrm>
            <a:off x="733062" y="2681560"/>
            <a:ext cx="3648075" cy="2381250"/>
          </a:xfrm>
          <a:prstGeom prst="rect">
            <a:avLst/>
          </a:prstGeom>
        </p:spPr>
      </p:pic>
    </p:spTree>
    <p:extLst>
      <p:ext uri="{BB962C8B-B14F-4D97-AF65-F5344CB8AC3E}">
        <p14:creationId xmlns:p14="http://schemas.microsoft.com/office/powerpoint/2010/main" val="30809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20138"/>
            <a:ext cx="7911885" cy="401833"/>
          </a:xfrm>
        </p:spPr>
        <p:txBody>
          <a:bodyPr>
            <a:normAutofit fontScale="90000"/>
          </a:bodyPr>
          <a:lstStyle/>
          <a:p>
            <a:pPr lvl="0"/>
            <a:r>
              <a:rPr kumimoji="1" lang="en-US" altLang="zh-TW" b="1" dirty="0">
                <a:cs typeface="Times New Roman"/>
              </a:rPr>
              <a:t>Approach</a:t>
            </a:r>
            <a:endParaRPr kumimoji="1" lang="zh-TW" altLang="en-US" b="1"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72345123"/>
              </p:ext>
            </p:extLst>
          </p:nvPr>
        </p:nvGraphicFramePr>
        <p:xfrm>
          <a:off x="722671" y="1143000"/>
          <a:ext cx="7442921" cy="5346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59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20138"/>
            <a:ext cx="7911885" cy="401833"/>
          </a:xfrm>
        </p:spPr>
        <p:txBody>
          <a:bodyPr>
            <a:normAutofit fontScale="90000"/>
          </a:bodyPr>
          <a:lstStyle/>
          <a:p>
            <a:pPr lvl="0"/>
            <a:r>
              <a:rPr kumimoji="1" lang="en-US" altLang="zh-TW" b="1" dirty="0">
                <a:cs typeface="Times New Roman"/>
              </a:rPr>
              <a:t>Model</a:t>
            </a:r>
            <a:endParaRPr kumimoji="1" lang="zh-TW" altLang="en-US" b="1"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sp>
        <p:nvSpPr>
          <p:cNvPr id="3" name="Content Placeholder 2"/>
          <p:cNvSpPr>
            <a:spLocks noGrp="1"/>
          </p:cNvSpPr>
          <p:nvPr>
            <p:ph idx="1"/>
          </p:nvPr>
        </p:nvSpPr>
        <p:spPr>
          <a:xfrm>
            <a:off x="457200" y="1154675"/>
            <a:ext cx="7911885" cy="4868754"/>
          </a:xfrm>
        </p:spPr>
        <p:txBody>
          <a:bodyPr>
            <a:normAutofit/>
          </a:bodyPr>
          <a:lstStyle/>
          <a:p>
            <a:pPr marL="400050"/>
            <a:r>
              <a:rPr lang="en-US" sz="2400" dirty="0"/>
              <a:t>Created non-linear model using boosted decision tree regression algorithm</a:t>
            </a:r>
          </a:p>
          <a:p>
            <a:pPr marL="400050"/>
            <a:r>
              <a:rPr lang="en-US" sz="2400" b="1" dirty="0">
                <a:solidFill>
                  <a:srgbClr val="1E1494"/>
                </a:solidFill>
              </a:rPr>
              <a:t>Boosted Decision Tree Regression</a:t>
            </a:r>
          </a:p>
          <a:p>
            <a:pPr marL="457200" lvl="1" indent="0">
              <a:buNone/>
            </a:pPr>
            <a:r>
              <a:rPr lang="en-US" sz="2000" dirty="0"/>
              <a:t>Ensemble of regression trees using boosting - each tree is dependent on prior trees, and learns by fitting the residual of the trees that preceded it.</a:t>
            </a:r>
          </a:p>
          <a:p>
            <a:pPr lvl="1">
              <a:buFont typeface="Wingdings" panose="05000000000000000000" pitchFamily="2" charset="2"/>
              <a:buChar char="ü"/>
            </a:pPr>
            <a:r>
              <a:rPr lang="en-US" sz="2000" dirty="0"/>
              <a:t>Improved accuracy vis-à-vis other techniques - linear regression, random forest, Bayesian </a:t>
            </a:r>
            <a:r>
              <a:rPr lang="en-US" sz="2000"/>
              <a:t>linear regression</a:t>
            </a: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p:txBody>
      </p:sp>
      <p:pic>
        <p:nvPicPr>
          <p:cNvPr id="6" name="Picture 5"/>
          <p:cNvPicPr>
            <a:picLocks noChangeAspect="1"/>
          </p:cNvPicPr>
          <p:nvPr/>
        </p:nvPicPr>
        <p:blipFill>
          <a:blip r:embed="rId3"/>
          <a:stretch>
            <a:fillRect/>
          </a:stretch>
        </p:blipFill>
        <p:spPr>
          <a:xfrm>
            <a:off x="2133600" y="4207774"/>
            <a:ext cx="4876800" cy="1276350"/>
          </a:xfrm>
          <a:prstGeom prst="rect">
            <a:avLst/>
          </a:prstGeom>
        </p:spPr>
      </p:pic>
    </p:spTree>
    <p:extLst>
      <p:ext uri="{BB962C8B-B14F-4D97-AF65-F5344CB8AC3E}">
        <p14:creationId xmlns:p14="http://schemas.microsoft.com/office/powerpoint/2010/main" val="8083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6181" y="53765"/>
            <a:ext cx="8229600" cy="1143000"/>
          </a:xfrm>
        </p:spPr>
        <p:txBody>
          <a:bodyPr>
            <a:normAutofit/>
          </a:bodyPr>
          <a:lstStyle/>
          <a:p>
            <a:pPr lvl="0"/>
            <a:r>
              <a:rPr lang="en-US" altLang="zh-TW" sz="4000" b="1" dirty="0">
                <a:cs typeface="Times New Roman"/>
              </a:rPr>
              <a:t>Key Results</a:t>
            </a:r>
            <a:endParaRPr kumimoji="1" lang="zh-TW" altLang="en-US" sz="4000" b="1" dirty="0"/>
          </a:p>
        </p:txBody>
      </p:sp>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pic>
        <p:nvPicPr>
          <p:cNvPr id="3" name="Picture 2"/>
          <p:cNvPicPr>
            <a:picLocks noChangeAspect="1"/>
          </p:cNvPicPr>
          <p:nvPr/>
        </p:nvPicPr>
        <p:blipFill>
          <a:blip r:embed="rId2"/>
          <a:stretch>
            <a:fillRect/>
          </a:stretch>
        </p:blipFill>
        <p:spPr>
          <a:xfrm>
            <a:off x="1490472" y="1250529"/>
            <a:ext cx="5367528" cy="4787935"/>
          </a:xfrm>
          <a:prstGeom prst="rect">
            <a:avLst/>
          </a:prstGeom>
        </p:spPr>
      </p:pic>
    </p:spTree>
    <p:extLst>
      <p:ext uri="{BB962C8B-B14F-4D97-AF65-F5344CB8AC3E}">
        <p14:creationId xmlns:p14="http://schemas.microsoft.com/office/powerpoint/2010/main" val="29701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8545781" y="0"/>
            <a:ext cx="461665" cy="6909205"/>
          </a:xfrm>
          <a:prstGeom prst="rect">
            <a:avLst/>
          </a:prstGeom>
          <a:solidFill>
            <a:srgbClr val="B11B1E"/>
          </a:solidFill>
        </p:spPr>
        <p:txBody>
          <a:bodyPr vert="eaVert" wrap="square" rtlCol="0">
            <a:spAutoFit/>
          </a:bodyPr>
          <a:lstStyle/>
          <a:p>
            <a:endParaRPr kumimoji="1" lang="zh-TW" altLang="en-US" dirty="0"/>
          </a:p>
        </p:txBody>
      </p:sp>
      <p:sp>
        <p:nvSpPr>
          <p:cNvPr id="5" name="文字方塊 4"/>
          <p:cNvSpPr txBox="1"/>
          <p:nvPr/>
        </p:nvSpPr>
        <p:spPr>
          <a:xfrm>
            <a:off x="8545781" y="3536529"/>
            <a:ext cx="461665" cy="3372675"/>
          </a:xfrm>
          <a:prstGeom prst="rect">
            <a:avLst/>
          </a:prstGeom>
          <a:solidFill>
            <a:schemeClr val="tx2">
              <a:lumMod val="75000"/>
            </a:schemeClr>
          </a:solidFill>
        </p:spPr>
        <p:txBody>
          <a:bodyPr vert="eaVert" wrap="square" rtlCol="0">
            <a:spAutoFit/>
          </a:bodyPr>
          <a:lstStyle/>
          <a:p>
            <a:endParaRPr kumimoji="1" lang="zh-TW" altLang="en-US" dirty="0"/>
          </a:p>
        </p:txBody>
      </p:sp>
      <p:sp>
        <p:nvSpPr>
          <p:cNvPr id="6" name="Content Placeholder 2"/>
          <p:cNvSpPr>
            <a:spLocks noGrp="1"/>
          </p:cNvSpPr>
          <p:nvPr>
            <p:ph idx="1"/>
          </p:nvPr>
        </p:nvSpPr>
        <p:spPr>
          <a:xfrm>
            <a:off x="457200" y="219456"/>
            <a:ext cx="7827264" cy="6163055"/>
          </a:xfrm>
        </p:spPr>
        <p:txBody>
          <a:bodyPr>
            <a:normAutofit/>
          </a:bodyPr>
          <a:lstStyle/>
          <a:p>
            <a:pPr marL="0" indent="0" algn="ctr">
              <a:buNone/>
            </a:pPr>
            <a:r>
              <a:rPr kumimoji="1" lang="en-US" altLang="zh-TW" sz="2400" b="1" dirty="0">
                <a:cs typeface="Times New Roman"/>
              </a:rPr>
              <a:t>Findings</a:t>
            </a:r>
            <a:endParaRPr lang="en-US" sz="2400" dirty="0"/>
          </a:p>
          <a:p>
            <a:pPr>
              <a:buFont typeface="Arial" panose="020B0604020202020204" pitchFamily="34" charset="0"/>
              <a:buChar char="•"/>
            </a:pPr>
            <a:r>
              <a:rPr lang="en-US" sz="2000" dirty="0"/>
              <a:t>Predictive accuracy of the model built :    span of 3 days</a:t>
            </a:r>
          </a:p>
          <a:p>
            <a:pPr>
              <a:buFont typeface="Arial" panose="020B0604020202020204" pitchFamily="34" charset="0"/>
              <a:buChar char="•"/>
            </a:pPr>
            <a:r>
              <a:rPr lang="en-US" sz="2000" dirty="0"/>
              <a:t>Prediction accuracy depends on</a:t>
            </a:r>
          </a:p>
          <a:p>
            <a:pPr lvl="1">
              <a:buFont typeface="Arial" panose="020B0604020202020204" pitchFamily="34" charset="0"/>
              <a:buChar char="•"/>
            </a:pPr>
            <a:r>
              <a:rPr lang="en-US" sz="2000" dirty="0"/>
              <a:t>Vessel Position</a:t>
            </a:r>
          </a:p>
          <a:p>
            <a:pPr lvl="1">
              <a:buFont typeface="Arial" panose="020B0604020202020204" pitchFamily="34" charset="0"/>
              <a:buChar char="•"/>
            </a:pPr>
            <a:r>
              <a:rPr lang="en-US" sz="2000" dirty="0"/>
              <a:t>Yard movements</a:t>
            </a:r>
          </a:p>
          <a:p>
            <a:pPr lvl="1">
              <a:buFont typeface="Arial" panose="020B0604020202020204" pitchFamily="34" charset="0"/>
              <a:buChar char="•"/>
            </a:pPr>
            <a:r>
              <a:rPr lang="en-US" sz="2000" dirty="0"/>
              <a:t>Vessel operational efficiency</a:t>
            </a:r>
          </a:p>
          <a:p>
            <a:pPr>
              <a:buFont typeface="Arial" panose="020B0604020202020204" pitchFamily="34" charset="0"/>
              <a:buChar char="•"/>
            </a:pPr>
            <a:r>
              <a:rPr lang="en-US" sz="2000" dirty="0"/>
              <a:t>15% of the data provided is outlying due to invalid data entry or late data entry</a:t>
            </a:r>
          </a:p>
          <a:p>
            <a:pPr marL="457200" lvl="1" indent="0">
              <a:buNone/>
            </a:pPr>
            <a:endParaRPr kumimoji="1" lang="en-US" sz="1400" b="1" dirty="0">
              <a:cs typeface="Times New Roman"/>
            </a:endParaRPr>
          </a:p>
          <a:p>
            <a:pPr marL="57150" indent="0" algn="ctr">
              <a:buNone/>
            </a:pPr>
            <a:r>
              <a:rPr kumimoji="1" lang="en-US" sz="2400" b="1" dirty="0">
                <a:cs typeface="Times New Roman"/>
              </a:rPr>
              <a:t>Future Scope </a:t>
            </a:r>
          </a:p>
          <a:p>
            <a:pPr>
              <a:buFont typeface="Arial" panose="020B0604020202020204" pitchFamily="34" charset="0"/>
              <a:buChar char="•"/>
            </a:pPr>
            <a:r>
              <a:rPr lang="en-US" sz="2000" dirty="0"/>
              <a:t>Currently, uniform probability distribution of vessel efficiency is assumed because of data limitation. </a:t>
            </a:r>
          </a:p>
          <a:p>
            <a:pPr>
              <a:buFont typeface="Arial" panose="020B0604020202020204" pitchFamily="34" charset="0"/>
              <a:buChar char="•"/>
            </a:pPr>
            <a:r>
              <a:rPr lang="en-US" sz="2000" dirty="0"/>
              <a:t>This can be further improved from an empirical vessel efficiency probability distribution model w.r.t. container position within the vessel.</a:t>
            </a:r>
          </a:p>
          <a:p>
            <a:pPr lvl="1">
              <a:buFont typeface="Arial" panose="020B0604020202020204" pitchFamily="34" charset="0"/>
              <a:buChar char="•"/>
            </a:pPr>
            <a:endParaRPr lang="en-US" sz="1600" dirty="0"/>
          </a:p>
          <a:p>
            <a:pPr marL="457200" lvl="1" indent="0">
              <a:buNone/>
            </a:pPr>
            <a:endParaRPr lang="en-US" sz="2000" dirty="0"/>
          </a:p>
          <a:p>
            <a:pPr marL="457200" lvl="1" indent="0">
              <a:buNone/>
            </a:pPr>
            <a:endParaRPr lang="en-US" sz="2000" dirty="0"/>
          </a:p>
        </p:txBody>
      </p:sp>
    </p:spTree>
    <p:extLst>
      <p:ext uri="{BB962C8B-B14F-4D97-AF65-F5344CB8AC3E}">
        <p14:creationId xmlns:p14="http://schemas.microsoft.com/office/powerpoint/2010/main" val="29436247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518</Words>
  <Application>Microsoft Office PowerPoint</Application>
  <PresentationFormat>On-screen Show (4:3)</PresentationFormat>
  <Paragraphs>104</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新細明體</vt:lpstr>
      <vt:lpstr>Times New Roman</vt:lpstr>
      <vt:lpstr>Wingdings</vt:lpstr>
      <vt:lpstr>Office 佈景主題</vt:lpstr>
      <vt:lpstr> Import Container Availability Prediction</vt:lpstr>
      <vt:lpstr>PowerPoint Presentation</vt:lpstr>
      <vt:lpstr>PowerPoint Presentation</vt:lpstr>
      <vt:lpstr>PowerPoint Presentation</vt:lpstr>
      <vt:lpstr>PowerPoint Presentation</vt:lpstr>
      <vt:lpstr>Approach</vt:lpstr>
      <vt:lpstr>Model</vt:lpstr>
      <vt:lpstr>Key Results</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Project Interim Presentation Container Availability Prediction</dc:title>
  <dc:creator>Hsing Yuan</dc:creator>
  <cp:lastModifiedBy>Aditi sharma</cp:lastModifiedBy>
  <cp:revision>225</cp:revision>
  <dcterms:created xsi:type="dcterms:W3CDTF">2017-03-17T00:22:49Z</dcterms:created>
  <dcterms:modified xsi:type="dcterms:W3CDTF">2017-04-22T01:12:13Z</dcterms:modified>
</cp:coreProperties>
</file>