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10/26/2017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10/26/2017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16FB-51D7-4E48-A2A5-B70990E67015}"/>
              </a:ext>
            </a:extLst>
          </p:cNvPr>
          <p:cNvSpPr>
            <a:spLocks noGrp="1"/>
          </p:cNvSpPr>
          <p:nvPr>
            <p:ph type="ctrTitle"/>
          </p:nvPr>
        </p:nvSpPr>
        <p:spPr/>
        <p:txBody>
          <a:bodyPr/>
          <a:lstStyle/>
          <a:p>
            <a:pPr algn="ctr"/>
            <a:r>
              <a:rPr lang="en-US" dirty="0"/>
              <a:t>Mortgage Loan Application Data Exploratory Analysis</a:t>
            </a:r>
          </a:p>
        </p:txBody>
      </p:sp>
      <p:sp>
        <p:nvSpPr>
          <p:cNvPr id="3" name="Subtitle 2">
            <a:extLst>
              <a:ext uri="{FF2B5EF4-FFF2-40B4-BE49-F238E27FC236}">
                <a16:creationId xmlns:a16="http://schemas.microsoft.com/office/drawing/2014/main" id="{D2F90376-79F0-4463-A13A-C42168F52C64}"/>
              </a:ext>
            </a:extLst>
          </p:cNvPr>
          <p:cNvSpPr>
            <a:spLocks noGrp="1"/>
          </p:cNvSpPr>
          <p:nvPr>
            <p:ph type="subTitle" idx="1"/>
          </p:nvPr>
        </p:nvSpPr>
        <p:spPr/>
        <p:txBody>
          <a:bodyPr/>
          <a:lstStyle/>
          <a:p>
            <a:pPr algn="ctr"/>
            <a:r>
              <a:rPr lang="en-US" dirty="0"/>
              <a:t>Finding meaning and importance within Mortgage Loan Application Dataset</a:t>
            </a:r>
          </a:p>
        </p:txBody>
      </p:sp>
    </p:spTree>
    <p:extLst>
      <p:ext uri="{BB962C8B-B14F-4D97-AF65-F5344CB8AC3E}">
        <p14:creationId xmlns:p14="http://schemas.microsoft.com/office/powerpoint/2010/main" val="1631694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787E-7F25-4907-930F-5D5434196385}"/>
              </a:ext>
            </a:extLst>
          </p:cNvPr>
          <p:cNvSpPr>
            <a:spLocks noGrp="1"/>
          </p:cNvSpPr>
          <p:nvPr>
            <p:ph type="title"/>
          </p:nvPr>
        </p:nvSpPr>
        <p:spPr/>
        <p:txBody>
          <a:bodyPr/>
          <a:lstStyle/>
          <a:p>
            <a:r>
              <a:rPr lang="en-US" dirty="0"/>
              <a:t>7. Top 10 counties with Loan Origination</a:t>
            </a:r>
          </a:p>
        </p:txBody>
      </p:sp>
      <p:sp>
        <p:nvSpPr>
          <p:cNvPr id="3" name="Content Placeholder 2">
            <a:extLst>
              <a:ext uri="{FF2B5EF4-FFF2-40B4-BE49-F238E27FC236}">
                <a16:creationId xmlns:a16="http://schemas.microsoft.com/office/drawing/2014/main" id="{869BC371-926B-41BA-880F-11D71A3BA73E}"/>
              </a:ext>
            </a:extLst>
          </p:cNvPr>
          <p:cNvSpPr>
            <a:spLocks noGrp="1"/>
          </p:cNvSpPr>
          <p:nvPr>
            <p:ph idx="1"/>
          </p:nvPr>
        </p:nvSpPr>
        <p:spPr/>
        <p:txBody>
          <a:bodyPr/>
          <a:lstStyle/>
          <a:p>
            <a:r>
              <a:rPr lang="en-US" dirty="0"/>
              <a:t>7 of 10 counties are within</a:t>
            </a:r>
          </a:p>
          <a:p>
            <a:pPr marL="0" indent="0">
              <a:buNone/>
            </a:pPr>
            <a:r>
              <a:rPr lang="en-US" dirty="0"/>
              <a:t>	New York City area</a:t>
            </a:r>
          </a:p>
        </p:txBody>
      </p:sp>
      <p:pic>
        <p:nvPicPr>
          <p:cNvPr id="5" name="Picture 4">
            <a:extLst>
              <a:ext uri="{FF2B5EF4-FFF2-40B4-BE49-F238E27FC236}">
                <a16:creationId xmlns:a16="http://schemas.microsoft.com/office/drawing/2014/main" id="{454D9527-B69D-4C98-9F3F-A86EA8A8029C}"/>
              </a:ext>
            </a:extLst>
          </p:cNvPr>
          <p:cNvPicPr>
            <a:picLocks noChangeAspect="1"/>
          </p:cNvPicPr>
          <p:nvPr/>
        </p:nvPicPr>
        <p:blipFill>
          <a:blip r:embed="rId2"/>
          <a:stretch>
            <a:fillRect/>
          </a:stretch>
        </p:blipFill>
        <p:spPr>
          <a:xfrm>
            <a:off x="4763589" y="2421046"/>
            <a:ext cx="6618409" cy="3971046"/>
          </a:xfrm>
          <a:prstGeom prst="rect">
            <a:avLst/>
          </a:prstGeom>
        </p:spPr>
      </p:pic>
    </p:spTree>
    <p:extLst>
      <p:ext uri="{BB962C8B-B14F-4D97-AF65-F5344CB8AC3E}">
        <p14:creationId xmlns:p14="http://schemas.microsoft.com/office/powerpoint/2010/main" val="168848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427A-C085-42BB-AF18-5ABBF97DE17E}"/>
              </a:ext>
            </a:extLst>
          </p:cNvPr>
          <p:cNvSpPr>
            <a:spLocks noGrp="1"/>
          </p:cNvSpPr>
          <p:nvPr>
            <p:ph type="title"/>
          </p:nvPr>
        </p:nvSpPr>
        <p:spPr/>
        <p:txBody>
          <a:bodyPr/>
          <a:lstStyle/>
          <a:p>
            <a:r>
              <a:rPr lang="en-US" dirty="0"/>
              <a:t>8. Property Types for Loan Applied</a:t>
            </a:r>
          </a:p>
        </p:txBody>
      </p:sp>
      <p:sp>
        <p:nvSpPr>
          <p:cNvPr id="3" name="Content Placeholder 2">
            <a:extLst>
              <a:ext uri="{FF2B5EF4-FFF2-40B4-BE49-F238E27FC236}">
                <a16:creationId xmlns:a16="http://schemas.microsoft.com/office/drawing/2014/main" id="{EE68915C-9353-4D60-8492-AEDA5BE20B59}"/>
              </a:ext>
            </a:extLst>
          </p:cNvPr>
          <p:cNvSpPr>
            <a:spLocks noGrp="1"/>
          </p:cNvSpPr>
          <p:nvPr>
            <p:ph idx="1"/>
          </p:nvPr>
        </p:nvSpPr>
        <p:spPr/>
        <p:txBody>
          <a:bodyPr/>
          <a:lstStyle/>
          <a:p>
            <a:r>
              <a:rPr lang="en-US" dirty="0"/>
              <a:t>High rate of application for</a:t>
            </a:r>
          </a:p>
          <a:p>
            <a:pPr marL="0" indent="0">
              <a:buNone/>
            </a:pPr>
            <a:r>
              <a:rPr lang="en-US" dirty="0"/>
              <a:t>	single family dwelling</a:t>
            </a:r>
          </a:p>
        </p:txBody>
      </p:sp>
      <p:pic>
        <p:nvPicPr>
          <p:cNvPr id="5" name="Picture 4">
            <a:extLst>
              <a:ext uri="{FF2B5EF4-FFF2-40B4-BE49-F238E27FC236}">
                <a16:creationId xmlns:a16="http://schemas.microsoft.com/office/drawing/2014/main" id="{339827CF-B538-4B62-A965-FEADA4C2707A}"/>
              </a:ext>
            </a:extLst>
          </p:cNvPr>
          <p:cNvPicPr>
            <a:picLocks noChangeAspect="1"/>
          </p:cNvPicPr>
          <p:nvPr/>
        </p:nvPicPr>
        <p:blipFill>
          <a:blip r:embed="rId2"/>
          <a:stretch>
            <a:fillRect/>
          </a:stretch>
        </p:blipFill>
        <p:spPr>
          <a:xfrm>
            <a:off x="4891932" y="2429256"/>
            <a:ext cx="6481354" cy="3888812"/>
          </a:xfrm>
          <a:prstGeom prst="rect">
            <a:avLst/>
          </a:prstGeom>
        </p:spPr>
      </p:pic>
    </p:spTree>
    <p:extLst>
      <p:ext uri="{BB962C8B-B14F-4D97-AF65-F5344CB8AC3E}">
        <p14:creationId xmlns:p14="http://schemas.microsoft.com/office/powerpoint/2010/main" val="465990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1635-24C0-4AC9-89F1-A3F217F616EA}"/>
              </a:ext>
            </a:extLst>
          </p:cNvPr>
          <p:cNvSpPr>
            <a:spLocks noGrp="1"/>
          </p:cNvSpPr>
          <p:nvPr>
            <p:ph type="title"/>
          </p:nvPr>
        </p:nvSpPr>
        <p:spPr/>
        <p:txBody>
          <a:bodyPr/>
          <a:lstStyle/>
          <a:p>
            <a:r>
              <a:rPr lang="en-US" dirty="0"/>
              <a:t>9. Predictive Modeling Categories</a:t>
            </a:r>
          </a:p>
        </p:txBody>
      </p:sp>
      <p:sp>
        <p:nvSpPr>
          <p:cNvPr id="3" name="Content Placeholder 2">
            <a:extLst>
              <a:ext uri="{FF2B5EF4-FFF2-40B4-BE49-F238E27FC236}">
                <a16:creationId xmlns:a16="http://schemas.microsoft.com/office/drawing/2014/main" id="{8EED1D49-6C0C-47A7-B8E5-D98DD51DEC4E}"/>
              </a:ext>
            </a:extLst>
          </p:cNvPr>
          <p:cNvSpPr>
            <a:spLocks noGrp="1"/>
          </p:cNvSpPr>
          <p:nvPr>
            <p:ph idx="1"/>
          </p:nvPr>
        </p:nvSpPr>
        <p:spPr>
          <a:xfrm>
            <a:off x="818712" y="2222287"/>
            <a:ext cx="10554574" cy="3934673"/>
          </a:xfrm>
        </p:spPr>
        <p:txBody>
          <a:bodyPr numCol="2">
            <a:normAutofit/>
          </a:bodyPr>
          <a:lstStyle/>
          <a:p>
            <a:r>
              <a:rPr lang="en-US" dirty="0"/>
              <a:t>Selected Data for predictive modeling</a:t>
            </a:r>
          </a:p>
          <a:p>
            <a:pPr lvl="1"/>
            <a:r>
              <a:rPr lang="en-US" dirty="0"/>
              <a:t>Action Taken</a:t>
            </a:r>
          </a:p>
          <a:p>
            <a:pPr lvl="1"/>
            <a:r>
              <a:rPr lang="en-US" dirty="0"/>
              <a:t>Applicant Ethnicity</a:t>
            </a:r>
          </a:p>
          <a:p>
            <a:pPr lvl="1"/>
            <a:r>
              <a:rPr lang="en-US" dirty="0"/>
              <a:t>Applicant Income in 000s</a:t>
            </a:r>
          </a:p>
          <a:p>
            <a:pPr lvl="1"/>
            <a:r>
              <a:rPr lang="en-US" dirty="0"/>
              <a:t>Applicant Race</a:t>
            </a:r>
          </a:p>
          <a:p>
            <a:pPr lvl="1"/>
            <a:r>
              <a:rPr lang="en-US" dirty="0"/>
              <a:t>Co-applicant ethnicity/sex</a:t>
            </a:r>
          </a:p>
          <a:p>
            <a:pPr lvl="1"/>
            <a:r>
              <a:rPr lang="en-US" dirty="0"/>
              <a:t>County</a:t>
            </a:r>
          </a:p>
          <a:p>
            <a:pPr lvl="1"/>
            <a:r>
              <a:rPr lang="en-US" dirty="0" err="1"/>
              <a:t>Hoepa</a:t>
            </a:r>
            <a:r>
              <a:rPr lang="en-US" dirty="0"/>
              <a:t> Status</a:t>
            </a:r>
          </a:p>
          <a:p>
            <a:pPr lvl="1"/>
            <a:r>
              <a:rPr lang="en-US" dirty="0"/>
              <a:t>Lien Status</a:t>
            </a:r>
          </a:p>
          <a:p>
            <a:pPr lvl="1"/>
            <a:r>
              <a:rPr lang="en-US" dirty="0"/>
              <a:t>Loan Purpose</a:t>
            </a:r>
          </a:p>
          <a:p>
            <a:pPr lvl="1"/>
            <a:r>
              <a:rPr lang="en-US" dirty="0"/>
              <a:t>Loan Types</a:t>
            </a:r>
          </a:p>
          <a:p>
            <a:pPr lvl="1"/>
            <a:r>
              <a:rPr lang="en-US" dirty="0"/>
              <a:t>MSAMD</a:t>
            </a:r>
          </a:p>
          <a:p>
            <a:pPr lvl="1"/>
            <a:r>
              <a:rPr lang="en-US" dirty="0"/>
              <a:t>Owner Occupancy</a:t>
            </a:r>
          </a:p>
          <a:p>
            <a:pPr lvl="1"/>
            <a:r>
              <a:rPr lang="en-US" dirty="0"/>
              <a:t>Preapproval</a:t>
            </a:r>
          </a:p>
          <a:p>
            <a:pPr lvl="1"/>
            <a:r>
              <a:rPr lang="en-US" dirty="0"/>
              <a:t>Property Type</a:t>
            </a:r>
          </a:p>
          <a:p>
            <a:pPr lvl="1"/>
            <a:r>
              <a:rPr lang="en-US" dirty="0"/>
              <a:t>Purchaser Type</a:t>
            </a:r>
          </a:p>
          <a:p>
            <a:pPr lvl="1"/>
            <a:r>
              <a:rPr lang="en-US" dirty="0"/>
              <a:t>Loan amount</a:t>
            </a:r>
          </a:p>
        </p:txBody>
      </p:sp>
    </p:spTree>
    <p:extLst>
      <p:ext uri="{BB962C8B-B14F-4D97-AF65-F5344CB8AC3E}">
        <p14:creationId xmlns:p14="http://schemas.microsoft.com/office/powerpoint/2010/main" val="1807088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9E4C-C1BF-4A03-AE94-84A633DBC97A}"/>
              </a:ext>
            </a:extLst>
          </p:cNvPr>
          <p:cNvSpPr>
            <a:spLocks noGrp="1"/>
          </p:cNvSpPr>
          <p:nvPr>
            <p:ph type="title"/>
          </p:nvPr>
        </p:nvSpPr>
        <p:spPr/>
        <p:txBody>
          <a:bodyPr/>
          <a:lstStyle/>
          <a:p>
            <a:r>
              <a:rPr lang="en-US" dirty="0"/>
              <a:t>10. Logistic Regression Model</a:t>
            </a:r>
          </a:p>
        </p:txBody>
      </p:sp>
      <p:sp>
        <p:nvSpPr>
          <p:cNvPr id="3" name="Content Placeholder 2">
            <a:extLst>
              <a:ext uri="{FF2B5EF4-FFF2-40B4-BE49-F238E27FC236}">
                <a16:creationId xmlns:a16="http://schemas.microsoft.com/office/drawing/2014/main" id="{65629C65-BFBE-4C52-A521-B82C40BAB5CD}"/>
              </a:ext>
            </a:extLst>
          </p:cNvPr>
          <p:cNvSpPr>
            <a:spLocks noGrp="1"/>
          </p:cNvSpPr>
          <p:nvPr>
            <p:ph idx="1"/>
          </p:nvPr>
        </p:nvSpPr>
        <p:spPr/>
        <p:txBody>
          <a:bodyPr/>
          <a:lstStyle/>
          <a:p>
            <a:r>
              <a:rPr lang="en-US" dirty="0"/>
              <a:t>Based on the logit model we </a:t>
            </a:r>
            <a:r>
              <a:rPr lang="en-US" dirty="0" err="1"/>
              <a:t>summarise</a:t>
            </a:r>
            <a:endParaRPr lang="en-US" dirty="0"/>
          </a:p>
          <a:p>
            <a:r>
              <a:rPr lang="en-US" dirty="0"/>
              <a:t>##    Min. 1st Qu.  Median    Mean 3rd Qu.    Max. </a:t>
            </a:r>
          </a:p>
          <a:p>
            <a:r>
              <a:rPr lang="en-US" dirty="0"/>
              <a:t>##  0.0000  0.3781  0.6787  0.6435  1.0000  1.0000</a:t>
            </a:r>
          </a:p>
          <a:p>
            <a:endParaRPr lang="en-US" dirty="0"/>
          </a:p>
          <a:p>
            <a:r>
              <a:rPr lang="en-US" dirty="0"/>
              <a:t>With an accuracy of:</a:t>
            </a:r>
          </a:p>
          <a:p>
            <a:pPr lvl="1"/>
            <a:r>
              <a:rPr lang="en-US" dirty="0"/>
              <a:t>83.77%</a:t>
            </a:r>
          </a:p>
        </p:txBody>
      </p:sp>
    </p:spTree>
    <p:extLst>
      <p:ext uri="{BB962C8B-B14F-4D97-AF65-F5344CB8AC3E}">
        <p14:creationId xmlns:p14="http://schemas.microsoft.com/office/powerpoint/2010/main" val="2732068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2F5F-ABFD-4C71-A2AA-D7E4CCD313EC}"/>
              </a:ext>
            </a:extLst>
          </p:cNvPr>
          <p:cNvSpPr>
            <a:spLocks noGrp="1"/>
          </p:cNvSpPr>
          <p:nvPr>
            <p:ph type="title"/>
          </p:nvPr>
        </p:nvSpPr>
        <p:spPr/>
        <p:txBody>
          <a:bodyPr/>
          <a:lstStyle/>
          <a:p>
            <a:r>
              <a:rPr lang="en-US" dirty="0"/>
              <a:t>11. CART Predictive Model</a:t>
            </a:r>
          </a:p>
        </p:txBody>
      </p:sp>
      <p:sp>
        <p:nvSpPr>
          <p:cNvPr id="3" name="Content Placeholder 2">
            <a:extLst>
              <a:ext uri="{FF2B5EF4-FFF2-40B4-BE49-F238E27FC236}">
                <a16:creationId xmlns:a16="http://schemas.microsoft.com/office/drawing/2014/main" id="{8F086785-9AF7-42B2-82DB-383A5ACE8CC8}"/>
              </a:ext>
            </a:extLst>
          </p:cNvPr>
          <p:cNvSpPr>
            <a:spLocks noGrp="1"/>
          </p:cNvSpPr>
          <p:nvPr>
            <p:ph idx="1"/>
          </p:nvPr>
        </p:nvSpPr>
        <p:spPr/>
        <p:txBody>
          <a:bodyPr/>
          <a:lstStyle/>
          <a:p>
            <a:r>
              <a:rPr lang="en-US" dirty="0"/>
              <a:t>The priority of importance</a:t>
            </a:r>
          </a:p>
          <a:p>
            <a:pPr marL="0" indent="0">
              <a:buNone/>
            </a:pPr>
            <a:r>
              <a:rPr lang="en-US" dirty="0"/>
              <a:t>	based on decision tree:</a:t>
            </a:r>
          </a:p>
          <a:p>
            <a:pPr lvl="1"/>
            <a:r>
              <a:rPr lang="en-US" dirty="0"/>
              <a:t>Lien Status</a:t>
            </a:r>
          </a:p>
          <a:p>
            <a:pPr lvl="1"/>
            <a:r>
              <a:rPr lang="en-US" dirty="0"/>
              <a:t>Purchaser Type</a:t>
            </a:r>
          </a:p>
          <a:p>
            <a:pPr lvl="1"/>
            <a:r>
              <a:rPr lang="en-US" dirty="0"/>
              <a:t>Loan Purpose</a:t>
            </a:r>
          </a:p>
          <a:p>
            <a:pPr lvl="1"/>
            <a:r>
              <a:rPr lang="en-US" dirty="0"/>
              <a:t>Loan Type</a:t>
            </a:r>
          </a:p>
          <a:p>
            <a:pPr lvl="1"/>
            <a:r>
              <a:rPr lang="en-US" dirty="0"/>
              <a:t>Applicant Income</a:t>
            </a:r>
          </a:p>
          <a:p>
            <a:pPr lvl="1"/>
            <a:r>
              <a:rPr lang="en-US" dirty="0"/>
              <a:t>Applicant Race</a:t>
            </a:r>
          </a:p>
        </p:txBody>
      </p:sp>
      <p:pic>
        <p:nvPicPr>
          <p:cNvPr id="5" name="Picture 4">
            <a:extLst>
              <a:ext uri="{FF2B5EF4-FFF2-40B4-BE49-F238E27FC236}">
                <a16:creationId xmlns:a16="http://schemas.microsoft.com/office/drawing/2014/main" id="{6F88285B-3A3C-4DC2-986D-F42931AD7AA6}"/>
              </a:ext>
            </a:extLst>
          </p:cNvPr>
          <p:cNvPicPr>
            <a:picLocks noChangeAspect="1"/>
          </p:cNvPicPr>
          <p:nvPr/>
        </p:nvPicPr>
        <p:blipFill>
          <a:blip r:embed="rId2"/>
          <a:stretch>
            <a:fillRect/>
          </a:stretch>
        </p:blipFill>
        <p:spPr>
          <a:xfrm>
            <a:off x="4354286" y="2222287"/>
            <a:ext cx="7117080" cy="4270248"/>
          </a:xfrm>
          <a:prstGeom prst="rect">
            <a:avLst/>
          </a:prstGeom>
        </p:spPr>
      </p:pic>
    </p:spTree>
    <p:extLst>
      <p:ext uri="{BB962C8B-B14F-4D97-AF65-F5344CB8AC3E}">
        <p14:creationId xmlns:p14="http://schemas.microsoft.com/office/powerpoint/2010/main" val="2147415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43A-03F3-4794-9F79-6A62A3B39080}"/>
              </a:ext>
            </a:extLst>
          </p:cNvPr>
          <p:cNvSpPr>
            <a:spLocks noGrp="1"/>
          </p:cNvSpPr>
          <p:nvPr>
            <p:ph type="title"/>
          </p:nvPr>
        </p:nvSpPr>
        <p:spPr/>
        <p:txBody>
          <a:bodyPr/>
          <a:lstStyle/>
          <a:p>
            <a:r>
              <a:rPr lang="en-US" dirty="0"/>
              <a:t>12. ROC Curve and AUC Calculation</a:t>
            </a:r>
          </a:p>
        </p:txBody>
      </p:sp>
      <p:sp>
        <p:nvSpPr>
          <p:cNvPr id="3" name="Content Placeholder 2">
            <a:extLst>
              <a:ext uri="{FF2B5EF4-FFF2-40B4-BE49-F238E27FC236}">
                <a16:creationId xmlns:a16="http://schemas.microsoft.com/office/drawing/2014/main" id="{853F813A-0832-4782-BFB2-BB9577850898}"/>
              </a:ext>
            </a:extLst>
          </p:cNvPr>
          <p:cNvSpPr>
            <a:spLocks noGrp="1"/>
          </p:cNvSpPr>
          <p:nvPr>
            <p:ph idx="1"/>
          </p:nvPr>
        </p:nvSpPr>
        <p:spPr/>
        <p:txBody>
          <a:bodyPr/>
          <a:lstStyle/>
          <a:p>
            <a:r>
              <a:rPr lang="en-US" dirty="0"/>
              <a:t>The AUC calculation based</a:t>
            </a:r>
          </a:p>
          <a:p>
            <a:pPr marL="0" indent="0">
              <a:buNone/>
            </a:pPr>
            <a:r>
              <a:rPr lang="en-US" dirty="0"/>
              <a:t>	on the ROC Curve:</a:t>
            </a:r>
          </a:p>
          <a:p>
            <a:pPr lvl="1"/>
            <a:r>
              <a:rPr lang="en-US" dirty="0"/>
              <a:t>91.17%</a:t>
            </a:r>
          </a:p>
        </p:txBody>
      </p:sp>
      <p:pic>
        <p:nvPicPr>
          <p:cNvPr id="7" name="Picture 6">
            <a:extLst>
              <a:ext uri="{FF2B5EF4-FFF2-40B4-BE49-F238E27FC236}">
                <a16:creationId xmlns:a16="http://schemas.microsoft.com/office/drawing/2014/main" id="{6B8E5F04-9EFF-46D4-9221-A413907CA4F8}"/>
              </a:ext>
            </a:extLst>
          </p:cNvPr>
          <p:cNvPicPr>
            <a:picLocks noChangeAspect="1"/>
          </p:cNvPicPr>
          <p:nvPr/>
        </p:nvPicPr>
        <p:blipFill>
          <a:blip r:embed="rId2"/>
          <a:stretch>
            <a:fillRect/>
          </a:stretch>
        </p:blipFill>
        <p:spPr>
          <a:xfrm>
            <a:off x="4674217" y="2411838"/>
            <a:ext cx="6699069" cy="4019441"/>
          </a:xfrm>
          <a:prstGeom prst="rect">
            <a:avLst/>
          </a:prstGeom>
        </p:spPr>
      </p:pic>
    </p:spTree>
    <p:extLst>
      <p:ext uri="{BB962C8B-B14F-4D97-AF65-F5344CB8AC3E}">
        <p14:creationId xmlns:p14="http://schemas.microsoft.com/office/powerpoint/2010/main" val="400988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1A55-ADB4-47E0-A149-C3E96854B452}"/>
              </a:ext>
            </a:extLst>
          </p:cNvPr>
          <p:cNvSpPr>
            <a:spLocks noGrp="1"/>
          </p:cNvSpPr>
          <p:nvPr>
            <p:ph type="title"/>
          </p:nvPr>
        </p:nvSpPr>
        <p:spPr/>
        <p:txBody>
          <a:bodyPr/>
          <a:lstStyle/>
          <a:p>
            <a:r>
              <a:rPr lang="en-US" dirty="0"/>
              <a:t>Introductory Story</a:t>
            </a:r>
          </a:p>
        </p:txBody>
      </p:sp>
      <p:sp>
        <p:nvSpPr>
          <p:cNvPr id="3" name="Content Placeholder 2">
            <a:extLst>
              <a:ext uri="{FF2B5EF4-FFF2-40B4-BE49-F238E27FC236}">
                <a16:creationId xmlns:a16="http://schemas.microsoft.com/office/drawing/2014/main" id="{05297361-9449-4291-B7D9-5659818EE868}"/>
              </a:ext>
            </a:extLst>
          </p:cNvPr>
          <p:cNvSpPr>
            <a:spLocks noGrp="1"/>
          </p:cNvSpPr>
          <p:nvPr>
            <p:ph idx="1"/>
          </p:nvPr>
        </p:nvSpPr>
        <p:spPr/>
        <p:txBody>
          <a:bodyPr/>
          <a:lstStyle/>
          <a:p>
            <a:r>
              <a:rPr lang="en-US" dirty="0"/>
              <a:t>A client wishes to buy a home, but they do not have full cash-in-hand. So the client must apply for a mortgage loan. They proceed to tell the bank all their financial matters and the home that they wish to purchase. Once the bank makes its decision to approve the loan, the client will sign all necessary papers to close the deal. This is called </a:t>
            </a:r>
            <a:r>
              <a:rPr lang="en-US" b="1" dirty="0">
                <a:solidFill>
                  <a:schemeClr val="accent2">
                    <a:lumMod val="75000"/>
                  </a:schemeClr>
                </a:solidFill>
              </a:rPr>
              <a:t>Loan Origination</a:t>
            </a:r>
            <a:r>
              <a:rPr lang="en-US" dirty="0">
                <a:solidFill>
                  <a:schemeClr val="accent2">
                    <a:lumMod val="75000"/>
                  </a:schemeClr>
                </a:solidFill>
              </a:rPr>
              <a:t>.</a:t>
            </a:r>
          </a:p>
        </p:txBody>
      </p:sp>
    </p:spTree>
    <p:extLst>
      <p:ext uri="{BB962C8B-B14F-4D97-AF65-F5344CB8AC3E}">
        <p14:creationId xmlns:p14="http://schemas.microsoft.com/office/powerpoint/2010/main" val="249862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7067-A0FD-43D9-85B0-2D4395BAB0E9}"/>
              </a:ext>
            </a:extLst>
          </p:cNvPr>
          <p:cNvSpPr>
            <a:spLocks noGrp="1"/>
          </p:cNvSpPr>
          <p:nvPr>
            <p:ph type="title"/>
          </p:nvPr>
        </p:nvSpPr>
        <p:spPr/>
        <p:txBody>
          <a:bodyPr/>
          <a:lstStyle/>
          <a:p>
            <a:r>
              <a:rPr lang="en-US" dirty="0"/>
              <a:t>Understanding data by Top Categories</a:t>
            </a:r>
          </a:p>
        </p:txBody>
      </p:sp>
      <p:sp>
        <p:nvSpPr>
          <p:cNvPr id="3" name="Content Placeholder 2">
            <a:extLst>
              <a:ext uri="{FF2B5EF4-FFF2-40B4-BE49-F238E27FC236}">
                <a16:creationId xmlns:a16="http://schemas.microsoft.com/office/drawing/2014/main" id="{BA5832D0-7F1C-46B1-A7B6-7174619F8FDA}"/>
              </a:ext>
            </a:extLst>
          </p:cNvPr>
          <p:cNvSpPr>
            <a:spLocks noGrp="1"/>
          </p:cNvSpPr>
          <p:nvPr>
            <p:ph idx="1"/>
          </p:nvPr>
        </p:nvSpPr>
        <p:spPr/>
        <p:txBody>
          <a:bodyPr/>
          <a:lstStyle/>
          <a:p>
            <a:r>
              <a:rPr lang="en-US" sz="2400" dirty="0"/>
              <a:t>The data can be grouped into 5 major categories:</a:t>
            </a:r>
          </a:p>
          <a:p>
            <a:pPr lvl="1"/>
            <a:r>
              <a:rPr lang="en-US" b="1" dirty="0"/>
              <a:t>Loan</a:t>
            </a:r>
          </a:p>
          <a:p>
            <a:pPr lvl="1"/>
            <a:r>
              <a:rPr lang="en-US" b="1" dirty="0"/>
              <a:t>Applicant Information</a:t>
            </a:r>
          </a:p>
          <a:p>
            <a:pPr lvl="1"/>
            <a:r>
              <a:rPr lang="en-US" b="1" dirty="0"/>
              <a:t>Property Type</a:t>
            </a:r>
          </a:p>
          <a:p>
            <a:pPr lvl="1"/>
            <a:r>
              <a:rPr lang="en-US" b="1" dirty="0"/>
              <a:t>Location</a:t>
            </a:r>
          </a:p>
          <a:p>
            <a:pPr lvl="1"/>
            <a:r>
              <a:rPr lang="en-US" b="1" dirty="0"/>
              <a:t>Lender Information</a:t>
            </a:r>
          </a:p>
        </p:txBody>
      </p:sp>
    </p:spTree>
    <p:extLst>
      <p:ext uri="{BB962C8B-B14F-4D97-AF65-F5344CB8AC3E}">
        <p14:creationId xmlns:p14="http://schemas.microsoft.com/office/powerpoint/2010/main" val="359086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5639-D096-40E6-B62B-ECA57ED668C0}"/>
              </a:ext>
            </a:extLst>
          </p:cNvPr>
          <p:cNvSpPr>
            <a:spLocks noGrp="1"/>
          </p:cNvSpPr>
          <p:nvPr>
            <p:ph type="title"/>
          </p:nvPr>
        </p:nvSpPr>
        <p:spPr/>
        <p:txBody>
          <a:bodyPr/>
          <a:lstStyle/>
          <a:p>
            <a:r>
              <a:rPr lang="en-US" dirty="0"/>
              <a:t>1. Loan Category </a:t>
            </a:r>
          </a:p>
        </p:txBody>
      </p:sp>
      <p:sp>
        <p:nvSpPr>
          <p:cNvPr id="3" name="Content Placeholder 2">
            <a:extLst>
              <a:ext uri="{FF2B5EF4-FFF2-40B4-BE49-F238E27FC236}">
                <a16:creationId xmlns:a16="http://schemas.microsoft.com/office/drawing/2014/main" id="{A0359E07-AFA2-4C77-A5CD-1BD51FE43C52}"/>
              </a:ext>
            </a:extLst>
          </p:cNvPr>
          <p:cNvSpPr>
            <a:spLocks noGrp="1"/>
          </p:cNvSpPr>
          <p:nvPr>
            <p:ph idx="1"/>
          </p:nvPr>
        </p:nvSpPr>
        <p:spPr/>
        <p:txBody>
          <a:bodyPr/>
          <a:lstStyle/>
          <a:p>
            <a:r>
              <a:rPr lang="en-US" dirty="0"/>
              <a:t>Responses to loan applications.</a:t>
            </a:r>
          </a:p>
          <a:p>
            <a:r>
              <a:rPr lang="en-US" dirty="0"/>
              <a:t>59% of loans have “originated”.</a:t>
            </a:r>
          </a:p>
        </p:txBody>
      </p:sp>
      <p:pic>
        <p:nvPicPr>
          <p:cNvPr id="5" name="Picture 4">
            <a:extLst>
              <a:ext uri="{FF2B5EF4-FFF2-40B4-BE49-F238E27FC236}">
                <a16:creationId xmlns:a16="http://schemas.microsoft.com/office/drawing/2014/main" id="{A5A36F7E-6878-4525-955E-1C6E5D7FFCD8}"/>
              </a:ext>
            </a:extLst>
          </p:cNvPr>
          <p:cNvPicPr>
            <a:picLocks noChangeAspect="1"/>
          </p:cNvPicPr>
          <p:nvPr/>
        </p:nvPicPr>
        <p:blipFill>
          <a:blip r:embed="rId2"/>
          <a:stretch>
            <a:fillRect/>
          </a:stretch>
        </p:blipFill>
        <p:spPr>
          <a:xfrm>
            <a:off x="5135775" y="2517571"/>
            <a:ext cx="6246223" cy="3747734"/>
          </a:xfrm>
          <a:prstGeom prst="rect">
            <a:avLst/>
          </a:prstGeom>
        </p:spPr>
      </p:pic>
    </p:spTree>
    <p:extLst>
      <p:ext uri="{BB962C8B-B14F-4D97-AF65-F5344CB8AC3E}">
        <p14:creationId xmlns:p14="http://schemas.microsoft.com/office/powerpoint/2010/main" val="273182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42B9-EF84-4B1A-9A04-6E2BB4F0D193}"/>
              </a:ext>
            </a:extLst>
          </p:cNvPr>
          <p:cNvSpPr>
            <a:spLocks noGrp="1"/>
          </p:cNvSpPr>
          <p:nvPr>
            <p:ph type="title"/>
          </p:nvPr>
        </p:nvSpPr>
        <p:spPr/>
        <p:txBody>
          <a:bodyPr/>
          <a:lstStyle/>
          <a:p>
            <a:r>
              <a:rPr lang="en-US" dirty="0"/>
              <a:t>2. Applicants</a:t>
            </a:r>
          </a:p>
        </p:txBody>
      </p:sp>
      <p:sp>
        <p:nvSpPr>
          <p:cNvPr id="3" name="Content Placeholder 2">
            <a:extLst>
              <a:ext uri="{FF2B5EF4-FFF2-40B4-BE49-F238E27FC236}">
                <a16:creationId xmlns:a16="http://schemas.microsoft.com/office/drawing/2014/main" id="{F8E2D369-7DC9-4EED-879C-FDC5E5836427}"/>
              </a:ext>
            </a:extLst>
          </p:cNvPr>
          <p:cNvSpPr>
            <a:spLocks noGrp="1"/>
          </p:cNvSpPr>
          <p:nvPr>
            <p:ph idx="1"/>
          </p:nvPr>
        </p:nvSpPr>
        <p:spPr/>
        <p:txBody>
          <a:bodyPr/>
          <a:lstStyle/>
          <a:p>
            <a:r>
              <a:rPr lang="en-US" dirty="0"/>
              <a:t>Male close to double rate of </a:t>
            </a:r>
          </a:p>
          <a:p>
            <a:pPr marL="0" indent="0">
              <a:buNone/>
            </a:pPr>
            <a:r>
              <a:rPr lang="en-US" dirty="0"/>
              <a:t>	applicants than their counterpart</a:t>
            </a:r>
          </a:p>
        </p:txBody>
      </p:sp>
      <p:pic>
        <p:nvPicPr>
          <p:cNvPr id="7" name="Picture 6">
            <a:extLst>
              <a:ext uri="{FF2B5EF4-FFF2-40B4-BE49-F238E27FC236}">
                <a16:creationId xmlns:a16="http://schemas.microsoft.com/office/drawing/2014/main" id="{A61C48D1-B292-42BC-B290-7E2926D5DD29}"/>
              </a:ext>
            </a:extLst>
          </p:cNvPr>
          <p:cNvPicPr>
            <a:picLocks noChangeAspect="1"/>
          </p:cNvPicPr>
          <p:nvPr/>
        </p:nvPicPr>
        <p:blipFill>
          <a:blip r:embed="rId2"/>
          <a:stretch>
            <a:fillRect/>
          </a:stretch>
        </p:blipFill>
        <p:spPr>
          <a:xfrm>
            <a:off x="5550710" y="2656242"/>
            <a:ext cx="5822576" cy="3493546"/>
          </a:xfrm>
          <a:prstGeom prst="rect">
            <a:avLst/>
          </a:prstGeom>
        </p:spPr>
      </p:pic>
    </p:spTree>
    <p:extLst>
      <p:ext uri="{BB962C8B-B14F-4D97-AF65-F5344CB8AC3E}">
        <p14:creationId xmlns:p14="http://schemas.microsoft.com/office/powerpoint/2010/main" val="21526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E194-7A23-4780-B595-48F6A4965489}"/>
              </a:ext>
            </a:extLst>
          </p:cNvPr>
          <p:cNvSpPr>
            <a:spLocks noGrp="1"/>
          </p:cNvSpPr>
          <p:nvPr>
            <p:ph type="title"/>
          </p:nvPr>
        </p:nvSpPr>
        <p:spPr/>
        <p:txBody>
          <a:bodyPr/>
          <a:lstStyle/>
          <a:p>
            <a:r>
              <a:rPr lang="en-US" dirty="0"/>
              <a:t>3. Race </a:t>
            </a:r>
          </a:p>
        </p:txBody>
      </p:sp>
      <p:sp>
        <p:nvSpPr>
          <p:cNvPr id="3" name="Content Placeholder 2">
            <a:extLst>
              <a:ext uri="{FF2B5EF4-FFF2-40B4-BE49-F238E27FC236}">
                <a16:creationId xmlns:a16="http://schemas.microsoft.com/office/drawing/2014/main" id="{FD604266-0973-4164-AAC8-67B49A2B8A68}"/>
              </a:ext>
            </a:extLst>
          </p:cNvPr>
          <p:cNvSpPr>
            <a:spLocks noGrp="1"/>
          </p:cNvSpPr>
          <p:nvPr>
            <p:ph idx="1"/>
          </p:nvPr>
        </p:nvSpPr>
        <p:spPr/>
        <p:txBody>
          <a:bodyPr/>
          <a:lstStyle/>
          <a:p>
            <a:r>
              <a:rPr lang="en-US" dirty="0"/>
              <a:t>Majority of the loan applicants </a:t>
            </a:r>
          </a:p>
          <a:p>
            <a:pPr marL="0" indent="0">
              <a:buNone/>
            </a:pPr>
            <a:r>
              <a:rPr lang="en-US" dirty="0"/>
              <a:t>	are “White” in NY.</a:t>
            </a:r>
          </a:p>
        </p:txBody>
      </p:sp>
      <p:pic>
        <p:nvPicPr>
          <p:cNvPr id="5" name="Picture 4">
            <a:extLst>
              <a:ext uri="{FF2B5EF4-FFF2-40B4-BE49-F238E27FC236}">
                <a16:creationId xmlns:a16="http://schemas.microsoft.com/office/drawing/2014/main" id="{13DF2880-ED9C-45D9-AA78-11223B11F18E}"/>
              </a:ext>
            </a:extLst>
          </p:cNvPr>
          <p:cNvPicPr>
            <a:picLocks noChangeAspect="1"/>
          </p:cNvPicPr>
          <p:nvPr/>
        </p:nvPicPr>
        <p:blipFill>
          <a:blip r:embed="rId2"/>
          <a:stretch>
            <a:fillRect/>
          </a:stretch>
        </p:blipFill>
        <p:spPr>
          <a:xfrm>
            <a:off x="5009500" y="2464090"/>
            <a:ext cx="6372498" cy="3823499"/>
          </a:xfrm>
          <a:prstGeom prst="rect">
            <a:avLst/>
          </a:prstGeom>
        </p:spPr>
      </p:pic>
    </p:spTree>
    <p:extLst>
      <p:ext uri="{BB962C8B-B14F-4D97-AF65-F5344CB8AC3E}">
        <p14:creationId xmlns:p14="http://schemas.microsoft.com/office/powerpoint/2010/main" val="240736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629D-1350-4340-8809-85554F98928C}"/>
              </a:ext>
            </a:extLst>
          </p:cNvPr>
          <p:cNvSpPr>
            <a:spLocks noGrp="1"/>
          </p:cNvSpPr>
          <p:nvPr>
            <p:ph type="title"/>
          </p:nvPr>
        </p:nvSpPr>
        <p:spPr/>
        <p:txBody>
          <a:bodyPr/>
          <a:lstStyle/>
          <a:p>
            <a:r>
              <a:rPr lang="en-US" dirty="0"/>
              <a:t>4. Actions taken based on Race</a:t>
            </a:r>
          </a:p>
        </p:txBody>
      </p:sp>
      <p:sp>
        <p:nvSpPr>
          <p:cNvPr id="3" name="Content Placeholder 2">
            <a:extLst>
              <a:ext uri="{FF2B5EF4-FFF2-40B4-BE49-F238E27FC236}">
                <a16:creationId xmlns:a16="http://schemas.microsoft.com/office/drawing/2014/main" id="{08C2A8A0-393C-4199-969B-2AED2996DAC9}"/>
              </a:ext>
            </a:extLst>
          </p:cNvPr>
          <p:cNvSpPr>
            <a:spLocks noGrp="1"/>
          </p:cNvSpPr>
          <p:nvPr>
            <p:ph idx="1"/>
          </p:nvPr>
        </p:nvSpPr>
        <p:spPr/>
        <p:txBody>
          <a:bodyPr>
            <a:normAutofit/>
          </a:bodyPr>
          <a:lstStyle/>
          <a:p>
            <a:r>
              <a:rPr lang="en-US" sz="1400" dirty="0"/>
              <a:t>White/Asians are ~68% loan originated </a:t>
            </a:r>
          </a:p>
          <a:p>
            <a:pPr marL="0" indent="0">
              <a:buNone/>
            </a:pPr>
            <a:r>
              <a:rPr lang="en-US" sz="1400" dirty="0"/>
              <a:t>	while other race are much lower </a:t>
            </a:r>
          </a:p>
          <a:p>
            <a:pPr marL="0" indent="0">
              <a:buNone/>
            </a:pPr>
            <a:r>
              <a:rPr lang="en-US" sz="1400" dirty="0"/>
              <a:t>	with higher denial rate.</a:t>
            </a:r>
          </a:p>
        </p:txBody>
      </p:sp>
      <p:pic>
        <p:nvPicPr>
          <p:cNvPr id="5" name="Picture 4">
            <a:extLst>
              <a:ext uri="{FF2B5EF4-FFF2-40B4-BE49-F238E27FC236}">
                <a16:creationId xmlns:a16="http://schemas.microsoft.com/office/drawing/2014/main" id="{C5E93735-FF42-4850-A7FA-8D6C2EB31E6E}"/>
              </a:ext>
            </a:extLst>
          </p:cNvPr>
          <p:cNvPicPr>
            <a:picLocks noChangeAspect="1"/>
          </p:cNvPicPr>
          <p:nvPr/>
        </p:nvPicPr>
        <p:blipFill>
          <a:blip r:embed="rId2"/>
          <a:stretch>
            <a:fillRect/>
          </a:stretch>
        </p:blipFill>
        <p:spPr>
          <a:xfrm>
            <a:off x="4918060" y="2347394"/>
            <a:ext cx="6820989" cy="4092593"/>
          </a:xfrm>
          <a:prstGeom prst="rect">
            <a:avLst/>
          </a:prstGeom>
        </p:spPr>
      </p:pic>
    </p:spTree>
    <p:extLst>
      <p:ext uri="{BB962C8B-B14F-4D97-AF65-F5344CB8AC3E}">
        <p14:creationId xmlns:p14="http://schemas.microsoft.com/office/powerpoint/2010/main" val="245141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9841-AEE5-4AF7-90DF-3B96A25D37F8}"/>
              </a:ext>
            </a:extLst>
          </p:cNvPr>
          <p:cNvSpPr>
            <a:spLocks noGrp="1"/>
          </p:cNvSpPr>
          <p:nvPr>
            <p:ph type="title"/>
          </p:nvPr>
        </p:nvSpPr>
        <p:spPr/>
        <p:txBody>
          <a:bodyPr/>
          <a:lstStyle/>
          <a:p>
            <a:r>
              <a:rPr lang="en-US" dirty="0"/>
              <a:t>5. Loan Origination based on Income	</a:t>
            </a:r>
          </a:p>
        </p:txBody>
      </p:sp>
      <p:sp>
        <p:nvSpPr>
          <p:cNvPr id="3" name="Content Placeholder 2">
            <a:extLst>
              <a:ext uri="{FF2B5EF4-FFF2-40B4-BE49-F238E27FC236}">
                <a16:creationId xmlns:a16="http://schemas.microsoft.com/office/drawing/2014/main" id="{B0457618-EC14-4F16-8D38-F6D1B6C9C9A2}"/>
              </a:ext>
            </a:extLst>
          </p:cNvPr>
          <p:cNvSpPr>
            <a:spLocks noGrp="1"/>
          </p:cNvSpPr>
          <p:nvPr>
            <p:ph idx="1"/>
          </p:nvPr>
        </p:nvSpPr>
        <p:spPr/>
        <p:txBody>
          <a:bodyPr/>
          <a:lstStyle/>
          <a:p>
            <a:r>
              <a:rPr lang="en-US" dirty="0"/>
              <a:t>Highest Loan Originated is from</a:t>
            </a:r>
          </a:p>
          <a:p>
            <a:pPr marL="0" indent="0">
              <a:buNone/>
            </a:pPr>
            <a:r>
              <a:rPr lang="en-US" dirty="0"/>
              <a:t>	income of 55K-75K</a:t>
            </a:r>
          </a:p>
        </p:txBody>
      </p:sp>
      <p:pic>
        <p:nvPicPr>
          <p:cNvPr id="5" name="Picture 4">
            <a:extLst>
              <a:ext uri="{FF2B5EF4-FFF2-40B4-BE49-F238E27FC236}">
                <a16:creationId xmlns:a16="http://schemas.microsoft.com/office/drawing/2014/main" id="{A5DFE1EC-B50B-4E42-A76E-BC2963C01B59}"/>
              </a:ext>
            </a:extLst>
          </p:cNvPr>
          <p:cNvPicPr>
            <a:picLocks noChangeAspect="1"/>
          </p:cNvPicPr>
          <p:nvPr/>
        </p:nvPicPr>
        <p:blipFill>
          <a:blip r:embed="rId2"/>
          <a:stretch>
            <a:fillRect/>
          </a:stretch>
        </p:blipFill>
        <p:spPr>
          <a:xfrm>
            <a:off x="4946469" y="2404500"/>
            <a:ext cx="6435529" cy="3861317"/>
          </a:xfrm>
          <a:prstGeom prst="rect">
            <a:avLst/>
          </a:prstGeom>
        </p:spPr>
      </p:pic>
    </p:spTree>
    <p:extLst>
      <p:ext uri="{BB962C8B-B14F-4D97-AF65-F5344CB8AC3E}">
        <p14:creationId xmlns:p14="http://schemas.microsoft.com/office/powerpoint/2010/main" val="4028813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AB7F-391D-4D59-9662-1A97AA8330F6}"/>
              </a:ext>
            </a:extLst>
          </p:cNvPr>
          <p:cNvSpPr>
            <a:spLocks noGrp="1"/>
          </p:cNvSpPr>
          <p:nvPr>
            <p:ph type="title"/>
          </p:nvPr>
        </p:nvSpPr>
        <p:spPr/>
        <p:txBody>
          <a:bodyPr/>
          <a:lstStyle/>
          <a:p>
            <a:r>
              <a:rPr lang="en-US" dirty="0"/>
              <a:t> 6. Loan Purpose Types	</a:t>
            </a:r>
          </a:p>
        </p:txBody>
      </p:sp>
      <p:sp>
        <p:nvSpPr>
          <p:cNvPr id="3" name="Content Placeholder 2">
            <a:extLst>
              <a:ext uri="{FF2B5EF4-FFF2-40B4-BE49-F238E27FC236}">
                <a16:creationId xmlns:a16="http://schemas.microsoft.com/office/drawing/2014/main" id="{7D3D5F66-3AB3-4B5A-A520-00014809D31F}"/>
              </a:ext>
            </a:extLst>
          </p:cNvPr>
          <p:cNvSpPr>
            <a:spLocks noGrp="1"/>
          </p:cNvSpPr>
          <p:nvPr>
            <p:ph idx="1"/>
          </p:nvPr>
        </p:nvSpPr>
        <p:spPr/>
        <p:txBody>
          <a:bodyPr/>
          <a:lstStyle/>
          <a:p>
            <a:r>
              <a:rPr lang="en-US" dirty="0"/>
              <a:t>3 types of loan purpose(</a:t>
            </a:r>
            <a:r>
              <a:rPr lang="en-US" dirty="0" err="1"/>
              <a:t>desc</a:t>
            </a:r>
            <a:r>
              <a:rPr lang="en-US" dirty="0"/>
              <a:t>.)</a:t>
            </a:r>
          </a:p>
          <a:p>
            <a:pPr lvl="1"/>
            <a:r>
              <a:rPr lang="en-US" dirty="0"/>
              <a:t>Home Purchase</a:t>
            </a:r>
          </a:p>
          <a:p>
            <a:pPr lvl="1"/>
            <a:r>
              <a:rPr lang="en-US" dirty="0"/>
              <a:t>Home Refinancing</a:t>
            </a:r>
          </a:p>
          <a:p>
            <a:pPr lvl="1"/>
            <a:r>
              <a:rPr lang="en-US" dirty="0"/>
              <a:t>Home Improvement</a:t>
            </a:r>
          </a:p>
        </p:txBody>
      </p:sp>
      <p:pic>
        <p:nvPicPr>
          <p:cNvPr id="5" name="Picture 4">
            <a:extLst>
              <a:ext uri="{FF2B5EF4-FFF2-40B4-BE49-F238E27FC236}">
                <a16:creationId xmlns:a16="http://schemas.microsoft.com/office/drawing/2014/main" id="{61681ADD-26EF-4529-908B-EF92C149F536}"/>
              </a:ext>
            </a:extLst>
          </p:cNvPr>
          <p:cNvPicPr>
            <a:picLocks noChangeAspect="1"/>
          </p:cNvPicPr>
          <p:nvPr/>
        </p:nvPicPr>
        <p:blipFill>
          <a:blip r:embed="rId2"/>
          <a:stretch>
            <a:fillRect/>
          </a:stretch>
        </p:blipFill>
        <p:spPr>
          <a:xfrm>
            <a:off x="4796137" y="2415321"/>
            <a:ext cx="6577149" cy="3946289"/>
          </a:xfrm>
          <a:prstGeom prst="rect">
            <a:avLst/>
          </a:prstGeom>
        </p:spPr>
      </p:pic>
    </p:spTree>
    <p:extLst>
      <p:ext uri="{BB962C8B-B14F-4D97-AF65-F5344CB8AC3E}">
        <p14:creationId xmlns:p14="http://schemas.microsoft.com/office/powerpoint/2010/main" val="3978157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96</TotalTime>
  <Words>324</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2</vt:lpstr>
      <vt:lpstr>Quotable</vt:lpstr>
      <vt:lpstr>Mortgage Loan Application Data Exploratory Analysis</vt:lpstr>
      <vt:lpstr>Introductory Story</vt:lpstr>
      <vt:lpstr>Understanding data by Top Categories</vt:lpstr>
      <vt:lpstr>1. Loan Category </vt:lpstr>
      <vt:lpstr>2. Applicants</vt:lpstr>
      <vt:lpstr>3. Race </vt:lpstr>
      <vt:lpstr>4. Actions taken based on Race</vt:lpstr>
      <vt:lpstr>5. Loan Origination based on Income </vt:lpstr>
      <vt:lpstr> 6. Loan Purpose Types </vt:lpstr>
      <vt:lpstr>7. Top 10 counties with Loan Origination</vt:lpstr>
      <vt:lpstr>8. Property Types for Loan Applied</vt:lpstr>
      <vt:lpstr>9. Predictive Modeling Categories</vt:lpstr>
      <vt:lpstr>10. Logistic Regression Model</vt:lpstr>
      <vt:lpstr>11. CART Predictive Model</vt:lpstr>
      <vt:lpstr>12. ROC Curve and AUC Calculation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Mortgage Loan Application Data Exploratory Analysis</dc:title>
  <dc:creator>Frank Cheon</dc:creator>
  <cp:lastModifiedBy>Frank Cheon</cp:lastModifiedBy>
  <cp:revision>9</cp:revision>
  <dcterms:created xsi:type="dcterms:W3CDTF">2017-10-26T23:03:59Z</dcterms:created>
  <dcterms:modified xsi:type="dcterms:W3CDTF">2017-10-27T00:40:48Z</dcterms:modified>
</cp:coreProperties>
</file>