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1" r:id="rId1"/>
  </p:sldMasterIdLst>
  <p:notesMasterIdLst>
    <p:notesMasterId r:id="rId9"/>
  </p:notesMasterIdLst>
  <p:sldIdLst>
    <p:sldId id="256" r:id="rId2"/>
    <p:sldId id="352" r:id="rId3"/>
    <p:sldId id="353" r:id="rId4"/>
    <p:sldId id="359" r:id="rId5"/>
    <p:sldId id="356" r:id="rId6"/>
    <p:sldId id="357" r:id="rId7"/>
    <p:sldId id="355" r:id="rId8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794759FC-F5A2-4481-9C2E-F66785679D91}">
          <p14:sldIdLst>
            <p14:sldId id="256"/>
            <p14:sldId id="352"/>
            <p14:sldId id="353"/>
          </p14:sldIdLst>
        </p14:section>
        <p14:section name="Análisis" id="{0D249881-8C67-4F99-AD9C-3227643499B4}">
          <p14:sldIdLst>
            <p14:sldId id="359"/>
            <p14:sldId id="356"/>
            <p14:sldId id="357"/>
          </p14:sldIdLst>
        </p14:section>
        <p14:section name="Conclusión" id="{347DE82D-9ABE-4903-B7EA-9B184E12E8DC}">
          <p14:sldIdLst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7DF46F-2735-4C08-8EA2-7AA034593DBA}">
  <a:tblStyle styleId="{A87DF46F-2735-4C08-8EA2-7AA034593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DCBE6-E831-4CE8-8B62-80970096E15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6E39248-AC1A-40BE-BF2B-ECCB590AC52E}" type="pres">
      <dgm:prSet presAssocID="{184DCBE6-E831-4CE8-8B62-80970096E155}" presName="root" presStyleCnt="0">
        <dgm:presLayoutVars>
          <dgm:dir/>
          <dgm:resizeHandles val="exact"/>
        </dgm:presLayoutVars>
      </dgm:prSet>
      <dgm:spPr/>
    </dgm:pt>
  </dgm:ptLst>
  <dgm:cxnLst>
    <dgm:cxn modelId="{AE5B1C90-AC8F-4D7C-B6C7-36B9ED92F3E6}" type="presOf" srcId="{184DCBE6-E831-4CE8-8B62-80970096E155}" destId="{06E39248-AC1A-40BE-BF2B-ECCB590AC52E}" srcOrd="0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y </a:t>
            </a:r>
            <a:r>
              <a:rPr lang="en-US" dirty="0" err="1"/>
              <a:t>utilidad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raster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928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 la </a:t>
            </a:r>
            <a:r>
              <a:rPr lang="en-US" err="1"/>
              <a:t>densidad</a:t>
            </a:r>
            <a:r>
              <a:rPr lang="en-US"/>
              <a:t> </a:t>
            </a:r>
            <a:r>
              <a:rPr lang="en-US" err="1"/>
              <a:t>poblacional</a:t>
            </a:r>
            <a:r>
              <a:rPr lang="en-US"/>
              <a:t>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decidimos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utlizar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ya</a:t>
            </a:r>
            <a:r>
              <a:rPr lang="en-US"/>
              <a:t> </a:t>
            </a:r>
            <a:r>
              <a:rPr lang="en-US" err="1"/>
              <a:t>trabajados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curso</a:t>
            </a:r>
            <a:r>
              <a:rPr lang="en-US"/>
              <a:t>, </a:t>
            </a:r>
            <a:r>
              <a:rPr lang="en-US" err="1"/>
              <a:t>separado</a:t>
            </a:r>
            <a:r>
              <a:rPr lang="en-US"/>
              <a:t> Santiago </a:t>
            </a:r>
            <a:r>
              <a:rPr lang="en-US" err="1"/>
              <a:t>en</a:t>
            </a:r>
            <a:r>
              <a:rPr lang="en-US"/>
              <a:t> zonas, las </a:t>
            </a:r>
            <a:r>
              <a:rPr lang="en-US" err="1"/>
              <a:t>cuales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 un </a:t>
            </a:r>
            <a:r>
              <a:rPr lang="en-US" err="1"/>
              <a:t>área</a:t>
            </a:r>
            <a:r>
              <a:rPr lang="en-US"/>
              <a:t> </a:t>
            </a:r>
            <a:r>
              <a:rPr lang="en-US" err="1"/>
              <a:t>mucho</a:t>
            </a:r>
            <a:r>
              <a:rPr lang="en-US"/>
              <a:t> </a:t>
            </a:r>
            <a:r>
              <a:rPr lang="en-US" err="1"/>
              <a:t>menor</a:t>
            </a:r>
            <a:r>
              <a:rPr lang="en-US"/>
              <a:t> a la de las </a:t>
            </a:r>
            <a:r>
              <a:rPr lang="en-US" err="1"/>
              <a:t>comunas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lo que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trabajar</a:t>
            </a:r>
            <a:r>
              <a:rPr lang="en-US"/>
              <a:t> con mayor </a:t>
            </a:r>
            <a:r>
              <a:rPr lang="en-US" err="1"/>
              <a:t>exactitud</a:t>
            </a:r>
            <a:r>
              <a:rPr lang="en-US"/>
              <a:t> </a:t>
            </a:r>
            <a:r>
              <a:rPr lang="en-US" err="1"/>
              <a:t>sobre</a:t>
            </a:r>
            <a:r>
              <a:rPr lang="en-US"/>
              <a:t> la población. Las </a:t>
            </a:r>
            <a:r>
              <a:rPr lang="en-US" err="1"/>
              <a:t>comunas</a:t>
            </a:r>
            <a:r>
              <a:rPr lang="en-US"/>
              <a:t> sin Metro, no </a:t>
            </a:r>
            <a:r>
              <a:rPr lang="en-US" err="1"/>
              <a:t>tomamos</a:t>
            </a:r>
            <a:r>
              <a:rPr lang="en-US"/>
              <a:t> 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pedazo</a:t>
            </a:r>
            <a:r>
              <a:rPr lang="en-US"/>
              <a:t> que se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zona </a:t>
            </a:r>
            <a:r>
              <a:rPr lang="en-US" err="1"/>
              <a:t>norte</a:t>
            </a:r>
            <a:r>
              <a:rPr lang="en-US"/>
              <a:t> </a:t>
            </a:r>
            <a:r>
              <a:rPr lang="en-US" err="1"/>
              <a:t>perteneciente</a:t>
            </a:r>
            <a:r>
              <a:rPr lang="en-US"/>
              <a:t> a Lampa. </a:t>
            </a:r>
            <a:r>
              <a:rPr lang="en-US" err="1"/>
              <a:t>Dentro</a:t>
            </a:r>
            <a:r>
              <a:rPr lang="en-US"/>
              <a:t> de Santiago </a:t>
            </a:r>
            <a:r>
              <a:rPr lang="en-US" err="1"/>
              <a:t>urbano</a:t>
            </a:r>
            <a:r>
              <a:rPr lang="en-US"/>
              <a:t> temenos 7 </a:t>
            </a:r>
            <a:r>
              <a:rPr lang="en-US" err="1"/>
              <a:t>comunas</a:t>
            </a:r>
            <a:r>
              <a:rPr lang="en-US"/>
              <a:t>, entre las </a:t>
            </a:r>
            <a:r>
              <a:rPr lang="en-US" err="1"/>
              <a:t>cuales</a:t>
            </a:r>
            <a:r>
              <a:rPr lang="en-US"/>
              <a:t> suman </a:t>
            </a:r>
            <a:r>
              <a:rPr lang="en-US" err="1"/>
              <a:t>casi</a:t>
            </a:r>
            <a:r>
              <a:rPr lang="en-US"/>
              <a:t> 700mil </a:t>
            </a:r>
            <a:r>
              <a:rPr lang="en-US" err="1"/>
              <a:t>habitantes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121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/>
              <a:t>Como </a:t>
            </a:r>
            <a:r>
              <a:rPr lang="en-US" err="1"/>
              <a:t>resultados</a:t>
            </a:r>
            <a:r>
              <a:rPr lang="en-US"/>
              <a:t> preliminaries, </a:t>
            </a:r>
            <a:r>
              <a:rPr lang="en-US" err="1"/>
              <a:t>realizamos</a:t>
            </a:r>
            <a:r>
              <a:rPr lang="en-US"/>
              <a:t> un </a:t>
            </a:r>
            <a:r>
              <a:rPr lang="en-US" err="1"/>
              <a:t>analisis</a:t>
            </a:r>
            <a:r>
              <a:rPr lang="en-US"/>
              <a:t> con clusters de Moran, para </a:t>
            </a:r>
            <a:r>
              <a:rPr lang="en-US" err="1"/>
              <a:t>poder</a:t>
            </a:r>
            <a:r>
              <a:rPr lang="en-US"/>
              <a:t> visualizer </a:t>
            </a:r>
            <a:r>
              <a:rPr lang="es-CL"/>
              <a:t>si las áreas con características similares tienden a agruparse geográficamente, en este caso fue estudiado sobre la cobertura del metro, lo cual definimos con una distancia menor o igual a 1 KM de una estación.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err="1"/>
              <a:t>Teniendo</a:t>
            </a:r>
            <a:r>
              <a:rPr lang="en-US"/>
              <a:t> </a:t>
            </a:r>
            <a:r>
              <a:rPr lang="en-US" err="1"/>
              <a:t>ya</a:t>
            </a:r>
            <a:r>
              <a:rPr lang="en-US"/>
              <a:t> </a:t>
            </a:r>
            <a:r>
              <a:rPr lang="en-US" err="1"/>
              <a:t>indentificadas</a:t>
            </a:r>
            <a:r>
              <a:rPr lang="en-US"/>
              <a:t> las zonas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donde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metro no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alcance</a:t>
            </a:r>
            <a:r>
              <a:rPr lang="en-US"/>
              <a:t> </a:t>
            </a:r>
            <a:r>
              <a:rPr lang="en-US" err="1"/>
              <a:t>directo</a:t>
            </a:r>
            <a:r>
              <a:rPr lang="en-US"/>
              <a:t>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interesa</a:t>
            </a:r>
            <a:r>
              <a:rPr lang="en-US"/>
              <a:t> saber </a:t>
            </a:r>
            <a:r>
              <a:rPr lang="en-US" err="1"/>
              <a:t>cuales</a:t>
            </a:r>
            <a:r>
              <a:rPr lang="en-US"/>
              <a:t> de </a:t>
            </a:r>
            <a:r>
              <a:rPr lang="en-US" err="1"/>
              <a:t>estas</a:t>
            </a:r>
            <a:r>
              <a:rPr lang="en-US"/>
              <a:t> </a:t>
            </a:r>
            <a:r>
              <a:rPr lang="en-US" err="1"/>
              <a:t>tienen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gran </a:t>
            </a:r>
            <a:r>
              <a:rPr lang="en-US" err="1"/>
              <a:t>densidad</a:t>
            </a:r>
            <a:r>
              <a:rPr lang="en-US"/>
              <a:t> </a:t>
            </a:r>
            <a:r>
              <a:rPr lang="en-US" err="1"/>
              <a:t>poblacional</a:t>
            </a:r>
            <a:r>
              <a:rPr lang="en-US"/>
              <a:t>. </a:t>
            </a:r>
            <a:r>
              <a:rPr lang="en-US" err="1"/>
              <a:t>Obteniendo</a:t>
            </a:r>
            <a:r>
              <a:rPr lang="en-US"/>
              <a:t> </a:t>
            </a:r>
            <a:r>
              <a:rPr lang="en-US" err="1"/>
              <a:t>así</a:t>
            </a:r>
            <a:r>
              <a:rPr lang="en-US"/>
              <a:t> las zonas con </a:t>
            </a:r>
            <a:r>
              <a:rPr lang="en-US" err="1"/>
              <a:t>alta</a:t>
            </a:r>
            <a:r>
              <a:rPr lang="en-US"/>
              <a:t> </a:t>
            </a:r>
            <a:r>
              <a:rPr lang="en-US" err="1"/>
              <a:t>densidad</a:t>
            </a:r>
            <a:r>
              <a:rPr lang="en-US"/>
              <a:t> </a:t>
            </a:r>
            <a:r>
              <a:rPr lang="en-US" err="1"/>
              <a:t>poblacional</a:t>
            </a:r>
            <a:r>
              <a:rPr lang="en-US"/>
              <a:t> que no </a:t>
            </a:r>
            <a:r>
              <a:rPr lang="en-US" err="1"/>
              <a:t>cuentan</a:t>
            </a:r>
            <a:r>
              <a:rPr lang="en-US"/>
              <a:t> con </a:t>
            </a:r>
            <a:r>
              <a:rPr lang="en-US" err="1"/>
              <a:t>acceso</a:t>
            </a:r>
            <a:r>
              <a:rPr lang="en-US"/>
              <a:t> al metro.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/>
              <a:t>Datos Raster es </a:t>
            </a:r>
            <a:r>
              <a:rPr lang="en-US" err="1"/>
              <a:t>diferencia</a:t>
            </a:r>
            <a:r>
              <a:rPr lang="en-US"/>
              <a:t> de Desarrollo </a:t>
            </a:r>
            <a:r>
              <a:rPr lang="en-US" err="1"/>
              <a:t>urbano</a:t>
            </a:r>
            <a:r>
              <a:rPr lang="en-US"/>
              <a:t> entre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años</a:t>
            </a:r>
            <a:r>
              <a:rPr lang="en-US"/>
              <a:t> 2019 y 2025</a:t>
            </a:r>
            <a:endParaRPr lang="es-CL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296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352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0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91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14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0798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2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98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02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216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89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3600" y="928914"/>
            <a:ext cx="8424000" cy="3988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4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882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46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767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12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36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50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64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18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8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713225" y="1157846"/>
            <a:ext cx="7717500" cy="193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SzPts val="5200"/>
            </a:pPr>
            <a:r>
              <a:rPr lang="es-CL" sz="3600" dirty="0"/>
              <a:t>Evaluación de cobertura actual y proyectada de la red de Metro de Santiago</a:t>
            </a:r>
            <a:endParaRPr sz="3600" b="1" dirty="0"/>
          </a:p>
        </p:txBody>
      </p:sp>
      <p:sp>
        <p:nvSpPr>
          <p:cNvPr id="28" name="Google Shape;28;p1"/>
          <p:cNvSpPr txBox="1">
            <a:spLocks noGrp="1"/>
          </p:cNvSpPr>
          <p:nvPr>
            <p:ph type="subTitle" idx="1"/>
          </p:nvPr>
        </p:nvSpPr>
        <p:spPr>
          <a:xfrm>
            <a:off x="1031962" y="3391868"/>
            <a:ext cx="7080026" cy="151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2400" dirty="0"/>
              <a:t>IMT2118   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200" dirty="0">
                <a:solidFill>
                  <a:schemeClr val="tx1">
                    <a:lumMod val="50000"/>
                  </a:schemeClr>
                </a:solidFill>
              </a:rPr>
              <a:t>Franco Chiappe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200" dirty="0">
                <a:solidFill>
                  <a:schemeClr val="tx1">
                    <a:lumMod val="50000"/>
                  </a:schemeClr>
                </a:solidFill>
              </a:rPr>
              <a:t>Benjamín </a:t>
            </a:r>
            <a:r>
              <a:rPr lang="es-CL" sz="1200" dirty="0" err="1">
                <a:solidFill>
                  <a:schemeClr val="tx1">
                    <a:lumMod val="50000"/>
                  </a:schemeClr>
                </a:solidFill>
              </a:rPr>
              <a:t>Thareau</a:t>
            </a:r>
            <a:r>
              <a:rPr lang="es-CL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Google Shape;29;p1"/>
          <p:cNvCxnSpPr/>
          <p:nvPr/>
        </p:nvCxnSpPr>
        <p:spPr>
          <a:xfrm>
            <a:off x="3017400" y="3391869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C4EA2-BA77-BEF8-F4EE-D7935A74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42455"/>
            <a:ext cx="7765321" cy="12053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</a:pPr>
            <a:r>
              <a:rPr lang="es-CL" sz="2000" dirty="0"/>
              <a:t>¿Cómo cambiará la cobertura geoespacial del Metro de Santiago entre 2024 y 2035, y qué zonas urbanas permanecerán con déficit de acceso al transporte público masivo?</a:t>
            </a:r>
            <a:endParaRPr lang="en-US" sz="2000" dirty="0"/>
          </a:p>
        </p:txBody>
      </p:sp>
      <p:pic>
        <p:nvPicPr>
          <p:cNvPr id="6" name="Picture 4" descr="Metro">
            <a:extLst>
              <a:ext uri="{FF2B5EF4-FFF2-40B4-BE49-F238E27FC236}">
                <a16:creationId xmlns:a16="http://schemas.microsoft.com/office/drawing/2014/main" id="{91371712-9EA2-5591-643D-FFBC592C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9864"/>
          <a:stretch>
            <a:fillRect/>
          </a:stretch>
        </p:blipFill>
        <p:spPr bwMode="auto">
          <a:xfrm>
            <a:off x="5265283" y="1585762"/>
            <a:ext cx="3049098" cy="244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2B2D9EB-332E-7F5E-EB37-79CC204BE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4541" y="1516529"/>
            <a:ext cx="4245934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Hipótesis:</a:t>
            </a:r>
            <a:endParaRPr kumimoji="0" lang="es-CL" altLang="es-C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expansión proyectada de líneas del Metro reducirá significativamente los déficits actuales de cobertura, pero dejará ciertas comunas periféricas o sectores densos sin atención adecuada.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s-CL" altLang="es-C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 operativa de cobertura:</a:t>
            </a:r>
            <a:endParaRPr kumimoji="0" lang="es-CL" altLang="es-C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considera </a:t>
            </a:r>
            <a:r>
              <a:rPr kumimoji="0" lang="es-CL" altLang="es-C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“zona adecuadamente cubierta”</a:t>
            </a: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al menos el 50% de su población reside dentro de un buffer de </a:t>
            </a:r>
            <a:r>
              <a:rPr kumimoji="0" lang="es-CL" altLang="es-C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km</a:t>
            </a: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pie de una estación de metro.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s-CL" altLang="es-C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Justificación:</a:t>
            </a:r>
            <a:endParaRPr kumimoji="0" lang="es-CL" altLang="es-C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Metro de Santiago es un eje estructurante del sistema de transporte metropolitano.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la cobertura espacial y poblacional permite priorizar nuevas inversiones y políticas públicas de movilidad sostenible.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análisis aporta a la equidad territorial y al acceso justo a oportunidades urbanas.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8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1988-CE71-76B3-5FA9-CEE3A5BB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07" y="457199"/>
            <a:ext cx="2559867" cy="3955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3100"/>
              <a:t>Identificación y Descripción de Datos a utilizar 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24955959-85A4-3B75-1364-FE710AF7D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58774"/>
              </p:ext>
            </p:extLst>
          </p:nvPr>
        </p:nvGraphicFramePr>
        <p:xfrm>
          <a:off x="3718692" y="665409"/>
          <a:ext cx="4731975" cy="35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4EE33A-98D0-C7E4-20D4-6185BF182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17381"/>
              </p:ext>
            </p:extLst>
          </p:nvPr>
        </p:nvGraphicFramePr>
        <p:xfrm>
          <a:off x="3290859" y="939255"/>
          <a:ext cx="5159808" cy="2524587"/>
        </p:xfrm>
        <a:graphic>
          <a:graphicData uri="http://schemas.openxmlformats.org/drawingml/2006/table">
            <a:tbl>
              <a:tblPr/>
              <a:tblGrid>
                <a:gridCol w="1156450">
                  <a:extLst>
                    <a:ext uri="{9D8B030D-6E8A-4147-A177-3AD203B41FA5}">
                      <a16:colId xmlns:a16="http://schemas.microsoft.com/office/drawing/2014/main" val="3909458824"/>
                    </a:ext>
                  </a:extLst>
                </a:gridCol>
                <a:gridCol w="2283422">
                  <a:extLst>
                    <a:ext uri="{9D8B030D-6E8A-4147-A177-3AD203B41FA5}">
                      <a16:colId xmlns:a16="http://schemas.microsoft.com/office/drawing/2014/main" val="3070050241"/>
                    </a:ext>
                  </a:extLst>
                </a:gridCol>
                <a:gridCol w="1719936">
                  <a:extLst>
                    <a:ext uri="{9D8B030D-6E8A-4147-A177-3AD203B41FA5}">
                      <a16:colId xmlns:a16="http://schemas.microsoft.com/office/drawing/2014/main" val="2438827120"/>
                    </a:ext>
                  </a:extLst>
                </a:gridCol>
              </a:tblGrid>
              <a:tr h="231038">
                <a:tc>
                  <a:txBody>
                    <a:bodyPr/>
                    <a:lstStyle/>
                    <a:p>
                      <a:r>
                        <a:rPr lang="es-CL" sz="1000"/>
                        <a:t>Nombre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/>
                        <a:t>Fuente oficial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/>
                        <a:t>Rol en el análisis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6983"/>
                  </a:ext>
                </a:extLst>
              </a:tr>
              <a:tr h="231038">
                <a:tc>
                  <a:txBody>
                    <a:bodyPr/>
                    <a:lstStyle/>
                    <a:p>
                      <a:r>
                        <a:rPr lang="es-CL" sz="1000"/>
                        <a:t>Estaciones de metro actuales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github.com/skantos/metro-de-santiago-de-chile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/>
                        <a:t>Geolocalización de red existente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7723"/>
                  </a:ext>
                </a:extLst>
              </a:tr>
              <a:tr h="390987">
                <a:tc>
                  <a:txBody>
                    <a:bodyPr/>
                    <a:lstStyle/>
                    <a:p>
                      <a:r>
                        <a:rPr lang="es-CL" sz="1000" dirty="0"/>
                        <a:t>Trazados proyectados (L7–L9)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Hay que </a:t>
                      </a:r>
                      <a:r>
                        <a:rPr lang="en-US" sz="1000" dirty="0" err="1"/>
                        <a:t>buscar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esto</a:t>
                      </a:r>
                      <a:r>
                        <a:rPr lang="en-US" sz="1000" dirty="0"/>
                        <a:t> o </a:t>
                      </a:r>
                      <a:r>
                        <a:rPr lang="en-US" sz="1000" dirty="0" err="1"/>
                        <a:t>tocará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hacerlo</a:t>
                      </a:r>
                      <a:r>
                        <a:rPr lang="en-US" sz="1000" dirty="0"/>
                        <a:t> a mano</a:t>
                      </a:r>
                      <a:endParaRPr lang="es-CL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/>
                        <a:t>Añadido temporal de cobertura futura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206356"/>
                  </a:ext>
                </a:extLst>
              </a:tr>
              <a:tr h="390987">
                <a:tc>
                  <a:txBody>
                    <a:bodyPr/>
                    <a:lstStyle/>
                    <a:p>
                      <a:r>
                        <a:rPr lang="es-CL" sz="1000" dirty="0"/>
                        <a:t>Zonas censales 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Clases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Mejor análisis espacial(evitar usar comunas muy grandes)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821776"/>
                  </a:ext>
                </a:extLst>
              </a:tr>
              <a:tr h="390987">
                <a:tc>
                  <a:txBody>
                    <a:bodyPr/>
                    <a:lstStyle/>
                    <a:p>
                      <a:r>
                        <a:rPr lang="en-US" sz="1000" dirty="0"/>
                        <a:t>Santiago Urbano</a:t>
                      </a:r>
                      <a:endParaRPr lang="es-CL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Clases</a:t>
                      </a:r>
                      <a:endParaRPr lang="es-CL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Filtrar</a:t>
                      </a:r>
                      <a:r>
                        <a:rPr lang="en-US" sz="1000" dirty="0"/>
                        <a:t> zona de </a:t>
                      </a:r>
                      <a:r>
                        <a:rPr lang="en-US" sz="1000" dirty="0" err="1"/>
                        <a:t>trabajo</a:t>
                      </a:r>
                      <a:endParaRPr lang="es-CL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101113"/>
                  </a:ext>
                </a:extLst>
              </a:tr>
              <a:tr h="390987">
                <a:tc>
                  <a:txBody>
                    <a:bodyPr/>
                    <a:lstStyle/>
                    <a:p>
                      <a:r>
                        <a:rPr lang="es-CL" sz="1000" dirty="0"/>
                        <a:t>Paraderos de buses (GTFS)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dirty="0" err="1"/>
                        <a:t>transit.land</a:t>
                      </a:r>
                      <a:r>
                        <a:rPr lang="es-CL" sz="1000" dirty="0"/>
                        <a:t>/feeds/f-66jc-transantiago~metrodesantiago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Alternativa de transporte cercano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81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F7C8A-94F3-09EA-2DFE-06FFDAF2B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1E5C-46E0-1571-CC32-01C57DC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/>
              <a:t>Procesamiento de Datos Geoespaciales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83B1E9A-BD3B-ED8B-9562-2C327BB0C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156" y="1080951"/>
            <a:ext cx="3795373" cy="3044063"/>
          </a:xfrm>
        </p:spPr>
        <p:txBody>
          <a:bodyPr/>
          <a:lstStyle/>
          <a:p>
            <a:r>
              <a:rPr lang="en-US" altLang="es-CL" sz="1600" err="1">
                <a:ln>
                  <a:noFill/>
                </a:ln>
                <a:effectLst/>
              </a:rPr>
              <a:t>Densidad</a:t>
            </a:r>
            <a:r>
              <a:rPr lang="en-US" altLang="es-CL" sz="1600">
                <a:ln>
                  <a:noFill/>
                </a:ln>
                <a:effectLst/>
              </a:rPr>
              <a:t> </a:t>
            </a:r>
            <a:r>
              <a:rPr lang="en-US" altLang="es-CL" sz="1600" err="1">
                <a:ln>
                  <a:noFill/>
                </a:ln>
                <a:effectLst/>
              </a:rPr>
              <a:t>Poblacional</a:t>
            </a:r>
            <a:endParaRPr lang="es-CL" altLang="es-CL" sz="1600">
              <a:ln>
                <a:noFill/>
              </a:ln>
              <a:effectLst/>
            </a:endParaRPr>
          </a:p>
          <a:p>
            <a:endParaRPr lang="es-CL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0CFBDC8-8A19-E9C8-BA4A-CB9AF7E2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0431" y="1080951"/>
            <a:ext cx="3798499" cy="3044063"/>
          </a:xfrm>
        </p:spPr>
        <p:txBody>
          <a:bodyPr/>
          <a:lstStyle/>
          <a:p>
            <a:r>
              <a:rPr lang="en-US" altLang="es-CL" b="1" err="1"/>
              <a:t>Comunas</a:t>
            </a:r>
            <a:r>
              <a:rPr lang="en-US" altLang="es-CL" b="1"/>
              <a:t> sin Metro:</a:t>
            </a:r>
          </a:p>
          <a:p>
            <a:endParaRPr lang="es-CL"/>
          </a:p>
        </p:txBody>
      </p:sp>
      <p:pic>
        <p:nvPicPr>
          <p:cNvPr id="15" name="Picture 14" descr="A map of a city&#10;&#10;AI-generated content may be incorrect.">
            <a:extLst>
              <a:ext uri="{FF2B5EF4-FFF2-40B4-BE49-F238E27FC236}">
                <a16:creationId xmlns:a16="http://schemas.microsoft.com/office/drawing/2014/main" id="{EAA0B39E-9ABC-CFAF-4A42-1128A0F93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60" y="1484141"/>
            <a:ext cx="2983493" cy="3182393"/>
          </a:xfrm>
          <a:prstGeom prst="rect">
            <a:avLst/>
          </a:prstGeom>
        </p:spPr>
      </p:pic>
      <p:pic>
        <p:nvPicPr>
          <p:cNvPr id="19" name="Picture 18" descr="A map of a city&#10;&#10;AI-generated content may be incorrect.">
            <a:extLst>
              <a:ext uri="{FF2B5EF4-FFF2-40B4-BE49-F238E27FC236}">
                <a16:creationId xmlns:a16="http://schemas.microsoft.com/office/drawing/2014/main" id="{AFF06525-EC9B-CF25-0FD3-A6079FA8C0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346"/>
          <a:stretch>
            <a:fillRect/>
          </a:stretch>
        </p:blipFill>
        <p:spPr>
          <a:xfrm>
            <a:off x="4970918" y="1484140"/>
            <a:ext cx="2570113" cy="3182393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40E9524F-8B35-6132-5FF4-421BF9BB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686" y="1808789"/>
            <a:ext cx="2016488" cy="2233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Cerro Navia </a:t>
            </a:r>
          </a:p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Huechuraba</a:t>
            </a: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 </a:t>
            </a:r>
            <a:r>
              <a:rPr kumimoji="0" lang="en-US" altLang="es-CL" sz="1200" b="0" i="0" u="none" strike="noStrike" cap="none" normalizeH="0" baseline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Pintana</a:t>
            </a: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 </a:t>
            </a:r>
            <a:r>
              <a:rPr kumimoji="0" lang="en-US" altLang="es-CL" sz="1200" b="0" i="0" u="none" strike="noStrike" cap="none" normalizeH="0" baseline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Barnechea</a:t>
            </a: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 Espejo </a:t>
            </a:r>
          </a:p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Renca</a:t>
            </a: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171450" marR="0" lvl="0" indent="-17145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s-CL" sz="1200" b="0" i="0" u="none" strike="noStrike" cap="none" normalizeH="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Vitacura </a:t>
            </a:r>
          </a:p>
        </p:txBody>
      </p:sp>
    </p:spTree>
    <p:extLst>
      <p:ext uri="{BB962C8B-B14F-4D97-AF65-F5344CB8AC3E}">
        <p14:creationId xmlns:p14="http://schemas.microsoft.com/office/powerpoint/2010/main" val="2339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084A-26B4-6692-14D2-7D791CDB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/>
              <a:t>Resultados preliminares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B225-C8A5-B5A3-5D89-E1522400E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59" y="1020196"/>
            <a:ext cx="2525193" cy="3264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7119D-0BDA-ECEE-57F8-6A4154B46436}"/>
              </a:ext>
            </a:extLst>
          </p:cNvPr>
          <p:cNvSpPr txBox="1"/>
          <p:nvPr/>
        </p:nvSpPr>
        <p:spPr>
          <a:xfrm>
            <a:off x="6048531" y="4506447"/>
            <a:ext cx="28407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800"/>
              <a:t>Menos  Desarrollo Urbano (Verde)    Más Desarrollo (Rojo)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198975E-0401-1C05-81E9-8A7DE17F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759" y="4508350"/>
            <a:ext cx="261962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800"/>
              <a:t>Personas en zonas de alta densidad sin metro: 1.477.609</a:t>
            </a:r>
            <a:endParaRPr kumimoji="0" lang="es-CL" altLang="es-CL" sz="8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4918BC-78EA-1C79-C3F6-D071681D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337" y="1030808"/>
            <a:ext cx="2525193" cy="32539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93326-DD9C-142C-0B0D-91D9F29BC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63" y="1020196"/>
            <a:ext cx="2525192" cy="326459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38072C1-3179-D548-9059-8BF3E387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6" y="4506447"/>
            <a:ext cx="18197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800"/>
              <a:t>Cobertura metro: Distancia </a:t>
            </a:r>
            <a:r>
              <a:rPr lang="en-US" sz="800"/>
              <a:t>&lt;= 1 KM</a:t>
            </a:r>
            <a:endParaRPr kumimoji="0" lang="es-CL" altLang="es-CL" sz="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3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084A-26B4-6692-14D2-7D791CDB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400"/>
              <a:t>Diseño de una visualización de datos estática o interactiva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FF40A0-FE23-34CF-0F0C-1005B456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600" y="1170878"/>
            <a:ext cx="8424000" cy="3746783"/>
          </a:xfrm>
        </p:spPr>
        <p:txBody>
          <a:bodyPr/>
          <a:lstStyle/>
          <a:p>
            <a:pPr indent="0">
              <a:buNone/>
            </a:pPr>
            <a:r>
              <a:rPr lang="en-US" err="1">
                <a:solidFill>
                  <a:schemeClr val="tx1"/>
                </a:solidFill>
              </a:rPr>
              <a:t>Pendiente</a:t>
            </a:r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7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AD55-3241-8BF6-DFE0-8D1A6F9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/>
              <a:t>Conclusiones y trabajo pendiente ( 1 </a:t>
            </a:r>
            <a:r>
              <a:rPr lang="es-CL" sz="2800" err="1"/>
              <a:t>slide</a:t>
            </a:r>
            <a:r>
              <a:rPr lang="es-CL" sz="280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56106-826B-C97C-5A42-B7C7DD32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095" y="928914"/>
            <a:ext cx="8424000" cy="398874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Hacer </a:t>
            </a:r>
            <a:r>
              <a:rPr lang="en-US" sz="1600" err="1">
                <a:solidFill>
                  <a:schemeClr val="tx1"/>
                </a:solidFill>
              </a:rPr>
              <a:t>trazado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posibles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nuevas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lineas</a:t>
            </a:r>
            <a:r>
              <a:rPr lang="en-US" sz="1600">
                <a:solidFill>
                  <a:schemeClr val="tx1"/>
                </a:solidFill>
              </a:rPr>
              <a:t> del metro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tx1"/>
                </a:solidFill>
              </a:rPr>
              <a:t>Comparar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posibles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trazados</a:t>
            </a:r>
            <a:r>
              <a:rPr lang="en-US" sz="1600">
                <a:solidFill>
                  <a:schemeClr val="tx1"/>
                </a:solidFill>
              </a:rPr>
              <a:t> con las </a:t>
            </a:r>
            <a:r>
              <a:rPr lang="en-US" sz="1600" err="1">
                <a:solidFill>
                  <a:schemeClr val="tx1"/>
                </a:solidFill>
              </a:rPr>
              <a:t>nueva</a:t>
            </a:r>
            <a:r>
              <a:rPr lang="en-US" sz="1600">
                <a:solidFill>
                  <a:schemeClr val="tx1"/>
                </a:solidFill>
              </a:rPr>
              <a:t> Linea 7, 8 y 9 del metro de Santiago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Tomar </a:t>
            </a:r>
            <a:r>
              <a:rPr lang="en-US" sz="1600" err="1">
                <a:solidFill>
                  <a:schemeClr val="tx1"/>
                </a:solidFill>
              </a:rPr>
              <a:t>en</a:t>
            </a:r>
            <a:r>
              <a:rPr lang="en-US" sz="1600">
                <a:solidFill>
                  <a:schemeClr val="tx1"/>
                </a:solidFill>
              </a:rPr>
              <a:t> Cuenta la gran </a:t>
            </a:r>
            <a:r>
              <a:rPr lang="en-US" sz="1600" err="1">
                <a:solidFill>
                  <a:schemeClr val="tx1"/>
                </a:solidFill>
              </a:rPr>
              <a:t>urbanización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en</a:t>
            </a:r>
            <a:r>
              <a:rPr lang="en-US" sz="1600">
                <a:solidFill>
                  <a:schemeClr val="tx1"/>
                </a:solidFill>
              </a:rPr>
              <a:t> la </a:t>
            </a:r>
            <a:r>
              <a:rPr lang="en-US" sz="1600" err="1">
                <a:solidFill>
                  <a:schemeClr val="tx1"/>
                </a:solidFill>
              </a:rPr>
              <a:t>periferia</a:t>
            </a:r>
            <a:r>
              <a:rPr lang="en-US" sz="1600">
                <a:solidFill>
                  <a:schemeClr val="tx1"/>
                </a:solidFill>
              </a:rPr>
              <a:t> de Santiago, </a:t>
            </a:r>
            <a:r>
              <a:rPr lang="en-US" sz="1600" err="1">
                <a:solidFill>
                  <a:schemeClr val="tx1"/>
                </a:solidFill>
              </a:rPr>
              <a:t>como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afecta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esto</a:t>
            </a:r>
            <a:r>
              <a:rPr lang="en-US" sz="1600">
                <a:solidFill>
                  <a:schemeClr val="tx1"/>
                </a:solidFill>
              </a:rPr>
              <a:t> al metro y al Sistema Red </a:t>
            </a:r>
            <a:r>
              <a:rPr lang="en-US" sz="1600" err="1">
                <a:solidFill>
                  <a:schemeClr val="tx1"/>
                </a:solidFill>
              </a:rPr>
              <a:t>en</a:t>
            </a:r>
            <a:r>
              <a:rPr lang="en-US" sz="1600">
                <a:solidFill>
                  <a:schemeClr val="tx1"/>
                </a:solidFill>
              </a:rPr>
              <a:t> general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Es </a:t>
            </a:r>
            <a:r>
              <a:rPr lang="en-US" sz="1600" err="1">
                <a:solidFill>
                  <a:schemeClr val="tx1"/>
                </a:solidFill>
              </a:rPr>
              <a:t>todo</a:t>
            </a:r>
            <a:r>
              <a:rPr lang="en-US" sz="1600">
                <a:solidFill>
                  <a:schemeClr val="tx1"/>
                </a:solidFill>
              </a:rPr>
              <a:t> Santiago </a:t>
            </a:r>
            <a:r>
              <a:rPr lang="en-US" sz="1600" err="1">
                <a:solidFill>
                  <a:schemeClr val="tx1"/>
                </a:solidFill>
              </a:rPr>
              <a:t>factible</a:t>
            </a:r>
            <a:r>
              <a:rPr lang="en-US" sz="1600">
                <a:solidFill>
                  <a:schemeClr val="tx1"/>
                </a:solidFill>
              </a:rPr>
              <a:t>  para construer </a:t>
            </a:r>
            <a:r>
              <a:rPr lang="en-US" sz="1600" err="1">
                <a:solidFill>
                  <a:schemeClr val="tx1"/>
                </a:solidFill>
              </a:rPr>
              <a:t>tuneles</a:t>
            </a:r>
            <a:r>
              <a:rPr lang="en-US" sz="1600">
                <a:solidFill>
                  <a:schemeClr val="tx1"/>
                </a:solidFill>
              </a:rPr>
              <a:t> de metro?</a:t>
            </a:r>
            <a:endParaRPr lang="es-CL" sz="16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Extension o </a:t>
            </a:r>
            <a:r>
              <a:rPr lang="en-US" sz="1600" err="1">
                <a:solidFill>
                  <a:schemeClr val="tx1"/>
                </a:solidFill>
              </a:rPr>
              <a:t>nueva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linea</a:t>
            </a:r>
            <a:r>
              <a:rPr lang="en-US" sz="1600">
                <a:solidFill>
                  <a:schemeClr val="tx1"/>
                </a:solidFill>
              </a:rPr>
              <a:t> de metro?</a:t>
            </a:r>
          </a:p>
        </p:txBody>
      </p:sp>
    </p:spTree>
    <p:extLst>
      <p:ext uri="{BB962C8B-B14F-4D97-AF65-F5344CB8AC3E}">
        <p14:creationId xmlns:p14="http://schemas.microsoft.com/office/powerpoint/2010/main" val="294019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40</TotalTime>
  <Words>588</Words>
  <Application>Microsoft Office PowerPoint</Application>
  <PresentationFormat>On-screen Show (16:9)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 2</vt:lpstr>
      <vt:lpstr>Arial</vt:lpstr>
      <vt:lpstr>Calisto MT</vt:lpstr>
      <vt:lpstr>Slate</vt:lpstr>
      <vt:lpstr>Evaluación de cobertura actual y proyectada de la red de Metro de Santiago</vt:lpstr>
      <vt:lpstr>¿Cómo cambiará la cobertura geoespacial del Metro de Santiago entre 2024 y 2035, y qué zonas urbanas permanecerán con déficit de acceso al transporte público masivo?</vt:lpstr>
      <vt:lpstr>Identificación y Descripción de Datos a utilizar </vt:lpstr>
      <vt:lpstr>Procesamiento de Datos Geoespaciales</vt:lpstr>
      <vt:lpstr>Resultados preliminares</vt:lpstr>
      <vt:lpstr>Diseño de una visualización de datos estática o interactiva</vt:lpstr>
      <vt:lpstr>Conclusiones y trabajo pendiente ( 1 slide)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de Datos Geoespaciales</dc:title>
  <dc:creator>Franco Chiappe Donoso</dc:creator>
  <cp:lastModifiedBy>Franco Chiappe Donoso</cp:lastModifiedBy>
  <cp:revision>3</cp:revision>
  <dcterms:modified xsi:type="dcterms:W3CDTF">2025-07-01T00:39:05Z</dcterms:modified>
</cp:coreProperties>
</file>